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activeX/activeX1.bin" ContentType="application/vnd.ms-office.activeX"/>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5"/>
  </p:notesMasterIdLst>
  <p:sldIdLst>
    <p:sldId id="256" r:id="rId2"/>
    <p:sldId id="257" r:id="rId3"/>
    <p:sldId id="387" r:id="rId4"/>
    <p:sldId id="258" r:id="rId5"/>
    <p:sldId id="259" r:id="rId6"/>
    <p:sldId id="260" r:id="rId7"/>
    <p:sldId id="261" r:id="rId8"/>
    <p:sldId id="278" r:id="rId9"/>
    <p:sldId id="262" r:id="rId10"/>
    <p:sldId id="265" r:id="rId11"/>
    <p:sldId id="266" r:id="rId12"/>
    <p:sldId id="269" r:id="rId13"/>
    <p:sldId id="270" r:id="rId14"/>
    <p:sldId id="271" r:id="rId15"/>
    <p:sldId id="272" r:id="rId16"/>
    <p:sldId id="389" r:id="rId17"/>
    <p:sldId id="390" r:id="rId18"/>
    <p:sldId id="391" r:id="rId19"/>
    <p:sldId id="392" r:id="rId20"/>
    <p:sldId id="273" r:id="rId21"/>
    <p:sldId id="274" r:id="rId22"/>
    <p:sldId id="275" r:id="rId23"/>
    <p:sldId id="276" r:id="rId24"/>
    <p:sldId id="277" r:id="rId25"/>
    <p:sldId id="281" r:id="rId26"/>
    <p:sldId id="279" r:id="rId27"/>
    <p:sldId id="280" r:id="rId28"/>
    <p:sldId id="399" r:id="rId29"/>
    <p:sldId id="400" r:id="rId30"/>
    <p:sldId id="401" r:id="rId31"/>
    <p:sldId id="388" r:id="rId32"/>
    <p:sldId id="402" r:id="rId33"/>
    <p:sldId id="403" r:id="rId34"/>
    <p:sldId id="404" r:id="rId35"/>
    <p:sldId id="405" r:id="rId36"/>
    <p:sldId id="283" r:id="rId37"/>
    <p:sldId id="268" r:id="rId38"/>
    <p:sldId id="393" r:id="rId39"/>
    <p:sldId id="635" r:id="rId40"/>
    <p:sldId id="407" r:id="rId41"/>
    <p:sldId id="408" r:id="rId42"/>
    <p:sldId id="406" r:id="rId43"/>
    <p:sldId id="394" r:id="rId44"/>
    <p:sldId id="410" r:id="rId45"/>
    <p:sldId id="411" r:id="rId46"/>
    <p:sldId id="409" r:id="rId47"/>
    <p:sldId id="395" r:id="rId48"/>
    <p:sldId id="396" r:id="rId49"/>
    <p:sldId id="461" r:id="rId50"/>
    <p:sldId id="300" r:id="rId51"/>
    <p:sldId id="301" r:id="rId52"/>
    <p:sldId id="304" r:id="rId53"/>
    <p:sldId id="305" r:id="rId54"/>
    <p:sldId id="306" r:id="rId55"/>
    <p:sldId id="307" r:id="rId56"/>
    <p:sldId id="309" r:id="rId57"/>
    <p:sldId id="310" r:id="rId58"/>
    <p:sldId id="311" r:id="rId59"/>
    <p:sldId id="312" r:id="rId60"/>
    <p:sldId id="412" r:id="rId61"/>
    <p:sldId id="413" r:id="rId62"/>
    <p:sldId id="475" r:id="rId63"/>
    <p:sldId id="476" r:id="rId64"/>
    <p:sldId id="416" r:id="rId65"/>
    <p:sldId id="417" r:id="rId66"/>
    <p:sldId id="418" r:id="rId67"/>
    <p:sldId id="419" r:id="rId68"/>
    <p:sldId id="420" r:id="rId69"/>
    <p:sldId id="421" r:id="rId70"/>
    <p:sldId id="422" r:id="rId71"/>
    <p:sldId id="423" r:id="rId72"/>
    <p:sldId id="424" r:id="rId73"/>
    <p:sldId id="425" r:id="rId74"/>
    <p:sldId id="462" r:id="rId75"/>
    <p:sldId id="426" r:id="rId76"/>
    <p:sldId id="427" r:id="rId77"/>
    <p:sldId id="428" r:id="rId78"/>
    <p:sldId id="463" r:id="rId79"/>
    <p:sldId id="464" r:id="rId80"/>
    <p:sldId id="465" r:id="rId81"/>
    <p:sldId id="429" r:id="rId82"/>
    <p:sldId id="477" r:id="rId83"/>
    <p:sldId id="431" r:id="rId84"/>
    <p:sldId id="478" r:id="rId85"/>
    <p:sldId id="479" r:id="rId86"/>
    <p:sldId id="435" r:id="rId87"/>
    <p:sldId id="480" r:id="rId88"/>
    <p:sldId id="481" r:id="rId89"/>
    <p:sldId id="482" r:id="rId90"/>
    <p:sldId id="439" r:id="rId91"/>
    <p:sldId id="440" r:id="rId92"/>
    <p:sldId id="441" r:id="rId93"/>
    <p:sldId id="442" r:id="rId94"/>
    <p:sldId id="443" r:id="rId95"/>
    <p:sldId id="444" r:id="rId96"/>
    <p:sldId id="445" r:id="rId97"/>
    <p:sldId id="446" r:id="rId98"/>
    <p:sldId id="447" r:id="rId99"/>
    <p:sldId id="448" r:id="rId100"/>
    <p:sldId id="483" r:id="rId101"/>
    <p:sldId id="449" r:id="rId102"/>
    <p:sldId id="484" r:id="rId103"/>
    <p:sldId id="450" r:id="rId104"/>
    <p:sldId id="451" r:id="rId105"/>
    <p:sldId id="452" r:id="rId106"/>
    <p:sldId id="453" r:id="rId107"/>
    <p:sldId id="485" r:id="rId108"/>
    <p:sldId id="486" r:id="rId109"/>
    <p:sldId id="456" r:id="rId110"/>
    <p:sldId id="457" r:id="rId111"/>
    <p:sldId id="458" r:id="rId112"/>
    <p:sldId id="459" r:id="rId113"/>
    <p:sldId id="460" r:id="rId114"/>
    <p:sldId id="487" r:id="rId115"/>
    <p:sldId id="488" r:id="rId116"/>
    <p:sldId id="489" r:id="rId117"/>
    <p:sldId id="490" r:id="rId118"/>
    <p:sldId id="491" r:id="rId119"/>
    <p:sldId id="492" r:id="rId120"/>
    <p:sldId id="611" r:id="rId121"/>
    <p:sldId id="493" r:id="rId122"/>
    <p:sldId id="610" r:id="rId123"/>
    <p:sldId id="494" r:id="rId124"/>
    <p:sldId id="495" r:id="rId125"/>
    <p:sldId id="496" r:id="rId126"/>
    <p:sldId id="497" r:id="rId127"/>
    <p:sldId id="498" r:id="rId128"/>
    <p:sldId id="499" r:id="rId129"/>
    <p:sldId id="500" r:id="rId130"/>
    <p:sldId id="612" r:id="rId131"/>
    <p:sldId id="613" r:id="rId132"/>
    <p:sldId id="614" r:id="rId133"/>
    <p:sldId id="501" r:id="rId134"/>
    <p:sldId id="502" r:id="rId135"/>
    <p:sldId id="503" r:id="rId136"/>
    <p:sldId id="504" r:id="rId137"/>
    <p:sldId id="505" r:id="rId138"/>
    <p:sldId id="506" r:id="rId139"/>
    <p:sldId id="507" r:id="rId140"/>
    <p:sldId id="508" r:id="rId141"/>
    <p:sldId id="509" r:id="rId142"/>
    <p:sldId id="510" r:id="rId143"/>
    <p:sldId id="511" r:id="rId144"/>
    <p:sldId id="512" r:id="rId145"/>
    <p:sldId id="513" r:id="rId146"/>
    <p:sldId id="514" r:id="rId147"/>
    <p:sldId id="515" r:id="rId148"/>
    <p:sldId id="516" r:id="rId149"/>
    <p:sldId id="517" r:id="rId150"/>
    <p:sldId id="518" r:id="rId151"/>
    <p:sldId id="519" r:id="rId152"/>
    <p:sldId id="520" r:id="rId153"/>
    <p:sldId id="521" r:id="rId154"/>
    <p:sldId id="522" r:id="rId155"/>
    <p:sldId id="523" r:id="rId156"/>
    <p:sldId id="524" r:id="rId157"/>
    <p:sldId id="525" r:id="rId158"/>
    <p:sldId id="526" r:id="rId159"/>
    <p:sldId id="527" r:id="rId160"/>
    <p:sldId id="528" r:id="rId161"/>
    <p:sldId id="529" r:id="rId162"/>
    <p:sldId id="530" r:id="rId163"/>
    <p:sldId id="531" r:id="rId164"/>
    <p:sldId id="532" r:id="rId165"/>
    <p:sldId id="533" r:id="rId166"/>
    <p:sldId id="534" r:id="rId167"/>
    <p:sldId id="535" r:id="rId168"/>
    <p:sldId id="536" r:id="rId169"/>
    <p:sldId id="537" r:id="rId170"/>
    <p:sldId id="538" r:id="rId171"/>
    <p:sldId id="539" r:id="rId172"/>
    <p:sldId id="540" r:id="rId173"/>
    <p:sldId id="541" r:id="rId174"/>
    <p:sldId id="542" r:id="rId175"/>
    <p:sldId id="543" r:id="rId176"/>
    <p:sldId id="544" r:id="rId177"/>
    <p:sldId id="545" r:id="rId178"/>
    <p:sldId id="546" r:id="rId179"/>
    <p:sldId id="615" r:id="rId180"/>
    <p:sldId id="616" r:id="rId181"/>
    <p:sldId id="636" r:id="rId182"/>
    <p:sldId id="637" r:id="rId183"/>
    <p:sldId id="620" r:id="rId184"/>
    <p:sldId id="622" r:id="rId185"/>
    <p:sldId id="550" r:id="rId186"/>
    <p:sldId id="551" r:id="rId187"/>
    <p:sldId id="552" r:id="rId188"/>
    <p:sldId id="553" r:id="rId189"/>
    <p:sldId id="554" r:id="rId190"/>
    <p:sldId id="555" r:id="rId191"/>
    <p:sldId id="556" r:id="rId192"/>
    <p:sldId id="557" r:id="rId193"/>
    <p:sldId id="558" r:id="rId194"/>
    <p:sldId id="559" r:id="rId195"/>
    <p:sldId id="560" r:id="rId196"/>
    <p:sldId id="561" r:id="rId197"/>
    <p:sldId id="562" r:id="rId198"/>
    <p:sldId id="563" r:id="rId199"/>
    <p:sldId id="564" r:id="rId200"/>
    <p:sldId id="623" r:id="rId201"/>
    <p:sldId id="625" r:id="rId202"/>
    <p:sldId id="566" r:id="rId203"/>
    <p:sldId id="638" r:id="rId204"/>
    <p:sldId id="626" r:id="rId205"/>
    <p:sldId id="627" r:id="rId206"/>
    <p:sldId id="628" r:id="rId207"/>
    <p:sldId id="629" r:id="rId208"/>
    <p:sldId id="571" r:id="rId209"/>
    <p:sldId id="630" r:id="rId210"/>
    <p:sldId id="631" r:id="rId211"/>
    <p:sldId id="632" r:id="rId212"/>
    <p:sldId id="633" r:id="rId213"/>
    <p:sldId id="578" r:id="rId214"/>
    <p:sldId id="579" r:id="rId215"/>
    <p:sldId id="580" r:id="rId216"/>
    <p:sldId id="581" r:id="rId217"/>
    <p:sldId id="582" r:id="rId218"/>
    <p:sldId id="583" r:id="rId219"/>
    <p:sldId id="584" r:id="rId220"/>
    <p:sldId id="587" r:id="rId221"/>
    <p:sldId id="588" r:id="rId222"/>
    <p:sldId id="589" r:id="rId223"/>
    <p:sldId id="590" r:id="rId224"/>
    <p:sldId id="591" r:id="rId225"/>
    <p:sldId id="592" r:id="rId226"/>
    <p:sldId id="593" r:id="rId227"/>
    <p:sldId id="594" r:id="rId228"/>
    <p:sldId id="595" r:id="rId229"/>
    <p:sldId id="596" r:id="rId230"/>
    <p:sldId id="597" r:id="rId231"/>
    <p:sldId id="598" r:id="rId232"/>
    <p:sldId id="599" r:id="rId233"/>
    <p:sldId id="600" r:id="rId234"/>
    <p:sldId id="601" r:id="rId235"/>
    <p:sldId id="602" r:id="rId236"/>
    <p:sldId id="603" r:id="rId237"/>
    <p:sldId id="604" r:id="rId238"/>
    <p:sldId id="605" r:id="rId239"/>
    <p:sldId id="606" r:id="rId240"/>
    <p:sldId id="607" r:id="rId241"/>
    <p:sldId id="608" r:id="rId242"/>
    <p:sldId id="609" r:id="rId243"/>
    <p:sldId id="634" r:id="rId244"/>
  </p:sldIdLst>
  <p:sldSz cx="9144000" cy="6858000" type="screen4x3"/>
  <p:notesSz cx="6858000" cy="9144000"/>
  <p:defaultTextStyle>
    <a:defPPr>
      <a:defRPr lang="zh-CN"/>
    </a:defPPr>
    <a:lvl1pPr algn="l" rtl="0" fontAlgn="base">
      <a:spcBef>
        <a:spcPct val="0"/>
      </a:spcBef>
      <a:spcAft>
        <a:spcPct val="0"/>
      </a:spcAft>
      <a:defRPr sz="36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36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36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36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3600" kern="1200">
        <a:solidFill>
          <a:schemeClr val="tx1"/>
        </a:solidFill>
        <a:latin typeface="Arial" pitchFamily="34" charset="0"/>
        <a:ea typeface="宋体" pitchFamily="2" charset="-122"/>
        <a:cs typeface="+mn-cs"/>
      </a:defRPr>
    </a:lvl5pPr>
    <a:lvl6pPr marL="2286000" algn="l" defTabSz="914400" rtl="0" eaLnBrk="1" latinLnBrk="0" hangingPunct="1">
      <a:defRPr sz="3600" kern="1200">
        <a:solidFill>
          <a:schemeClr val="tx1"/>
        </a:solidFill>
        <a:latin typeface="Arial" pitchFamily="34" charset="0"/>
        <a:ea typeface="宋体" pitchFamily="2" charset="-122"/>
        <a:cs typeface="+mn-cs"/>
      </a:defRPr>
    </a:lvl6pPr>
    <a:lvl7pPr marL="2743200" algn="l" defTabSz="914400" rtl="0" eaLnBrk="1" latinLnBrk="0" hangingPunct="1">
      <a:defRPr sz="3600" kern="1200">
        <a:solidFill>
          <a:schemeClr val="tx1"/>
        </a:solidFill>
        <a:latin typeface="Arial" pitchFamily="34" charset="0"/>
        <a:ea typeface="宋体" pitchFamily="2" charset="-122"/>
        <a:cs typeface="+mn-cs"/>
      </a:defRPr>
    </a:lvl7pPr>
    <a:lvl8pPr marL="3200400" algn="l" defTabSz="914400" rtl="0" eaLnBrk="1" latinLnBrk="0" hangingPunct="1">
      <a:defRPr sz="3600" kern="1200">
        <a:solidFill>
          <a:schemeClr val="tx1"/>
        </a:solidFill>
        <a:latin typeface="Arial" pitchFamily="34" charset="0"/>
        <a:ea typeface="宋体" pitchFamily="2" charset="-122"/>
        <a:cs typeface="+mn-cs"/>
      </a:defRPr>
    </a:lvl8pPr>
    <a:lvl9pPr marL="3657600" algn="l" defTabSz="914400" rtl="0" eaLnBrk="1" latinLnBrk="0" hangingPunct="1">
      <a:defRPr sz="3600"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3399"/>
    <a:srgbClr val="0033CC"/>
    <a:srgbClr val="FF00FF"/>
    <a:srgbClr val="EEF0AE"/>
    <a:srgbClr val="FF0066"/>
    <a:srgbClr val="66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68" autoAdjust="0"/>
    <p:restoredTop sz="94660"/>
  </p:normalViewPr>
  <p:slideViewPr>
    <p:cSldViewPr>
      <p:cViewPr varScale="1">
        <p:scale>
          <a:sx n="84" d="100"/>
          <a:sy n="84" d="100"/>
        </p:scale>
        <p:origin x="-1008"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4" Type="http://schemas.openxmlformats.org/officeDocument/2006/relationships/image" Target="../media/image280.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284.wmf"/><Relationship Id="rId1" Type="http://schemas.openxmlformats.org/officeDocument/2006/relationships/image" Target="../media/image283.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85.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image" Target="../media/image286.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image" Target="../media/image291.emf"/><Relationship Id="rId7" Type="http://schemas.openxmlformats.org/officeDocument/2006/relationships/image" Target="../media/image295.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4.wmf"/><Relationship Id="rId5" Type="http://schemas.openxmlformats.org/officeDocument/2006/relationships/image" Target="../media/image293.wmf"/><Relationship Id="rId10" Type="http://schemas.openxmlformats.org/officeDocument/2006/relationships/image" Target="../media/image298.wmf"/><Relationship Id="rId4" Type="http://schemas.openxmlformats.org/officeDocument/2006/relationships/image" Target="../media/image292.wmf"/><Relationship Id="rId9" Type="http://schemas.openxmlformats.org/officeDocument/2006/relationships/image" Target="../media/image297.w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99.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30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306.w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307.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png"/></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311.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4" Type="http://schemas.openxmlformats.org/officeDocument/2006/relationships/image" Target="../media/image316.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image" Target="../media/image318.wmf"/><Relationship Id="rId1" Type="http://schemas.openxmlformats.org/officeDocument/2006/relationships/image" Target="../media/image317.wmf"/><Relationship Id="rId5" Type="http://schemas.openxmlformats.org/officeDocument/2006/relationships/image" Target="../media/image321.wmf"/><Relationship Id="rId4" Type="http://schemas.openxmlformats.org/officeDocument/2006/relationships/image" Target="../media/image320.w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324.wmf"/><Relationship Id="rId1" Type="http://schemas.openxmlformats.org/officeDocument/2006/relationships/image" Target="../media/image323.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328.wmf"/><Relationship Id="rId1" Type="http://schemas.openxmlformats.org/officeDocument/2006/relationships/image" Target="../media/image327.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330.wmf"/><Relationship Id="rId7" Type="http://schemas.openxmlformats.org/officeDocument/2006/relationships/image" Target="../media/image333.wmf"/><Relationship Id="rId2" Type="http://schemas.openxmlformats.org/officeDocument/2006/relationships/image" Target="../media/image329.wmf"/><Relationship Id="rId1" Type="http://schemas.openxmlformats.org/officeDocument/2006/relationships/image" Target="../media/image140.wmf"/><Relationship Id="rId6" Type="http://schemas.openxmlformats.org/officeDocument/2006/relationships/image" Target="../media/image332.wmf"/><Relationship Id="rId5" Type="http://schemas.openxmlformats.org/officeDocument/2006/relationships/image" Target="../media/image331.wmf"/><Relationship Id="rId4" Type="http://schemas.openxmlformats.org/officeDocument/2006/relationships/image" Target="../media/image1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342.wmf"/><Relationship Id="rId1" Type="http://schemas.openxmlformats.org/officeDocument/2006/relationships/image" Target="../media/image341.w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343.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345.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9"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 Id="rId9"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5" Type="http://schemas.openxmlformats.org/officeDocument/2006/relationships/image" Target="../media/image144.wmf"/><Relationship Id="rId4" Type="http://schemas.openxmlformats.org/officeDocument/2006/relationships/image" Target="../media/image14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0.wmf"/><Relationship Id="rId1" Type="http://schemas.openxmlformats.org/officeDocument/2006/relationships/image" Target="../media/image149.wmf"/><Relationship Id="rId5" Type="http://schemas.openxmlformats.org/officeDocument/2006/relationships/image" Target="../media/image152.wmf"/><Relationship Id="rId4" Type="http://schemas.openxmlformats.org/officeDocument/2006/relationships/image" Target="../media/image151.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4" Type="http://schemas.openxmlformats.org/officeDocument/2006/relationships/image" Target="../media/image160.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4" Type="http://schemas.openxmlformats.org/officeDocument/2006/relationships/image" Target="../media/image175.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81.wmf"/><Relationship Id="rId1" Type="http://schemas.openxmlformats.org/officeDocument/2006/relationships/image" Target="../media/image180.wmf"/><Relationship Id="rId4" Type="http://schemas.openxmlformats.org/officeDocument/2006/relationships/image" Target="../media/image160.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60.wmf"/><Relationship Id="rId1" Type="http://schemas.openxmlformats.org/officeDocument/2006/relationships/image" Target="../media/image159.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96.wmf"/><Relationship Id="rId1" Type="http://schemas.openxmlformats.org/officeDocument/2006/relationships/image" Target="../media/image195.wmf"/><Relationship Id="rId4" Type="http://schemas.openxmlformats.org/officeDocument/2006/relationships/image" Target="../media/image160.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4" Type="http://schemas.openxmlformats.org/officeDocument/2006/relationships/image" Target="../media/image206.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image" Target="../media/image208.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11.wmf"/><Relationship Id="rId1" Type="http://schemas.openxmlformats.org/officeDocument/2006/relationships/image" Target="../media/image21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16.wmf"/><Relationship Id="rId1" Type="http://schemas.openxmlformats.org/officeDocument/2006/relationships/image" Target="../media/image215.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19.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223.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144.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144.wmf"/><Relationship Id="rId5" Type="http://schemas.openxmlformats.org/officeDocument/2006/relationships/image" Target="../media/image241.wmf"/><Relationship Id="rId4" Type="http://schemas.openxmlformats.org/officeDocument/2006/relationships/image" Target="../media/image240.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5" Type="http://schemas.openxmlformats.org/officeDocument/2006/relationships/image" Target="../media/image144.wmf"/><Relationship Id="rId4" Type="http://schemas.openxmlformats.org/officeDocument/2006/relationships/image" Target="../media/image245.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47.wmf"/><Relationship Id="rId1" Type="http://schemas.openxmlformats.org/officeDocument/2006/relationships/image" Target="../media/image246.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 Id="rId5" Type="http://schemas.openxmlformats.org/officeDocument/2006/relationships/image" Target="../media/image252.wmf"/><Relationship Id="rId4" Type="http://schemas.openxmlformats.org/officeDocument/2006/relationships/image" Target="../media/image251.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2.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 Id="rId5" Type="http://schemas.openxmlformats.org/officeDocument/2006/relationships/image" Target="../media/image268.wmf"/><Relationship Id="rId4" Type="http://schemas.openxmlformats.org/officeDocument/2006/relationships/image" Target="../media/image267.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34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34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DB405FE-9EAE-48AA-AE17-AC7F8B413ED4}"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Arial"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986CDE-5C91-44CB-8AC0-CA2AFB39B5D2}" type="slidenum">
              <a:rPr lang="en-US" altLang="zh-CN"/>
              <a:pPr/>
              <a:t>12</a:t>
            </a:fld>
            <a:endParaRPr lang="en-US" altLang="zh-CN"/>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xfrm>
            <a:off x="914400" y="4343400"/>
            <a:ext cx="5029200" cy="4114800"/>
          </a:xfrm>
        </p:spPr>
        <p:txBody>
          <a:bodyPr/>
          <a:lstStyle/>
          <a:p>
            <a:endParaRPr kumimoji="1" lang="zh-CN" altLang="zh-CN" sz="2800">
              <a:solidFill>
                <a:schemeClr val="hlink"/>
              </a:solidFill>
              <a:ea typeface="黑体"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C4D9B4-A044-454B-8FB2-1F9386002E6B}" type="slidenum">
              <a:rPr lang="en-US" altLang="zh-CN"/>
              <a:pPr/>
              <a:t>67</a:t>
            </a:fld>
            <a:endParaRPr lang="en-US" altLang="zh-CN"/>
          </a:p>
        </p:txBody>
      </p:sp>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p:txBody>
          <a:bodyPr/>
          <a:lstStyle/>
          <a:p>
            <a:endParaRPr kumimoji="1" lang="zh-CN" altLang="zh-CN" sz="2800">
              <a:solidFill>
                <a:srgbClr val="000000"/>
              </a:solidFill>
              <a:ea typeface="黑体"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98E19-F7B3-4DFB-8B96-01317E1293F7}" type="slidenum">
              <a:rPr lang="en-US" altLang="zh-CN"/>
              <a:pPr/>
              <a:t>68</a:t>
            </a:fld>
            <a:endParaRPr lang="en-US" altLang="zh-CN"/>
          </a:p>
        </p:txBody>
      </p:sp>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a:xfrm>
            <a:off x="685800" y="4343400"/>
            <a:ext cx="5486400" cy="4114800"/>
          </a:xfrm>
        </p:spPr>
        <p:txBody>
          <a:bodyPr/>
          <a:lstStyle/>
          <a:p>
            <a:pPr>
              <a:lnSpc>
                <a:spcPct val="95000"/>
              </a:lnSpc>
              <a:spcBef>
                <a:spcPct val="20000"/>
              </a:spcBef>
            </a:pPr>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17FB8D-000F-416F-B31F-BA7F547DA8C1}" type="slidenum">
              <a:rPr lang="en-US" altLang="zh-CN"/>
              <a:pPr/>
              <a:t>69</a:t>
            </a:fld>
            <a:endParaRPr lang="en-US" altLang="zh-CN"/>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a:xfrm>
            <a:off x="685800" y="4343400"/>
            <a:ext cx="5486400" cy="4114800"/>
          </a:xfrm>
        </p:spPr>
        <p:txBody>
          <a:bodyPr/>
          <a:lstStyle/>
          <a:p>
            <a:endParaRPr lang="zh-CN" altLang="zh-CN" sz="1000">
              <a:solidFill>
                <a:schemeClr val="accent2"/>
              </a:solidFill>
              <a:cs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00FDD-F879-4AE3-9FDE-5C43AE1369BC}" type="slidenum">
              <a:rPr lang="en-US" altLang="zh-CN"/>
              <a:pPr/>
              <a:t>70</a:t>
            </a:fld>
            <a:endParaRPr lang="en-US" altLang="zh-CN"/>
          </a:p>
        </p:txBody>
      </p:sp>
      <p:sp>
        <p:nvSpPr>
          <p:cNvPr id="879618" name="Rectangle 2"/>
          <p:cNvSpPr>
            <a:spLocks noGrp="1" noRot="1" noChangeAspect="1"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kumimoji="1" lang="zh-CN" altLang="zh-CN" sz="3200">
              <a:ea typeface="黑体"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258C04-6CB0-4F65-A66B-1B04BADB800E}" type="slidenum">
              <a:rPr lang="en-US" altLang="zh-CN"/>
              <a:pPr/>
              <a:t>71</a:t>
            </a:fld>
            <a:endParaRPr lang="en-US" altLang="zh-CN"/>
          </a:p>
        </p:txBody>
      </p:sp>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36B4E0-FC88-4F0B-8410-1B8157F87CCA}" type="slidenum">
              <a:rPr lang="en-US" altLang="zh-CN"/>
              <a:pPr/>
              <a:t>73</a:t>
            </a:fld>
            <a:endParaRPr lang="en-US" altLang="zh-CN"/>
          </a:p>
        </p:txBody>
      </p:sp>
      <p:sp>
        <p:nvSpPr>
          <p:cNvPr id="884738" name="Rectangle 2"/>
          <p:cNvSpPr>
            <a:spLocks noGrp="1" noRot="1" noChangeAspect="1" noChangeArrowheads="1" noTextEdit="1"/>
          </p:cNvSpPr>
          <p:nvPr>
            <p:ph type="sldImg"/>
          </p:nvPr>
        </p:nvSpPr>
        <p:spPr>
          <a:ln/>
        </p:spPr>
      </p:sp>
      <p:sp>
        <p:nvSpPr>
          <p:cNvPr id="884739" name="Rectangle 3"/>
          <p:cNvSpPr>
            <a:spLocks noGrp="1" noChangeArrowheads="1"/>
          </p:cNvSpPr>
          <p:nvPr>
            <p:ph type="body" idx="1"/>
          </p:nvPr>
        </p:nvSpPr>
        <p:spPr/>
        <p:txBody>
          <a:bodyPr/>
          <a:lstStyle/>
          <a:p>
            <a:r>
              <a:rPr lang="zh-CN" altLang="en-US"/>
              <a:t>改图！</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7CAE7C34-C452-43D2-AF39-21C355C2FCFD}" type="slidenum">
              <a:rPr lang="en-US" altLang="zh-CN">
                <a:latin typeface="Arial" charset="0"/>
                <a:ea typeface="宋体" charset="-122"/>
              </a:rPr>
              <a:pPr/>
              <a:t>82</a:t>
            </a:fld>
            <a:endParaRPr lang="en-US" altLang="zh-CN">
              <a:latin typeface="Arial" charset="0"/>
              <a:ea typeface="宋体" charset="-122"/>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algn="just" eaLnBrk="1" hangingPunct="1"/>
            <a:r>
              <a:rPr lang="en-US" altLang="zh-CN" sz="1000" smtClean="0">
                <a:latin typeface="Arial" charset="0"/>
                <a:ea typeface="宋体" charset="-122"/>
              </a:rPr>
              <a:t>-10 </a:t>
            </a:r>
            <a:r>
              <a:rPr lang="en-US" altLang="zh-CN" sz="1000" smtClean="0">
                <a:latin typeface="Arial" charset="0"/>
                <a:ea typeface="宋体" charset="-122"/>
                <a:cs typeface="Times New Roman" pitchFamily="18" charset="0"/>
              </a:rPr>
              <a:t>°C </a:t>
            </a:r>
            <a:r>
              <a:rPr lang="zh-CN" altLang="en-US" sz="1000" smtClean="0">
                <a:latin typeface="Arial" charset="0"/>
                <a:ea typeface="宋体" charset="-122"/>
              </a:rPr>
              <a:t>的液态水会自动结冰，尽管是熵减少。因为结冰过程中，体系放热到环境</a:t>
            </a:r>
            <a:r>
              <a:rPr lang="en-US" altLang="zh-CN" sz="1000" smtClean="0">
                <a:latin typeface="Arial" charset="0"/>
                <a:ea typeface="宋体" charset="-122"/>
              </a:rPr>
              <a:t>(</a:t>
            </a:r>
            <a:r>
              <a:rPr lang="en-US" altLang="zh-CN" smtClean="0">
                <a:latin typeface="Arial" charset="0"/>
                <a:ea typeface="宋体" charset="-122"/>
                <a:sym typeface="Symbol" pitchFamily="18" charset="2"/>
              </a:rPr>
              <a:t>H &lt; 0)</a:t>
            </a:r>
            <a:r>
              <a:rPr lang="en-US" altLang="zh-CN" sz="1000" smtClean="0">
                <a:latin typeface="Arial" charset="0"/>
                <a:ea typeface="宋体" charset="-122"/>
              </a:rPr>
              <a:t> </a:t>
            </a:r>
            <a:r>
              <a:rPr lang="zh-CN" altLang="en-US" sz="1000" smtClean="0">
                <a:latin typeface="Arial" charset="0"/>
                <a:ea typeface="宋体" charset="-122"/>
              </a:rPr>
              <a:t>，使环境的熵增加，总的熵是增加的</a:t>
            </a:r>
            <a:r>
              <a:rPr lang="en-US" altLang="zh-CN" sz="1000" smtClean="0">
                <a:latin typeface="Arial" charset="0"/>
                <a:ea typeface="宋体" charset="-122"/>
              </a:rPr>
              <a:t>(</a:t>
            </a:r>
            <a:r>
              <a:rPr lang="zh-CN" altLang="en-US" sz="1000" smtClean="0">
                <a:latin typeface="Arial" charset="0"/>
                <a:ea typeface="宋体" charset="-122"/>
              </a:rPr>
              <a:t>水和环境共同构成孤立体系</a:t>
            </a:r>
            <a:r>
              <a:rPr lang="en-US" altLang="zh-CN" sz="1000" smtClean="0">
                <a:latin typeface="Arial" charset="0"/>
                <a:ea typeface="宋体" charset="-122"/>
              </a:rPr>
              <a:t>)</a:t>
            </a:r>
            <a:r>
              <a:rPr lang="zh-CN" altLang="en-US" smtClean="0">
                <a:latin typeface="Arial" charset="0"/>
                <a:ea typeface="宋体" charset="-122"/>
                <a:sym typeface="Symbol" pitchFamily="18" charset="2"/>
              </a:rP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0669AA-9BF9-4B8D-9C5A-FDBF496862FA}" type="slidenum">
              <a:rPr lang="en-US" altLang="zh-CN"/>
              <a:pPr/>
              <a:t>86</a:t>
            </a:fld>
            <a:endParaRPr lang="en-US" altLang="zh-CN"/>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zh-CN" altLang="zh-CN" sz="900">
              <a:solidFill>
                <a:srgbClr val="6600FF"/>
              </a:solidFill>
              <a:latin typeface="黑体"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6FCC3D-B3D2-4391-B933-98C320621203}" type="slidenum">
              <a:rPr lang="en-US" altLang="zh-CN"/>
              <a:pPr/>
              <a:t>93</a:t>
            </a:fld>
            <a:endParaRPr lang="en-US" altLang="zh-CN"/>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zh-CN" altLang="zh-CN" sz="3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1F0706-41AC-4401-BAB8-CD5BF8158B3C}" type="slidenum">
              <a:rPr lang="en-US" altLang="zh-CN"/>
              <a:pPr/>
              <a:t>94</a:t>
            </a:fld>
            <a:endParaRPr lang="en-US" altLang="zh-CN"/>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r>
              <a:rPr lang="zh-CN" altLang="en-US" sz="3200"/>
              <a:t>用           只能判断标准状态下反应的方向。</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869D20-3750-49D3-95A5-07FDDC9200A1}" type="slidenum">
              <a:rPr lang="en-US" altLang="zh-CN"/>
              <a:pPr/>
              <a:t>13</a:t>
            </a:fld>
            <a:endParaRPr lang="en-US" altLang="zh-CN"/>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xfrm>
            <a:off x="914400" y="4343400"/>
            <a:ext cx="5029200" cy="4114800"/>
          </a:xfrm>
        </p:spPr>
        <p:txBody>
          <a:bodyPr/>
          <a:lstStyle/>
          <a:p>
            <a:r>
              <a:rPr lang="zh-CN" altLang="en-US"/>
              <a:t>（</a:t>
            </a:r>
            <a:r>
              <a:rPr lang="en-US" altLang="zh-CN"/>
              <a:t>1</a:t>
            </a:r>
            <a:r>
              <a:rPr lang="zh-CN" altLang="en-US"/>
              <a:t>）状态一定，其值一定；</a:t>
            </a:r>
          </a:p>
          <a:p>
            <a:r>
              <a:rPr lang="zh-CN" altLang="en-US"/>
              <a:t>（</a:t>
            </a:r>
            <a:r>
              <a:rPr lang="en-US" altLang="zh-CN"/>
              <a:t>2</a:t>
            </a:r>
            <a:r>
              <a:rPr lang="zh-CN" altLang="en-US"/>
              <a:t>）状态变化，其值也随之而变；</a:t>
            </a:r>
          </a:p>
          <a:p>
            <a:r>
              <a:rPr lang="zh-CN" altLang="en-US"/>
              <a:t>（</a:t>
            </a:r>
            <a:r>
              <a:rPr lang="en-US" altLang="zh-CN"/>
              <a:t>3</a:t>
            </a:r>
            <a:r>
              <a:rPr lang="zh-CN" altLang="en-US"/>
              <a:t>）状态函数的变化值只与始态、终态有关，而与变化途径无关。</a:t>
            </a:r>
          </a:p>
          <a:p>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01BB93-04BF-4192-8B54-17722B9B38EA}" type="slidenum">
              <a:rPr lang="en-US" altLang="zh-CN"/>
              <a:pPr/>
              <a:t>98</a:t>
            </a:fld>
            <a:endParaRPr lang="en-US" altLang="zh-CN"/>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r>
              <a:rPr lang="zh-CN" altLang="en-US"/>
              <a:t>这是一个放热熵减反应，低温更有利于反应自发进行，且能使反应进行更完全。</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B336AB-4D9A-48A6-81FF-5EB7EA2916E4}" type="slidenum">
              <a:rPr lang="en-US" altLang="zh-CN"/>
              <a:pPr/>
              <a:t>99</a:t>
            </a:fld>
            <a:endParaRPr lang="en-US" altLang="zh-CN"/>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a:xfrm>
            <a:off x="685800" y="4343400"/>
            <a:ext cx="5486400" cy="4114800"/>
          </a:xfrm>
        </p:spPr>
        <p:txBody>
          <a:bodyPr/>
          <a:lstStyle/>
          <a:p>
            <a:endParaRPr kumimoji="1" lang="zh-CN" altLang="zh-CN" sz="2800">
              <a:solidFill>
                <a:srgbClr val="0000FF"/>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EA9A6-9DA4-4F2F-A2DA-619F801B1FDE}" type="slidenum">
              <a:rPr lang="en-US" altLang="zh-CN"/>
              <a:pPr/>
              <a:t>106</a:t>
            </a:fld>
            <a:endParaRPr lang="en-US" altLang="zh-CN"/>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a:xfrm>
            <a:off x="685800" y="4343400"/>
            <a:ext cx="5486400" cy="4114800"/>
          </a:xfrm>
        </p:spPr>
        <p:txBody>
          <a:bodyPr/>
          <a:lstStyle/>
          <a:p>
            <a:r>
              <a:rPr lang="zh-CN" altLang="en-US">
                <a:solidFill>
                  <a:srgbClr val="65FF65"/>
                </a:solidFill>
                <a:latin typeface="宋体" pitchFamily="2" charset="-122"/>
              </a:rPr>
              <a:t>请特别注意！</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62C869F8-4EA0-4B0D-A14A-15CC32A2221A}" type="slidenum">
              <a:rPr lang="en-US" altLang="zh-CN">
                <a:latin typeface="Arial" charset="0"/>
                <a:ea typeface="宋体" charset="-122"/>
              </a:rPr>
              <a:pPr/>
              <a:t>107</a:t>
            </a:fld>
            <a:endParaRPr lang="en-US" altLang="zh-CN">
              <a:latin typeface="Arial" charset="0"/>
              <a:ea typeface="宋体" charset="-12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r>
              <a:rPr lang="zh-CN" altLang="en-US" smtClean="0">
                <a:solidFill>
                  <a:srgbClr val="65FF65"/>
                </a:solidFill>
                <a:latin typeface="宋体" charset="-122"/>
                <a:ea typeface="宋体" charset="-122"/>
              </a:rPr>
              <a:t>请特别注意！</a:t>
            </a:r>
            <a:endParaRPr lang="zh-CN" altLang="en-US" smtClean="0">
              <a:latin typeface="Arial"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672A96-9E2F-423E-BEED-A4FBFC1D39B0}" type="slidenum">
              <a:rPr lang="en-US" altLang="zh-CN"/>
              <a:pPr/>
              <a:t>109</a:t>
            </a:fld>
            <a:endParaRPr lang="en-US" altLang="zh-CN"/>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a:xfrm>
            <a:off x="685800" y="4343400"/>
            <a:ext cx="5486400" cy="4114800"/>
          </a:xfrm>
        </p:spPr>
        <p:txBody>
          <a:bodyPr/>
          <a:lstStyle/>
          <a:p>
            <a:r>
              <a:rPr lang="en-US" altLang="zh-CN" sz="1000" b="1">
                <a:solidFill>
                  <a:schemeClr val="accent2"/>
                </a:solidFill>
              </a:rPr>
              <a:t>-40</a:t>
            </a:r>
            <a:r>
              <a:rPr lang="en-US" altLang="zh-CN" b="1">
                <a:solidFill>
                  <a:schemeClr val="accent2"/>
                </a:solidFill>
                <a:effectLst>
                  <a:outerShdw blurRad="38100" dist="38100" dir="2700000" algn="tl">
                    <a:srgbClr val="C0C0C0"/>
                  </a:outerShdw>
                </a:effectLst>
              </a:rPr>
              <a:t> </a:t>
            </a:r>
            <a:r>
              <a:rPr lang="en-US" altLang="zh-CN" sz="1000" b="1">
                <a:solidFill>
                  <a:schemeClr val="accent2"/>
                </a:solidFill>
              </a:rPr>
              <a:t>≤          ≤ +40      10</a:t>
            </a:r>
            <a:r>
              <a:rPr lang="en-US" altLang="zh-CN" sz="1000" b="1" baseline="30000">
                <a:solidFill>
                  <a:schemeClr val="accent2"/>
                </a:solidFill>
                <a:latin typeface="Arial"/>
                <a:cs typeface="Times New Roman" pitchFamily="18" charset="0"/>
              </a:rPr>
              <a:t>–</a:t>
            </a:r>
            <a:r>
              <a:rPr lang="en-US" altLang="zh-CN" sz="1000" b="1" baseline="30000">
                <a:solidFill>
                  <a:schemeClr val="accent2"/>
                </a:solidFill>
              </a:rPr>
              <a:t>7 </a:t>
            </a:r>
            <a:r>
              <a:rPr lang="en-US" altLang="zh-CN" sz="1000" b="1">
                <a:solidFill>
                  <a:schemeClr val="accent2"/>
                </a:solidFill>
              </a:rPr>
              <a:t>≤ K ≤ 10</a:t>
            </a:r>
            <a:r>
              <a:rPr lang="en-US" altLang="zh-CN" sz="1000" b="1" baseline="30000">
                <a:solidFill>
                  <a:schemeClr val="accent2"/>
                </a:solidFill>
                <a:cs typeface="Times New Roman" pitchFamily="18" charset="0"/>
              </a:rPr>
              <a:t>+</a:t>
            </a:r>
            <a:r>
              <a:rPr lang="en-US" altLang="zh-CN" sz="1000" b="1" baseline="30000">
                <a:solidFill>
                  <a:schemeClr val="accent2"/>
                </a:solidFill>
              </a:rPr>
              <a:t>7</a:t>
            </a:r>
            <a:r>
              <a:rPr lang="en-US" altLang="zh-CN" sz="1000" b="1">
                <a:solidFill>
                  <a:schemeClr val="accent2"/>
                </a:solidFill>
              </a:rPr>
              <a:t>       </a:t>
            </a:r>
            <a:r>
              <a:rPr lang="zh-CN" altLang="en-US" sz="1000" b="1">
                <a:solidFill>
                  <a:schemeClr val="accent2"/>
                </a:solidFill>
              </a:rPr>
              <a:t>可通过改变条件来促进反应进行</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4A13B0-1199-4D6D-A6CA-114ECFCEE653}" type="slidenum">
              <a:rPr lang="en-US" altLang="zh-CN"/>
              <a:pPr/>
              <a:t>116</a:t>
            </a:fld>
            <a:endParaRPr lang="en-US" altLang="zh-CN"/>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zh-CN" altLang="zh-CN" sz="2800">
              <a:solidFill>
                <a:srgbClr val="65FF65"/>
              </a:solidFill>
              <a:latin typeface="TimesNewRoman,Bold" charset="0"/>
              <a:ea typeface="黑体" pitchFamily="49"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4A1303-1AC3-40F5-9E12-B8489EA36F2A}" type="slidenum">
              <a:rPr lang="en-US" altLang="zh-CN"/>
              <a:pPr/>
              <a:t>117</a:t>
            </a:fld>
            <a:endParaRPr lang="en-US" altLang="zh-CN"/>
          </a:p>
        </p:txBody>
      </p:sp>
      <p:sp>
        <p:nvSpPr>
          <p:cNvPr id="647170" name="Rectangle 2"/>
          <p:cNvSpPr>
            <a:spLocks noGrp="1" noRot="1" noChangeAspect="1" noChangeArrowheads="1" noTextEdit="1"/>
          </p:cNvSpPr>
          <p:nvPr>
            <p:ph type="sldImg"/>
          </p:nvPr>
        </p:nvSpPr>
        <p:spPr>
          <a:ln/>
        </p:spPr>
      </p:sp>
      <p:sp>
        <p:nvSpPr>
          <p:cNvPr id="647171" name="Rectangle 3"/>
          <p:cNvSpPr>
            <a:spLocks noGrp="1" noChangeArrowheads="1"/>
          </p:cNvSpPr>
          <p:nvPr>
            <p:ph type="body" idx="1"/>
          </p:nvPr>
        </p:nvSpPr>
        <p:spPr/>
        <p:txBody>
          <a:bodyPr/>
          <a:lstStyle/>
          <a:p>
            <a:endParaRPr lang="zh-CN" altLang="zh-CN" sz="2800">
              <a:solidFill>
                <a:srgbClr val="65FF65"/>
              </a:solidFill>
              <a:latin typeface="TimesNewRoman,Bold" charset="0"/>
              <a:ea typeface="黑体"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E1459-8D2D-4883-9A08-50A81004FBCC}" type="slidenum">
              <a:rPr lang="en-US" altLang="zh-CN"/>
              <a:pPr/>
              <a:t>118</a:t>
            </a:fld>
            <a:endParaRPr lang="en-US" altLang="zh-CN"/>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a:xfrm>
            <a:off x="685800" y="4343400"/>
            <a:ext cx="5486400" cy="4114800"/>
          </a:xfrm>
        </p:spPr>
        <p:txBody>
          <a:bodyPr/>
          <a:lstStyle/>
          <a:p>
            <a:pPr lvl="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C9583-8DBA-490B-B256-4D4BD336BF60}" type="slidenum">
              <a:rPr lang="en-US" altLang="zh-CN"/>
              <a:pPr/>
              <a:t>126</a:t>
            </a:fld>
            <a:endParaRPr lang="en-US" altLang="zh-CN"/>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zh-CN" altLang="zh-CN">
              <a:solidFill>
                <a:schemeClr val="hlink"/>
              </a:solidFill>
              <a:sym typeface="Symbol" pitchFamily="18" charset="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4EC181-39C6-47DC-BFE0-1887801187F7}" type="slidenum">
              <a:rPr lang="en-US" altLang="zh-CN"/>
              <a:pPr/>
              <a:t>141</a:t>
            </a:fld>
            <a:endParaRPr lang="en-US" altLang="zh-CN"/>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836E7-9940-4645-861C-C6F55B236C64}" type="slidenum">
              <a:rPr lang="en-US" altLang="zh-CN"/>
              <a:pPr/>
              <a:t>28</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6EE20B-37CE-4559-92A7-91E4A2CDF7F2}" type="slidenum">
              <a:rPr lang="en-US" altLang="zh-CN"/>
              <a:pPr/>
              <a:t>142</a:t>
            </a:fld>
            <a:endParaRPr lang="en-US" altLang="zh-CN"/>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4CE137-736C-465E-92B1-6280B7E628F5}" type="slidenum">
              <a:rPr lang="en-US" altLang="zh-CN"/>
              <a:pPr/>
              <a:t>150</a:t>
            </a:fld>
            <a:endParaRPr lang="en-US"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p:txBody>
          <a:bodyPr/>
          <a:lstStyle/>
          <a:p>
            <a:pPr algn="just">
              <a:lnSpc>
                <a:spcPct val="130000"/>
              </a:lnSpc>
              <a:spcBef>
                <a:spcPct val="0"/>
              </a:spcBef>
            </a:pPr>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B3F3D-04CA-4EE5-A185-A61F1A7347AA}" type="slidenum">
              <a:rPr lang="en-US" altLang="zh-CN"/>
              <a:pPr/>
              <a:t>152</a:t>
            </a:fld>
            <a:endParaRPr lang="en-US" altLang="zh-CN"/>
          </a:p>
        </p:txBody>
      </p:sp>
      <p:sp>
        <p:nvSpPr>
          <p:cNvPr id="688130" name="Rectangle 2"/>
          <p:cNvSpPr>
            <a:spLocks noGrp="1" noRot="1" noChangeAspect="1" noChangeArrowheads="1" noTextEdit="1"/>
          </p:cNvSpPr>
          <p:nvPr>
            <p:ph type="sldImg"/>
          </p:nvPr>
        </p:nvSpPr>
        <p:spPr>
          <a:ln/>
        </p:spPr>
      </p:sp>
      <p:sp>
        <p:nvSpPr>
          <p:cNvPr id="688131" name="Rectangle 3"/>
          <p:cNvSpPr>
            <a:spLocks noGrp="1" noChangeArrowheads="1"/>
          </p:cNvSpPr>
          <p:nvPr>
            <p:ph type="body" idx="1"/>
          </p:nvPr>
        </p:nvSpPr>
        <p:spPr>
          <a:xfrm>
            <a:off x="685800" y="4343400"/>
            <a:ext cx="5486400" cy="4114800"/>
          </a:xfrm>
        </p:spPr>
        <p:txBody>
          <a:bodyPr/>
          <a:lstStyle/>
          <a:p>
            <a:pPr>
              <a:lnSpc>
                <a:spcPct val="120000"/>
              </a:lnSpc>
              <a:spcBef>
                <a:spcPct val="25000"/>
              </a:spcBef>
              <a:buClr>
                <a:schemeClr val="accent2"/>
              </a:buClr>
              <a:buSzPct val="85000"/>
              <a:buFont typeface="Wingdings" pitchFamily="2" charset="2"/>
              <a:buNone/>
            </a:pPr>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5CB1F-1C08-4562-B0D1-BC697E8E1447}" type="slidenum">
              <a:rPr lang="en-US" altLang="zh-CN"/>
              <a:pPr/>
              <a:t>158</a:t>
            </a:fld>
            <a:endParaRPr lang="en-US" altLang="zh-CN"/>
          </a:p>
        </p:txBody>
      </p:sp>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a:xfrm>
            <a:off x="685800" y="4343400"/>
            <a:ext cx="5486400" cy="4114800"/>
          </a:xfrm>
        </p:spPr>
        <p:txBody>
          <a:bodyPr/>
          <a:lstStyle/>
          <a:p>
            <a:pPr>
              <a:lnSpc>
                <a:spcPct val="115000"/>
              </a:lnSpc>
              <a:spcBef>
                <a:spcPct val="50000"/>
              </a:spcBef>
            </a:pPr>
            <a:endParaRPr kumimoji="1" lang="zh-CN" altLang="zh-CN" sz="2400">
              <a:sym typeface="Symbol" pitchFamily="18" charset="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40CEB2-929E-4893-BDF3-0D906432AC43}" type="slidenum">
              <a:rPr lang="en-US" altLang="zh-CN"/>
              <a:pPr/>
              <a:t>161</a:t>
            </a:fld>
            <a:endParaRPr lang="en-US" altLang="zh-CN"/>
          </a:p>
        </p:txBody>
      </p:sp>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zh-CN" altLang="zh-CN" sz="1000">
              <a:solidFill>
                <a:srgbClr val="FF0000"/>
              </a:solidFill>
              <a:latin typeface="黑体" pitchFamily="49"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1E9F74-4021-4BC6-A804-403D72E9DD2F}" type="slidenum">
              <a:rPr lang="en-US" altLang="zh-CN"/>
              <a:pPr/>
              <a:t>173</a:t>
            </a:fld>
            <a:endParaRPr lang="en-US" altLang="zh-CN"/>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953332-1603-44DB-ADF5-9674B7BD06F9}" type="slidenum">
              <a:rPr lang="en-US" altLang="zh-CN"/>
              <a:pPr/>
              <a:t>175</a:t>
            </a:fld>
            <a:endParaRPr lang="en-US" altLang="zh-CN"/>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91752B-5309-43B0-89CF-723165D2505F}" type="slidenum">
              <a:rPr lang="en-US" altLang="zh-CN"/>
              <a:pPr/>
              <a:t>185</a:t>
            </a:fld>
            <a:endParaRPr lang="en-US" altLang="zh-CN"/>
          </a:p>
        </p:txBody>
      </p:sp>
      <p:sp>
        <p:nvSpPr>
          <p:cNvPr id="835586" name="Rectangle 2"/>
          <p:cNvSpPr>
            <a:spLocks noGrp="1" noRot="1" noChangeAspect="1" noChangeArrowheads="1" noTextEdit="1"/>
          </p:cNvSpPr>
          <p:nvPr>
            <p:ph type="sldImg"/>
          </p:nvPr>
        </p:nvSpPr>
        <p:spPr>
          <a:ln/>
        </p:spPr>
      </p:sp>
      <p:sp>
        <p:nvSpPr>
          <p:cNvPr id="835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0D40F1-8392-4EB6-90F5-43F3073344D2}" type="slidenum">
              <a:rPr lang="en-US" altLang="zh-CN"/>
              <a:pPr/>
              <a:t>188</a:t>
            </a:fld>
            <a:endParaRPr lang="en-US" altLang="zh-CN"/>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AE68E3-E8DD-484D-9538-4BE2981AAF33}" type="slidenum">
              <a:rPr lang="en-US" altLang="zh-CN"/>
              <a:pPr/>
              <a:t>192</a:t>
            </a:fld>
            <a:endParaRPr lang="en-US" altLang="zh-CN"/>
          </a:p>
        </p:txBody>
      </p:sp>
      <p:sp>
        <p:nvSpPr>
          <p:cNvPr id="844802" name="Rectangle 2"/>
          <p:cNvSpPr>
            <a:spLocks noGrp="1" noRot="1" noChangeAspect="1" noChangeArrowheads="1" noTextEdit="1"/>
          </p:cNvSpPr>
          <p:nvPr>
            <p:ph type="sldImg"/>
          </p:nvPr>
        </p:nvSpPr>
        <p:spPr>
          <a:ln/>
        </p:spPr>
      </p:sp>
      <p:sp>
        <p:nvSpPr>
          <p:cNvPr id="844803" name="Rectangle 3"/>
          <p:cNvSpPr>
            <a:spLocks noGrp="1" noChangeArrowheads="1"/>
          </p:cNvSpPr>
          <p:nvPr>
            <p:ph type="body" idx="1"/>
          </p:nvPr>
        </p:nvSpPr>
        <p:spPr/>
        <p:txBody>
          <a:bodyPr/>
          <a:lstStyle/>
          <a:p>
            <a:pPr>
              <a:lnSpc>
                <a:spcPct val="120000"/>
              </a:lnSpc>
              <a:spcBef>
                <a:spcPct val="50000"/>
              </a:spcBef>
            </a:pPr>
            <a:r>
              <a:rPr kumimoji="1" lang="zh-CN" altLang="en-US" sz="2400" b="1"/>
              <a:t>对</a:t>
            </a:r>
            <a:r>
              <a:rPr kumimoji="1" lang="en-US" altLang="zh-CN" sz="2400" b="1"/>
              <a:t>NO</a:t>
            </a:r>
            <a:r>
              <a:rPr kumimoji="1" lang="zh-CN" altLang="en-US" sz="2400" b="1"/>
              <a:t>而言是二级反应，对</a:t>
            </a:r>
            <a:r>
              <a:rPr kumimoji="1" lang="en-US" altLang="zh-CN" sz="2400" b="1"/>
              <a:t>H</a:t>
            </a:r>
            <a:r>
              <a:rPr kumimoji="1" lang="en-US" altLang="zh-CN" sz="2400" b="1" baseline="-25000"/>
              <a:t>2</a:t>
            </a:r>
            <a:r>
              <a:rPr kumimoji="1" lang="zh-CN" altLang="en-US" sz="2400" b="1"/>
              <a:t>而言是一级反应，总的反应级数为</a:t>
            </a:r>
            <a:r>
              <a:rPr kumimoji="1" lang="en-US" altLang="zh-CN" sz="2400" b="1"/>
              <a:t>3</a:t>
            </a:r>
            <a:r>
              <a:rPr kumimoji="1" lang="zh-CN" altLang="en-US" sz="2400" b="1"/>
              <a:t>。</a:t>
            </a:r>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E0837D-1E4C-4D32-A374-68F80F100B15}" type="slidenum">
              <a:rPr lang="en-US" altLang="zh-CN"/>
              <a:pPr/>
              <a:t>29</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07FA50-0C19-4F5B-A19E-D3418B34C240}" type="slidenum">
              <a:rPr lang="en-US" altLang="zh-CN"/>
              <a:pPr/>
              <a:t>194</a:t>
            </a:fld>
            <a:endParaRPr lang="en-US" altLang="zh-CN"/>
          </a:p>
        </p:txBody>
      </p:sp>
      <p:sp>
        <p:nvSpPr>
          <p:cNvPr id="847874" name="Rectangle 2"/>
          <p:cNvSpPr>
            <a:spLocks noGrp="1" noRot="1" noChangeAspect="1" noChangeArrowheads="1" noTextEdit="1"/>
          </p:cNvSpPr>
          <p:nvPr>
            <p:ph type="sldImg"/>
          </p:nvPr>
        </p:nvSpPr>
        <p:spPr>
          <a:ln/>
        </p:spPr>
      </p:sp>
      <p:sp>
        <p:nvSpPr>
          <p:cNvPr id="847875" name="Rectangle 3"/>
          <p:cNvSpPr>
            <a:spLocks noGrp="1" noChangeArrowheads="1"/>
          </p:cNvSpPr>
          <p:nvPr>
            <p:ph type="body" idx="1"/>
          </p:nvPr>
        </p:nvSpPr>
        <p:spPr>
          <a:xfrm>
            <a:off x="685800" y="4343400"/>
            <a:ext cx="5486400" cy="4114800"/>
          </a:xfrm>
        </p:spPr>
        <p:txBody>
          <a:bodyPr/>
          <a:lstStyle/>
          <a:p>
            <a:endParaRPr lang="zh-CN" altLang="zh-CN" sz="2800">
              <a:ea typeface="黑体" pitchFamily="49"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BE6133-EF0C-40FD-9C06-5C65813E7DA7}" type="slidenum">
              <a:rPr lang="en-US" altLang="zh-CN"/>
              <a:pPr/>
              <a:t>199</a:t>
            </a:fld>
            <a:endParaRPr lang="en-US" altLang="zh-CN"/>
          </a:p>
        </p:txBody>
      </p:sp>
      <p:sp>
        <p:nvSpPr>
          <p:cNvPr id="854018" name="Rectangle 2"/>
          <p:cNvSpPr>
            <a:spLocks noGrp="1" noRot="1" noChangeAspect="1" noChangeArrowheads="1" noTextEdit="1"/>
          </p:cNvSpPr>
          <p:nvPr>
            <p:ph type="sldImg"/>
          </p:nvPr>
        </p:nvSpPr>
        <p:spPr>
          <a:ln/>
        </p:spPr>
      </p:sp>
      <p:sp>
        <p:nvSpPr>
          <p:cNvPr id="854019" name="Rectangle 3"/>
          <p:cNvSpPr>
            <a:spLocks noGrp="1" noChangeArrowheads="1"/>
          </p:cNvSpPr>
          <p:nvPr>
            <p:ph type="body" idx="1"/>
          </p:nvPr>
        </p:nvSpPr>
        <p:spPr>
          <a:xfrm>
            <a:off x="685800" y="4343400"/>
            <a:ext cx="5486400" cy="4114800"/>
          </a:xfrm>
        </p:spPr>
        <p:txBody>
          <a:bodyPr/>
          <a:lstStyle/>
          <a:p>
            <a:pPr lvl="1">
              <a:lnSpc>
                <a:spcPct val="120000"/>
              </a:lnSpc>
            </a:pPr>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7F830-6FE3-4942-898F-C699892F92FC}" type="slidenum">
              <a:rPr lang="en-US" altLang="zh-CN"/>
              <a:pPr/>
              <a:t>214</a:t>
            </a:fld>
            <a:endParaRPr lang="en-US" altLang="zh-CN"/>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9E6E99-E1A7-4379-91A0-87CD2D9E84F6}" type="slidenum">
              <a:rPr lang="en-US" altLang="zh-CN"/>
              <a:pPr/>
              <a:t>215</a:t>
            </a:fld>
            <a:endParaRPr lang="en-US" altLang="zh-CN"/>
          </a:p>
        </p:txBody>
      </p:sp>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72DBEF-BFEB-45F4-82D9-4972293B2A01}" type="slidenum">
              <a:rPr lang="en-US" altLang="zh-CN"/>
              <a:pPr/>
              <a:t>217</a:t>
            </a:fld>
            <a:endParaRPr lang="en-US" altLang="zh-CN"/>
          </a:p>
        </p:txBody>
      </p:sp>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63D1D-A52A-49BA-B600-4011B1B09E34}" type="slidenum">
              <a:rPr lang="en-US" altLang="zh-CN"/>
              <a:pPr/>
              <a:t>218</a:t>
            </a:fld>
            <a:endParaRPr lang="en-US" altLang="zh-CN"/>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3CAB3B-46BD-4AEC-9B2B-4E4E295E34BA}" type="slidenum">
              <a:rPr lang="en-US" altLang="zh-CN"/>
              <a:pPr/>
              <a:t>225</a:t>
            </a:fld>
            <a:endParaRPr lang="en-US" altLang="zh-CN"/>
          </a:p>
        </p:txBody>
      </p:sp>
      <p:sp>
        <p:nvSpPr>
          <p:cNvPr id="894978" name="Rectangle 2"/>
          <p:cNvSpPr>
            <a:spLocks noGrp="1" noRot="1" noChangeAspect="1" noChangeArrowheads="1" noTextEdit="1"/>
          </p:cNvSpPr>
          <p:nvPr>
            <p:ph type="sldImg"/>
          </p:nvPr>
        </p:nvSpPr>
        <p:spPr>
          <a:ln/>
        </p:spPr>
      </p:sp>
      <p:sp>
        <p:nvSpPr>
          <p:cNvPr id="894979" name="Rectangle 3"/>
          <p:cNvSpPr>
            <a:spLocks noGrp="1" noChangeArrowheads="1"/>
          </p:cNvSpPr>
          <p:nvPr>
            <p:ph type="body" idx="1"/>
          </p:nvPr>
        </p:nvSpPr>
        <p:spPr>
          <a:xfrm>
            <a:off x="685800" y="4343400"/>
            <a:ext cx="5486400" cy="4114800"/>
          </a:xfrm>
        </p:spPr>
        <p:txBody>
          <a:bodyPr/>
          <a:lstStyle/>
          <a:p>
            <a:pPr>
              <a:lnSpc>
                <a:spcPct val="120000"/>
              </a:lnSpc>
            </a:pPr>
            <a:endParaRPr lang="zh-CN" altLang="zh-CN" sz="1000">
              <a:solidFill>
                <a:schemeClr val="accent2"/>
              </a:solidFill>
              <a:sym typeface="Symbol" pitchFamily="18" charset="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C522B-9A91-4060-BB83-74854ECF1358}" type="slidenum">
              <a:rPr lang="en-US" altLang="zh-CN"/>
              <a:pPr/>
              <a:t>237</a:t>
            </a:fld>
            <a:endParaRPr lang="en-US" altLang="zh-CN"/>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a:xfrm>
            <a:off x="685800" y="4343400"/>
            <a:ext cx="5486400" cy="4114800"/>
          </a:xfrm>
        </p:spPr>
        <p:txBody>
          <a:bodyPr/>
          <a:lstStyle/>
          <a:p>
            <a:endParaRPr lang="zh-CN" altLang="zh-CN" sz="1000">
              <a:solidFill>
                <a:srgbClr val="0000FF"/>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0DC7-7DF0-4608-BAB2-D87F30FDE342}" type="slidenum">
              <a:rPr lang="en-US" altLang="zh-CN"/>
              <a:pPr/>
              <a:t>34</a:t>
            </a:fld>
            <a:endParaRPr lang="en-US" altLang="zh-CN"/>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359C5-25AB-49C1-9673-F06EAFAAEB86}" type="slidenum">
              <a:rPr lang="en-US" altLang="zh-CN"/>
              <a:pPr/>
              <a:t>35</a:t>
            </a:fld>
            <a:endParaRPr lang="en-US" altLang="zh-CN"/>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DB405FE-9EAE-48AA-AE17-AC7F8B413ED4}" type="slidenum">
              <a:rPr lang="en-US" altLang="zh-CN" smtClean="0"/>
              <a:pPr/>
              <a:t>41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536AFC-A2DC-42ED-A6F7-287E4925A508}" type="slidenum">
              <a:rPr lang="en-US" altLang="zh-CN"/>
              <a:pPr/>
              <a:t>44</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r>
              <a:rPr lang="en-US" altLang="zh-CN" b="1"/>
              <a:t> </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F005B5-8B5A-45F6-80DF-7B9854DCF62B}" type="slidenum">
              <a:rPr lang="en-US" altLang="zh-CN"/>
              <a:pPr/>
              <a:t>64</a:t>
            </a:fld>
            <a:endParaRPr lang="en-US" altLang="zh-CN"/>
          </a:p>
        </p:txBody>
      </p:sp>
      <p:sp>
        <p:nvSpPr>
          <p:cNvPr id="869378" name="Rectangle 2"/>
          <p:cNvSpPr>
            <a:spLocks noGrp="1" noRot="1" noChangeAspect="1" noChangeArrowheads="1" noTextEdit="1"/>
          </p:cNvSpPr>
          <p:nvPr>
            <p:ph type="sldImg"/>
          </p:nvPr>
        </p:nvSpPr>
        <p:spPr>
          <a:ln/>
        </p:spPr>
      </p:sp>
      <p:sp>
        <p:nvSpPr>
          <p:cNvPr id="86937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A61BEA3-8162-490B-A770-12A69F5DFB42}"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1854633-4ACE-4C72-854B-697809A7A024}"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0"/>
            <a:ext cx="2057400" cy="60928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0"/>
            <a:ext cx="6019800" cy="60928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0D5703C-9DD4-4BEB-9DFD-CC08709AEA69}"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47813" y="0"/>
            <a:ext cx="7077075" cy="83661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341438"/>
            <a:ext cx="40386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341438"/>
            <a:ext cx="4038600" cy="2298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792538"/>
            <a:ext cx="4038600" cy="230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00846EF8-97B5-4AC1-9061-7CFE274957F4}"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47813" y="0"/>
            <a:ext cx="7077075" cy="8366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341438"/>
            <a:ext cx="40386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341438"/>
            <a:ext cx="40386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186E7BA3-A556-4778-986C-5476F78261F8}"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47813" y="0"/>
            <a:ext cx="7077075" cy="8366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341438"/>
            <a:ext cx="40386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341438"/>
            <a:ext cx="4038600" cy="2298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792538"/>
            <a:ext cx="4038600" cy="230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2EF02E92-9471-4317-80DB-B516A0A5AD87}"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47813" y="0"/>
            <a:ext cx="7077075" cy="83661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341438"/>
            <a:ext cx="8229600" cy="4751387"/>
          </a:xfrm>
        </p:spPr>
        <p:txBody>
          <a:bodyPr/>
          <a:lstStyle/>
          <a:p>
            <a:endParaRPr lang="zh-CN" altLang="en-US"/>
          </a:p>
        </p:txBody>
      </p:sp>
      <p:sp>
        <p:nvSpPr>
          <p:cNvPr id="4"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fld id="{D7B2F40B-6C58-4FB3-BA5F-A657BD81AA1D}" type="slidenum">
              <a:rPr lang="en-US" altLang="zh-CN"/>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547813" y="0"/>
            <a:ext cx="7077075" cy="836613"/>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68313" y="1341438"/>
            <a:ext cx="4038600" cy="2298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341438"/>
            <a:ext cx="4038600" cy="2298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8313" y="3792538"/>
            <a:ext cx="4038600" cy="230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59313" y="3792538"/>
            <a:ext cx="4038600" cy="230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8" name="页脚占位符 7"/>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5225"/>
            <a:ext cx="2133600" cy="476250"/>
          </a:xfrm>
        </p:spPr>
        <p:txBody>
          <a:bodyPr/>
          <a:lstStyle>
            <a:lvl1pPr>
              <a:defRPr/>
            </a:lvl1pPr>
          </a:lstStyle>
          <a:p>
            <a:fld id="{44E9B655-A034-4D6C-A879-48A683A75303}" type="slidenum">
              <a:rPr lang="en-US" altLang="zh-CN"/>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953000" y="1371600"/>
            <a:ext cx="3962400" cy="4864100"/>
          </a:xfrm>
        </p:spPr>
        <p:txBody>
          <a:bodyPr/>
          <a:lstStyle/>
          <a:p>
            <a:endParaRPr lang="zh-CN" altLang="en-US"/>
          </a:p>
        </p:txBody>
      </p:sp>
      <p:sp>
        <p:nvSpPr>
          <p:cNvPr id="5" name="日期占位符 4"/>
          <p:cNvSpPr>
            <a:spLocks noGrp="1"/>
          </p:cNvSpPr>
          <p:nvPr>
            <p:ph type="dt" sz="half" idx="10"/>
          </p:nvPr>
        </p:nvSpPr>
        <p:spPr>
          <a:xfrm>
            <a:off x="684213" y="6381750"/>
            <a:ext cx="1905000" cy="457200"/>
          </a:xfrm>
        </p:spPr>
        <p:txBody>
          <a:bodyPr/>
          <a:lstStyle>
            <a:lvl1pPr>
              <a:defRPr/>
            </a:lvl1pPr>
          </a:lstStyle>
          <a:p>
            <a:fld id="{9B253390-1627-46F6-AE40-9E9D8D6CAB37}" type="datetime1">
              <a:rPr lang="zh-CN" altLang="en-US"/>
              <a:pPr/>
              <a:t>2017/11/1</a:t>
            </a:fld>
            <a:endParaRPr lang="en-US" altLang="zh-CN"/>
          </a:p>
        </p:txBody>
      </p:sp>
      <p:sp>
        <p:nvSpPr>
          <p:cNvPr id="6" name="页脚占位符 5"/>
          <p:cNvSpPr>
            <a:spLocks noGrp="1"/>
          </p:cNvSpPr>
          <p:nvPr>
            <p:ph type="ftr" sz="quarter" idx="11"/>
          </p:nvPr>
        </p:nvSpPr>
        <p:spPr>
          <a:xfrm>
            <a:off x="6011863" y="64008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3924300" y="6453188"/>
            <a:ext cx="1905000" cy="457200"/>
          </a:xfrm>
        </p:spPr>
        <p:txBody>
          <a:bodyPr/>
          <a:lstStyle>
            <a:lvl1pPr>
              <a:defRPr/>
            </a:lvl1pPr>
          </a:lstStyle>
          <a:p>
            <a:fld id="{44EF9F71-5A89-4F68-B55E-2E250BC94343}" type="slidenum">
              <a:rPr lang="en-US" altLang="zh-CN"/>
              <a:pPr/>
              <a:t>‹#›</a:t>
            </a:fld>
            <a:endParaRPr lang="en-US" altLang="zh-CN"/>
          </a:p>
        </p:txBody>
      </p:sp>
    </p:spTree>
  </p:cSld>
  <p:clrMapOvr>
    <a:masterClrMapping/>
  </p:clrMapOvr>
  <p:transition>
    <p:blinds/>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0"/>
            <a:ext cx="8229600" cy="6092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378A9E4-0147-4BCA-B7D5-CF7D4820E489}"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AF85D83-D063-4C9A-8AD9-01B2DD6D7771}"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18948DC-26B3-4C35-8E9D-53FDD6C4E548}"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341438"/>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341438"/>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24A7BF2-8185-4482-ACCF-0A9EF28F44E3}"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480C7FA-93FF-414A-BE7C-810AE9899B57}"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D2E2D95-3B0A-44D6-924E-5886B518433B}"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DC8511C-0C06-4CB1-BBEB-05994BED760F}"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5345D1A-3ADF-4758-B03D-C05D19EEE785}"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467F30E-7699-4F30-B5BB-37D481C9AC0C}"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jpe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t01527a73c679835c32"/>
          <p:cNvPicPr>
            <a:picLocks noChangeAspect="1" noChangeArrowheads="1"/>
          </p:cNvPicPr>
          <p:nvPr userDrawn="1"/>
        </p:nvPicPr>
        <p:blipFill>
          <a:blip r:embed="rId20"/>
          <a:srcRect/>
          <a:stretch>
            <a:fillRect/>
          </a:stretch>
        </p:blipFill>
        <p:spPr bwMode="auto">
          <a:xfrm>
            <a:off x="0" y="30163"/>
            <a:ext cx="9144000" cy="6827837"/>
          </a:xfrm>
          <a:prstGeom prst="rect">
            <a:avLst/>
          </a:prstGeom>
          <a:noFill/>
        </p:spPr>
      </p:pic>
      <p:sp>
        <p:nvSpPr>
          <p:cNvPr id="1032" name="Rectangle 8"/>
          <p:cNvSpPr>
            <a:spLocks noChangeArrowheads="1"/>
          </p:cNvSpPr>
          <p:nvPr userDrawn="1"/>
        </p:nvSpPr>
        <p:spPr bwMode="auto">
          <a:xfrm rot="5400000">
            <a:off x="3176588" y="890587"/>
            <a:ext cx="6858000" cy="5076825"/>
          </a:xfrm>
          <a:prstGeom prst="rect">
            <a:avLst/>
          </a:prstGeom>
          <a:gradFill rotWithShape="1">
            <a:gsLst>
              <a:gs pos="0">
                <a:srgbClr val="99CCFF">
                  <a:alpha val="0"/>
                </a:srgbClr>
              </a:gs>
              <a:gs pos="100000">
                <a:srgbClr val="FFFFFF">
                  <a:alpha val="60001"/>
                </a:srgbClr>
              </a:gs>
            </a:gsLst>
            <a:lin ang="0" scaled="1"/>
          </a:gradFill>
          <a:ln w="9525">
            <a:noFill/>
            <a:miter lim="800000"/>
            <a:headEnd/>
            <a:tailEnd/>
          </a:ln>
          <a:effectLst/>
        </p:spPr>
        <p:txBody>
          <a:bodyPr wrap="none" anchor="ctr"/>
          <a:lstStyle/>
          <a:p>
            <a:endParaRPr lang="zh-CN" altLang="en-US"/>
          </a:p>
        </p:txBody>
      </p:sp>
      <p:sp>
        <p:nvSpPr>
          <p:cNvPr id="1026" name="Rectangle 2"/>
          <p:cNvSpPr>
            <a:spLocks noGrp="1" noChangeArrowheads="1"/>
          </p:cNvSpPr>
          <p:nvPr>
            <p:ph type="title"/>
          </p:nvPr>
        </p:nvSpPr>
        <p:spPr bwMode="auto">
          <a:xfrm>
            <a:off x="1547813" y="0"/>
            <a:ext cx="7077075" cy="8366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0DD7DAB-8102-4F12-BD2A-FC8BC1AA2150}" type="slidenum">
              <a:rPr lang="en-US" altLang="zh-CN"/>
              <a:pPr/>
              <a:t>‹#›</a:t>
            </a:fld>
            <a:endParaRPr lang="en-US" altLang="zh-CN"/>
          </a:p>
        </p:txBody>
      </p:sp>
      <p:sp>
        <p:nvSpPr>
          <p:cNvPr id="1051" name="Rectangle 27"/>
          <p:cNvSpPr>
            <a:spLocks noChangeArrowheads="1"/>
          </p:cNvSpPr>
          <p:nvPr userDrawn="1"/>
        </p:nvSpPr>
        <p:spPr bwMode="auto">
          <a:xfrm rot="5400000">
            <a:off x="3176588" y="890587"/>
            <a:ext cx="6858000" cy="5076825"/>
          </a:xfrm>
          <a:prstGeom prst="rect">
            <a:avLst/>
          </a:prstGeom>
          <a:gradFill rotWithShape="1">
            <a:gsLst>
              <a:gs pos="0">
                <a:srgbClr val="99CCFF">
                  <a:alpha val="0"/>
                </a:srgbClr>
              </a:gs>
              <a:gs pos="100000">
                <a:srgbClr val="FFFFFF">
                  <a:alpha val="60001"/>
                </a:srgbClr>
              </a:gs>
            </a:gsLst>
            <a:lin ang="0" scaled="1"/>
          </a:gradFill>
          <a:ln w="9525">
            <a:noFill/>
            <a:miter lim="800000"/>
            <a:headEnd/>
            <a:tailEnd/>
          </a:ln>
          <a:effectLst/>
        </p:spPr>
        <p:txBody>
          <a:bodyPr wrap="none" anchor="ctr"/>
          <a:lstStyle/>
          <a:p>
            <a:endParaRPr lang="zh-CN" altLang="en-US"/>
          </a:p>
        </p:txBody>
      </p:sp>
      <p:sp>
        <p:nvSpPr>
          <p:cNvPr id="1052" name="Rectangle 28"/>
          <p:cNvSpPr>
            <a:spLocks noChangeArrowheads="1"/>
          </p:cNvSpPr>
          <p:nvPr userDrawn="1"/>
        </p:nvSpPr>
        <p:spPr bwMode="auto">
          <a:xfrm rot="16200000">
            <a:off x="3743325" y="1160463"/>
            <a:ext cx="5724525" cy="5076825"/>
          </a:xfrm>
          <a:prstGeom prst="rect">
            <a:avLst/>
          </a:prstGeom>
          <a:gradFill rotWithShape="1">
            <a:gsLst>
              <a:gs pos="0">
                <a:srgbClr val="99CCFF">
                  <a:alpha val="0"/>
                </a:srgbClr>
              </a:gs>
              <a:gs pos="100000">
                <a:srgbClr val="FFFFFF">
                  <a:alpha val="60001"/>
                </a:srgbClr>
              </a:gs>
            </a:gsLst>
            <a:lin ang="0" scaled="1"/>
          </a:gradFill>
          <a:ln w="9525">
            <a:noFill/>
            <a:miter lim="800000"/>
            <a:headEnd/>
            <a:tailEnd/>
          </a:ln>
          <a:effectLst/>
        </p:spPr>
        <p:txBody>
          <a:bodyPr wrap="none" anchor="ctr"/>
          <a:lstStyle/>
          <a:p>
            <a:endParaRPr lang="zh-CN" altLang="en-US"/>
          </a:p>
        </p:txBody>
      </p:sp>
      <p:sp>
        <p:nvSpPr>
          <p:cNvPr id="1033" name="AutoShape 9"/>
          <p:cNvSpPr>
            <a:spLocks noChangeArrowheads="1"/>
          </p:cNvSpPr>
          <p:nvPr userDrawn="1"/>
        </p:nvSpPr>
        <p:spPr bwMode="auto">
          <a:xfrm flipH="1">
            <a:off x="331788" y="908050"/>
            <a:ext cx="8812212" cy="152400"/>
          </a:xfrm>
          <a:prstGeom prst="homePlate">
            <a:avLst>
              <a:gd name="adj" fmla="val 100655"/>
            </a:avLst>
          </a:prstGeom>
          <a:gradFill rotWithShape="0">
            <a:gsLst>
              <a:gs pos="0">
                <a:schemeClr val="tx1"/>
              </a:gs>
              <a:gs pos="50000">
                <a:srgbClr val="007CA8"/>
              </a:gs>
              <a:gs pos="100000">
                <a:schemeClr val="tx1"/>
              </a:gs>
            </a:gsLst>
            <a:lin ang="5400000" scaled="1"/>
          </a:gradFill>
          <a:ln w="9525">
            <a:noFill/>
            <a:miter lim="800000"/>
            <a:headEnd/>
            <a:tailEnd/>
          </a:ln>
          <a:effectLst/>
        </p:spPr>
        <p:txBody>
          <a:bodyPr wrap="none" anchor="ctr"/>
          <a:lstStyle/>
          <a:p>
            <a:endParaRPr lang="zh-CN" altLang="en-US"/>
          </a:p>
        </p:txBody>
      </p:sp>
      <p:sp>
        <p:nvSpPr>
          <p:cNvPr id="1053" name="Rectangle 29"/>
          <p:cNvSpPr>
            <a:spLocks noChangeArrowheads="1"/>
          </p:cNvSpPr>
          <p:nvPr userDrawn="1"/>
        </p:nvSpPr>
        <p:spPr bwMode="auto">
          <a:xfrm rot="10800000">
            <a:off x="4140200" y="1125538"/>
            <a:ext cx="5003800" cy="5076825"/>
          </a:xfrm>
          <a:prstGeom prst="rect">
            <a:avLst/>
          </a:prstGeom>
          <a:gradFill rotWithShape="1">
            <a:gsLst>
              <a:gs pos="0">
                <a:srgbClr val="99CCFF">
                  <a:alpha val="0"/>
                </a:srgbClr>
              </a:gs>
              <a:gs pos="100000">
                <a:srgbClr val="FFFFFF">
                  <a:alpha val="60001"/>
                </a:srgbClr>
              </a:gs>
            </a:gsLst>
            <a:lin ang="0" scaled="1"/>
          </a:gradFill>
          <a:ln w="9525">
            <a:noFill/>
            <a:miter lim="800000"/>
            <a:headEnd/>
            <a:tailEnd/>
          </a:ln>
          <a:effectLst/>
        </p:spPr>
        <p:txBody>
          <a:bodyPr wrap="none" anchor="ctr"/>
          <a:lstStyle/>
          <a:p>
            <a:endParaRPr lang="zh-CN" altLang="en-US"/>
          </a:p>
        </p:txBody>
      </p:sp>
      <p:sp>
        <p:nvSpPr>
          <p:cNvPr id="1027" name="Rectangle 3"/>
          <p:cNvSpPr>
            <a:spLocks noGrp="1" noChangeArrowheads="1"/>
          </p:cNvSpPr>
          <p:nvPr>
            <p:ph type="body" idx="1"/>
          </p:nvPr>
        </p:nvSpPr>
        <p:spPr bwMode="auto">
          <a:xfrm>
            <a:off x="468313" y="1341438"/>
            <a:ext cx="8229600"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50" name="Picture 26" descr="t017d823995d8b14bb2"/>
          <p:cNvPicPr>
            <a:picLocks noChangeAspect="1" noChangeArrowheads="1"/>
          </p:cNvPicPr>
          <p:nvPr userDrawn="1"/>
        </p:nvPicPr>
        <p:blipFill>
          <a:blip r:embed="rId21"/>
          <a:srcRect/>
          <a:stretch>
            <a:fillRect/>
          </a:stretch>
        </p:blipFill>
        <p:spPr bwMode="auto">
          <a:xfrm>
            <a:off x="0" y="0"/>
            <a:ext cx="1331913" cy="1317625"/>
          </a:xfrm>
          <a:prstGeom prst="rect">
            <a:avLst/>
          </a:prstGeom>
          <a:noFill/>
        </p:spPr>
      </p:pic>
      <p:sp>
        <p:nvSpPr>
          <p:cNvPr id="1058" name="Rectangle 34"/>
          <p:cNvSpPr>
            <a:spLocks noChangeArrowheads="1"/>
          </p:cNvSpPr>
          <p:nvPr/>
        </p:nvSpPr>
        <p:spPr bwMode="auto">
          <a:xfrm>
            <a:off x="6076950" y="6400800"/>
            <a:ext cx="2895600" cy="457200"/>
          </a:xfrm>
          <a:prstGeom prst="rect">
            <a:avLst/>
          </a:prstGeom>
          <a:noFill/>
          <a:ln w="9525">
            <a:noFill/>
            <a:miter lim="800000"/>
            <a:headEnd/>
            <a:tailEnd/>
          </a:ln>
        </p:spPr>
        <p:txBody>
          <a:bodyPr/>
          <a:lstStyle/>
          <a:p>
            <a:pPr algn="ctr" eaLnBrk="0" hangingPunct="0">
              <a:spcBef>
                <a:spcPct val="50000"/>
              </a:spcBef>
            </a:pPr>
            <a:endParaRPr lang="en-US" altLang="zh-CN" sz="1400">
              <a:latin typeface="Arial Narrow" pitchFamily="34" charset="0"/>
            </a:endParaRPr>
          </a:p>
        </p:txBody>
      </p:sp>
      <p:pic>
        <p:nvPicPr>
          <p:cNvPr id="1059" name="Picture 35" descr="上页">
            <a:hlinkClick r:id="" action="ppaction://hlinkshowjump?jump=previousslide"/>
          </p:cNvPr>
          <p:cNvPicPr>
            <a:picLocks noChangeAspect="1" noChangeArrowheads="1"/>
          </p:cNvPicPr>
          <p:nvPr userDrawn="1"/>
        </p:nvPicPr>
        <p:blipFill>
          <a:blip r:embed="rId22"/>
          <a:srcRect/>
          <a:stretch>
            <a:fillRect/>
          </a:stretch>
        </p:blipFill>
        <p:spPr bwMode="auto">
          <a:xfrm>
            <a:off x="5975350" y="6384925"/>
            <a:ext cx="792163" cy="466725"/>
          </a:xfrm>
          <a:prstGeom prst="rect">
            <a:avLst/>
          </a:prstGeom>
          <a:noFill/>
        </p:spPr>
      </p:pic>
      <p:pic>
        <p:nvPicPr>
          <p:cNvPr id="1060" name="Picture 36" descr="下页">
            <a:hlinkClick r:id="" action="ppaction://hlinkshowjump?jump=nextslide"/>
          </p:cNvPr>
          <p:cNvPicPr>
            <a:picLocks noChangeAspect="1" noChangeArrowheads="1"/>
          </p:cNvPicPr>
          <p:nvPr userDrawn="1"/>
        </p:nvPicPr>
        <p:blipFill>
          <a:blip r:embed="rId23"/>
          <a:srcRect/>
          <a:stretch>
            <a:fillRect/>
          </a:stretch>
        </p:blipFill>
        <p:spPr bwMode="auto">
          <a:xfrm>
            <a:off x="6767513" y="6383338"/>
            <a:ext cx="792162" cy="468312"/>
          </a:xfrm>
          <a:prstGeom prst="rect">
            <a:avLst/>
          </a:prstGeom>
          <a:noFill/>
        </p:spPr>
      </p:pic>
      <p:pic>
        <p:nvPicPr>
          <p:cNvPr id="1061" name="Picture 37" descr="返回"/>
          <p:cNvPicPr>
            <a:picLocks noChangeAspect="1" noChangeArrowheads="1"/>
          </p:cNvPicPr>
          <p:nvPr userDrawn="1"/>
        </p:nvPicPr>
        <p:blipFill>
          <a:blip r:embed="rId24"/>
          <a:srcRect/>
          <a:stretch>
            <a:fillRect/>
          </a:stretch>
        </p:blipFill>
        <p:spPr bwMode="auto">
          <a:xfrm>
            <a:off x="7559675" y="6383338"/>
            <a:ext cx="792163" cy="468312"/>
          </a:xfrm>
          <a:prstGeom prst="rect">
            <a:avLst/>
          </a:prstGeom>
          <a:noFill/>
        </p:spPr>
      </p:pic>
      <p:pic>
        <p:nvPicPr>
          <p:cNvPr id="1062" name="Picture 38" descr="退出">
            <a:hlinkClick r:id="" action="ppaction://hlinkshowjump?jump=endshow"/>
          </p:cNvPr>
          <p:cNvPicPr>
            <a:picLocks noChangeAspect="1" noChangeArrowheads="1"/>
          </p:cNvPicPr>
          <p:nvPr userDrawn="1"/>
        </p:nvPicPr>
        <p:blipFill>
          <a:blip r:embed="rId25"/>
          <a:srcRect/>
          <a:stretch>
            <a:fillRect/>
          </a:stretch>
        </p:blipFill>
        <p:spPr bwMode="auto">
          <a:xfrm>
            <a:off x="8351838" y="6375400"/>
            <a:ext cx="792162" cy="47625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fontAlgn="base">
        <a:spcBef>
          <a:spcPct val="0"/>
        </a:spcBef>
        <a:spcAft>
          <a:spcPct val="0"/>
        </a:spcAft>
        <a:defRPr sz="4000" b="1">
          <a:solidFill>
            <a:srgbClr val="FF0066"/>
          </a:solidFill>
          <a:latin typeface="+mj-lt"/>
          <a:ea typeface="+mj-ea"/>
          <a:cs typeface="+mj-cs"/>
        </a:defRPr>
      </a:lvl1pPr>
      <a:lvl2pPr algn="ctr" rtl="0" fontAlgn="base">
        <a:spcBef>
          <a:spcPct val="0"/>
        </a:spcBef>
        <a:spcAft>
          <a:spcPct val="0"/>
        </a:spcAft>
        <a:defRPr sz="4000" b="1">
          <a:solidFill>
            <a:srgbClr val="FF0066"/>
          </a:solidFill>
          <a:latin typeface="Arial" pitchFamily="34" charset="0"/>
          <a:ea typeface="宋体" pitchFamily="2" charset="-122"/>
        </a:defRPr>
      </a:lvl2pPr>
      <a:lvl3pPr algn="ctr" rtl="0" fontAlgn="base">
        <a:spcBef>
          <a:spcPct val="0"/>
        </a:spcBef>
        <a:spcAft>
          <a:spcPct val="0"/>
        </a:spcAft>
        <a:defRPr sz="4000" b="1">
          <a:solidFill>
            <a:srgbClr val="FF0066"/>
          </a:solidFill>
          <a:latin typeface="Arial" pitchFamily="34" charset="0"/>
          <a:ea typeface="宋体" pitchFamily="2" charset="-122"/>
        </a:defRPr>
      </a:lvl3pPr>
      <a:lvl4pPr algn="ctr" rtl="0" fontAlgn="base">
        <a:spcBef>
          <a:spcPct val="0"/>
        </a:spcBef>
        <a:spcAft>
          <a:spcPct val="0"/>
        </a:spcAft>
        <a:defRPr sz="4000" b="1">
          <a:solidFill>
            <a:srgbClr val="FF0066"/>
          </a:solidFill>
          <a:latin typeface="Arial" pitchFamily="34" charset="0"/>
          <a:ea typeface="宋体" pitchFamily="2" charset="-122"/>
        </a:defRPr>
      </a:lvl4pPr>
      <a:lvl5pPr algn="ctr" rtl="0" fontAlgn="base">
        <a:spcBef>
          <a:spcPct val="0"/>
        </a:spcBef>
        <a:spcAft>
          <a:spcPct val="0"/>
        </a:spcAft>
        <a:defRPr sz="4000" b="1">
          <a:solidFill>
            <a:srgbClr val="FF0066"/>
          </a:solidFill>
          <a:latin typeface="Arial" pitchFamily="34" charset="0"/>
          <a:ea typeface="宋体" pitchFamily="2" charset="-122"/>
        </a:defRPr>
      </a:lvl5pPr>
      <a:lvl6pPr marL="457200" algn="ctr" rtl="0" fontAlgn="base">
        <a:spcBef>
          <a:spcPct val="0"/>
        </a:spcBef>
        <a:spcAft>
          <a:spcPct val="0"/>
        </a:spcAft>
        <a:defRPr sz="4000" b="1">
          <a:solidFill>
            <a:srgbClr val="FF0066"/>
          </a:solidFill>
          <a:latin typeface="Arial" pitchFamily="34" charset="0"/>
          <a:ea typeface="宋体" pitchFamily="2" charset="-122"/>
        </a:defRPr>
      </a:lvl6pPr>
      <a:lvl7pPr marL="914400" algn="ctr" rtl="0" fontAlgn="base">
        <a:spcBef>
          <a:spcPct val="0"/>
        </a:spcBef>
        <a:spcAft>
          <a:spcPct val="0"/>
        </a:spcAft>
        <a:defRPr sz="4000" b="1">
          <a:solidFill>
            <a:srgbClr val="FF0066"/>
          </a:solidFill>
          <a:latin typeface="Arial" pitchFamily="34" charset="0"/>
          <a:ea typeface="宋体" pitchFamily="2" charset="-122"/>
        </a:defRPr>
      </a:lvl7pPr>
      <a:lvl8pPr marL="1371600" algn="ctr" rtl="0" fontAlgn="base">
        <a:spcBef>
          <a:spcPct val="0"/>
        </a:spcBef>
        <a:spcAft>
          <a:spcPct val="0"/>
        </a:spcAft>
        <a:defRPr sz="4000" b="1">
          <a:solidFill>
            <a:srgbClr val="FF0066"/>
          </a:solidFill>
          <a:latin typeface="Arial" pitchFamily="34" charset="0"/>
          <a:ea typeface="宋体" pitchFamily="2" charset="-122"/>
        </a:defRPr>
      </a:lvl8pPr>
      <a:lvl9pPr marL="1828800" algn="ctr" rtl="0" fontAlgn="base">
        <a:spcBef>
          <a:spcPct val="0"/>
        </a:spcBef>
        <a:spcAft>
          <a:spcPct val="0"/>
        </a:spcAft>
        <a:defRPr sz="4000" b="1">
          <a:solidFill>
            <a:srgbClr val="FF0066"/>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oleObject" Target="../embeddings/oleObject145.bin"/></Relationships>
</file>

<file path=ppt/slides/_rels/slide10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146.bin"/><Relationship Id="rId7" Type="http://schemas.openxmlformats.org/officeDocument/2006/relationships/slide" Target="slide112.xml"/><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66.png"/><Relationship Id="rId5" Type="http://schemas.openxmlformats.org/officeDocument/2006/relationships/oleObject" Target="../embeddings/oleObject148.bin"/><Relationship Id="rId4" Type="http://schemas.openxmlformats.org/officeDocument/2006/relationships/oleObject" Target="../embeddings/oleObject147.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152.bin"/><Relationship Id="rId5" Type="http://schemas.openxmlformats.org/officeDocument/2006/relationships/oleObject" Target="../embeddings/oleObject151.bin"/><Relationship Id="rId4" Type="http://schemas.openxmlformats.org/officeDocument/2006/relationships/oleObject" Target="../embeddings/oleObject150.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13.xml"/><Relationship Id="rId1" Type="http://schemas.openxmlformats.org/officeDocument/2006/relationships/vmlDrawing" Target="../drawings/vmlDrawing50.vml"/><Relationship Id="rId5" Type="http://schemas.openxmlformats.org/officeDocument/2006/relationships/image" Target="../media/image5.jpeg"/><Relationship Id="rId4" Type="http://schemas.openxmlformats.org/officeDocument/2006/relationships/slide" Target="slide73.xml"/></Relationships>
</file>

<file path=ppt/slides/_rels/slide10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154.bin"/><Relationship Id="rId7" Type="http://schemas.openxmlformats.org/officeDocument/2006/relationships/slide" Target="slide73.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157.bin"/><Relationship Id="rId5" Type="http://schemas.openxmlformats.org/officeDocument/2006/relationships/oleObject" Target="../embeddings/oleObject156.bin"/><Relationship Id="rId4" Type="http://schemas.openxmlformats.org/officeDocument/2006/relationships/oleObject" Target="../embeddings/oleObject155.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5.jpeg"/><Relationship Id="rId5" Type="http://schemas.openxmlformats.org/officeDocument/2006/relationships/slide" Target="slide73.xml"/><Relationship Id="rId4" Type="http://schemas.openxmlformats.org/officeDocument/2006/relationships/oleObject" Target="../embeddings/oleObject159.bin"/></Relationships>
</file>

<file path=ppt/slides/_rels/slide106.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5.jpeg"/><Relationship Id="rId5" Type="http://schemas.openxmlformats.org/officeDocument/2006/relationships/slide" Target="slide82.xml"/><Relationship Id="rId4" Type="http://schemas.openxmlformats.org/officeDocument/2006/relationships/oleObject" Target="../embeddings/oleObject160.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oleObject" Target="../embeddings/oleObject162.bin"/><Relationship Id="rId7"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163.bin"/><Relationship Id="rId5" Type="http://schemas.openxmlformats.org/officeDocument/2006/relationships/image" Target="../media/image5.jpeg"/><Relationship Id="rId4" Type="http://schemas.openxmlformats.org/officeDocument/2006/relationships/slide" Target="slide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slide" Target="slide73.xml"/><Relationship Id="rId5" Type="http://schemas.openxmlformats.org/officeDocument/2006/relationships/oleObject" Target="../embeddings/oleObject167.bin"/><Relationship Id="rId4" Type="http://schemas.openxmlformats.org/officeDocument/2006/relationships/oleObject" Target="../embeddings/oleObject16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5.xml"/><Relationship Id="rId2" Type="http://schemas.openxmlformats.org/officeDocument/2006/relationships/slide" Target="slide160.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104.xml"/></Relationships>
</file>

<file path=ppt/slides/_rels/slide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7.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15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6.xml"/><Relationship Id="rId1" Type="http://schemas.openxmlformats.org/officeDocument/2006/relationships/vmlDrawing" Target="../drawings/vmlDrawing56.vml"/><Relationship Id="rId5" Type="http://schemas.openxmlformats.org/officeDocument/2006/relationships/oleObject" Target="../embeddings/oleObject170.bin"/><Relationship Id="rId4" Type="http://schemas.openxmlformats.org/officeDocument/2006/relationships/oleObject" Target="../embeddings/oleObject169.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57.v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6.xml"/><Relationship Id="rId1" Type="http://schemas.openxmlformats.org/officeDocument/2006/relationships/vmlDrawing" Target="../drawings/vmlDrawing58.vml"/><Relationship Id="rId5" Type="http://schemas.openxmlformats.org/officeDocument/2006/relationships/oleObject" Target="../embeddings/oleObject174.bin"/><Relationship Id="rId4" Type="http://schemas.openxmlformats.org/officeDocument/2006/relationships/oleObject" Target="../embeddings/oleObject173.bin"/></Relationships>
</file>

<file path=ppt/slides/_rels/slide12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oleObject" Target="../embeddings/oleObject175.bin"/><Relationship Id="rId7"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oleObject177.bin"/><Relationship Id="rId5" Type="http://schemas.openxmlformats.org/officeDocument/2006/relationships/oleObject" Target="../embeddings/oleObject176.bin"/><Relationship Id="rId4" Type="http://schemas.openxmlformats.org/officeDocument/2006/relationships/image" Target="../media/image184.wmf"/><Relationship Id="rId9" Type="http://schemas.openxmlformats.org/officeDocument/2006/relationships/image" Target="../media/image5.jpeg"/></Relationships>
</file>

<file path=ppt/slides/_rels/slide124.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oleObject" Target="../embeddings/oleObject179.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slide" Target="slide159.xml"/><Relationship Id="rId5" Type="http://schemas.openxmlformats.org/officeDocument/2006/relationships/oleObject" Target="../embeddings/oleObject180.bin"/><Relationship Id="rId4" Type="http://schemas.openxmlformats.org/officeDocument/2006/relationships/image" Target="../media/image184.wmf"/></Relationships>
</file>

<file path=ppt/slides/_rels/slide1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28.xml"/><Relationship Id="rId7" Type="http://schemas.openxmlformats.org/officeDocument/2006/relationships/slide" Target="slide159.xml"/><Relationship Id="rId2" Type="http://schemas.openxmlformats.org/officeDocument/2006/relationships/slideLayout" Target="../slideLayouts/slideLayout12.xml"/><Relationship Id="rId1" Type="http://schemas.openxmlformats.org/officeDocument/2006/relationships/vmlDrawing" Target="../drawings/vmlDrawing61.vml"/><Relationship Id="rId6" Type="http://schemas.openxmlformats.org/officeDocument/2006/relationships/image" Target="../media/image184.wmf"/><Relationship Id="rId5" Type="http://schemas.openxmlformats.org/officeDocument/2006/relationships/oleObject" Target="../embeddings/oleObject182.bin"/><Relationship Id="rId4" Type="http://schemas.openxmlformats.org/officeDocument/2006/relationships/oleObject" Target="../embeddings/oleObject181.bin"/></Relationships>
</file>

<file path=ppt/slides/_rels/slide12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183.bin"/><Relationship Id="rId7" Type="http://schemas.openxmlformats.org/officeDocument/2006/relationships/slide" Target="slide159.xml"/><Relationship Id="rId2" Type="http://schemas.openxmlformats.org/officeDocument/2006/relationships/slideLayout" Target="../slideLayouts/slideLayout13.xml"/><Relationship Id="rId1" Type="http://schemas.openxmlformats.org/officeDocument/2006/relationships/vmlDrawing" Target="../drawings/vmlDrawing62.vml"/><Relationship Id="rId6" Type="http://schemas.openxmlformats.org/officeDocument/2006/relationships/oleObject" Target="../embeddings/oleObject186.bin"/><Relationship Id="rId5" Type="http://schemas.openxmlformats.org/officeDocument/2006/relationships/oleObject" Target="../embeddings/oleObject185.bin"/><Relationship Id="rId4" Type="http://schemas.openxmlformats.org/officeDocument/2006/relationships/oleObject" Target="../embeddings/oleObject184.bin"/></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87.bin"/><Relationship Id="rId7" Type="http://schemas.openxmlformats.org/officeDocument/2006/relationships/image" Target="../media/image156.emf"/><Relationship Id="rId2" Type="http://schemas.openxmlformats.org/officeDocument/2006/relationships/slideLayout" Target="../slideLayouts/slideLayout13.xml"/><Relationship Id="rId1" Type="http://schemas.openxmlformats.org/officeDocument/2006/relationships/vmlDrawing" Target="../drawings/vmlDrawing63.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188.bin"/></Relationships>
</file>

<file path=ppt/slides/_rels/slide1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104.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oleObject" Target="../embeddings/oleObject191.bin"/><Relationship Id="rId5" Type="http://schemas.openxmlformats.org/officeDocument/2006/relationships/oleObject" Target="../embeddings/oleObject190.bin"/><Relationship Id="rId4" Type="http://schemas.openxmlformats.org/officeDocument/2006/relationships/oleObject" Target="../embeddings/oleObject189.bin"/></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oleObject" Target="../embeddings/oleObject193.bin"/><Relationship Id="rId4" Type="http://schemas.openxmlformats.org/officeDocument/2006/relationships/oleObject" Target="../embeddings/oleObject192.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oleObject" Target="../embeddings/oleObject194.bin"/><Relationship Id="rId7" Type="http://schemas.openxmlformats.org/officeDocument/2006/relationships/oleObject" Target="../embeddings/oleObject197.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184.wmf"/><Relationship Id="rId5" Type="http://schemas.openxmlformats.org/officeDocument/2006/relationships/oleObject" Target="../embeddings/oleObject196.bin"/><Relationship Id="rId4" Type="http://schemas.openxmlformats.org/officeDocument/2006/relationships/oleObject" Target="../embeddings/oleObject195.bin"/><Relationship Id="rId9" Type="http://schemas.openxmlformats.org/officeDocument/2006/relationships/image" Target="../media/image5.jpeg"/></Relationships>
</file>

<file path=ppt/slides/_rels/slide1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oleObject" Target="../embeddings/oleObject198.bin"/><Relationship Id="rId4" Type="http://schemas.openxmlformats.org/officeDocument/2006/relationships/image" Target="../media/image5.jpeg"/></Relationships>
</file>

<file path=ppt/slides/_rels/slide1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00.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02.bin"/></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5.jpeg"/><Relationship Id="rId4" Type="http://schemas.openxmlformats.org/officeDocument/2006/relationships/slide" Target="slide159.xml"/></Relationships>
</file>

<file path=ppt/slides/_rels/slide141.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04.bin"/></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194.emf"/><Relationship Id="rId5" Type="http://schemas.openxmlformats.org/officeDocument/2006/relationships/image" Target="../media/image5.jpeg"/><Relationship Id="rId4" Type="http://schemas.openxmlformats.org/officeDocument/2006/relationships/slide" Target="slide159.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06.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slide" Target="slide159.xml"/><Relationship Id="rId5" Type="http://schemas.openxmlformats.org/officeDocument/2006/relationships/oleObject" Target="../embeddings/oleObject208.bin"/><Relationship Id="rId4" Type="http://schemas.openxmlformats.org/officeDocument/2006/relationships/oleObject" Target="../embeddings/oleObject207.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7.xml"/><Relationship Id="rId1" Type="http://schemas.openxmlformats.org/officeDocument/2006/relationships/vmlDrawing" Target="../drawings/vmlDrawing74.vml"/><Relationship Id="rId5" Type="http://schemas.openxmlformats.org/officeDocument/2006/relationships/image" Target="../media/image5.jpeg"/><Relationship Id="rId4" Type="http://schemas.openxmlformats.org/officeDocument/2006/relationships/slide" Target="slide159.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11.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slide" Target="slide159.xml"/><Relationship Id="rId5" Type="http://schemas.openxmlformats.org/officeDocument/2006/relationships/oleObject" Target="../embeddings/oleObject212.bin"/><Relationship Id="rId4" Type="http://schemas.openxmlformats.org/officeDocument/2006/relationships/image" Target="../media/image184.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14.bin"/></Relationships>
</file>

<file path=ppt/slides/_rels/slide1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15.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slide" Target="slide159.xml"/><Relationship Id="rId5" Type="http://schemas.openxmlformats.org/officeDocument/2006/relationships/oleObject" Target="../embeddings/oleObject217.bin"/><Relationship Id="rId4" Type="http://schemas.openxmlformats.org/officeDocument/2006/relationships/oleObject" Target="../embeddings/oleObject216.bin"/></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56.emf"/><Relationship Id="rId2" Type="http://schemas.openxmlformats.org/officeDocument/2006/relationships/slideLayout" Target="../slideLayouts/slideLayout13.xml"/><Relationship Id="rId1" Type="http://schemas.openxmlformats.org/officeDocument/2006/relationships/vmlDrawing" Target="../drawings/vmlDrawing83.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22.bin"/></Relationships>
</file>

<file path=ppt/slides/_rels/slide1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4.xml"/><Relationship Id="rId1" Type="http://schemas.openxmlformats.org/officeDocument/2006/relationships/vmlDrawing" Target="../drawings/vmlDrawing84.vml"/><Relationship Id="rId6" Type="http://schemas.openxmlformats.org/officeDocument/2006/relationships/image" Target="../media/image156.emf"/><Relationship Id="rId5" Type="http://schemas.openxmlformats.org/officeDocument/2006/relationships/image" Target="../media/image5.jpeg"/><Relationship Id="rId4" Type="http://schemas.openxmlformats.org/officeDocument/2006/relationships/slide" Target="slide159.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56.emf"/><Relationship Id="rId2" Type="http://schemas.openxmlformats.org/officeDocument/2006/relationships/slideLayout" Target="../slideLayouts/slideLayout4.xml"/><Relationship Id="rId1" Type="http://schemas.openxmlformats.org/officeDocument/2006/relationships/vmlDrawing" Target="../drawings/vmlDrawing85.vml"/><Relationship Id="rId6" Type="http://schemas.openxmlformats.org/officeDocument/2006/relationships/oleObject" Target="../embeddings/oleObject224.bin"/><Relationship Id="rId5" Type="http://schemas.openxmlformats.org/officeDocument/2006/relationships/image" Target="../media/image5.jpeg"/><Relationship Id="rId4" Type="http://schemas.openxmlformats.org/officeDocument/2006/relationships/slide" Target="slide159.xml"/></Relationships>
</file>

<file path=ppt/slides/_rels/slide1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2.xml"/><Relationship Id="rId4" Type="http://schemas.openxmlformats.org/officeDocument/2006/relationships/image" Target="../media/image156.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25.bin"/><Relationship Id="rId7" Type="http://schemas.openxmlformats.org/officeDocument/2006/relationships/image" Target="../media/image156.emf"/><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26.bin"/></Relationships>
</file>

<file path=ppt/slides/_rels/slide164.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oleObject" Target="../embeddings/oleObject227.bin"/><Relationship Id="rId7" Type="http://schemas.openxmlformats.org/officeDocument/2006/relationships/image" Target="../media/image5.jpeg"/><Relationship Id="rId2" Type="http://schemas.openxmlformats.org/officeDocument/2006/relationships/slideLayout" Target="../slideLayouts/slideLayout12.xml"/><Relationship Id="rId1" Type="http://schemas.openxmlformats.org/officeDocument/2006/relationships/vmlDrawing" Target="../drawings/vmlDrawing87.vml"/><Relationship Id="rId6" Type="http://schemas.openxmlformats.org/officeDocument/2006/relationships/slide" Target="slide159.xml"/><Relationship Id="rId5" Type="http://schemas.openxmlformats.org/officeDocument/2006/relationships/oleObject" Target="../embeddings/oleObject229.bin"/><Relationship Id="rId4" Type="http://schemas.openxmlformats.org/officeDocument/2006/relationships/oleObject" Target="../embeddings/oleObject228.bin"/></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31.bin"/></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33.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239.bin"/><Relationship Id="rId3" Type="http://schemas.openxmlformats.org/officeDocument/2006/relationships/oleObject" Target="../embeddings/oleObject234.bin"/><Relationship Id="rId7" Type="http://schemas.openxmlformats.org/officeDocument/2006/relationships/oleObject" Target="../embeddings/oleObject238.bin"/><Relationship Id="rId12"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oleObject" Target="../embeddings/oleObject237.bin"/><Relationship Id="rId11" Type="http://schemas.openxmlformats.org/officeDocument/2006/relationships/slide" Target="slide159.xml"/><Relationship Id="rId5" Type="http://schemas.openxmlformats.org/officeDocument/2006/relationships/oleObject" Target="../embeddings/oleObject236.bin"/><Relationship Id="rId10" Type="http://schemas.openxmlformats.org/officeDocument/2006/relationships/oleObject" Target="../embeddings/oleObject241.bin"/><Relationship Id="rId4" Type="http://schemas.openxmlformats.org/officeDocument/2006/relationships/oleObject" Target="../embeddings/oleObject235.bin"/><Relationship Id="rId9" Type="http://schemas.openxmlformats.org/officeDocument/2006/relationships/oleObject" Target="../embeddings/oleObject240.bin"/></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6.bin"/><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oleObject" Target="../embeddings/oleObject245.bin"/><Relationship Id="rId5" Type="http://schemas.openxmlformats.org/officeDocument/2006/relationships/oleObject" Target="../embeddings/oleObject244.bin"/><Relationship Id="rId10" Type="http://schemas.openxmlformats.org/officeDocument/2006/relationships/image" Target="../media/image5.jpeg"/><Relationship Id="rId4" Type="http://schemas.openxmlformats.org/officeDocument/2006/relationships/oleObject" Target="../embeddings/oleObject243.bin"/><Relationship Id="rId9" Type="http://schemas.openxmlformats.org/officeDocument/2006/relationships/slide" Target="slide159.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48.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slide" Target="slide159.xml"/><Relationship Id="rId5" Type="http://schemas.openxmlformats.org/officeDocument/2006/relationships/oleObject" Target="../embeddings/oleObject250.bin"/><Relationship Id="rId4" Type="http://schemas.openxmlformats.org/officeDocument/2006/relationships/oleObject" Target="../embeddings/oleObject249.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slide" Target="slide104.xml"/><Relationship Id="rId4" Type="http://schemas.openxmlformats.org/officeDocument/2006/relationships/oleObject" Target="../embeddings/oleObject4.bin"/></Relationships>
</file>

<file path=ppt/slides/_rels/slide17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oleObject" Target="../embeddings/oleObject251.bin"/><Relationship Id="rId7" Type="http://schemas.openxmlformats.org/officeDocument/2006/relationships/oleObject" Target="../embeddings/oleObject255.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oleObject" Target="../embeddings/oleObject254.bin"/><Relationship Id="rId5" Type="http://schemas.openxmlformats.org/officeDocument/2006/relationships/oleObject" Target="../embeddings/oleObject253.bin"/><Relationship Id="rId4" Type="http://schemas.openxmlformats.org/officeDocument/2006/relationships/oleObject" Target="../embeddings/oleObject252.bin"/><Relationship Id="rId9" Type="http://schemas.openxmlformats.org/officeDocument/2006/relationships/image" Target="../media/image5.jpeg"/></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56.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slide" Target="slide159.xml"/><Relationship Id="rId5" Type="http://schemas.openxmlformats.org/officeDocument/2006/relationships/oleObject" Target="../embeddings/oleObject258.bin"/><Relationship Id="rId4" Type="http://schemas.openxmlformats.org/officeDocument/2006/relationships/oleObject" Target="../embeddings/oleObject257.bin"/></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59.bin"/><Relationship Id="rId7" Type="http://schemas.openxmlformats.org/officeDocument/2006/relationships/image" Target="../media/image5.jpeg"/><Relationship Id="rId2" Type="http://schemas.openxmlformats.org/officeDocument/2006/relationships/slideLayout" Target="../slideLayouts/slideLayout14.xml"/><Relationship Id="rId1" Type="http://schemas.openxmlformats.org/officeDocument/2006/relationships/vmlDrawing" Target="../drawings/vmlDrawing95.vml"/><Relationship Id="rId6" Type="http://schemas.openxmlformats.org/officeDocument/2006/relationships/slide" Target="slide159.xml"/><Relationship Id="rId5" Type="http://schemas.openxmlformats.org/officeDocument/2006/relationships/oleObject" Target="../embeddings/oleObject261.bin"/><Relationship Id="rId4" Type="http://schemas.openxmlformats.org/officeDocument/2006/relationships/oleObject" Target="../embeddings/oleObject260.bin"/></Relationships>
</file>

<file path=ppt/slides/_rels/slide17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35.xml"/><Relationship Id="rId7" Type="http://schemas.openxmlformats.org/officeDocument/2006/relationships/slide" Target="slide159.xml"/><Relationship Id="rId2" Type="http://schemas.openxmlformats.org/officeDocument/2006/relationships/slideLayout" Target="../slideLayouts/slideLayout13.xml"/><Relationship Id="rId1" Type="http://schemas.openxmlformats.org/officeDocument/2006/relationships/vmlDrawing" Target="../drawings/vmlDrawing96.vml"/><Relationship Id="rId6" Type="http://schemas.openxmlformats.org/officeDocument/2006/relationships/oleObject" Target="../embeddings/oleObject264.bin"/><Relationship Id="rId5" Type="http://schemas.openxmlformats.org/officeDocument/2006/relationships/oleObject" Target="../embeddings/oleObject263.bin"/><Relationship Id="rId4" Type="http://schemas.openxmlformats.org/officeDocument/2006/relationships/oleObject" Target="../embeddings/oleObject262.bin"/></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65.bin"/><Relationship Id="rId2" Type="http://schemas.openxmlformats.org/officeDocument/2006/relationships/slideLayout" Target="../slideLayouts/slideLayout13.xml"/><Relationship Id="rId1" Type="http://schemas.openxmlformats.org/officeDocument/2006/relationships/vmlDrawing" Target="../drawings/vmlDrawing97.v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oleObject" Target="../embeddings/oleObject266.bin"/></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271.bin"/><Relationship Id="rId3" Type="http://schemas.openxmlformats.org/officeDocument/2006/relationships/notesSlide" Target="../notesSlides/notesSlide36.xml"/><Relationship Id="rId7" Type="http://schemas.openxmlformats.org/officeDocument/2006/relationships/oleObject" Target="../embeddings/oleObject270.bin"/><Relationship Id="rId2" Type="http://schemas.openxmlformats.org/officeDocument/2006/relationships/slideLayout" Target="../slideLayouts/slideLayout16.xml"/><Relationship Id="rId1" Type="http://schemas.openxmlformats.org/officeDocument/2006/relationships/vmlDrawing" Target="../drawings/vmlDrawing98.vml"/><Relationship Id="rId6" Type="http://schemas.openxmlformats.org/officeDocument/2006/relationships/oleObject" Target="../embeddings/oleObject269.bin"/><Relationship Id="rId5" Type="http://schemas.openxmlformats.org/officeDocument/2006/relationships/oleObject" Target="../embeddings/oleObject268.bin"/><Relationship Id="rId10" Type="http://schemas.openxmlformats.org/officeDocument/2006/relationships/image" Target="../media/image5.jpeg"/><Relationship Id="rId4" Type="http://schemas.openxmlformats.org/officeDocument/2006/relationships/oleObject" Target="../embeddings/oleObject267.bin"/><Relationship Id="rId9" Type="http://schemas.openxmlformats.org/officeDocument/2006/relationships/slide" Target="slide159.xml"/></Relationships>
</file>

<file path=ppt/slides/_rels/slide1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image" Target="../media/image269.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103.xml"/><Relationship Id="rId4" Type="http://schemas.openxmlformats.org/officeDocument/2006/relationships/slide" Target="slide10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72.bin"/><Relationship Id="rId7" Type="http://schemas.openxmlformats.org/officeDocument/2006/relationships/oleObject" Target="../embeddings/oleObject274.bin"/><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oleObject" Target="../embeddings/oleObject273.bin"/><Relationship Id="rId5" Type="http://schemas.openxmlformats.org/officeDocument/2006/relationships/image" Target="../media/image5.jpeg"/><Relationship Id="rId4" Type="http://schemas.openxmlformats.org/officeDocument/2006/relationships/slide" Target="slide65.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75.bin"/><Relationship Id="rId2" Type="http://schemas.openxmlformats.org/officeDocument/2006/relationships/slideLayout" Target="../slideLayouts/slideLayout7.xml"/><Relationship Id="rId1" Type="http://schemas.openxmlformats.org/officeDocument/2006/relationships/vmlDrawing" Target="../drawings/vmlDrawing100.vml"/><Relationship Id="rId5" Type="http://schemas.openxmlformats.org/officeDocument/2006/relationships/image" Target="../media/image5.jpeg"/><Relationship Id="rId4" Type="http://schemas.openxmlformats.org/officeDocument/2006/relationships/slide" Target="slide65.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76.bin"/><Relationship Id="rId2" Type="http://schemas.openxmlformats.org/officeDocument/2006/relationships/slideLayout" Target="../slideLayouts/slideLayout14.xml"/><Relationship Id="rId1" Type="http://schemas.openxmlformats.org/officeDocument/2006/relationships/vmlDrawing" Target="../drawings/vmlDrawing101.vml"/><Relationship Id="rId5" Type="http://schemas.openxmlformats.org/officeDocument/2006/relationships/oleObject" Target="../embeddings/oleObject278.bin"/><Relationship Id="rId4" Type="http://schemas.openxmlformats.org/officeDocument/2006/relationships/oleObject" Target="../embeddings/oleObject277.bin"/></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Layout" Target="../slideLayouts/slideLayout18.xml"/><Relationship Id="rId1" Type="http://schemas.openxmlformats.org/officeDocument/2006/relationships/vmlDrawing" Target="../drawings/vmlDrawing102.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oleObject" Target="../embeddings/oleObject280.bin"/></Relationships>
</file>

<file path=ppt/slides/_rels/slide18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8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65.xml"/></Relationships>
</file>

<file path=ppt/slides/_rels/slide1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slide" Target="slide65.xml"/><Relationship Id="rId5" Type="http://schemas.openxmlformats.org/officeDocument/2006/relationships/oleObject" Target="../embeddings/oleObject284.bin"/><Relationship Id="rId4" Type="http://schemas.openxmlformats.org/officeDocument/2006/relationships/oleObject" Target="../embeddings/oleObject283.bin"/></Relationships>
</file>

<file path=ppt/slides/_rels/slide18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Layout" Target="../slideLayouts/slideLayout2.xml"/><Relationship Id="rId1" Type="http://schemas.openxmlformats.org/officeDocument/2006/relationships/vmlDrawing" Target="../drawings/vmlDrawing104.vml"/><Relationship Id="rId5" Type="http://schemas.openxmlformats.org/officeDocument/2006/relationships/oleObject" Target="../embeddings/oleObject285.bin"/><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image" Target="../media/image5.jpeg"/></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image" Target="../media/image5.jpeg"/><Relationship Id="rId5" Type="http://schemas.openxmlformats.org/officeDocument/2006/relationships/slide" Target="slide65.xml"/><Relationship Id="rId4" Type="http://schemas.openxmlformats.org/officeDocument/2006/relationships/oleObject" Target="../embeddings/oleObject287.bin"/></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88.bin"/><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5.jpeg"/><Relationship Id="rId5" Type="http://schemas.openxmlformats.org/officeDocument/2006/relationships/slide" Target="slide65.xml"/><Relationship Id="rId4" Type="http://schemas.openxmlformats.org/officeDocument/2006/relationships/image" Target="../media/image129.gif"/></Relationships>
</file>

<file path=ppt/slides/_rels/slide192.xml.rels><?xml version="1.0" encoding="UTF-8" standalone="yes"?>
<Relationships xmlns="http://schemas.openxmlformats.org/package/2006/relationships"><Relationship Id="rId8" Type="http://schemas.openxmlformats.org/officeDocument/2006/relationships/oleObject" Target="../embeddings/oleObject292.bin"/><Relationship Id="rId13" Type="http://schemas.openxmlformats.org/officeDocument/2006/relationships/oleObject" Target="../embeddings/oleObject297.bin"/><Relationship Id="rId3" Type="http://schemas.openxmlformats.org/officeDocument/2006/relationships/notesSlide" Target="../notesSlides/notesSlide39.xml"/><Relationship Id="rId7" Type="http://schemas.openxmlformats.org/officeDocument/2006/relationships/oleObject" Target="../embeddings/oleObject291.bin"/><Relationship Id="rId12" Type="http://schemas.openxmlformats.org/officeDocument/2006/relationships/oleObject" Target="../embeddings/oleObject296.bin"/><Relationship Id="rId2" Type="http://schemas.openxmlformats.org/officeDocument/2006/relationships/slideLayout" Target="../slideLayouts/slideLayout2.xml"/><Relationship Id="rId16" Type="http://schemas.openxmlformats.org/officeDocument/2006/relationships/image" Target="../media/image5.jpeg"/><Relationship Id="rId1" Type="http://schemas.openxmlformats.org/officeDocument/2006/relationships/vmlDrawing" Target="../drawings/vmlDrawing107.vml"/><Relationship Id="rId6" Type="http://schemas.openxmlformats.org/officeDocument/2006/relationships/oleObject" Target="../embeddings/oleObject290.bin"/><Relationship Id="rId11" Type="http://schemas.openxmlformats.org/officeDocument/2006/relationships/oleObject" Target="../embeddings/oleObject295.bin"/><Relationship Id="rId5" Type="http://schemas.openxmlformats.org/officeDocument/2006/relationships/oleObject" Target="../embeddings/Microsoft_Office_Excel_97-2003____1.xls"/><Relationship Id="rId15" Type="http://schemas.openxmlformats.org/officeDocument/2006/relationships/slide" Target="slide65.xml"/><Relationship Id="rId10" Type="http://schemas.openxmlformats.org/officeDocument/2006/relationships/oleObject" Target="../embeddings/oleObject294.bin"/><Relationship Id="rId4" Type="http://schemas.openxmlformats.org/officeDocument/2006/relationships/oleObject" Target="../embeddings/oleObject289.bin"/><Relationship Id="rId9" Type="http://schemas.openxmlformats.org/officeDocument/2006/relationships/oleObject" Target="../embeddings/oleObject293.bin"/><Relationship Id="rId14" Type="http://schemas.openxmlformats.org/officeDocument/2006/relationships/oleObject" Target="../embeddings/oleObject298.bin"/></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5.jpeg"/><Relationship Id="rId5" Type="http://schemas.openxmlformats.org/officeDocument/2006/relationships/slide" Target="slide65.xml"/><Relationship Id="rId4" Type="http://schemas.openxmlformats.org/officeDocument/2006/relationships/image" Target="../media/image300.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5.jpeg"/><Relationship Id="rId5" Type="http://schemas.openxmlformats.org/officeDocument/2006/relationships/slide" Target="slide65.xml"/><Relationship Id="rId4" Type="http://schemas.openxmlformats.org/officeDocument/2006/relationships/oleObject" Target="../embeddings/oleObject300.bin"/></Relationships>
</file>

<file path=ppt/slides/_rels/slide19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slide" Target="slide65.xml"/></Relationships>
</file>

<file path=ppt/slides/_rels/slide196.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4.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65.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301.bin"/><Relationship Id="rId2" Type="http://schemas.openxmlformats.org/officeDocument/2006/relationships/slideLayout" Target="../slideLayouts/slideLayout2.xml"/><Relationship Id="rId1" Type="http://schemas.openxmlformats.org/officeDocument/2006/relationships/vmlDrawing" Target="../drawings/vmlDrawing110.vml"/><Relationship Id="rId5" Type="http://schemas.openxmlformats.org/officeDocument/2006/relationships/image" Target="../media/image5.jpeg"/><Relationship Id="rId4" Type="http://schemas.openxmlformats.org/officeDocument/2006/relationships/slide" Target="slide65.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Layout" Target="../slideLayouts/slideLayout2.xml"/><Relationship Id="rId1" Type="http://schemas.openxmlformats.org/officeDocument/2006/relationships/vmlDrawing" Target="../drawings/vmlDrawing111.vml"/><Relationship Id="rId5" Type="http://schemas.openxmlformats.org/officeDocument/2006/relationships/image" Target="../media/image5.jpeg"/><Relationship Id="rId4" Type="http://schemas.openxmlformats.org/officeDocument/2006/relationships/slide" Target="slide65.xml"/></Relationships>
</file>

<file path=ppt/slides/_rels/slide19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12.vml"/><Relationship Id="rId5" Type="http://schemas.openxmlformats.org/officeDocument/2006/relationships/oleObject" Target="../embeddings/oleObject304.bin"/><Relationship Id="rId4" Type="http://schemas.openxmlformats.org/officeDocument/2006/relationships/oleObject" Target="../embeddings/oleObject303.bin"/></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305.bin"/><Relationship Id="rId2" Type="http://schemas.openxmlformats.org/officeDocument/2006/relationships/slideLayout" Target="../slideLayouts/slideLayout2.xml"/><Relationship Id="rId1" Type="http://schemas.openxmlformats.org/officeDocument/2006/relationships/vmlDrawing" Target="../drawings/vmlDrawing113.v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12.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image" Target="../media/image122.png"/><Relationship Id="rId7" Type="http://schemas.openxmlformats.org/officeDocument/2006/relationships/oleObject" Target="../embeddings/oleObject309.bin"/><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oleObject" Target="../embeddings/oleObject308.bin"/><Relationship Id="rId5" Type="http://schemas.openxmlformats.org/officeDocument/2006/relationships/oleObject" Target="../embeddings/oleObject307.bin"/><Relationship Id="rId4" Type="http://schemas.openxmlformats.org/officeDocument/2006/relationships/oleObject" Target="../embeddings/oleObject306.bin"/></Relationships>
</file>

<file path=ppt/slides/_rels/slide20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315.bin"/><Relationship Id="rId3" Type="http://schemas.openxmlformats.org/officeDocument/2006/relationships/image" Target="../media/image122.png"/><Relationship Id="rId7" Type="http://schemas.openxmlformats.org/officeDocument/2006/relationships/oleObject" Target="../embeddings/oleObject314.bin"/><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oleObject" Target="../embeddings/oleObject313.bin"/><Relationship Id="rId5" Type="http://schemas.openxmlformats.org/officeDocument/2006/relationships/oleObject" Target="../embeddings/oleObject312.bin"/><Relationship Id="rId4" Type="http://schemas.openxmlformats.org/officeDocument/2006/relationships/oleObject" Target="../embeddings/oleObject311.bin"/></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65.xml"/></Relationships>
</file>

<file path=ppt/slides/_rels/slide218.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image" Target="../media/image5.jpeg"/><Relationship Id="rId5" Type="http://schemas.openxmlformats.org/officeDocument/2006/relationships/slide" Target="slide65.xml"/><Relationship Id="rId4" Type="http://schemas.openxmlformats.org/officeDocument/2006/relationships/oleObject" Target="../embeddings/oleObject317.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oleObject" Target="../embeddings/oleObject10.bin"/></Relationships>
</file>

<file path=ppt/slides/_rels/slide2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32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2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7.xml"/><Relationship Id="rId1" Type="http://schemas.openxmlformats.org/officeDocument/2006/relationships/vmlDrawing" Target="../drawings/vmlDrawing117.vml"/><Relationship Id="rId5" Type="http://schemas.openxmlformats.org/officeDocument/2006/relationships/image" Target="../media/image5.jpeg"/><Relationship Id="rId4" Type="http://schemas.openxmlformats.org/officeDocument/2006/relationships/slide" Target="slide10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18.vml"/><Relationship Id="rId6" Type="http://schemas.openxmlformats.org/officeDocument/2006/relationships/slide" Target="slide103.xml"/><Relationship Id="rId5" Type="http://schemas.openxmlformats.org/officeDocument/2006/relationships/oleObject" Target="../embeddings/oleObject320.bin"/><Relationship Id="rId4" Type="http://schemas.openxmlformats.org/officeDocument/2006/relationships/oleObject" Target="../embeddings/oleObject319.bin"/></Relationships>
</file>

<file path=ppt/slides/_rels/slide226.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oleObject" Target="../embeddings/oleObject325.bin"/><Relationship Id="rId18" Type="http://schemas.openxmlformats.org/officeDocument/2006/relationships/slide" Target="slide103.xml"/><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oleObject" Target="../embeddings/oleObject324.bin"/><Relationship Id="rId17" Type="http://schemas.openxmlformats.org/officeDocument/2006/relationships/oleObject" Target="../embeddings/oleObject329.bin"/><Relationship Id="rId2" Type="http://schemas.openxmlformats.org/officeDocument/2006/relationships/slideLayout" Target="../slideLayouts/slideLayout7.xml"/><Relationship Id="rId16" Type="http://schemas.openxmlformats.org/officeDocument/2006/relationships/oleObject" Target="../embeddings/oleObject328.bin"/><Relationship Id="rId1" Type="http://schemas.openxmlformats.org/officeDocument/2006/relationships/vmlDrawing" Target="../drawings/vmlDrawing119.vml"/><Relationship Id="rId6" Type="http://schemas.openxmlformats.org/officeDocument/2006/relationships/image" Target="../media/image337.png"/><Relationship Id="rId11" Type="http://schemas.openxmlformats.org/officeDocument/2006/relationships/oleObject" Target="../embeddings/oleObject323.bin"/><Relationship Id="rId5" Type="http://schemas.openxmlformats.org/officeDocument/2006/relationships/image" Target="../media/image336.png"/><Relationship Id="rId15" Type="http://schemas.openxmlformats.org/officeDocument/2006/relationships/oleObject" Target="../embeddings/oleObject327.bin"/><Relationship Id="rId10" Type="http://schemas.openxmlformats.org/officeDocument/2006/relationships/oleObject" Target="../embeddings/oleObject322.bin"/><Relationship Id="rId19" Type="http://schemas.openxmlformats.org/officeDocument/2006/relationships/image" Target="../media/image5.jpeg"/><Relationship Id="rId4" Type="http://schemas.openxmlformats.org/officeDocument/2006/relationships/image" Target="../media/image335.png"/><Relationship Id="rId9" Type="http://schemas.openxmlformats.org/officeDocument/2006/relationships/oleObject" Target="../embeddings/oleObject321.bin"/><Relationship Id="rId14" Type="http://schemas.openxmlformats.org/officeDocument/2006/relationships/oleObject" Target="../embeddings/oleObject326.bin"/></Relationships>
</file>

<file path=ppt/slides/_rels/slide227.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5.jpeg"/><Relationship Id="rId5" Type="http://schemas.openxmlformats.org/officeDocument/2006/relationships/slide" Target="slide103.xml"/><Relationship Id="rId4" Type="http://schemas.openxmlformats.org/officeDocument/2006/relationships/oleObject" Target="../embeddings/oleObject331.bin"/></Relationships>
</file>

<file path=ppt/slides/_rels/slide2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7.xml"/><Relationship Id="rId1" Type="http://schemas.openxmlformats.org/officeDocument/2006/relationships/vmlDrawing" Target="../drawings/vmlDrawing121.vml"/><Relationship Id="rId5" Type="http://schemas.openxmlformats.org/officeDocument/2006/relationships/image" Target="../media/image5.jpeg"/><Relationship Id="rId4" Type="http://schemas.openxmlformats.org/officeDocument/2006/relationships/slide" Target="slide103.xml"/></Relationships>
</file>

<file path=ppt/slides/_rels/slide2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3.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slide" Target="slide159.xml"/><Relationship Id="rId4" Type="http://schemas.openxmlformats.org/officeDocument/2006/relationships/image" Target="../media/image129.gi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7.xml"/><Relationship Id="rId1" Type="http://schemas.openxmlformats.org/officeDocument/2006/relationships/vmlDrawing" Target="../drawings/vmlDrawing122.vml"/><Relationship Id="rId5" Type="http://schemas.openxmlformats.org/officeDocument/2006/relationships/image" Target="../media/image5.jpeg"/><Relationship Id="rId4" Type="http://schemas.openxmlformats.org/officeDocument/2006/relationships/slide" Target="slide159.xml"/></Relationships>
</file>

<file path=ppt/slides/_rels/slide2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7.xml"/><Relationship Id="rId4" Type="http://schemas.openxmlformats.org/officeDocument/2006/relationships/image" Target="../media/image15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2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7.xml"/><Relationship Id="rId4" Type="http://schemas.openxmlformats.org/officeDocument/2006/relationships/image" Target="../media/image156.emf"/></Relationships>
</file>

<file path=ppt/slides/_rels/slide2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59.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9.vml"/></Relationships>
</file>

<file path=ppt/slides/_rels/slide28.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10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slide" Target="slide104.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slide" Target="slide98.x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oleObject25.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jpeg"/><Relationship Id="rId5" Type="http://schemas.openxmlformats.org/officeDocument/2006/relationships/slide" Target="slide104.xml"/><Relationship Id="rId4"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oleObject" Target="../embeddings/oleObject35.bin"/><Relationship Id="rId3" Type="http://schemas.openxmlformats.org/officeDocument/2006/relationships/slide" Target="slide104.xml"/><Relationship Id="rId7" Type="http://schemas.openxmlformats.org/officeDocument/2006/relationships/oleObject" Target="../embeddings/oleObject29.bin"/><Relationship Id="rId12" Type="http://schemas.openxmlformats.org/officeDocument/2006/relationships/oleObject" Target="../embeddings/oleObject34.bin"/><Relationship Id="rId2" Type="http://schemas.openxmlformats.org/officeDocument/2006/relationships/slideLayout" Target="../slideLayouts/slideLayout13.xml"/><Relationship Id="rId16" Type="http://schemas.openxmlformats.org/officeDocument/2006/relationships/oleObject" Target="../embeddings/oleObject38.bin"/><Relationship Id="rId1" Type="http://schemas.openxmlformats.org/officeDocument/2006/relationships/vmlDrawing" Target="../drawings/vmlDrawing13.vml"/><Relationship Id="rId6" Type="http://schemas.openxmlformats.org/officeDocument/2006/relationships/oleObject" Target="../embeddings/oleObject28.bin"/><Relationship Id="rId11" Type="http://schemas.openxmlformats.org/officeDocument/2006/relationships/oleObject" Target="../embeddings/oleObject33.bin"/><Relationship Id="rId5" Type="http://schemas.openxmlformats.org/officeDocument/2006/relationships/oleObject" Target="../embeddings/oleObject27.bin"/><Relationship Id="rId15" Type="http://schemas.openxmlformats.org/officeDocument/2006/relationships/oleObject" Target="../embeddings/oleObject37.bin"/><Relationship Id="rId10" Type="http://schemas.openxmlformats.org/officeDocument/2006/relationships/oleObject" Target="../embeddings/oleObject32.bin"/><Relationship Id="rId4" Type="http://schemas.openxmlformats.org/officeDocument/2006/relationships/image" Target="../media/image5.jpeg"/><Relationship Id="rId9" Type="http://schemas.openxmlformats.org/officeDocument/2006/relationships/oleObject" Target="../embeddings/oleObject31.bin"/><Relationship Id="rId14" Type="http://schemas.openxmlformats.org/officeDocument/2006/relationships/oleObject" Target="../embeddings/oleObject36.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oleObject" Target="../embeddings/oleObject40.bin"/></Relationships>
</file>

<file path=ppt/slides/_rels/slide49.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oleObject" Target="../embeddings/oleObject41.bin"/><Relationship Id="rId7" Type="http://schemas.openxmlformats.org/officeDocument/2006/relationships/image" Target="../media/image58.pn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oleObject" Target="../embeddings/oleObject42.bin"/><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104.xml"/><Relationship Id="rId1" Type="http://schemas.openxmlformats.org/officeDocument/2006/relationships/slideLayout" Target="../slideLayouts/slideLayout2.xml"/><Relationship Id="rId4" Type="http://schemas.openxmlformats.org/officeDocument/2006/relationships/slide" Target="slide11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8.bin"/><Relationship Id="rId11" Type="http://schemas.openxmlformats.org/officeDocument/2006/relationships/oleObject" Target="../embeddings/oleObject53.bin"/><Relationship Id="rId5" Type="http://schemas.openxmlformats.org/officeDocument/2006/relationships/oleObject" Target="../embeddings/oleObject47.bin"/><Relationship Id="rId10" Type="http://schemas.openxmlformats.org/officeDocument/2006/relationships/oleObject" Target="../embeddings/oleObject52.bin"/><Relationship Id="rId4" Type="http://schemas.openxmlformats.org/officeDocument/2006/relationships/oleObject" Target="../embeddings/oleObject46.bin"/><Relationship Id="rId9" Type="http://schemas.openxmlformats.org/officeDocument/2006/relationships/oleObject" Target="../embeddings/oleObject51.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5.jpeg"/><Relationship Id="rId5" Type="http://schemas.openxmlformats.org/officeDocument/2006/relationships/slide" Target="slide104.xml"/><Relationship Id="rId4" Type="http://schemas.openxmlformats.org/officeDocument/2006/relationships/oleObject" Target="../embeddings/oleObject55.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5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58.bin"/><Relationship Id="rId7" Type="http://schemas.openxmlformats.org/officeDocument/2006/relationships/slide" Target="slide104.xml"/><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3.bin"/><Relationship Id="rId5" Type="http://schemas.openxmlformats.org/officeDocument/2006/relationships/image" Target="../media/image5.jpeg"/><Relationship Id="rId4" Type="http://schemas.openxmlformats.org/officeDocument/2006/relationships/slide" Target="slide104.xml"/><Relationship Id="rId9" Type="http://schemas.openxmlformats.org/officeDocument/2006/relationships/oleObject" Target="../embeddings/oleObject66.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oleObject" Target="../embeddings/oleObject75.bin"/><Relationship Id="rId3" Type="http://schemas.openxmlformats.org/officeDocument/2006/relationships/oleObject" Target="../embeddings/oleObject67.bin"/><Relationship Id="rId7" Type="http://schemas.openxmlformats.org/officeDocument/2006/relationships/oleObject" Target="../embeddings/oleObject71.bin"/><Relationship Id="rId12"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70.bin"/><Relationship Id="rId11" Type="http://schemas.openxmlformats.org/officeDocument/2006/relationships/slide" Target="slide104.xml"/><Relationship Id="rId5" Type="http://schemas.openxmlformats.org/officeDocument/2006/relationships/oleObject" Target="../embeddings/oleObject69.bin"/><Relationship Id="rId10" Type="http://schemas.openxmlformats.org/officeDocument/2006/relationships/oleObject" Target="../embeddings/oleObject74.bin"/><Relationship Id="rId4" Type="http://schemas.openxmlformats.org/officeDocument/2006/relationships/oleObject" Target="../embeddings/oleObject68.bin"/><Relationship Id="rId9" Type="http://schemas.openxmlformats.org/officeDocument/2006/relationships/oleObject" Target="../embeddings/oleObject73.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jpeg"/><Relationship Id="rId5" Type="http://schemas.openxmlformats.org/officeDocument/2006/relationships/slide" Target="slide104.xml"/><Relationship Id="rId4" Type="http://schemas.openxmlformats.org/officeDocument/2006/relationships/oleObject" Target="../embeddings/oleObject77.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slide" Target="slide104.xml"/><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6.xml"/><Relationship Id="rId1" Type="http://schemas.openxmlformats.org/officeDocument/2006/relationships/vmlDrawing" Target="../drawings/vmlDrawing24.vml"/><Relationship Id="rId5" Type="http://schemas.openxmlformats.org/officeDocument/2006/relationships/image" Target="../media/image5.jpeg"/><Relationship Id="rId4" Type="http://schemas.openxmlformats.org/officeDocument/2006/relationships/slide" Target="slide10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7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103.xml"/></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notesSlide" Target="../notesSlides/notesSlide9.xml"/><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image" Target="../media/image98.jpeg"/><Relationship Id="rId9" Type="http://schemas.openxmlformats.org/officeDocument/2006/relationships/image" Target="../media/image5.jpe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5.bin"/><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slide" Target="slide73.xml"/><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66.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73.xml"/></Relationships>
</file>

<file path=ppt/slides/_rels/slide68.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9.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3.xml"/><Relationship Id="rId7" Type="http://schemas.openxmlformats.org/officeDocument/2006/relationships/slide" Target="slide7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90.bin"/><Relationship Id="rId5" Type="http://schemas.openxmlformats.org/officeDocument/2006/relationships/oleObject" Target="../embeddings/oleObject89.bin"/><Relationship Id="rId4" Type="http://schemas.openxmlformats.org/officeDocument/2006/relationships/oleObject" Target="../embeddings/oleObject88.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slide" Target="slide73.xml"/><Relationship Id="rId5" Type="http://schemas.openxmlformats.org/officeDocument/2006/relationships/image" Target="../media/image32.wmf"/><Relationship Id="rId4" Type="http://schemas.openxmlformats.org/officeDocument/2006/relationships/oleObject" Target="../embeddings/oleObject91.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5.jpeg"/><Relationship Id="rId5" Type="http://schemas.openxmlformats.org/officeDocument/2006/relationships/slide" Target="slide73.xml"/><Relationship Id="rId4" Type="http://schemas.openxmlformats.org/officeDocument/2006/relationships/oleObject" Target="../embeddings/oleObject93.bin"/></Relationships>
</file>

<file path=ppt/slides/_rels/slide7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15.xml"/><Relationship Id="rId7"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11.png"/><Relationship Id="rId5" Type="http://schemas.openxmlformats.org/officeDocument/2006/relationships/oleObject" Target="../embeddings/oleObject95.bin"/><Relationship Id="rId10" Type="http://schemas.openxmlformats.org/officeDocument/2006/relationships/image" Target="../media/image5.jpeg"/><Relationship Id="rId4" Type="http://schemas.openxmlformats.org/officeDocument/2006/relationships/oleObject" Target="../embeddings/oleObject94.bin"/><Relationship Id="rId9" Type="http://schemas.openxmlformats.org/officeDocument/2006/relationships/slide" Target="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oleObject" Target="../embeddings/oleObject96.bin"/><Relationship Id="rId7" Type="http://schemas.openxmlformats.org/officeDocument/2006/relationships/oleObject" Target="../embeddings/oleObject100.bin"/><Relationship Id="rId2" Type="http://schemas.openxmlformats.org/officeDocument/2006/relationships/slideLayout" Target="../slideLayouts/slideLayout14.xml"/><Relationship Id="rId1" Type="http://schemas.openxmlformats.org/officeDocument/2006/relationships/vmlDrawing" Target="../drawings/vmlDrawing31.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oleObject" Target="../embeddings/oleObject97.bin"/><Relationship Id="rId9" Type="http://schemas.openxmlformats.org/officeDocument/2006/relationships/image" Target="../media/image5.jpeg"/></Relationships>
</file>

<file path=ppt/slides/_rels/slide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5.jpeg"/><Relationship Id="rId4" Type="http://schemas.openxmlformats.org/officeDocument/2006/relationships/slide" Target="slide7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6.xml"/><Relationship Id="rId1" Type="http://schemas.openxmlformats.org/officeDocument/2006/relationships/vmlDrawing" Target="../drawings/vmlDrawing33.v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oleObject" Target="../embeddings/oleObject103.bin"/></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hyperlink" Target="flash&#35838;&#20214;/111_&#19977;&#31867;&#31995;&#32479;.swf" TargetMode="Externa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07.bin"/><Relationship Id="rId5" Type="http://schemas.openxmlformats.org/officeDocument/2006/relationships/oleObject" Target="../embeddings/oleObject106.bin"/><Relationship Id="rId4" Type="http://schemas.openxmlformats.org/officeDocument/2006/relationships/oleObject" Target="../embeddings/oleObject105.bin"/></Relationships>
</file>

<file path=ppt/slides/_rels/slide8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108.bin"/><Relationship Id="rId7" Type="http://schemas.openxmlformats.org/officeDocument/2006/relationships/slide" Target="slide73.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29.gif"/><Relationship Id="rId5" Type="http://schemas.openxmlformats.org/officeDocument/2006/relationships/oleObject" Target="../embeddings/oleObject110.bin"/><Relationship Id="rId4" Type="http://schemas.openxmlformats.org/officeDocument/2006/relationships/oleObject" Target="../embeddings/oleObject109.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8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7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73.xml"/></Relationships>
</file>

<file path=ppt/slides/_rels/slide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13.xml"/><Relationship Id="rId1" Type="http://schemas.openxmlformats.org/officeDocument/2006/relationships/vmlDrawing" Target="../drawings/vmlDrawing38.v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14.bin"/><Relationship Id="rId5" Type="http://schemas.openxmlformats.org/officeDocument/2006/relationships/image" Target="../media/image5.jpeg"/><Relationship Id="rId4" Type="http://schemas.openxmlformats.org/officeDocument/2006/relationships/slide" Target="slide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15.bin"/><Relationship Id="rId7"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18.bin"/><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audio" Target="../media/audio1.wav"/><Relationship Id="rId7" Type="http://schemas.openxmlformats.org/officeDocument/2006/relationships/oleObject" Target="../embeddings/oleObject123.bin"/><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oleObject" Target="../embeddings/oleObject122.bin"/><Relationship Id="rId11" Type="http://schemas.openxmlformats.org/officeDocument/2006/relationships/image" Target="../media/image5.jpeg"/><Relationship Id="rId5" Type="http://schemas.openxmlformats.org/officeDocument/2006/relationships/oleObject" Target="../embeddings/oleObject121.bin"/><Relationship Id="rId10" Type="http://schemas.openxmlformats.org/officeDocument/2006/relationships/slide" Target="slide73.xml"/><Relationship Id="rId4" Type="http://schemas.openxmlformats.org/officeDocument/2006/relationships/oleObject" Target="../embeddings/oleObject120.bin"/><Relationship Id="rId9" Type="http://schemas.openxmlformats.org/officeDocument/2006/relationships/oleObject" Target="../embeddings/oleObject125.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oleObject" Target="../embeddings/oleObject126.bin"/><Relationship Id="rId7"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5.jpeg"/><Relationship Id="rId5" Type="http://schemas.openxmlformats.org/officeDocument/2006/relationships/slide" Target="slide73.xml"/><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oleObject" Target="../embeddings/oleObject129.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132.bin"/><Relationship Id="rId5" Type="http://schemas.openxmlformats.org/officeDocument/2006/relationships/oleObject" Target="../embeddings/oleObject131.bin"/><Relationship Id="rId4" Type="http://schemas.openxmlformats.org/officeDocument/2006/relationships/oleObject" Target="../embeddings/oleObject130.bin"/><Relationship Id="rId9" Type="http://schemas.openxmlformats.org/officeDocument/2006/relationships/image" Target="../media/image5.jpeg"/></Relationships>
</file>

<file path=ppt/slides/_rels/slide93.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notesSlide" Target="../notesSlides/notesSlide18.xml"/><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35.bin"/><Relationship Id="rId5" Type="http://schemas.openxmlformats.org/officeDocument/2006/relationships/oleObject" Target="../embeddings/oleObject134.bin"/><Relationship Id="rId4" Type="http://schemas.openxmlformats.org/officeDocument/2006/relationships/audio" Target="../media/audio2.wav"/><Relationship Id="rId9" Type="http://schemas.openxmlformats.org/officeDocument/2006/relationships/image" Target="../media/image5.jpeg"/></Relationships>
</file>

<file path=ppt/slides/_rels/slide94.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13.xml"/><Relationship Id="rId4" Type="http://schemas.openxmlformats.org/officeDocument/2006/relationships/image" Target="../media/image156.emf"/></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73.xml"/><Relationship Id="rId1" Type="http://schemas.openxmlformats.org/officeDocument/2006/relationships/slideLayout" Target="../slideLayouts/slideLayout13.xml"/><Relationship Id="rId4" Type="http://schemas.openxmlformats.org/officeDocument/2006/relationships/image" Target="../media/image156.emf"/></Relationships>
</file>

<file path=ppt/slides/_rels/slide97.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oleObject" Target="../embeddings/oleObject137.bin"/><Relationship Id="rId7"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vmlDrawing" Target="../drawings/vmlDrawing45.vml"/><Relationship Id="rId6" Type="http://schemas.openxmlformats.org/officeDocument/2006/relationships/slide" Target="slide73.xml"/><Relationship Id="rId5" Type="http://schemas.openxmlformats.org/officeDocument/2006/relationships/oleObject" Target="../embeddings/oleObject139.bin"/><Relationship Id="rId4" Type="http://schemas.openxmlformats.org/officeDocument/2006/relationships/oleObject" Target="../embeddings/oleObject138.bin"/></Relationships>
</file>

<file path=ppt/slides/_rels/slide98.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56.emf"/><Relationship Id="rId4" Type="http://schemas.openxmlformats.org/officeDocument/2006/relationships/image" Target="../media/image5.jpeg"/></Relationships>
</file>

<file path=ppt/slides/_rels/slide99.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notesSlide" Target="../notesSlides/notesSlide21.xml"/><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oleObject" Target="../embeddings/oleObject140.bin"/><Relationship Id="rId9"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7"/>
          <p:cNvSpPr>
            <a:spLocks noGrp="1" noChangeArrowheads="1"/>
          </p:cNvSpPr>
          <p:nvPr>
            <p:ph type="title"/>
          </p:nvPr>
        </p:nvSpPr>
        <p:spPr>
          <a:noFill/>
          <a:ln/>
        </p:spPr>
        <p:txBody>
          <a:bodyPr/>
          <a:lstStyle/>
          <a:p>
            <a:pPr algn="l"/>
            <a:r>
              <a:rPr kumimoji="1" lang="en-US" altLang="zh-CN" b="0" i="1">
                <a:effectLst>
                  <a:outerShdw blurRad="38100" dist="38100" dir="2700000" algn="tl">
                    <a:srgbClr val="C0C0C0"/>
                  </a:outerShdw>
                </a:effectLst>
              </a:rPr>
              <a:t>General Chemistry</a:t>
            </a:r>
          </a:p>
        </p:txBody>
      </p:sp>
      <p:sp>
        <p:nvSpPr>
          <p:cNvPr id="2056" name="Rectangle 8"/>
          <p:cNvSpPr>
            <a:spLocks noGrp="1" noChangeArrowheads="1"/>
          </p:cNvSpPr>
          <p:nvPr>
            <p:ph type="body" idx="1"/>
          </p:nvPr>
        </p:nvSpPr>
        <p:spPr>
          <a:xfrm>
            <a:off x="395288" y="2133601"/>
            <a:ext cx="8424862" cy="1866904"/>
          </a:xfrm>
          <a:noFill/>
          <a:ln/>
        </p:spPr>
        <p:txBody>
          <a:bodyPr/>
          <a:lstStyle/>
          <a:p>
            <a:pPr algn="ctr">
              <a:lnSpc>
                <a:spcPct val="180000"/>
              </a:lnSpc>
              <a:buFontTx/>
              <a:buNone/>
            </a:pPr>
            <a:r>
              <a:rPr lang="zh-CN" altLang="en-US" sz="4800" b="1" dirty="0" smtClean="0">
                <a:solidFill>
                  <a:srgbClr val="0000CC"/>
                </a:solidFill>
              </a:rPr>
              <a:t>第</a:t>
            </a:r>
            <a:r>
              <a:rPr lang="en-US" altLang="zh-CN" sz="4800" b="1" dirty="0" smtClean="0">
                <a:solidFill>
                  <a:srgbClr val="0000CC"/>
                </a:solidFill>
              </a:rPr>
              <a:t>1</a:t>
            </a:r>
            <a:r>
              <a:rPr lang="zh-CN" altLang="en-US" sz="4800" b="1" dirty="0" smtClean="0">
                <a:solidFill>
                  <a:srgbClr val="0000CC"/>
                </a:solidFill>
              </a:rPr>
              <a:t>章 化学反应的基本规律</a:t>
            </a:r>
            <a:endParaRPr lang="zh-CN" altLang="en-US" sz="4800" b="1" dirty="0">
              <a:solidFill>
                <a:srgbClr val="0000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idx="4294967295"/>
          </p:nvPr>
        </p:nvSpPr>
        <p:spPr>
          <a:xfrm>
            <a:off x="857224" y="214290"/>
            <a:ext cx="7772400" cy="609600"/>
          </a:xfrm>
          <a:ln/>
        </p:spPr>
        <p:txBody>
          <a:bodyPr/>
          <a:lstStyle/>
          <a:p>
            <a:r>
              <a:rPr lang="zh-CN" altLang="en-US" sz="4400" dirty="0">
                <a:latin typeface="黑体" pitchFamily="49" charset="-122"/>
                <a:ea typeface="黑体" pitchFamily="49" charset="-122"/>
              </a:rPr>
              <a:t>相</a:t>
            </a:r>
          </a:p>
        </p:txBody>
      </p:sp>
      <p:sp>
        <p:nvSpPr>
          <p:cNvPr id="22533" name="Text Box 5"/>
          <p:cNvSpPr txBox="1">
            <a:spLocks noChangeArrowheads="1"/>
          </p:cNvSpPr>
          <p:nvPr/>
        </p:nvSpPr>
        <p:spPr bwMode="auto">
          <a:xfrm>
            <a:off x="250825" y="1341438"/>
            <a:ext cx="8382000" cy="1117600"/>
          </a:xfrm>
          <a:prstGeom prst="rect">
            <a:avLst/>
          </a:prstGeom>
          <a:noFill/>
          <a:ln w="9525">
            <a:noFill/>
            <a:miter lim="800000"/>
            <a:headEnd/>
            <a:tailEnd/>
          </a:ln>
        </p:spPr>
        <p:txBody>
          <a:bodyPr>
            <a:spAutoFit/>
          </a:bodyPr>
          <a:lstStyle/>
          <a:p>
            <a:pPr>
              <a:lnSpc>
                <a:spcPct val="120000"/>
              </a:lnSpc>
            </a:pPr>
            <a:r>
              <a:rPr kumimoji="1" lang="zh-CN" altLang="en-US" sz="2800" b="1">
                <a:latin typeface="黑体" pitchFamily="49" charset="-122"/>
                <a:ea typeface="黑体" pitchFamily="49" charset="-122"/>
              </a:rPr>
              <a:t>系统中任何物理和化学性质完全相同的、均匀部分称为相。根据相的概念，系统可分为：</a:t>
            </a:r>
          </a:p>
        </p:txBody>
      </p:sp>
      <p:sp>
        <p:nvSpPr>
          <p:cNvPr id="22534" name="Text Box 6"/>
          <p:cNvSpPr txBox="1">
            <a:spLocks noChangeArrowheads="1"/>
          </p:cNvSpPr>
          <p:nvPr/>
        </p:nvSpPr>
        <p:spPr bwMode="auto">
          <a:xfrm>
            <a:off x="468313" y="2349500"/>
            <a:ext cx="3962400" cy="1073150"/>
          </a:xfrm>
          <a:prstGeom prst="rect">
            <a:avLst/>
          </a:prstGeom>
          <a:noFill/>
          <a:ln w="9525">
            <a:noFill/>
            <a:miter lim="800000"/>
            <a:headEnd/>
            <a:tailEnd/>
          </a:ln>
        </p:spPr>
        <p:txBody>
          <a:bodyPr>
            <a:spAutoFit/>
          </a:bodyPr>
          <a:lstStyle/>
          <a:p>
            <a:pPr>
              <a:lnSpc>
                <a:spcPct val="115000"/>
              </a:lnSpc>
              <a:buClr>
                <a:schemeClr val="hlink"/>
              </a:buClr>
              <a:buFont typeface="Wingdings" pitchFamily="2" charset="2"/>
              <a:buChar char="Ø"/>
            </a:pPr>
            <a:r>
              <a:rPr kumimoji="1" lang="zh-CN" altLang="en-US" sz="2800" b="1">
                <a:latin typeface="黑体" pitchFamily="49" charset="-122"/>
                <a:ea typeface="黑体" pitchFamily="49" charset="-122"/>
              </a:rPr>
              <a:t>单相（均匀）系统</a:t>
            </a:r>
          </a:p>
          <a:p>
            <a:pPr>
              <a:lnSpc>
                <a:spcPct val="115000"/>
              </a:lnSpc>
              <a:buClr>
                <a:schemeClr val="hlink"/>
              </a:buClr>
              <a:buFont typeface="Wingdings" pitchFamily="2" charset="2"/>
              <a:buChar char="Ø"/>
            </a:pPr>
            <a:r>
              <a:rPr kumimoji="1" lang="zh-CN" altLang="en-US" sz="2800" b="1">
                <a:latin typeface="黑体" pitchFamily="49" charset="-122"/>
                <a:ea typeface="黑体" pitchFamily="49" charset="-122"/>
              </a:rPr>
              <a:t>多相（不均匀）系统</a:t>
            </a:r>
            <a:r>
              <a:rPr kumimoji="1" lang="zh-CN" altLang="en-US" sz="2800" b="1">
                <a:latin typeface="宋体" pitchFamily="2" charset="-122"/>
              </a:rPr>
              <a:t>   </a:t>
            </a:r>
          </a:p>
        </p:txBody>
      </p:sp>
      <p:sp>
        <p:nvSpPr>
          <p:cNvPr id="22535" name="Text Box 7"/>
          <p:cNvSpPr txBox="1">
            <a:spLocks noChangeArrowheads="1"/>
          </p:cNvSpPr>
          <p:nvPr/>
        </p:nvSpPr>
        <p:spPr bwMode="auto">
          <a:xfrm>
            <a:off x="395288" y="3429000"/>
            <a:ext cx="5110162"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宋体" pitchFamily="2" charset="-122"/>
              </a:rPr>
              <a:t>相与相之间有明确的界面。</a:t>
            </a:r>
          </a:p>
        </p:txBody>
      </p:sp>
      <p:pic>
        <p:nvPicPr>
          <p:cNvPr id="29704" name="Picture 8"/>
          <p:cNvPicPr>
            <a:picLocks noChangeAspect="1" noChangeArrowheads="1"/>
          </p:cNvPicPr>
          <p:nvPr/>
        </p:nvPicPr>
        <p:blipFill>
          <a:blip r:embed="rId2"/>
          <a:srcRect/>
          <a:stretch>
            <a:fillRect/>
          </a:stretch>
        </p:blipFill>
        <p:spPr bwMode="auto">
          <a:xfrm>
            <a:off x="5651500" y="2565400"/>
            <a:ext cx="3221038" cy="3657600"/>
          </a:xfrm>
          <a:prstGeom prst="rect">
            <a:avLst/>
          </a:prstGeom>
          <a:noFill/>
          <a:ln w="9525">
            <a:noFill/>
            <a:miter lim="800000"/>
            <a:headEnd/>
            <a:tailEnd/>
          </a:ln>
          <a:effectLst/>
        </p:spPr>
      </p:pic>
      <p:sp>
        <p:nvSpPr>
          <p:cNvPr id="29705" name="Rectangle 9"/>
          <p:cNvSpPr>
            <a:spLocks noChangeArrowheads="1"/>
          </p:cNvSpPr>
          <p:nvPr/>
        </p:nvSpPr>
        <p:spPr bwMode="auto">
          <a:xfrm>
            <a:off x="250825" y="4076700"/>
            <a:ext cx="5257800" cy="2654300"/>
          </a:xfrm>
          <a:prstGeom prst="rect">
            <a:avLst/>
          </a:prstGeom>
          <a:noFill/>
          <a:ln w="9525">
            <a:noFill/>
            <a:miter lim="800000"/>
            <a:headEnd/>
            <a:tailEnd/>
          </a:ln>
          <a:effectLst/>
        </p:spPr>
        <p:txBody>
          <a:bodyPr>
            <a:spAutoFit/>
          </a:bodyPr>
          <a:lstStyle/>
          <a:p>
            <a:r>
              <a:rPr kumimoji="1" lang="en-US" altLang="zh-CN" sz="2800" dirty="0">
                <a:latin typeface="宋体" pitchFamily="2" charset="-122"/>
              </a:rPr>
              <a:t>    </a:t>
            </a:r>
            <a:r>
              <a:rPr kumimoji="1" lang="zh-CN" altLang="en-US" sz="2800" b="1" dirty="0">
                <a:latin typeface="宋体" pitchFamily="2" charset="-122"/>
              </a:rPr>
              <a:t>所谓均匀是指其分散度达到分子或离子大小的数量级。相与相之间有明确的界面，超过此相界面，一定有某些宏观性质</a:t>
            </a:r>
            <a:r>
              <a:rPr kumimoji="1" lang="en-US" altLang="zh-CN" sz="2800" b="1" dirty="0">
                <a:latin typeface="宋体" pitchFamily="2" charset="-122"/>
              </a:rPr>
              <a:t>(</a:t>
            </a:r>
            <a:r>
              <a:rPr kumimoji="1" lang="zh-CN" altLang="en-US" sz="2800" b="1" dirty="0">
                <a:latin typeface="宋体" pitchFamily="2" charset="-122"/>
              </a:rPr>
              <a:t>如密度、折射率、组成等</a:t>
            </a:r>
            <a:r>
              <a:rPr kumimoji="1" lang="en-US" altLang="zh-CN" sz="2800" b="1" dirty="0">
                <a:latin typeface="宋体" pitchFamily="2" charset="-122"/>
              </a:rPr>
              <a:t>)</a:t>
            </a:r>
            <a:r>
              <a:rPr kumimoji="1" lang="zh-CN" altLang="en-US" sz="2800" b="1" dirty="0">
                <a:latin typeface="宋体" pitchFamily="2" charset="-122"/>
              </a:rPr>
              <a:t>要</a:t>
            </a:r>
            <a:r>
              <a:rPr kumimoji="1" lang="zh-CN" altLang="en-US" sz="2800" b="1" dirty="0" smtClean="0">
                <a:latin typeface="宋体" pitchFamily="2" charset="-122"/>
              </a:rPr>
              <a:t>发生</a:t>
            </a:r>
            <a:r>
              <a:rPr kumimoji="1" lang="zh-CN" altLang="en-US" sz="2800" b="1" dirty="0">
                <a:latin typeface="宋体" pitchFamily="2" charset="-122"/>
              </a:rPr>
              <a:t>突变。</a:t>
            </a:r>
            <a:endParaRPr kumimoji="1" lang="zh-CN" altLang="en-US" sz="2800" b="1" dirty="0">
              <a:solidFill>
                <a:srgbClr val="F81F08"/>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additive="base">
                                        <p:cTn id="7" dur="500" fill="hold"/>
                                        <p:tgtEl>
                                          <p:spTgt spid="22532"/>
                                        </p:tgtEl>
                                        <p:attrNameLst>
                                          <p:attrName>ppt_x</p:attrName>
                                        </p:attrNameLst>
                                      </p:cBhvr>
                                      <p:tavLst>
                                        <p:tav tm="0">
                                          <p:val>
                                            <p:strVal val="0-#ppt_w/2"/>
                                          </p:val>
                                        </p:tav>
                                        <p:tav tm="100000">
                                          <p:val>
                                            <p:strVal val="#ppt_x"/>
                                          </p:val>
                                        </p:tav>
                                      </p:tavLst>
                                    </p:anim>
                                    <p:anim calcmode="lin" valueType="num">
                                      <p:cBhvr additive="base">
                                        <p:cTn id="8" dur="500" fill="hold"/>
                                        <p:tgtEl>
                                          <p:spTgt spid="2253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533"/>
                                        </p:tgtEl>
                                        <p:attrNameLst>
                                          <p:attrName>style.visibility</p:attrName>
                                        </p:attrNameLst>
                                      </p:cBhvr>
                                      <p:to>
                                        <p:strVal val="visible"/>
                                      </p:to>
                                    </p:set>
                                    <p:anim calcmode="lin" valueType="num">
                                      <p:cBhvr additive="base">
                                        <p:cTn id="11" dur="500" fill="hold"/>
                                        <p:tgtEl>
                                          <p:spTgt spid="22533"/>
                                        </p:tgtEl>
                                        <p:attrNameLst>
                                          <p:attrName>ppt_x</p:attrName>
                                        </p:attrNameLst>
                                      </p:cBhvr>
                                      <p:tavLst>
                                        <p:tav tm="0">
                                          <p:val>
                                            <p:strVal val="0-#ppt_w/2"/>
                                          </p:val>
                                        </p:tav>
                                        <p:tav tm="100000">
                                          <p:val>
                                            <p:strVal val="#ppt_x"/>
                                          </p:val>
                                        </p:tav>
                                      </p:tavLst>
                                    </p:anim>
                                    <p:anim calcmode="lin" valueType="num">
                                      <p:cBhvr additive="base">
                                        <p:cTn id="12" dur="500" fill="hold"/>
                                        <p:tgtEl>
                                          <p:spTgt spid="2253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534"/>
                                        </p:tgtEl>
                                        <p:attrNameLst>
                                          <p:attrName>style.visibility</p:attrName>
                                        </p:attrNameLst>
                                      </p:cBhvr>
                                      <p:to>
                                        <p:strVal val="visible"/>
                                      </p:to>
                                    </p:set>
                                    <p:animEffect transition="in" filter="dissolve">
                                      <p:cBhvr>
                                        <p:cTn id="17" dur="500"/>
                                        <p:tgtEl>
                                          <p:spTgt spid="225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535"/>
                                        </p:tgtEl>
                                        <p:attrNameLst>
                                          <p:attrName>style.visibility</p:attrName>
                                        </p:attrNameLst>
                                      </p:cBhvr>
                                      <p:to>
                                        <p:strVal val="visible"/>
                                      </p:to>
                                    </p:set>
                                    <p:animEffect transition="in" filter="dissolve">
                                      <p:cBhvr>
                                        <p:cTn id="22" dur="500"/>
                                        <p:tgtEl>
                                          <p:spTgt spid="225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705"/>
                                        </p:tgtEl>
                                        <p:attrNameLst>
                                          <p:attrName>style.visibility</p:attrName>
                                        </p:attrNameLst>
                                      </p:cBhvr>
                                      <p:to>
                                        <p:strVal val="visible"/>
                                      </p:to>
                                    </p:set>
                                    <p:animEffect transition="in" filter="blinds(horizontal)">
                                      <p:cBhvr>
                                        <p:cTn id="27" dur="500"/>
                                        <p:tgtEl>
                                          <p:spTgt spid="29705"/>
                                        </p:tgtEl>
                                      </p:cBhvr>
                                    </p:animEffect>
                                  </p:childTnLst>
                                </p:cTn>
                              </p:par>
                              <p:par>
                                <p:cTn id="28" presetID="3" presetClass="entr" presetSubtype="10" fill="hold" nodeType="withEffect">
                                  <p:stCondLst>
                                    <p:cond delay="0"/>
                                  </p:stCondLst>
                                  <p:childTnLst>
                                    <p:set>
                                      <p:cBhvr>
                                        <p:cTn id="29" dur="1" fill="hold">
                                          <p:stCondLst>
                                            <p:cond delay="0"/>
                                          </p:stCondLst>
                                        </p:cTn>
                                        <p:tgtEl>
                                          <p:spTgt spid="29704"/>
                                        </p:tgtEl>
                                        <p:attrNameLst>
                                          <p:attrName>style.visibility</p:attrName>
                                        </p:attrNameLst>
                                      </p:cBhvr>
                                      <p:to>
                                        <p:strVal val="visible"/>
                                      </p:to>
                                    </p:set>
                                    <p:animEffect transition="in" filter="blinds(horizontal)">
                                      <p:cBhvr>
                                        <p:cTn id="30" dur="500"/>
                                        <p:tgtEl>
                                          <p:spTgt spid="2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utoUpdateAnimBg="0"/>
      <p:bldP spid="22533" grpId="0" autoUpdateAnimBg="0"/>
      <p:bldP spid="22534" grpId="0" autoUpdateAnimBg="0"/>
      <p:bldP spid="22535" grpId="0" autoUpdateAnimBg="0"/>
      <p:bldP spid="2970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p:cNvGrpSpPr>
            <a:grpSpLocks/>
          </p:cNvGrpSpPr>
          <p:nvPr/>
        </p:nvGrpSpPr>
        <p:grpSpPr bwMode="auto">
          <a:xfrm>
            <a:off x="285720" y="1428736"/>
            <a:ext cx="7608887" cy="942975"/>
            <a:chOff x="300" y="2600"/>
            <a:chExt cx="4793" cy="594"/>
          </a:xfrm>
        </p:grpSpPr>
        <p:sp>
          <p:nvSpPr>
            <p:cNvPr id="5" name="Rectangle 8"/>
            <p:cNvSpPr>
              <a:spLocks noChangeArrowheads="1"/>
            </p:cNvSpPr>
            <p:nvPr/>
          </p:nvSpPr>
          <p:spPr bwMode="auto">
            <a:xfrm>
              <a:off x="535" y="2600"/>
              <a:ext cx="1844" cy="288"/>
            </a:xfrm>
            <a:prstGeom prst="rect">
              <a:avLst/>
            </a:prstGeom>
            <a:noFill/>
            <a:ln w="9525">
              <a:noFill/>
              <a:miter lim="800000"/>
              <a:headEnd/>
              <a:tailEnd/>
            </a:ln>
          </p:spPr>
          <p:txBody>
            <a:bodyPr wrap="none">
              <a:spAutoFit/>
            </a:bodyPr>
            <a:lstStyle/>
            <a:p>
              <a:r>
                <a:rPr kumimoji="1" lang="zh-CN" altLang="en-US" sz="2400" b="0" dirty="0">
                  <a:latin typeface="Times New Roman" pitchFamily="18" charset="0"/>
                  <a:ea typeface="楷体_GB2312" pitchFamily="49" charset="-122"/>
                  <a:sym typeface="Webdings" pitchFamily="18" charset="2"/>
                </a:rPr>
                <a:t>对于一般化学反应式</a:t>
              </a:r>
            </a:p>
          </p:txBody>
        </p:sp>
        <p:sp>
          <p:nvSpPr>
            <p:cNvPr id="6" name="Rectangle 9"/>
            <p:cNvSpPr>
              <a:spLocks noChangeArrowheads="1"/>
            </p:cNvSpPr>
            <p:nvPr/>
          </p:nvSpPr>
          <p:spPr bwMode="auto">
            <a:xfrm>
              <a:off x="300" y="2906"/>
              <a:ext cx="2420" cy="288"/>
            </a:xfrm>
            <a:prstGeom prst="rect">
              <a:avLst/>
            </a:prstGeom>
            <a:noFill/>
            <a:ln w="9525">
              <a:noFill/>
              <a:miter lim="800000"/>
              <a:headEnd/>
              <a:tailEnd/>
            </a:ln>
          </p:spPr>
          <p:txBody>
            <a:bodyPr wrap="none">
              <a:spAutoFit/>
            </a:bodyPr>
            <a:lstStyle/>
            <a:p>
              <a:r>
                <a:rPr kumimoji="1" lang="zh-CN" altLang="en-US" sz="2400" b="0">
                  <a:latin typeface="Times New Roman" pitchFamily="18" charset="0"/>
                  <a:ea typeface="楷体_GB2312" pitchFamily="49" charset="-122"/>
                  <a:sym typeface="Webdings" pitchFamily="18" charset="2"/>
                </a:rPr>
                <a:t>热力学等温方程式可表示为</a:t>
              </a:r>
            </a:p>
          </p:txBody>
        </p:sp>
        <p:graphicFrame>
          <p:nvGraphicFramePr>
            <p:cNvPr id="7" name="Object 10"/>
            <p:cNvGraphicFramePr>
              <a:graphicFrameLocks noChangeAspect="1"/>
            </p:cNvGraphicFramePr>
            <p:nvPr/>
          </p:nvGraphicFramePr>
          <p:xfrm>
            <a:off x="2381" y="2648"/>
            <a:ext cx="2712" cy="208"/>
          </p:xfrm>
          <a:graphic>
            <a:graphicData uri="http://schemas.openxmlformats.org/presentationml/2006/ole">
              <p:oleObj spid="_x0000_s389122" name="CS ChemDraw Drawing" r:id="rId3" imgW="4305240" imgH="330120" progId="">
                <p:embed/>
              </p:oleObj>
            </a:graphicData>
          </a:graphic>
        </p:graphicFrame>
      </p:grpSp>
      <p:graphicFrame>
        <p:nvGraphicFramePr>
          <p:cNvPr id="8" name="Object 16"/>
          <p:cNvGraphicFramePr>
            <a:graphicFrameLocks noChangeAspect="1"/>
          </p:cNvGraphicFramePr>
          <p:nvPr/>
        </p:nvGraphicFramePr>
        <p:xfrm>
          <a:off x="1055688" y="2786063"/>
          <a:ext cx="6262687" cy="1109662"/>
        </p:xfrm>
        <a:graphic>
          <a:graphicData uri="http://schemas.openxmlformats.org/presentationml/2006/ole">
            <p:oleObj spid="_x0000_s389123" name="公式" r:id="rId4" imgW="2577960" imgH="457200" progId="Equation.3">
              <p:embed/>
            </p:oleObj>
          </a:graphicData>
        </a:graphic>
      </p:graphicFrame>
      <p:sp>
        <p:nvSpPr>
          <p:cNvPr id="9" name="Rectangle 22"/>
          <p:cNvSpPr txBox="1">
            <a:spLocks noChangeArrowheads="1"/>
          </p:cNvSpPr>
          <p:nvPr/>
        </p:nvSpPr>
        <p:spPr bwMode="auto">
          <a:xfrm>
            <a:off x="0" y="142852"/>
            <a:ext cx="9144000" cy="876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srgbClr val="FF0066"/>
                </a:solidFill>
                <a:effectLst/>
                <a:uLnTx/>
                <a:uFillTx/>
                <a:latin typeface="+mj-lt"/>
                <a:ea typeface="+mj-ea"/>
                <a:cs typeface="+mj-cs"/>
              </a:rPr>
              <a:t>1.2.2.4 </a:t>
            </a:r>
            <a:r>
              <a:rPr kumimoji="0" lang="zh-CN" altLang="en-US" sz="3200" b="1" i="0" u="none" strike="noStrike" kern="0" cap="none" spc="0" normalizeH="0" baseline="0" noProof="0" dirty="0" smtClean="0">
                <a:ln>
                  <a:noFill/>
                </a:ln>
                <a:solidFill>
                  <a:srgbClr val="FF0066"/>
                </a:solidFill>
                <a:effectLst/>
                <a:uLnTx/>
                <a:uFillTx/>
                <a:latin typeface="+mj-lt"/>
                <a:ea typeface="+mj-ea"/>
                <a:cs typeface="+mj-cs"/>
              </a:rPr>
              <a:t>非标准态反应摩尔吉布斯自由能变的计算</a:t>
            </a:r>
            <a:endParaRPr kumimoji="0" lang="zh-CN" altLang="en-US" sz="3200" b="1" i="0" u="none" strike="noStrike" kern="0" cap="none" spc="0" normalizeH="0" baseline="0" noProof="0" dirty="0">
              <a:ln>
                <a:noFill/>
              </a:ln>
              <a:solidFill>
                <a:srgbClr val="FF0066"/>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p:cNvSpPr>
            <a:spLocks noGrp="1"/>
          </p:cNvSpPr>
          <p:nvPr>
            <p:ph type="dt" sz="half" idx="10"/>
          </p:nvPr>
        </p:nvSpPr>
        <p:spPr/>
        <p:txBody>
          <a:bodyPr/>
          <a:lstStyle/>
          <a:p>
            <a:fld id="{23B54DFF-0690-4DDD-BD8D-D86DAAD54EC8}" type="datetime1">
              <a:rPr lang="zh-CN" altLang="en-US"/>
              <a:pPr/>
              <a:t>2017/11/1</a:t>
            </a:fld>
            <a:endParaRPr lang="en-US" altLang="zh-CN"/>
          </a:p>
        </p:txBody>
      </p:sp>
      <p:sp>
        <p:nvSpPr>
          <p:cNvPr id="13" name="灯片编号占位符 3"/>
          <p:cNvSpPr>
            <a:spLocks noGrp="1"/>
          </p:cNvSpPr>
          <p:nvPr>
            <p:ph type="sldNum" sz="quarter" idx="12"/>
          </p:nvPr>
        </p:nvSpPr>
        <p:spPr/>
        <p:txBody>
          <a:bodyPr/>
          <a:lstStyle/>
          <a:p>
            <a:fld id="{E6E91F27-C5F3-4E97-9188-10C27A421988}" type="slidenum">
              <a:rPr lang="en-US" altLang="zh-CN"/>
              <a:pPr/>
              <a:t>101</a:t>
            </a:fld>
            <a:endParaRPr lang="en-US" altLang="zh-CN"/>
          </a:p>
        </p:txBody>
      </p:sp>
      <p:sp>
        <p:nvSpPr>
          <p:cNvPr id="916482" name="Text Box 2"/>
          <p:cNvSpPr txBox="1">
            <a:spLocks noChangeArrowheads="1"/>
          </p:cNvSpPr>
          <p:nvPr/>
        </p:nvSpPr>
        <p:spPr bwMode="auto">
          <a:xfrm>
            <a:off x="900113" y="476250"/>
            <a:ext cx="4895850" cy="366713"/>
          </a:xfrm>
          <a:prstGeom prst="rect">
            <a:avLst/>
          </a:prstGeom>
          <a:noFill/>
          <a:ln w="9525">
            <a:noFill/>
            <a:miter lim="800000"/>
            <a:headEnd/>
            <a:tailEnd/>
          </a:ln>
          <a:effectLst/>
        </p:spPr>
        <p:txBody>
          <a:bodyPr>
            <a:spAutoFit/>
          </a:bodyPr>
          <a:lstStyle/>
          <a:p>
            <a:pPr algn="l">
              <a:spcBef>
                <a:spcPct val="50000"/>
              </a:spcBef>
            </a:pPr>
            <a:endParaRPr kumimoji="0" lang="zh-CN" altLang="zh-CN" sz="1800">
              <a:latin typeface="Arial" pitchFamily="34" charset="0"/>
              <a:ea typeface="宋体" pitchFamily="2" charset="-122"/>
            </a:endParaRPr>
          </a:p>
        </p:txBody>
      </p:sp>
      <p:sp>
        <p:nvSpPr>
          <p:cNvPr id="916483" name="Rectangle 3"/>
          <p:cNvSpPr>
            <a:spLocks noChangeArrowheads="1"/>
          </p:cNvSpPr>
          <p:nvPr/>
        </p:nvSpPr>
        <p:spPr bwMode="auto">
          <a:xfrm>
            <a:off x="611188" y="1250950"/>
            <a:ext cx="8137525" cy="946150"/>
          </a:xfrm>
          <a:prstGeom prst="rect">
            <a:avLst/>
          </a:prstGeom>
          <a:noFill/>
          <a:ln w="9525">
            <a:noFill/>
            <a:miter lim="800000"/>
            <a:headEnd/>
            <a:tailEnd/>
          </a:ln>
          <a:effectLst/>
        </p:spPr>
        <p:txBody>
          <a:bodyPr>
            <a:spAutoFit/>
          </a:bodyPr>
          <a:lstStyle/>
          <a:p>
            <a:pPr algn="l">
              <a:buClr>
                <a:srgbClr val="FF00FF"/>
              </a:buClr>
              <a:buFont typeface="Wingdings" pitchFamily="2" charset="2"/>
              <a:buChar char="v"/>
            </a:pPr>
            <a:r>
              <a:rPr lang="zh-CN" altLang="en-US" sz="2800">
                <a:solidFill>
                  <a:srgbClr val="0000FF"/>
                </a:solidFill>
                <a:latin typeface="Arial" pitchFamily="34" charset="0"/>
              </a:rPr>
              <a:t>混合气体的总压等于混合气体中各组分气体分压之和。</a:t>
            </a:r>
            <a:endParaRPr lang="zh-CN" altLang="en-US" sz="2800">
              <a:solidFill>
                <a:srgbClr val="0000FF"/>
              </a:solidFill>
              <a:ea typeface="宋体" pitchFamily="2" charset="-122"/>
            </a:endParaRPr>
          </a:p>
        </p:txBody>
      </p:sp>
      <p:graphicFrame>
        <p:nvGraphicFramePr>
          <p:cNvPr id="916484" name="Object 4"/>
          <p:cNvGraphicFramePr>
            <a:graphicFrameLocks noChangeAspect="1"/>
          </p:cNvGraphicFramePr>
          <p:nvPr/>
        </p:nvGraphicFramePr>
        <p:xfrm>
          <a:off x="885825" y="2006600"/>
          <a:ext cx="7502525" cy="1566863"/>
        </p:xfrm>
        <a:graphic>
          <a:graphicData uri="http://schemas.openxmlformats.org/presentationml/2006/ole">
            <p:oleObj spid="_x0000_s221186" name="Equation" r:id="rId3" imgW="2997000" imgH="634680" progId="Equation.DSMT4">
              <p:embed/>
            </p:oleObj>
          </a:graphicData>
        </a:graphic>
      </p:graphicFrame>
      <p:sp>
        <p:nvSpPr>
          <p:cNvPr id="916485" name="Rectangle 5"/>
          <p:cNvSpPr>
            <a:spLocks noChangeArrowheads="1"/>
          </p:cNvSpPr>
          <p:nvPr/>
        </p:nvSpPr>
        <p:spPr bwMode="auto">
          <a:xfrm>
            <a:off x="468313" y="3644900"/>
            <a:ext cx="7778750" cy="461665"/>
          </a:xfrm>
          <a:prstGeom prst="rect">
            <a:avLst/>
          </a:prstGeom>
          <a:noFill/>
          <a:ln w="9525">
            <a:noFill/>
            <a:miter lim="800000"/>
            <a:headEnd/>
            <a:tailEnd/>
          </a:ln>
          <a:effectLst/>
        </p:spPr>
        <p:txBody>
          <a:bodyPr>
            <a:spAutoFit/>
          </a:bodyPr>
          <a:lstStyle/>
          <a:p>
            <a:pPr algn="l">
              <a:buClr>
                <a:srgbClr val="FF00FF"/>
              </a:buClr>
              <a:buFont typeface="Wingdings" pitchFamily="2" charset="2"/>
              <a:buChar char="v"/>
            </a:pPr>
            <a:r>
              <a:rPr lang="zh-CN" altLang="en-US" sz="2400" dirty="0">
                <a:solidFill>
                  <a:srgbClr val="0000FF"/>
                </a:solidFill>
              </a:rPr>
              <a:t>如果</a:t>
            </a:r>
            <a:r>
              <a:rPr lang="en-US" altLang="zh-CN" sz="2400" i="1" dirty="0">
                <a:solidFill>
                  <a:srgbClr val="0000FF"/>
                </a:solidFill>
                <a:ea typeface="宋体" pitchFamily="2" charset="-122"/>
              </a:rPr>
              <a:t>x </a:t>
            </a:r>
            <a:r>
              <a:rPr lang="en-US" altLang="zh-CN" sz="2400" baseline="-25000" dirty="0">
                <a:solidFill>
                  <a:srgbClr val="0000FF"/>
                </a:solidFill>
                <a:ea typeface="宋体" pitchFamily="2" charset="-122"/>
              </a:rPr>
              <a:t>B </a:t>
            </a:r>
            <a:r>
              <a:rPr lang="zh-CN" altLang="en-US" sz="2400" dirty="0">
                <a:solidFill>
                  <a:srgbClr val="0000FF"/>
                </a:solidFill>
                <a:ea typeface="宋体" pitchFamily="2" charset="-122"/>
                <a:sym typeface="Symbol" pitchFamily="18" charset="2"/>
              </a:rPr>
              <a:t>为</a:t>
            </a:r>
            <a:r>
              <a:rPr lang="zh-CN" altLang="en-US" sz="2400" dirty="0">
                <a:solidFill>
                  <a:srgbClr val="0000FF"/>
                </a:solidFill>
                <a:ea typeface="宋体" pitchFamily="2" charset="-122"/>
              </a:rPr>
              <a:t> </a:t>
            </a:r>
            <a:r>
              <a:rPr lang="en-US" altLang="zh-CN" sz="2400" dirty="0">
                <a:solidFill>
                  <a:srgbClr val="0000FF"/>
                </a:solidFill>
                <a:ea typeface="宋体" pitchFamily="2" charset="-122"/>
              </a:rPr>
              <a:t>B</a:t>
            </a:r>
            <a:r>
              <a:rPr lang="zh-CN" altLang="en-US" sz="2400" dirty="0">
                <a:solidFill>
                  <a:srgbClr val="0000FF"/>
                </a:solidFill>
              </a:rPr>
              <a:t>的摩尔分数</a:t>
            </a:r>
            <a:endParaRPr lang="zh-CN" altLang="en-US" sz="2400" dirty="0">
              <a:solidFill>
                <a:srgbClr val="0000FF"/>
              </a:solidFill>
              <a:ea typeface="宋体" pitchFamily="2" charset="-122"/>
            </a:endParaRPr>
          </a:p>
        </p:txBody>
      </p:sp>
      <p:graphicFrame>
        <p:nvGraphicFramePr>
          <p:cNvPr id="916486" name="Object 6"/>
          <p:cNvGraphicFramePr>
            <a:graphicFrameLocks noChangeAspect="1"/>
          </p:cNvGraphicFramePr>
          <p:nvPr/>
        </p:nvGraphicFramePr>
        <p:xfrm>
          <a:off x="5364163" y="4657725"/>
          <a:ext cx="3382962" cy="858838"/>
        </p:xfrm>
        <a:graphic>
          <a:graphicData uri="http://schemas.openxmlformats.org/presentationml/2006/ole">
            <p:oleObj spid="_x0000_s221187" name="Equation" r:id="rId4" imgW="1028520" imgH="368280" progId="Equation.DSMT4">
              <p:embed/>
            </p:oleObj>
          </a:graphicData>
        </a:graphic>
      </p:graphicFrame>
      <p:graphicFrame>
        <p:nvGraphicFramePr>
          <p:cNvPr id="916487" name="Object 7"/>
          <p:cNvGraphicFramePr>
            <a:graphicFrameLocks noChangeAspect="1"/>
          </p:cNvGraphicFramePr>
          <p:nvPr/>
        </p:nvGraphicFramePr>
        <p:xfrm>
          <a:off x="898525" y="4221163"/>
          <a:ext cx="4752975" cy="2132012"/>
        </p:xfrm>
        <a:graphic>
          <a:graphicData uri="http://schemas.openxmlformats.org/presentationml/2006/ole">
            <p:oleObj spid="_x0000_s221188" name="Equation" r:id="rId5" imgW="1333440" imgH="787320" progId="Equation.DSMT4">
              <p:embed/>
            </p:oleObj>
          </a:graphicData>
        </a:graphic>
      </p:graphicFrame>
      <p:pic>
        <p:nvPicPr>
          <p:cNvPr id="916488" name="Picture 8"/>
          <p:cNvPicPr>
            <a:picLocks noChangeAspect="1" noChangeArrowheads="1"/>
          </p:cNvPicPr>
          <p:nvPr/>
        </p:nvPicPr>
        <p:blipFill>
          <a:blip r:embed="rId6"/>
          <a:srcRect/>
          <a:stretch>
            <a:fillRect/>
          </a:stretch>
        </p:blipFill>
        <p:spPr bwMode="auto">
          <a:xfrm>
            <a:off x="4933950" y="3041650"/>
            <a:ext cx="4210050" cy="1539875"/>
          </a:xfrm>
          <a:prstGeom prst="rect">
            <a:avLst/>
          </a:prstGeom>
          <a:noFill/>
          <a:ln w="9525">
            <a:noFill/>
            <a:miter lim="800000"/>
            <a:headEnd/>
            <a:tailEnd/>
          </a:ln>
          <a:effectLst/>
        </p:spPr>
      </p:pic>
      <p:sp>
        <p:nvSpPr>
          <p:cNvPr id="916489" name="Rectangle 9"/>
          <p:cNvSpPr>
            <a:spLocks noGrp="1" noChangeArrowheads="1"/>
          </p:cNvSpPr>
          <p:nvPr>
            <p:ph type="title" idx="4294967295"/>
          </p:nvPr>
        </p:nvSpPr>
        <p:spPr/>
        <p:txBody>
          <a:bodyPr/>
          <a:lstStyle/>
          <a:p>
            <a:r>
              <a:rPr kumimoji="0" lang="en-US" altLang="zh-CN" dirty="0">
                <a:solidFill>
                  <a:srgbClr val="FF0000"/>
                </a:solidFill>
                <a:latin typeface="Times New Roman" pitchFamily="18" charset="0"/>
              </a:rPr>
              <a:t> </a:t>
            </a:r>
            <a:r>
              <a:rPr kumimoji="0" lang="en-US" altLang="zh-CN" dirty="0">
                <a:solidFill>
                  <a:srgbClr val="FF0000"/>
                </a:solidFill>
                <a:effectLst/>
                <a:latin typeface="Times New Roman" pitchFamily="18" charset="0"/>
              </a:rPr>
              <a:t>Dalton</a:t>
            </a:r>
            <a:r>
              <a:rPr kumimoji="0" lang="zh-CN" altLang="en-US" dirty="0">
                <a:solidFill>
                  <a:srgbClr val="FF0000"/>
                </a:solidFill>
                <a:effectLst/>
                <a:latin typeface="Times New Roman" pitchFamily="18" charset="0"/>
              </a:rPr>
              <a:t>分压定律</a:t>
            </a:r>
          </a:p>
        </p:txBody>
      </p:sp>
      <p:pic>
        <p:nvPicPr>
          <p:cNvPr id="916490" name="Picture 10"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16488"/>
                                        </p:tgtEl>
                                        <p:attrNameLst>
                                          <p:attrName>style.visibility</p:attrName>
                                        </p:attrNameLst>
                                      </p:cBhvr>
                                      <p:to>
                                        <p:strVal val="visible"/>
                                      </p:to>
                                    </p:set>
                                    <p:animEffect transition="in" filter="barn(outHorizontal)">
                                      <p:cBhvr>
                                        <p:cTn id="7" dur="500"/>
                                        <p:tgtEl>
                                          <p:spTgt spid="91648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916486"/>
                                        </p:tgtEl>
                                        <p:attrNameLst>
                                          <p:attrName>style.visibility</p:attrName>
                                        </p:attrNameLst>
                                      </p:cBhvr>
                                      <p:to>
                                        <p:strVal val="visible"/>
                                      </p:to>
                                    </p:set>
                                    <p:anim calcmode="lin" valueType="num">
                                      <p:cBhvr>
                                        <p:cTn id="12" dur="1000" fill="hold"/>
                                        <p:tgtEl>
                                          <p:spTgt spid="916486"/>
                                        </p:tgtEl>
                                        <p:attrNameLst>
                                          <p:attrName>ppt_w</p:attrName>
                                        </p:attrNameLst>
                                      </p:cBhvr>
                                      <p:tavLst>
                                        <p:tav tm="0">
                                          <p:val>
                                            <p:strVal val="#ppt_w*0.70"/>
                                          </p:val>
                                        </p:tav>
                                        <p:tav tm="100000">
                                          <p:val>
                                            <p:strVal val="#ppt_w"/>
                                          </p:val>
                                        </p:tav>
                                      </p:tavLst>
                                    </p:anim>
                                    <p:anim calcmode="lin" valueType="num">
                                      <p:cBhvr>
                                        <p:cTn id="13" dur="1000" fill="hold"/>
                                        <p:tgtEl>
                                          <p:spTgt spid="916486"/>
                                        </p:tgtEl>
                                        <p:attrNameLst>
                                          <p:attrName>ppt_h</p:attrName>
                                        </p:attrNameLst>
                                      </p:cBhvr>
                                      <p:tavLst>
                                        <p:tav tm="0">
                                          <p:val>
                                            <p:strVal val="#ppt_h"/>
                                          </p:val>
                                        </p:tav>
                                        <p:tav tm="100000">
                                          <p:val>
                                            <p:strVal val="#ppt_h"/>
                                          </p:val>
                                        </p:tav>
                                      </p:tavLst>
                                    </p:anim>
                                    <p:animEffect transition="in" filter="fade">
                                      <p:cBhvr>
                                        <p:cTn id="14" dur="1000"/>
                                        <p:tgtEl>
                                          <p:spTgt spid="916486"/>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916484"/>
                                        </p:tgtEl>
                                        <p:attrNameLst>
                                          <p:attrName>style.visibility</p:attrName>
                                        </p:attrNameLst>
                                      </p:cBhvr>
                                      <p:to>
                                        <p:strVal val="visible"/>
                                      </p:to>
                                    </p:set>
                                    <p:animEffect transition="in" filter="box(in)">
                                      <p:cBhvr>
                                        <p:cTn id="19" dur="500"/>
                                        <p:tgtEl>
                                          <p:spTgt spid="91648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916485"/>
                                        </p:tgtEl>
                                        <p:attrNameLst>
                                          <p:attrName>style.visibility</p:attrName>
                                        </p:attrNameLst>
                                      </p:cBhvr>
                                      <p:to>
                                        <p:strVal val="visible"/>
                                      </p:to>
                                    </p:set>
                                    <p:animEffect transition="in" filter="checkerboard(across)">
                                      <p:cBhvr>
                                        <p:cTn id="24" dur="500"/>
                                        <p:tgtEl>
                                          <p:spTgt spid="91648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916487"/>
                                        </p:tgtEl>
                                        <p:attrNameLst>
                                          <p:attrName>style.visibility</p:attrName>
                                        </p:attrNameLst>
                                      </p:cBhvr>
                                      <p:to>
                                        <p:strVal val="visible"/>
                                      </p:to>
                                    </p:set>
                                    <p:animEffect transition="in" filter="checkerboard(across)">
                                      <p:cBhvr>
                                        <p:cTn id="29" dur="500"/>
                                        <p:tgtEl>
                                          <p:spTgt spid="916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98500" y="1046163"/>
            <a:ext cx="8445500" cy="1390650"/>
            <a:chOff x="212" y="659"/>
            <a:chExt cx="5320" cy="876"/>
          </a:xfrm>
        </p:grpSpPr>
        <p:sp>
          <p:nvSpPr>
            <p:cNvPr id="20490" name="Rectangle 3"/>
            <p:cNvSpPr>
              <a:spLocks noChangeArrowheads="1"/>
            </p:cNvSpPr>
            <p:nvPr/>
          </p:nvSpPr>
          <p:spPr bwMode="auto">
            <a:xfrm>
              <a:off x="212" y="659"/>
              <a:ext cx="5320" cy="865"/>
            </a:xfrm>
            <a:prstGeom prst="rect">
              <a:avLst/>
            </a:prstGeom>
            <a:noFill/>
            <a:ln w="9525">
              <a:noFill/>
              <a:miter lim="800000"/>
              <a:headEnd/>
              <a:tailEnd/>
            </a:ln>
          </p:spPr>
          <p:txBody>
            <a:bodyPr>
              <a:spAutoFit/>
            </a:bodyPr>
            <a:lstStyle/>
            <a:p>
              <a:r>
                <a:rPr kumimoji="1" lang="zh-CN" altLang="en-US" sz="2800">
                  <a:solidFill>
                    <a:schemeClr val="tx2"/>
                  </a:solidFill>
                  <a:latin typeface="Times New Roman" pitchFamily="18" charset="0"/>
                  <a:ea typeface="楷体_GB2312" pitchFamily="49" charset="-122"/>
                </a:rPr>
                <a:t>工业和分析化学中常用各组分气体的体积分数     来表示混合气体的组成。某组分气体的</a:t>
              </a:r>
              <a:r>
                <a:rPr kumimoji="1" lang="zh-CN" altLang="en-US" sz="2800" u="sng">
                  <a:solidFill>
                    <a:schemeClr val="tx2"/>
                  </a:solidFill>
                  <a:latin typeface="Times New Roman" pitchFamily="18" charset="0"/>
                  <a:ea typeface="楷体_GB2312" pitchFamily="49" charset="-122"/>
                </a:rPr>
                <a:t>体积分数</a:t>
              </a:r>
              <a:r>
                <a:rPr kumimoji="1" lang="zh-CN" altLang="en-US" sz="2800">
                  <a:solidFill>
                    <a:schemeClr val="tx2"/>
                  </a:solidFill>
                  <a:latin typeface="Times New Roman" pitchFamily="18" charset="0"/>
                  <a:ea typeface="楷体_GB2312" pitchFamily="49" charset="-122"/>
                </a:rPr>
                <a:t>等于其分体积与总体积之比即</a:t>
              </a:r>
            </a:p>
          </p:txBody>
        </p:sp>
        <p:graphicFrame>
          <p:nvGraphicFramePr>
            <p:cNvPr id="20484" name="Object 4"/>
            <p:cNvGraphicFramePr>
              <a:graphicFrameLocks noChangeAspect="1"/>
            </p:cNvGraphicFramePr>
            <p:nvPr/>
          </p:nvGraphicFramePr>
          <p:xfrm>
            <a:off x="4822" y="668"/>
            <a:ext cx="235" cy="278"/>
          </p:xfrm>
          <a:graphic>
            <a:graphicData uri="http://schemas.openxmlformats.org/presentationml/2006/ole">
              <p:oleObj spid="_x0000_s390148" name="Equation" r:id="rId3" imgW="139680" imgH="164880" progId="Equation.3">
                <p:embed/>
              </p:oleObj>
            </a:graphicData>
          </a:graphic>
        </p:graphicFrame>
        <p:graphicFrame>
          <p:nvGraphicFramePr>
            <p:cNvPr id="20485" name="Object 5"/>
            <p:cNvGraphicFramePr>
              <a:graphicFrameLocks noChangeAspect="1"/>
            </p:cNvGraphicFramePr>
            <p:nvPr/>
          </p:nvGraphicFramePr>
          <p:xfrm>
            <a:off x="2577" y="1209"/>
            <a:ext cx="887" cy="326"/>
          </p:xfrm>
          <a:graphic>
            <a:graphicData uri="http://schemas.openxmlformats.org/presentationml/2006/ole">
              <p:oleObj spid="_x0000_s390149" name="Equation" r:id="rId4" imgW="622080" imgH="228600" progId="Equation.3">
                <p:embed/>
              </p:oleObj>
            </a:graphicData>
          </a:graphic>
        </p:graphicFrame>
      </p:grpSp>
      <p:graphicFrame>
        <p:nvGraphicFramePr>
          <p:cNvPr id="234502" name="Object 6"/>
          <p:cNvGraphicFramePr>
            <a:graphicFrameLocks noChangeAspect="1"/>
          </p:cNvGraphicFramePr>
          <p:nvPr/>
        </p:nvGraphicFramePr>
        <p:xfrm>
          <a:off x="3170238" y="4352925"/>
          <a:ext cx="1363662" cy="722313"/>
        </p:xfrm>
        <a:graphic>
          <a:graphicData uri="http://schemas.openxmlformats.org/presentationml/2006/ole">
            <p:oleObj spid="_x0000_s390146" name="Microsoft 公式 3.0" r:id="rId5" imgW="431640" imgH="228600" progId="Equation.3">
              <p:embed/>
            </p:oleObj>
          </a:graphicData>
        </a:graphic>
      </p:graphicFrame>
      <p:grpSp>
        <p:nvGrpSpPr>
          <p:cNvPr id="3" name="Group 7"/>
          <p:cNvGrpSpPr>
            <a:grpSpLocks/>
          </p:cNvGrpSpPr>
          <p:nvPr/>
        </p:nvGrpSpPr>
        <p:grpSpPr bwMode="auto">
          <a:xfrm>
            <a:off x="763588" y="2643188"/>
            <a:ext cx="8569325" cy="1381125"/>
            <a:chOff x="481" y="1665"/>
            <a:chExt cx="5398" cy="870"/>
          </a:xfrm>
        </p:grpSpPr>
        <p:sp>
          <p:nvSpPr>
            <p:cNvPr id="20488" name="Text Box 8"/>
            <p:cNvSpPr txBox="1">
              <a:spLocks noChangeArrowheads="1"/>
            </p:cNvSpPr>
            <p:nvPr/>
          </p:nvSpPr>
          <p:spPr bwMode="auto">
            <a:xfrm>
              <a:off x="481" y="1665"/>
              <a:ext cx="5398" cy="596"/>
            </a:xfrm>
            <a:prstGeom prst="rect">
              <a:avLst/>
            </a:prstGeom>
            <a:noFill/>
            <a:ln w="9525">
              <a:noFill/>
              <a:miter lim="800000"/>
              <a:headEnd/>
              <a:tailEnd/>
            </a:ln>
          </p:spPr>
          <p:txBody>
            <a:bodyPr>
              <a:spAutoFit/>
            </a:bodyPr>
            <a:lstStyle/>
            <a:p>
              <a:r>
                <a:rPr kumimoji="1" lang="zh-CN" altLang="en-US" sz="2800" b="0">
                  <a:latin typeface="Times New Roman" pitchFamily="18" charset="0"/>
                  <a:ea typeface="楷体_GB2312" pitchFamily="49" charset="-122"/>
                </a:rPr>
                <a:t>某组分气体的</a:t>
              </a:r>
              <a:r>
                <a:rPr kumimoji="1" lang="zh-CN" altLang="en-US" sz="2800">
                  <a:solidFill>
                    <a:srgbClr val="FF0000"/>
                  </a:solidFill>
                  <a:latin typeface="Times New Roman" pitchFamily="18" charset="0"/>
                  <a:ea typeface="楷体_GB2312" pitchFamily="49" charset="-122"/>
                </a:rPr>
                <a:t>分体积</a:t>
              </a:r>
              <a:r>
                <a:rPr kumimoji="1" lang="en-US" altLang="zh-CN" sz="2800" b="0" i="1">
                  <a:latin typeface="Times New Roman" pitchFamily="18" charset="0"/>
                  <a:ea typeface="楷体_GB2312" pitchFamily="49" charset="-122"/>
                </a:rPr>
                <a:t>V</a:t>
              </a:r>
              <a:r>
                <a:rPr kumimoji="1" lang="en-US" altLang="zh-CN" sz="2800" b="0" i="1" baseline="-25000">
                  <a:latin typeface="Times New Roman" pitchFamily="18" charset="0"/>
                  <a:ea typeface="楷体_GB2312" pitchFamily="49" charset="-122"/>
                </a:rPr>
                <a:t>i</a:t>
              </a:r>
              <a:r>
                <a:rPr kumimoji="1" lang="en-US" altLang="zh-CN" sz="2800" b="0">
                  <a:latin typeface="Times New Roman" pitchFamily="18" charset="0"/>
                  <a:ea typeface="楷体_GB2312" pitchFamily="49" charset="-122"/>
                </a:rPr>
                <a:t> </a:t>
              </a:r>
              <a:r>
                <a:rPr kumimoji="1" lang="zh-CN" altLang="en-US" sz="2800" b="0">
                  <a:latin typeface="Times New Roman" pitchFamily="18" charset="0"/>
                  <a:ea typeface="楷体_GB2312" pitchFamily="49" charset="-122"/>
                </a:rPr>
                <a:t>是在</a:t>
              </a:r>
              <a:r>
                <a:rPr kumimoji="1" lang="zh-CN" altLang="en-US" sz="2800" b="0" u="sng">
                  <a:latin typeface="Times New Roman" pitchFamily="18" charset="0"/>
                  <a:ea typeface="楷体_GB2312" pitchFamily="49" charset="-122"/>
                </a:rPr>
                <a:t>恒温下将其压缩到具有混合气体总压力时</a:t>
              </a:r>
              <a:r>
                <a:rPr kumimoji="1" lang="zh-CN" altLang="en-US" sz="2800" b="0">
                  <a:latin typeface="Times New Roman" pitchFamily="18" charset="0"/>
                  <a:ea typeface="楷体_GB2312" pitchFamily="49" charset="-122"/>
                </a:rPr>
                <a:t>所占有的体积。</a:t>
              </a:r>
            </a:p>
          </p:txBody>
        </p:sp>
        <p:sp>
          <p:nvSpPr>
            <p:cNvPr id="20489" name="Text Box 9"/>
            <p:cNvSpPr txBox="1">
              <a:spLocks noChangeArrowheads="1"/>
            </p:cNvSpPr>
            <p:nvPr/>
          </p:nvSpPr>
          <p:spPr bwMode="auto">
            <a:xfrm>
              <a:off x="3604" y="2208"/>
              <a:ext cx="116" cy="327"/>
            </a:xfrm>
            <a:prstGeom prst="rect">
              <a:avLst/>
            </a:prstGeom>
            <a:noFill/>
            <a:ln w="9525">
              <a:noFill/>
              <a:miter lim="800000"/>
              <a:headEnd/>
              <a:tailEnd/>
            </a:ln>
          </p:spPr>
          <p:txBody>
            <a:bodyPr wrap="none">
              <a:spAutoFit/>
            </a:bodyPr>
            <a:lstStyle/>
            <a:p>
              <a:endParaRPr kumimoji="1" lang="zh-CN" altLang="zh-CN" sz="2800" b="0">
                <a:latin typeface="Times New Roman" pitchFamily="18" charset="0"/>
                <a:ea typeface="楷体_GB2312" pitchFamily="49" charset="-122"/>
              </a:endParaRPr>
            </a:p>
          </p:txBody>
        </p:sp>
        <p:graphicFrame>
          <p:nvGraphicFramePr>
            <p:cNvPr id="20483" name="Object 10"/>
            <p:cNvGraphicFramePr>
              <a:graphicFrameLocks noChangeAspect="1"/>
            </p:cNvGraphicFramePr>
            <p:nvPr/>
          </p:nvGraphicFramePr>
          <p:xfrm>
            <a:off x="3726" y="2024"/>
            <a:ext cx="909" cy="387"/>
          </p:xfrm>
          <a:graphic>
            <a:graphicData uri="http://schemas.openxmlformats.org/presentationml/2006/ole">
              <p:oleObj spid="_x0000_s390147" name="Microsoft 公式 3.0" r:id="rId6" imgW="596880" imgH="253800"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34502"/>
                                        </p:tgtEl>
                                        <p:attrNameLst>
                                          <p:attrName>style.visibility</p:attrName>
                                        </p:attrNameLst>
                                      </p:cBhvr>
                                      <p:to>
                                        <p:strVal val="visible"/>
                                      </p:to>
                                    </p:set>
                                    <p:animEffect transition="in" filter="barn(outVertical)">
                                      <p:cBhvr>
                                        <p:cTn id="17" dur="500"/>
                                        <p:tgtEl>
                                          <p:spTgt spid="23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4"/>
          <p:cNvSpPr>
            <a:spLocks noGrp="1"/>
          </p:cNvSpPr>
          <p:nvPr>
            <p:ph type="dt" sz="half" idx="10"/>
          </p:nvPr>
        </p:nvSpPr>
        <p:spPr/>
        <p:txBody>
          <a:bodyPr/>
          <a:lstStyle/>
          <a:p>
            <a:fld id="{13C669FB-A1D1-47A2-BE80-B4748981CB58}" type="datetime1">
              <a:rPr lang="zh-CN" altLang="en-US"/>
              <a:pPr/>
              <a:t>2017/11/1</a:t>
            </a:fld>
            <a:endParaRPr lang="en-US" altLang="zh-CN"/>
          </a:p>
        </p:txBody>
      </p:sp>
      <p:sp>
        <p:nvSpPr>
          <p:cNvPr id="8" name="灯片编号占位符 6"/>
          <p:cNvSpPr>
            <a:spLocks noGrp="1"/>
          </p:cNvSpPr>
          <p:nvPr>
            <p:ph type="sldNum" sz="quarter" idx="12"/>
          </p:nvPr>
        </p:nvSpPr>
        <p:spPr/>
        <p:txBody>
          <a:bodyPr/>
          <a:lstStyle/>
          <a:p>
            <a:fld id="{47BFEF38-7F5E-4730-8A98-0EC5F0F6A41A}" type="slidenum">
              <a:rPr lang="en-US" altLang="zh-CN"/>
              <a:pPr/>
              <a:t>103</a:t>
            </a:fld>
            <a:endParaRPr lang="en-US" altLang="zh-CN"/>
          </a:p>
        </p:txBody>
      </p:sp>
      <p:sp>
        <p:nvSpPr>
          <p:cNvPr id="917506" name="Rectangle 2"/>
          <p:cNvSpPr>
            <a:spLocks noGrp="1" noChangeArrowheads="1"/>
          </p:cNvSpPr>
          <p:nvPr>
            <p:ph type="title"/>
          </p:nvPr>
        </p:nvSpPr>
        <p:spPr>
          <a:noFill/>
          <a:ln/>
        </p:spPr>
        <p:txBody>
          <a:bodyPr/>
          <a:lstStyle/>
          <a:p>
            <a:r>
              <a:rPr lang="zh-CN" altLang="en-US"/>
              <a:t>例题</a:t>
            </a:r>
            <a:r>
              <a:rPr lang="en-US" altLang="zh-CN"/>
              <a:t>7</a:t>
            </a:r>
          </a:p>
        </p:txBody>
      </p:sp>
      <p:graphicFrame>
        <p:nvGraphicFramePr>
          <p:cNvPr id="917507" name="Object 3"/>
          <p:cNvGraphicFramePr>
            <a:graphicFrameLocks noChangeAspect="1"/>
          </p:cNvGraphicFramePr>
          <p:nvPr>
            <p:ph sz="half" idx="2"/>
          </p:nvPr>
        </p:nvGraphicFramePr>
        <p:xfrm>
          <a:off x="2411413" y="3789363"/>
          <a:ext cx="5040312" cy="582612"/>
        </p:xfrm>
        <a:graphic>
          <a:graphicData uri="http://schemas.openxmlformats.org/presentationml/2006/ole">
            <p:oleObj spid="_x0000_s222210" name="Equation" r:id="rId3" imgW="1536480" imgH="177480" progId="Equation.DSMT4">
              <p:embed/>
            </p:oleObj>
          </a:graphicData>
        </a:graphic>
      </p:graphicFrame>
      <p:sp>
        <p:nvSpPr>
          <p:cNvPr id="917508" name="Rectangle 4"/>
          <p:cNvSpPr>
            <a:spLocks noChangeArrowheads="1"/>
          </p:cNvSpPr>
          <p:nvPr/>
        </p:nvSpPr>
        <p:spPr bwMode="auto">
          <a:xfrm>
            <a:off x="827088" y="1341438"/>
            <a:ext cx="8054975" cy="4968875"/>
          </a:xfrm>
          <a:prstGeom prst="rect">
            <a:avLst/>
          </a:prstGeom>
          <a:noFill/>
          <a:ln w="9525">
            <a:noFill/>
            <a:miter lim="800000"/>
            <a:headEnd/>
            <a:tailEnd/>
          </a:ln>
        </p:spPr>
        <p:txBody>
          <a:bodyPr/>
          <a:lstStyle/>
          <a:p>
            <a:pPr marL="342900" indent="-342900" algn="l">
              <a:lnSpc>
                <a:spcPct val="120000"/>
              </a:lnSpc>
              <a:spcBef>
                <a:spcPct val="20000"/>
              </a:spcBef>
              <a:buClr>
                <a:srgbClr val="FF00FF"/>
              </a:buClr>
              <a:buFont typeface="Wingdings" pitchFamily="2" charset="2"/>
              <a:buChar char="v"/>
            </a:pPr>
            <a:r>
              <a:rPr lang="zh-CN" altLang="en-US" sz="3200" dirty="0">
                <a:solidFill>
                  <a:srgbClr val="0000FF"/>
                </a:solidFill>
              </a:rPr>
              <a:t>空气压力</a:t>
            </a:r>
            <a:r>
              <a:rPr lang="en-US" altLang="zh-CN" sz="3200" i="1" dirty="0">
                <a:solidFill>
                  <a:srgbClr val="0000FF"/>
                </a:solidFill>
              </a:rPr>
              <a:t>p</a:t>
            </a:r>
            <a:r>
              <a:rPr lang="en-US" altLang="zh-CN" sz="3200" dirty="0">
                <a:solidFill>
                  <a:srgbClr val="0000FF"/>
                </a:solidFill>
              </a:rPr>
              <a:t>=101.325kPa</a:t>
            </a:r>
            <a:r>
              <a:rPr lang="zh-CN" altLang="en-US" sz="3200" dirty="0">
                <a:solidFill>
                  <a:srgbClr val="0000FF"/>
                </a:solidFill>
              </a:rPr>
              <a:t>，其中所含</a:t>
            </a:r>
            <a:r>
              <a:rPr lang="en-US" altLang="zh-CN" sz="3200" dirty="0">
                <a:solidFill>
                  <a:srgbClr val="0000FF"/>
                </a:solidFill>
              </a:rPr>
              <a:t>CO</a:t>
            </a:r>
            <a:r>
              <a:rPr lang="en-US" altLang="zh-CN" sz="3200" baseline="-25000" dirty="0">
                <a:solidFill>
                  <a:srgbClr val="0000FF"/>
                </a:solidFill>
              </a:rPr>
              <a:t>2</a:t>
            </a:r>
            <a:r>
              <a:rPr lang="zh-CN" altLang="en-US" sz="3200" dirty="0">
                <a:solidFill>
                  <a:srgbClr val="0000FF"/>
                </a:solidFill>
              </a:rPr>
              <a:t>的体积分数</a:t>
            </a:r>
            <a:r>
              <a:rPr lang="zh-CN" altLang="en-US" sz="3200" i="1" dirty="0">
                <a:solidFill>
                  <a:srgbClr val="0000FF"/>
                </a:solidFill>
                <a:sym typeface="Symbol" pitchFamily="18" charset="2"/>
              </a:rPr>
              <a:t></a:t>
            </a:r>
            <a:r>
              <a:rPr lang="en-US" altLang="zh-CN" sz="3200" dirty="0">
                <a:solidFill>
                  <a:srgbClr val="0000FF"/>
                </a:solidFill>
              </a:rPr>
              <a:t>(CO</a:t>
            </a:r>
            <a:r>
              <a:rPr lang="en-US" altLang="zh-CN" sz="3200" baseline="-25000" dirty="0">
                <a:solidFill>
                  <a:srgbClr val="0000FF"/>
                </a:solidFill>
              </a:rPr>
              <a:t>2</a:t>
            </a:r>
            <a:r>
              <a:rPr lang="en-US" altLang="zh-CN" sz="3200" dirty="0">
                <a:solidFill>
                  <a:srgbClr val="0000FF"/>
                </a:solidFill>
              </a:rPr>
              <a:t>)=0.030%</a:t>
            </a:r>
            <a:r>
              <a:rPr lang="zh-CN" altLang="en-US" sz="3200" dirty="0">
                <a:solidFill>
                  <a:srgbClr val="0000FF"/>
                </a:solidFill>
              </a:rPr>
              <a:t>。计算：</a:t>
            </a:r>
          </a:p>
          <a:p>
            <a:pPr marL="342900" indent="-342900" algn="l">
              <a:lnSpc>
                <a:spcPct val="120000"/>
              </a:lnSpc>
              <a:spcBef>
                <a:spcPct val="20000"/>
              </a:spcBef>
              <a:buClr>
                <a:srgbClr val="FF00FF"/>
              </a:buClr>
              <a:buFont typeface="Wingdings" pitchFamily="2" charset="2"/>
              <a:buNone/>
            </a:pPr>
            <a:r>
              <a:rPr lang="zh-CN" altLang="en-US" sz="3200" dirty="0">
                <a:solidFill>
                  <a:srgbClr val="0000FF"/>
                </a:solidFill>
              </a:rPr>
              <a:t>（</a:t>
            </a:r>
            <a:r>
              <a:rPr lang="en-US" altLang="zh-CN" sz="3200" dirty="0">
                <a:solidFill>
                  <a:srgbClr val="0000FF"/>
                </a:solidFill>
              </a:rPr>
              <a:t>1</a:t>
            </a:r>
            <a:r>
              <a:rPr lang="zh-CN" altLang="en-US" sz="3200" dirty="0">
                <a:solidFill>
                  <a:srgbClr val="0000FF"/>
                </a:solidFill>
              </a:rPr>
              <a:t>）</a:t>
            </a:r>
            <a:r>
              <a:rPr lang="en-US" altLang="zh-CN" sz="3200" dirty="0">
                <a:solidFill>
                  <a:srgbClr val="FF0000"/>
                </a:solidFill>
              </a:rPr>
              <a:t>110℃</a:t>
            </a:r>
            <a:r>
              <a:rPr lang="zh-CN" altLang="en-US" sz="3200" dirty="0">
                <a:solidFill>
                  <a:srgbClr val="0000FF"/>
                </a:solidFill>
              </a:rPr>
              <a:t>时下列反应的</a:t>
            </a:r>
            <a:r>
              <a:rPr lang="zh-CN" altLang="en-US" sz="3200" dirty="0">
                <a:solidFill>
                  <a:srgbClr val="0000FF"/>
                </a:solidFill>
                <a:sym typeface="Symbol" pitchFamily="18" charset="2"/>
              </a:rPr>
              <a:t></a:t>
            </a:r>
            <a:r>
              <a:rPr lang="en-US" altLang="zh-CN" sz="3200" baseline="-25000" dirty="0" err="1">
                <a:solidFill>
                  <a:srgbClr val="0000FF"/>
                </a:solidFill>
                <a:sym typeface="Symbol" pitchFamily="18" charset="2"/>
              </a:rPr>
              <a:t>r</a:t>
            </a:r>
            <a:r>
              <a:rPr lang="en-US" altLang="zh-CN" sz="3200" i="1" dirty="0" err="1">
                <a:solidFill>
                  <a:srgbClr val="0000FF"/>
                </a:solidFill>
                <a:sym typeface="Symbol" pitchFamily="18" charset="2"/>
              </a:rPr>
              <a:t>G</a:t>
            </a:r>
            <a:r>
              <a:rPr lang="en-US" altLang="zh-CN" sz="3200" baseline="-25000" dirty="0" err="1">
                <a:solidFill>
                  <a:srgbClr val="0000FF"/>
                </a:solidFill>
                <a:sym typeface="Symbol" pitchFamily="18" charset="2"/>
              </a:rPr>
              <a:t>m</a:t>
            </a:r>
            <a:r>
              <a:rPr lang="en-US" altLang="zh-CN" sz="3200" baseline="-25000" dirty="0">
                <a:solidFill>
                  <a:srgbClr val="0000FF"/>
                </a:solidFill>
                <a:sym typeface="Symbol" pitchFamily="18" charset="2"/>
              </a:rPr>
              <a:t> </a:t>
            </a:r>
            <a:r>
              <a:rPr lang="ru-RU" altLang="zh-CN" sz="3200" baseline="30000" dirty="0">
                <a:solidFill>
                  <a:srgbClr val="0000FF"/>
                </a:solidFill>
                <a:sym typeface="Symbol" pitchFamily="18" charset="2"/>
              </a:rPr>
              <a:t>ө</a:t>
            </a:r>
            <a:r>
              <a:rPr lang="en-US" altLang="zh-CN" sz="3200" baseline="-25000" dirty="0">
                <a:solidFill>
                  <a:srgbClr val="0000FF"/>
                </a:solidFill>
                <a:sym typeface="Symbol" pitchFamily="18" charset="2"/>
              </a:rPr>
              <a:t> </a:t>
            </a:r>
            <a:r>
              <a:rPr lang="ru-RU" altLang="zh-CN" sz="3200" dirty="0">
                <a:solidFill>
                  <a:srgbClr val="0000FF"/>
                </a:solidFill>
                <a:sym typeface="Symbol" pitchFamily="18" charset="2"/>
              </a:rPr>
              <a:t>＝？</a:t>
            </a:r>
            <a:r>
              <a:rPr lang="zh-CN" altLang="ru-RU" sz="3200" dirty="0">
                <a:solidFill>
                  <a:srgbClr val="0000FF"/>
                </a:solidFill>
                <a:sym typeface="Symbol" pitchFamily="18" charset="2"/>
              </a:rPr>
              <a:t>标准状态下反应朝何方向进行？</a:t>
            </a:r>
            <a:endParaRPr lang="zh-CN" altLang="en-US" sz="3200" dirty="0">
              <a:solidFill>
                <a:srgbClr val="0000FF"/>
              </a:solidFill>
              <a:sym typeface="Symbol" pitchFamily="18" charset="2"/>
            </a:endParaRPr>
          </a:p>
          <a:p>
            <a:pPr marL="342900" indent="-342900" algn="l">
              <a:lnSpc>
                <a:spcPct val="120000"/>
              </a:lnSpc>
              <a:spcBef>
                <a:spcPct val="20000"/>
              </a:spcBef>
              <a:buClr>
                <a:srgbClr val="FF00FF"/>
              </a:buClr>
              <a:buFont typeface="Wingdings" pitchFamily="2" charset="2"/>
              <a:buNone/>
            </a:pPr>
            <a:endParaRPr lang="zh-CN" altLang="en-US" sz="3200" dirty="0">
              <a:solidFill>
                <a:srgbClr val="0000FF"/>
              </a:solidFill>
            </a:endParaRPr>
          </a:p>
          <a:p>
            <a:pPr marL="342900" indent="-342900" algn="l">
              <a:lnSpc>
                <a:spcPct val="120000"/>
              </a:lnSpc>
              <a:spcBef>
                <a:spcPct val="20000"/>
              </a:spcBef>
              <a:buClr>
                <a:srgbClr val="FF00FF"/>
              </a:buClr>
              <a:buFont typeface="Wingdings" pitchFamily="2" charset="2"/>
              <a:buNone/>
            </a:pPr>
            <a:r>
              <a:rPr lang="zh-CN" altLang="en-US" sz="3200" dirty="0">
                <a:solidFill>
                  <a:srgbClr val="0000FF"/>
                </a:solidFill>
              </a:rPr>
              <a:t>（</a:t>
            </a:r>
            <a:r>
              <a:rPr lang="en-US" altLang="zh-CN" sz="3200" dirty="0">
                <a:solidFill>
                  <a:srgbClr val="0000FF"/>
                </a:solidFill>
              </a:rPr>
              <a:t>2</a:t>
            </a:r>
            <a:r>
              <a:rPr lang="zh-CN" altLang="en-US" sz="3200" dirty="0">
                <a:solidFill>
                  <a:srgbClr val="0000FF"/>
                </a:solidFill>
              </a:rPr>
              <a:t>）在实验条件下将潮湿</a:t>
            </a:r>
            <a:r>
              <a:rPr lang="en-US" altLang="zh-CN" sz="3200" dirty="0">
                <a:solidFill>
                  <a:srgbClr val="0000FF"/>
                </a:solidFill>
              </a:rPr>
              <a:t>Ag</a:t>
            </a:r>
            <a:r>
              <a:rPr lang="en-US" altLang="zh-CN" sz="3200" baseline="-25000" dirty="0">
                <a:solidFill>
                  <a:srgbClr val="0000FF"/>
                </a:solidFill>
              </a:rPr>
              <a:t>2</a:t>
            </a:r>
            <a:r>
              <a:rPr lang="en-US" altLang="zh-CN" sz="3200" dirty="0">
                <a:solidFill>
                  <a:srgbClr val="0000FF"/>
                </a:solidFill>
              </a:rPr>
              <a:t>CO</a:t>
            </a:r>
            <a:r>
              <a:rPr lang="en-US" altLang="zh-CN" sz="3200" baseline="-25000" dirty="0">
                <a:solidFill>
                  <a:srgbClr val="0000FF"/>
                </a:solidFill>
              </a:rPr>
              <a:t>3</a:t>
            </a:r>
            <a:r>
              <a:rPr lang="zh-CN" altLang="en-US" sz="3200" dirty="0">
                <a:solidFill>
                  <a:srgbClr val="0000FF"/>
                </a:solidFill>
              </a:rPr>
              <a:t>固体在</a:t>
            </a:r>
            <a:r>
              <a:rPr lang="en-US" altLang="zh-CN" sz="3200" dirty="0">
                <a:solidFill>
                  <a:srgbClr val="0000FF"/>
                </a:solidFill>
              </a:rPr>
              <a:t>110℃</a:t>
            </a:r>
            <a:r>
              <a:rPr lang="zh-CN" altLang="en-US" sz="3200" dirty="0">
                <a:solidFill>
                  <a:srgbClr val="0000FF"/>
                </a:solidFill>
              </a:rPr>
              <a:t>空气中热分解的</a:t>
            </a:r>
            <a:r>
              <a:rPr lang="zh-CN" altLang="en-US" sz="3200" dirty="0">
                <a:solidFill>
                  <a:srgbClr val="0000FF"/>
                </a:solidFill>
                <a:sym typeface="Symbol" pitchFamily="18" charset="2"/>
              </a:rPr>
              <a:t></a:t>
            </a:r>
            <a:r>
              <a:rPr lang="en-US" altLang="zh-CN" sz="3200" baseline="-25000" dirty="0" err="1">
                <a:solidFill>
                  <a:srgbClr val="0000FF"/>
                </a:solidFill>
                <a:sym typeface="Symbol" pitchFamily="18" charset="2"/>
              </a:rPr>
              <a:t>r</a:t>
            </a:r>
            <a:r>
              <a:rPr lang="en-US" altLang="zh-CN" sz="3200" i="1" dirty="0" err="1">
                <a:solidFill>
                  <a:srgbClr val="0000FF"/>
                </a:solidFill>
                <a:sym typeface="Symbol" pitchFamily="18" charset="2"/>
              </a:rPr>
              <a:t>G</a:t>
            </a:r>
            <a:r>
              <a:rPr lang="en-US" altLang="zh-CN" sz="3200" baseline="-25000" dirty="0" err="1">
                <a:solidFill>
                  <a:srgbClr val="0000FF"/>
                </a:solidFill>
                <a:sym typeface="Symbol" pitchFamily="18" charset="2"/>
              </a:rPr>
              <a:t>m</a:t>
            </a:r>
            <a:r>
              <a:rPr lang="en-US" altLang="zh-CN" sz="3200" baseline="-25000" dirty="0">
                <a:solidFill>
                  <a:srgbClr val="0000FF"/>
                </a:solidFill>
                <a:sym typeface="Symbol" pitchFamily="18" charset="2"/>
              </a:rPr>
              <a:t> </a:t>
            </a:r>
            <a:r>
              <a:rPr lang="ru-RU" altLang="zh-CN" sz="3200" dirty="0">
                <a:solidFill>
                  <a:srgbClr val="0000FF"/>
                </a:solidFill>
                <a:sym typeface="Symbol" pitchFamily="18" charset="2"/>
              </a:rPr>
              <a:t>＝</a:t>
            </a:r>
            <a:r>
              <a:rPr lang="zh-CN" altLang="en-US" sz="3200" baseline="-25000" dirty="0">
                <a:solidFill>
                  <a:srgbClr val="0000FF"/>
                </a:solidFill>
                <a:sym typeface="Symbol" pitchFamily="18" charset="2"/>
              </a:rPr>
              <a:t> </a:t>
            </a:r>
            <a:r>
              <a:rPr lang="zh-CN" altLang="en-US" sz="3200" dirty="0">
                <a:solidFill>
                  <a:srgbClr val="0000FF"/>
                </a:solidFill>
              </a:rPr>
              <a:t>？能否自发分解？有何办法阻止</a:t>
            </a:r>
            <a:r>
              <a:rPr lang="en-US" altLang="zh-CN" sz="3200" dirty="0">
                <a:solidFill>
                  <a:srgbClr val="0000FF"/>
                </a:solidFill>
              </a:rPr>
              <a:t>Ag</a:t>
            </a:r>
            <a:r>
              <a:rPr lang="en-US" altLang="zh-CN" sz="3200" baseline="-25000" dirty="0">
                <a:solidFill>
                  <a:srgbClr val="0000FF"/>
                </a:solidFill>
              </a:rPr>
              <a:t>2</a:t>
            </a:r>
            <a:r>
              <a:rPr lang="en-US" altLang="zh-CN" sz="3200" dirty="0">
                <a:solidFill>
                  <a:srgbClr val="0000FF"/>
                </a:solidFill>
              </a:rPr>
              <a:t>CO</a:t>
            </a:r>
            <a:r>
              <a:rPr lang="en-US" altLang="zh-CN" sz="3200" baseline="-25000" dirty="0">
                <a:solidFill>
                  <a:srgbClr val="0000FF"/>
                </a:solidFill>
              </a:rPr>
              <a:t>3</a:t>
            </a:r>
            <a:r>
              <a:rPr lang="zh-CN" altLang="en-US" sz="3200" dirty="0">
                <a:solidFill>
                  <a:srgbClr val="0000FF"/>
                </a:solidFill>
              </a:rPr>
              <a:t>的热分解？</a:t>
            </a:r>
          </a:p>
        </p:txBody>
      </p:sp>
      <p:pic>
        <p:nvPicPr>
          <p:cNvPr id="917509" name="Picture 5"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F82B4D6F-72CE-45C6-B148-5CD52ACBBAC0}" type="datetime1">
              <a:rPr lang="zh-CN" altLang="en-US"/>
              <a:pPr/>
              <a:t>2017/11/1</a:t>
            </a:fld>
            <a:endParaRPr lang="en-US" altLang="zh-CN"/>
          </a:p>
        </p:txBody>
      </p:sp>
      <p:sp>
        <p:nvSpPr>
          <p:cNvPr id="16" name="灯片编号占位符 5"/>
          <p:cNvSpPr>
            <a:spLocks noGrp="1"/>
          </p:cNvSpPr>
          <p:nvPr>
            <p:ph type="sldNum" sz="quarter" idx="12"/>
          </p:nvPr>
        </p:nvSpPr>
        <p:spPr/>
        <p:txBody>
          <a:bodyPr/>
          <a:lstStyle/>
          <a:p>
            <a:fld id="{481E9B59-405F-403C-8C49-4FDFE9747532}" type="slidenum">
              <a:rPr lang="en-US" altLang="zh-CN"/>
              <a:pPr/>
              <a:t>104</a:t>
            </a:fld>
            <a:endParaRPr lang="en-US" altLang="zh-CN"/>
          </a:p>
        </p:txBody>
      </p:sp>
      <p:sp>
        <p:nvSpPr>
          <p:cNvPr id="918530" name="Oval 2"/>
          <p:cNvSpPr>
            <a:spLocks noChangeArrowheads="1"/>
          </p:cNvSpPr>
          <p:nvPr/>
        </p:nvSpPr>
        <p:spPr bwMode="auto">
          <a:xfrm>
            <a:off x="2700338" y="5084763"/>
            <a:ext cx="2736850" cy="649287"/>
          </a:xfrm>
          <a:prstGeom prst="ellipse">
            <a:avLst/>
          </a:prstGeom>
          <a:solidFill>
            <a:srgbClr val="ECD9FF"/>
          </a:solidFill>
          <a:ln w="9525" algn="ctr">
            <a:solidFill>
              <a:srgbClr val="FFFF00"/>
            </a:solidFill>
            <a:miter lim="800000"/>
            <a:headEnd/>
            <a:tailEnd/>
          </a:ln>
          <a:effectLst/>
        </p:spPr>
        <p:txBody>
          <a:bodyPr wrap="none" anchor="ctr"/>
          <a:lstStyle/>
          <a:p>
            <a:endParaRPr lang="zh-CN" altLang="en-US"/>
          </a:p>
        </p:txBody>
      </p:sp>
      <p:sp>
        <p:nvSpPr>
          <p:cNvPr id="918531" name="Rectangle 3"/>
          <p:cNvSpPr>
            <a:spLocks noGrp="1" noChangeArrowheads="1"/>
          </p:cNvSpPr>
          <p:nvPr>
            <p:ph type="title"/>
          </p:nvPr>
        </p:nvSpPr>
        <p:spPr>
          <a:noFill/>
          <a:ln/>
        </p:spPr>
        <p:txBody>
          <a:bodyPr/>
          <a:lstStyle/>
          <a:p>
            <a:r>
              <a:rPr lang="zh-CN" altLang="en-US" i="1"/>
              <a:t>例</a:t>
            </a:r>
            <a:r>
              <a:rPr lang="en-US" altLang="zh-CN" i="1"/>
              <a:t>7</a:t>
            </a:r>
            <a:r>
              <a:rPr lang="zh-CN" altLang="en-US" i="1"/>
              <a:t>解</a:t>
            </a:r>
          </a:p>
        </p:txBody>
      </p:sp>
      <p:sp>
        <p:nvSpPr>
          <p:cNvPr id="918532" name="Rectangle 4"/>
          <p:cNvSpPr>
            <a:spLocks noGrp="1" noChangeArrowheads="1"/>
          </p:cNvSpPr>
          <p:nvPr>
            <p:ph type="body" idx="1"/>
          </p:nvPr>
        </p:nvSpPr>
        <p:spPr>
          <a:xfrm>
            <a:off x="914400" y="1143000"/>
            <a:ext cx="8001000" cy="4029075"/>
          </a:xfrm>
        </p:spPr>
        <p:txBody>
          <a:bodyPr/>
          <a:lstStyle/>
          <a:p>
            <a:r>
              <a:rPr lang="zh-CN" altLang="en-US"/>
              <a:t>解：</a:t>
            </a:r>
            <a:r>
              <a:rPr lang="zh-CN" altLang="en-US">
                <a:latin typeface="Times New Roman" pitchFamily="18" charset="0"/>
              </a:rPr>
              <a:t>（</a:t>
            </a:r>
            <a:r>
              <a:rPr lang="en-US" altLang="zh-CN">
                <a:latin typeface="Times New Roman" pitchFamily="18" charset="0"/>
              </a:rPr>
              <a:t>1</a:t>
            </a:r>
            <a:r>
              <a:rPr lang="zh-CN" altLang="en-US">
                <a:latin typeface="Times New Roman" pitchFamily="18" charset="0"/>
              </a:rPr>
              <a:t>）</a:t>
            </a:r>
          </a:p>
        </p:txBody>
      </p:sp>
      <p:graphicFrame>
        <p:nvGraphicFramePr>
          <p:cNvPr id="918533" name="Object 5"/>
          <p:cNvGraphicFramePr>
            <a:graphicFrameLocks noChangeAspect="1"/>
          </p:cNvGraphicFramePr>
          <p:nvPr/>
        </p:nvGraphicFramePr>
        <p:xfrm>
          <a:off x="684213" y="1196975"/>
          <a:ext cx="8382000" cy="1571625"/>
        </p:xfrm>
        <a:graphic>
          <a:graphicData uri="http://schemas.openxmlformats.org/presentationml/2006/ole">
            <p:oleObj spid="_x0000_s223234" name="公式" r:id="rId3" imgW="3797280" imgH="711000" progId="Equation.3">
              <p:embed/>
            </p:oleObj>
          </a:graphicData>
        </a:graphic>
      </p:graphicFrame>
      <p:sp>
        <p:nvSpPr>
          <p:cNvPr id="918534" name="Text Box 6"/>
          <p:cNvSpPr txBox="1">
            <a:spLocks noChangeArrowheads="1"/>
          </p:cNvSpPr>
          <p:nvPr/>
        </p:nvSpPr>
        <p:spPr bwMode="auto">
          <a:xfrm>
            <a:off x="647700" y="2781300"/>
            <a:ext cx="1958975" cy="519113"/>
          </a:xfrm>
          <a:prstGeom prst="rect">
            <a:avLst/>
          </a:prstGeom>
          <a:noFill/>
          <a:ln w="9525">
            <a:noFill/>
            <a:miter lim="800000"/>
            <a:headEnd/>
            <a:tailEnd/>
          </a:ln>
          <a:effectLst/>
        </p:spPr>
        <p:txBody>
          <a:bodyPr wrap="none" lIns="90000" tIns="46800" rIns="90000" bIns="46800">
            <a:spAutoFit/>
          </a:bodyPr>
          <a:lstStyle/>
          <a:p>
            <a:pPr algn="l">
              <a:spcBef>
                <a:spcPct val="50000"/>
              </a:spcBef>
            </a:pPr>
            <a:r>
              <a:rPr kumimoji="0" lang="zh-CN" altLang="en-US" sz="2800"/>
              <a:t>计算可得：</a:t>
            </a:r>
          </a:p>
        </p:txBody>
      </p:sp>
      <p:graphicFrame>
        <p:nvGraphicFramePr>
          <p:cNvPr id="918535" name="Object 7"/>
          <p:cNvGraphicFramePr>
            <a:graphicFrameLocks noChangeAspect="1"/>
          </p:cNvGraphicFramePr>
          <p:nvPr/>
        </p:nvGraphicFramePr>
        <p:xfrm>
          <a:off x="2590800" y="2852738"/>
          <a:ext cx="4645025" cy="534987"/>
        </p:xfrm>
        <a:graphic>
          <a:graphicData uri="http://schemas.openxmlformats.org/presentationml/2006/ole">
            <p:oleObj spid="_x0000_s223235" name="公式" r:id="rId4" imgW="2209680" imgH="253800" progId="Equation.3">
              <p:embed/>
            </p:oleObj>
          </a:graphicData>
        </a:graphic>
      </p:graphicFrame>
      <p:graphicFrame>
        <p:nvGraphicFramePr>
          <p:cNvPr id="918536" name="Object 8"/>
          <p:cNvGraphicFramePr>
            <a:graphicFrameLocks noChangeAspect="1"/>
          </p:cNvGraphicFramePr>
          <p:nvPr/>
        </p:nvGraphicFramePr>
        <p:xfrm>
          <a:off x="2593975" y="3357563"/>
          <a:ext cx="4354513" cy="534987"/>
        </p:xfrm>
        <a:graphic>
          <a:graphicData uri="http://schemas.openxmlformats.org/presentationml/2006/ole">
            <p:oleObj spid="_x0000_s223236" name="公式" r:id="rId5" imgW="2070000" imgH="253800" progId="Equation.3">
              <p:embed/>
            </p:oleObj>
          </a:graphicData>
        </a:graphic>
      </p:graphicFrame>
      <p:sp>
        <p:nvSpPr>
          <p:cNvPr id="918537" name="Text Box 9"/>
          <p:cNvSpPr txBox="1">
            <a:spLocks noChangeArrowheads="1"/>
          </p:cNvSpPr>
          <p:nvPr/>
        </p:nvSpPr>
        <p:spPr bwMode="auto">
          <a:xfrm>
            <a:off x="733425" y="3630613"/>
            <a:ext cx="1247775" cy="519112"/>
          </a:xfrm>
          <a:prstGeom prst="rect">
            <a:avLst/>
          </a:prstGeom>
          <a:noFill/>
          <a:ln w="9525">
            <a:noFill/>
            <a:miter lim="800000"/>
            <a:headEnd/>
            <a:tailEnd/>
          </a:ln>
          <a:effectLst/>
        </p:spPr>
        <p:txBody>
          <a:bodyPr wrap="none" lIns="90000" tIns="46800" rIns="90000" bIns="46800">
            <a:spAutoFit/>
          </a:bodyPr>
          <a:lstStyle/>
          <a:p>
            <a:pPr algn="l">
              <a:spcBef>
                <a:spcPct val="50000"/>
              </a:spcBef>
            </a:pPr>
            <a:r>
              <a:rPr kumimoji="0" lang="zh-CN" altLang="en-US" sz="2800"/>
              <a:t>所以，</a:t>
            </a:r>
          </a:p>
        </p:txBody>
      </p:sp>
      <p:graphicFrame>
        <p:nvGraphicFramePr>
          <p:cNvPr id="918538" name="Object 10"/>
          <p:cNvGraphicFramePr>
            <a:graphicFrameLocks noChangeAspect="1"/>
          </p:cNvGraphicFramePr>
          <p:nvPr/>
        </p:nvGraphicFramePr>
        <p:xfrm>
          <a:off x="730250" y="4076700"/>
          <a:ext cx="7661275" cy="1555750"/>
        </p:xfrm>
        <a:graphic>
          <a:graphicData uri="http://schemas.openxmlformats.org/presentationml/2006/ole">
            <p:oleObj spid="_x0000_s223237" name="Equation" r:id="rId6" imgW="3504960" imgH="711000" progId="Equation.DSMT4">
              <p:embed/>
            </p:oleObj>
          </a:graphicData>
        </a:graphic>
      </p:graphicFrame>
      <p:sp>
        <p:nvSpPr>
          <p:cNvPr id="918539" name="AutoShape 11"/>
          <p:cNvSpPr>
            <a:spLocks noChangeArrowheads="1"/>
          </p:cNvSpPr>
          <p:nvPr/>
        </p:nvSpPr>
        <p:spPr bwMode="auto">
          <a:xfrm>
            <a:off x="7045325" y="3519488"/>
            <a:ext cx="2063750" cy="485775"/>
          </a:xfrm>
          <a:prstGeom prst="wedgeRoundRectCallout">
            <a:avLst>
              <a:gd name="adj1" fmla="val -101616"/>
              <a:gd name="adj2" fmla="val 85620"/>
              <a:gd name="adj3" fmla="val 16667"/>
            </a:avLst>
          </a:prstGeom>
          <a:solidFill>
            <a:schemeClr val="accent1"/>
          </a:solidFill>
          <a:ln w="9525">
            <a:noFill/>
            <a:miter lim="800000"/>
            <a:headEnd/>
            <a:tailEnd/>
          </a:ln>
          <a:effectLst/>
        </p:spPr>
        <p:txBody>
          <a:bodyPr wrap="none" lIns="90000" tIns="46800" rIns="90000" bIns="46800">
            <a:spAutoFit/>
          </a:bodyPr>
          <a:lstStyle/>
          <a:p>
            <a:r>
              <a:rPr kumimoji="0" lang="en-US" altLang="zh-CN" sz="2400"/>
              <a:t>110℃</a:t>
            </a:r>
            <a:r>
              <a:rPr kumimoji="0" lang="zh-CN" altLang="en-US" sz="2400"/>
              <a:t>即</a:t>
            </a:r>
            <a:r>
              <a:rPr kumimoji="0" lang="en-US" altLang="zh-CN" sz="2400"/>
              <a:t>383K</a:t>
            </a:r>
          </a:p>
        </p:txBody>
      </p:sp>
      <p:sp>
        <p:nvSpPr>
          <p:cNvPr id="918540" name="AutoShape 12"/>
          <p:cNvSpPr>
            <a:spLocks noChangeArrowheads="1"/>
          </p:cNvSpPr>
          <p:nvPr/>
        </p:nvSpPr>
        <p:spPr bwMode="auto">
          <a:xfrm>
            <a:off x="2484438" y="5732463"/>
            <a:ext cx="5581650" cy="720725"/>
          </a:xfrm>
          <a:prstGeom prst="horizontalScroll">
            <a:avLst>
              <a:gd name="adj" fmla="val 12500"/>
            </a:avLst>
          </a:prstGeom>
          <a:solidFill>
            <a:srgbClr val="CCFFFF"/>
          </a:solidFill>
          <a:ln w="9525">
            <a:solidFill>
              <a:srgbClr val="CC99FF"/>
            </a:solidFill>
            <a:miter lim="800000"/>
            <a:headEnd/>
            <a:tailEnd/>
          </a:ln>
          <a:effectLst/>
        </p:spPr>
        <p:txBody>
          <a:bodyPr wrap="none" anchor="ctr"/>
          <a:lstStyle/>
          <a:p>
            <a:r>
              <a:rPr lang="zh-CN" altLang="en-US" sz="2800">
                <a:solidFill>
                  <a:srgbClr val="0000FF"/>
                </a:solidFill>
              </a:rPr>
              <a:t>故</a:t>
            </a:r>
            <a:r>
              <a:rPr lang="en-US" altLang="zh-CN" sz="2800">
                <a:solidFill>
                  <a:srgbClr val="0000FF"/>
                </a:solidFill>
              </a:rPr>
              <a:t>383K</a:t>
            </a:r>
            <a:r>
              <a:rPr lang="zh-CN" altLang="en-US" sz="2800">
                <a:solidFill>
                  <a:srgbClr val="0000FF"/>
                </a:solidFill>
              </a:rPr>
              <a:t>时</a:t>
            </a:r>
            <a:r>
              <a:rPr lang="zh-CN" altLang="ru-RU" sz="2800">
                <a:solidFill>
                  <a:srgbClr val="0000FF"/>
                </a:solidFill>
                <a:sym typeface="Symbol" pitchFamily="18" charset="2"/>
              </a:rPr>
              <a:t>标准状态</a:t>
            </a:r>
            <a:r>
              <a:rPr lang="zh-CN" altLang="en-US" sz="2800">
                <a:solidFill>
                  <a:srgbClr val="0000FF"/>
                </a:solidFill>
              </a:rPr>
              <a:t>下不能自发分解</a:t>
            </a:r>
          </a:p>
        </p:txBody>
      </p:sp>
      <p:pic>
        <p:nvPicPr>
          <p:cNvPr id="918541" name="Picture 13"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18533"/>
                                        </p:tgtEl>
                                        <p:attrNameLst>
                                          <p:attrName>style.visibility</p:attrName>
                                        </p:attrNameLst>
                                      </p:cBhvr>
                                      <p:to>
                                        <p:strVal val="visible"/>
                                      </p:to>
                                    </p:set>
                                    <p:animEffect transition="in" filter="dissolve">
                                      <p:cBhvr>
                                        <p:cTn id="7" dur="500"/>
                                        <p:tgtEl>
                                          <p:spTgt spid="9185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8534">
                                            <p:txEl>
                                              <p:pRg st="0" end="0"/>
                                            </p:txEl>
                                          </p:spTgt>
                                        </p:tgtEl>
                                        <p:attrNameLst>
                                          <p:attrName>style.visibility</p:attrName>
                                        </p:attrNameLst>
                                      </p:cBhvr>
                                      <p:to>
                                        <p:strVal val="visible"/>
                                      </p:to>
                                    </p:set>
                                    <p:animEffect transition="in" filter="dissolve">
                                      <p:cBhvr>
                                        <p:cTn id="12" dur="500"/>
                                        <p:tgtEl>
                                          <p:spTgt spid="91853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18535"/>
                                        </p:tgtEl>
                                        <p:attrNameLst>
                                          <p:attrName>style.visibility</p:attrName>
                                        </p:attrNameLst>
                                      </p:cBhvr>
                                      <p:to>
                                        <p:strVal val="visible"/>
                                      </p:to>
                                    </p:set>
                                    <p:animEffect transition="in" filter="dissolve">
                                      <p:cBhvr>
                                        <p:cTn id="17" dur="500"/>
                                        <p:tgtEl>
                                          <p:spTgt spid="9185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18536"/>
                                        </p:tgtEl>
                                        <p:attrNameLst>
                                          <p:attrName>style.visibility</p:attrName>
                                        </p:attrNameLst>
                                      </p:cBhvr>
                                      <p:to>
                                        <p:strVal val="visible"/>
                                      </p:to>
                                    </p:set>
                                    <p:animEffect transition="in" filter="dissolve">
                                      <p:cBhvr>
                                        <p:cTn id="22" dur="500"/>
                                        <p:tgtEl>
                                          <p:spTgt spid="9185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18537">
                                            <p:txEl>
                                              <p:pRg st="0" end="0"/>
                                            </p:txEl>
                                          </p:spTgt>
                                        </p:tgtEl>
                                        <p:attrNameLst>
                                          <p:attrName>style.visibility</p:attrName>
                                        </p:attrNameLst>
                                      </p:cBhvr>
                                      <p:to>
                                        <p:strVal val="visible"/>
                                      </p:to>
                                    </p:set>
                                    <p:animEffect transition="in" filter="dissolve">
                                      <p:cBhvr>
                                        <p:cTn id="27" dur="500"/>
                                        <p:tgtEl>
                                          <p:spTgt spid="918537">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918538"/>
                                        </p:tgtEl>
                                        <p:attrNameLst>
                                          <p:attrName>style.visibility</p:attrName>
                                        </p:attrNameLst>
                                      </p:cBhvr>
                                      <p:to>
                                        <p:strVal val="visible"/>
                                      </p:to>
                                    </p:set>
                                    <p:animEffect transition="in" filter="dissolve">
                                      <p:cBhvr>
                                        <p:cTn id="30" dur="500"/>
                                        <p:tgtEl>
                                          <p:spTgt spid="91853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18539"/>
                                        </p:tgtEl>
                                        <p:attrNameLst>
                                          <p:attrName>style.visibility</p:attrName>
                                        </p:attrNameLst>
                                      </p:cBhvr>
                                      <p:to>
                                        <p:strVal val="visible"/>
                                      </p:to>
                                    </p:set>
                                    <p:animEffect transition="in" filter="dissolve">
                                      <p:cBhvr>
                                        <p:cTn id="33" dur="500"/>
                                        <p:tgtEl>
                                          <p:spTgt spid="91853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185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918540"/>
                                        </p:tgtEl>
                                        <p:attrNameLst>
                                          <p:attrName>style.visibility</p:attrName>
                                        </p:attrNameLst>
                                      </p:cBhvr>
                                      <p:to>
                                        <p:strVal val="visible"/>
                                      </p:to>
                                    </p:set>
                                    <p:anim calcmode="lin" valueType="num">
                                      <p:cBhvr>
                                        <p:cTn id="42" dur="1000" fill="hold"/>
                                        <p:tgtEl>
                                          <p:spTgt spid="918540"/>
                                        </p:tgtEl>
                                        <p:attrNameLst>
                                          <p:attrName>ppt_w</p:attrName>
                                        </p:attrNameLst>
                                      </p:cBhvr>
                                      <p:tavLst>
                                        <p:tav tm="0">
                                          <p:val>
                                            <p:strVal val="#ppt_w*0.70"/>
                                          </p:val>
                                        </p:tav>
                                        <p:tav tm="100000">
                                          <p:val>
                                            <p:strVal val="#ppt_w"/>
                                          </p:val>
                                        </p:tav>
                                      </p:tavLst>
                                    </p:anim>
                                    <p:anim calcmode="lin" valueType="num">
                                      <p:cBhvr>
                                        <p:cTn id="43" dur="1000" fill="hold"/>
                                        <p:tgtEl>
                                          <p:spTgt spid="918540"/>
                                        </p:tgtEl>
                                        <p:attrNameLst>
                                          <p:attrName>ppt_h</p:attrName>
                                        </p:attrNameLst>
                                      </p:cBhvr>
                                      <p:tavLst>
                                        <p:tav tm="0">
                                          <p:val>
                                            <p:strVal val="#ppt_h"/>
                                          </p:val>
                                        </p:tav>
                                        <p:tav tm="100000">
                                          <p:val>
                                            <p:strVal val="#ppt_h"/>
                                          </p:val>
                                        </p:tav>
                                      </p:tavLst>
                                    </p:anim>
                                    <p:animEffect transition="in" filter="fade">
                                      <p:cBhvr>
                                        <p:cTn id="44" dur="1000"/>
                                        <p:tgtEl>
                                          <p:spTgt spid="918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0" grpId="0" animBg="1"/>
      <p:bldP spid="918534" grpId="0" build="p" autoUpdateAnimBg="0"/>
      <p:bldP spid="918537" grpId="0" build="p" autoUpdateAnimBg="0"/>
      <p:bldP spid="918539" grpId="0" animBg="1" autoUpdateAnimBg="0"/>
      <p:bldP spid="91854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139E57FA-528F-485A-BA2D-AED700AA4D68}" type="datetime1">
              <a:rPr lang="zh-CN" altLang="en-US"/>
              <a:pPr/>
              <a:t>2017/11/1</a:t>
            </a:fld>
            <a:endParaRPr lang="en-US" altLang="zh-CN"/>
          </a:p>
        </p:txBody>
      </p:sp>
      <p:sp>
        <p:nvSpPr>
          <p:cNvPr id="13" name="灯片编号占位符 5"/>
          <p:cNvSpPr>
            <a:spLocks noGrp="1"/>
          </p:cNvSpPr>
          <p:nvPr>
            <p:ph type="sldNum" sz="quarter" idx="12"/>
          </p:nvPr>
        </p:nvSpPr>
        <p:spPr/>
        <p:txBody>
          <a:bodyPr/>
          <a:lstStyle/>
          <a:p>
            <a:fld id="{BF2FD79D-4F0E-4992-95B4-95D809DA84CD}" type="slidenum">
              <a:rPr lang="en-US" altLang="zh-CN"/>
              <a:pPr/>
              <a:t>105</a:t>
            </a:fld>
            <a:endParaRPr lang="en-US" altLang="zh-CN"/>
          </a:p>
        </p:txBody>
      </p:sp>
      <p:sp>
        <p:nvSpPr>
          <p:cNvPr id="919554" name="Oval 2"/>
          <p:cNvSpPr>
            <a:spLocks noChangeArrowheads="1"/>
          </p:cNvSpPr>
          <p:nvPr/>
        </p:nvSpPr>
        <p:spPr bwMode="auto">
          <a:xfrm>
            <a:off x="3708400" y="3860800"/>
            <a:ext cx="3429000" cy="609600"/>
          </a:xfrm>
          <a:prstGeom prst="ellipse">
            <a:avLst/>
          </a:prstGeom>
          <a:solidFill>
            <a:srgbClr val="FFB1E5"/>
          </a:solidFill>
          <a:ln w="9525">
            <a:solidFill>
              <a:srgbClr val="FDECC9"/>
            </a:solidFill>
            <a:round/>
            <a:headEnd/>
            <a:tailEnd/>
          </a:ln>
          <a:effectLst/>
        </p:spPr>
        <p:txBody>
          <a:bodyPr lIns="90000" tIns="46800" rIns="90000" bIns="46800" anchor="ctr">
            <a:spAutoFit/>
          </a:bodyPr>
          <a:lstStyle/>
          <a:p>
            <a:endParaRPr lang="zh-CN" altLang="en-US"/>
          </a:p>
        </p:txBody>
      </p:sp>
      <p:graphicFrame>
        <p:nvGraphicFramePr>
          <p:cNvPr id="919555" name="Object 3"/>
          <p:cNvGraphicFramePr>
            <a:graphicFrameLocks noChangeAspect="1"/>
          </p:cNvGraphicFramePr>
          <p:nvPr/>
        </p:nvGraphicFramePr>
        <p:xfrm>
          <a:off x="685800" y="1773238"/>
          <a:ext cx="8382000" cy="558800"/>
        </p:xfrm>
        <a:graphic>
          <a:graphicData uri="http://schemas.openxmlformats.org/presentationml/2006/ole">
            <p:oleObj spid="_x0000_s224258" name="Equation" r:id="rId3" imgW="3251160" imgH="215640" progId="Equation.DSMT4">
              <p:embed/>
            </p:oleObj>
          </a:graphicData>
        </a:graphic>
      </p:graphicFrame>
      <p:sp>
        <p:nvSpPr>
          <p:cNvPr id="919556" name="Text Box 4"/>
          <p:cNvSpPr txBox="1">
            <a:spLocks noChangeArrowheads="1"/>
          </p:cNvSpPr>
          <p:nvPr/>
        </p:nvSpPr>
        <p:spPr bwMode="auto">
          <a:xfrm>
            <a:off x="889000" y="2344738"/>
            <a:ext cx="587375" cy="579437"/>
          </a:xfrm>
          <a:prstGeom prst="rect">
            <a:avLst/>
          </a:prstGeom>
          <a:noFill/>
          <a:ln w="9525">
            <a:noFill/>
            <a:miter lim="800000"/>
            <a:headEnd/>
            <a:tailEnd/>
          </a:ln>
          <a:effectLst/>
        </p:spPr>
        <p:txBody>
          <a:bodyPr wrap="none" lIns="90000" tIns="46800" rIns="90000" bIns="46800">
            <a:spAutoFit/>
          </a:bodyPr>
          <a:lstStyle/>
          <a:p>
            <a:pPr algn="l">
              <a:spcBef>
                <a:spcPct val="50000"/>
              </a:spcBef>
            </a:pPr>
            <a:r>
              <a:rPr kumimoji="0" lang="zh-CN" altLang="en-US"/>
              <a:t>则</a:t>
            </a:r>
          </a:p>
        </p:txBody>
      </p:sp>
      <p:graphicFrame>
        <p:nvGraphicFramePr>
          <p:cNvPr id="919557" name="Object 5"/>
          <p:cNvGraphicFramePr>
            <a:graphicFrameLocks noChangeAspect="1"/>
          </p:cNvGraphicFramePr>
          <p:nvPr/>
        </p:nvGraphicFramePr>
        <p:xfrm>
          <a:off x="820738" y="2901950"/>
          <a:ext cx="8231187" cy="1463675"/>
        </p:xfrm>
        <a:graphic>
          <a:graphicData uri="http://schemas.openxmlformats.org/presentationml/2006/ole">
            <p:oleObj spid="_x0000_s224259" name="Equation" r:id="rId4" imgW="3073320" imgH="545760" progId="Equation.DSMT4">
              <p:embed/>
            </p:oleObj>
          </a:graphicData>
        </a:graphic>
      </p:graphicFrame>
      <p:sp>
        <p:nvSpPr>
          <p:cNvPr id="919558" name="Rectangle 6"/>
          <p:cNvSpPr>
            <a:spLocks noChangeArrowheads="1"/>
          </p:cNvSpPr>
          <p:nvPr/>
        </p:nvSpPr>
        <p:spPr bwMode="auto">
          <a:xfrm>
            <a:off x="684213" y="5300663"/>
            <a:ext cx="8229600" cy="579437"/>
          </a:xfrm>
          <a:prstGeom prst="rect">
            <a:avLst/>
          </a:prstGeom>
          <a:noFill/>
          <a:ln w="9525">
            <a:noFill/>
            <a:miter lim="800000"/>
            <a:headEnd/>
            <a:tailEnd/>
          </a:ln>
          <a:effectLst/>
        </p:spPr>
        <p:txBody>
          <a:bodyPr>
            <a:spAutoFit/>
          </a:bodyPr>
          <a:lstStyle/>
          <a:p>
            <a:pPr algn="l"/>
            <a:r>
              <a:rPr kumimoji="0" lang="zh-CN" altLang="en-US" sz="2800">
                <a:solidFill>
                  <a:srgbClr val="0000FF"/>
                </a:solidFill>
              </a:rPr>
              <a:t>通入</a:t>
            </a:r>
            <a:r>
              <a:rPr kumimoji="0" lang="en-US" altLang="zh-CN" sz="2800">
                <a:solidFill>
                  <a:srgbClr val="0000FF"/>
                </a:solidFill>
              </a:rPr>
              <a:t>CO</a:t>
            </a:r>
            <a:r>
              <a:rPr kumimoji="0" lang="en-US" altLang="zh-CN" sz="2800" baseline="-25000">
                <a:solidFill>
                  <a:srgbClr val="0000FF"/>
                </a:solidFill>
              </a:rPr>
              <a:t>2 </a:t>
            </a:r>
            <a:r>
              <a:rPr kumimoji="0" lang="zh-CN" altLang="en-US">
                <a:solidFill>
                  <a:srgbClr val="0000FF"/>
                </a:solidFill>
              </a:rPr>
              <a:t>，</a:t>
            </a:r>
            <a:r>
              <a:rPr kumimoji="0" lang="zh-CN" altLang="en-US" sz="2800">
                <a:solidFill>
                  <a:srgbClr val="0000FF"/>
                </a:solidFill>
              </a:rPr>
              <a:t>增大分压，有利于</a:t>
            </a:r>
            <a:r>
              <a:rPr lang="zh-CN" altLang="en-US" sz="2800">
                <a:solidFill>
                  <a:srgbClr val="0000FF"/>
                </a:solidFill>
              </a:rPr>
              <a:t>阻止</a:t>
            </a:r>
            <a:r>
              <a:rPr lang="en-US" altLang="zh-CN" sz="2800">
                <a:solidFill>
                  <a:srgbClr val="0000FF"/>
                </a:solidFill>
              </a:rPr>
              <a:t>Ag</a:t>
            </a:r>
            <a:r>
              <a:rPr lang="en-US" altLang="zh-CN" sz="2800" baseline="-25000">
                <a:solidFill>
                  <a:srgbClr val="0000FF"/>
                </a:solidFill>
              </a:rPr>
              <a:t>2</a:t>
            </a:r>
            <a:r>
              <a:rPr lang="en-US" altLang="zh-CN" sz="2800">
                <a:solidFill>
                  <a:srgbClr val="0000FF"/>
                </a:solidFill>
              </a:rPr>
              <a:t>CO</a:t>
            </a:r>
            <a:r>
              <a:rPr lang="en-US" altLang="zh-CN" sz="2800" baseline="-25000">
                <a:solidFill>
                  <a:srgbClr val="0000FF"/>
                </a:solidFill>
              </a:rPr>
              <a:t>3</a:t>
            </a:r>
            <a:r>
              <a:rPr lang="zh-CN" altLang="en-US" sz="2800">
                <a:solidFill>
                  <a:srgbClr val="0000FF"/>
                </a:solidFill>
              </a:rPr>
              <a:t>的热分解。</a:t>
            </a:r>
          </a:p>
        </p:txBody>
      </p:sp>
      <p:sp>
        <p:nvSpPr>
          <p:cNvPr id="919559" name="Rectangle 7"/>
          <p:cNvSpPr>
            <a:spLocks noChangeArrowheads="1"/>
          </p:cNvSpPr>
          <p:nvPr/>
        </p:nvSpPr>
        <p:spPr bwMode="auto">
          <a:xfrm>
            <a:off x="679450" y="1268413"/>
            <a:ext cx="1073150" cy="519112"/>
          </a:xfrm>
          <a:prstGeom prst="rect">
            <a:avLst/>
          </a:prstGeom>
          <a:noFill/>
          <a:ln w="9525">
            <a:noFill/>
            <a:miter lim="800000"/>
            <a:headEnd/>
            <a:tailEnd/>
          </a:ln>
          <a:effectLst/>
        </p:spPr>
        <p:txBody>
          <a:bodyPr wrap="none">
            <a:spAutoFit/>
          </a:bodyPr>
          <a:lstStyle/>
          <a:p>
            <a:pPr algn="l"/>
            <a:r>
              <a:rPr lang="zh-CN" altLang="en-US" sz="2800">
                <a:solidFill>
                  <a:srgbClr val="0000FF"/>
                </a:solidFill>
              </a:rPr>
              <a:t>（</a:t>
            </a:r>
            <a:r>
              <a:rPr lang="en-US" altLang="zh-CN" sz="2800">
                <a:solidFill>
                  <a:srgbClr val="0000FF"/>
                </a:solidFill>
              </a:rPr>
              <a:t>2</a:t>
            </a:r>
            <a:r>
              <a:rPr lang="zh-CN" altLang="en-US" sz="2800">
                <a:solidFill>
                  <a:srgbClr val="0000FF"/>
                </a:solidFill>
              </a:rPr>
              <a:t>）</a:t>
            </a:r>
          </a:p>
        </p:txBody>
      </p:sp>
      <p:sp>
        <p:nvSpPr>
          <p:cNvPr id="919560" name="AutoShape 8"/>
          <p:cNvSpPr>
            <a:spLocks noChangeArrowheads="1"/>
          </p:cNvSpPr>
          <p:nvPr/>
        </p:nvSpPr>
        <p:spPr bwMode="auto">
          <a:xfrm>
            <a:off x="1042988" y="4432300"/>
            <a:ext cx="5581650" cy="868363"/>
          </a:xfrm>
          <a:prstGeom prst="horizontalScroll">
            <a:avLst>
              <a:gd name="adj" fmla="val 12500"/>
            </a:avLst>
          </a:prstGeom>
          <a:solidFill>
            <a:srgbClr val="CCFFFF"/>
          </a:solidFill>
          <a:ln w="9525">
            <a:solidFill>
              <a:srgbClr val="CC99FF"/>
            </a:solidFill>
            <a:miter lim="800000"/>
            <a:headEnd/>
            <a:tailEnd/>
          </a:ln>
          <a:effectLst/>
        </p:spPr>
        <p:txBody>
          <a:bodyPr wrap="none" anchor="ctr"/>
          <a:lstStyle/>
          <a:p>
            <a:r>
              <a:rPr lang="zh-CN" altLang="en-US" sz="2800">
                <a:solidFill>
                  <a:srgbClr val="0000FF"/>
                </a:solidFill>
              </a:rPr>
              <a:t>故</a:t>
            </a:r>
            <a:r>
              <a:rPr lang="en-US" altLang="zh-CN" sz="2800">
                <a:solidFill>
                  <a:srgbClr val="0000FF"/>
                </a:solidFill>
              </a:rPr>
              <a:t>383K</a:t>
            </a:r>
            <a:r>
              <a:rPr lang="zh-CN" altLang="en-US" sz="2800">
                <a:solidFill>
                  <a:srgbClr val="0000FF"/>
                </a:solidFill>
              </a:rPr>
              <a:t>时实验条件下能自发分解</a:t>
            </a:r>
          </a:p>
        </p:txBody>
      </p:sp>
      <p:sp>
        <p:nvSpPr>
          <p:cNvPr id="919561" name="Rectangle 9"/>
          <p:cNvSpPr>
            <a:spLocks noGrp="1" noChangeArrowheads="1"/>
          </p:cNvSpPr>
          <p:nvPr>
            <p:ph type="title"/>
          </p:nvPr>
        </p:nvSpPr>
        <p:spPr/>
        <p:txBody>
          <a:bodyPr/>
          <a:lstStyle/>
          <a:p>
            <a:r>
              <a:rPr lang="zh-CN" altLang="en-US" i="1"/>
              <a:t>例</a:t>
            </a:r>
            <a:r>
              <a:rPr lang="en-US" altLang="zh-CN" i="1"/>
              <a:t>7</a:t>
            </a:r>
            <a:r>
              <a:rPr lang="zh-CN" altLang="en-US" i="1"/>
              <a:t>解</a:t>
            </a:r>
          </a:p>
        </p:txBody>
      </p:sp>
      <p:pic>
        <p:nvPicPr>
          <p:cNvPr id="919562" name="Picture 10"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19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195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195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1" presetClass="entr" presetSubtype="0" fill="hold" grpId="0" nodeType="clickEffect">
                                  <p:stCondLst>
                                    <p:cond delay="0"/>
                                  </p:stCondLst>
                                  <p:childTnLst>
                                    <p:set>
                                      <p:cBhvr>
                                        <p:cTn id="18" dur="3000">
                                          <p:stCondLst>
                                            <p:cond delay="0"/>
                                          </p:stCondLst>
                                        </p:cTn>
                                        <p:tgtEl>
                                          <p:spTgt spid="9195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919560"/>
                                        </p:tgtEl>
                                        <p:attrNameLst>
                                          <p:attrName>style.visibility</p:attrName>
                                        </p:attrNameLst>
                                      </p:cBhvr>
                                      <p:to>
                                        <p:strVal val="visible"/>
                                      </p:to>
                                    </p:set>
                                    <p:anim calcmode="lin" valueType="num">
                                      <p:cBhvr>
                                        <p:cTn id="23" dur="1000" fill="hold"/>
                                        <p:tgtEl>
                                          <p:spTgt spid="919560"/>
                                        </p:tgtEl>
                                        <p:attrNameLst>
                                          <p:attrName>ppt_w</p:attrName>
                                        </p:attrNameLst>
                                      </p:cBhvr>
                                      <p:tavLst>
                                        <p:tav tm="0">
                                          <p:val>
                                            <p:strVal val="#ppt_w*0.70"/>
                                          </p:val>
                                        </p:tav>
                                        <p:tav tm="100000">
                                          <p:val>
                                            <p:strVal val="#ppt_w"/>
                                          </p:val>
                                        </p:tav>
                                      </p:tavLst>
                                    </p:anim>
                                    <p:anim calcmode="lin" valueType="num">
                                      <p:cBhvr>
                                        <p:cTn id="24" dur="1000" fill="hold"/>
                                        <p:tgtEl>
                                          <p:spTgt spid="919560"/>
                                        </p:tgtEl>
                                        <p:attrNameLst>
                                          <p:attrName>ppt_h</p:attrName>
                                        </p:attrNameLst>
                                      </p:cBhvr>
                                      <p:tavLst>
                                        <p:tav tm="0">
                                          <p:val>
                                            <p:strVal val="#ppt_h"/>
                                          </p:val>
                                        </p:tav>
                                        <p:tav tm="100000">
                                          <p:val>
                                            <p:strVal val="#ppt_h"/>
                                          </p:val>
                                        </p:tav>
                                      </p:tavLst>
                                    </p:anim>
                                    <p:animEffect transition="in" filter="fade">
                                      <p:cBhvr>
                                        <p:cTn id="25" dur="1000"/>
                                        <p:tgtEl>
                                          <p:spTgt spid="91956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19558"/>
                                        </p:tgtEl>
                                        <p:attrNameLst>
                                          <p:attrName>style.visibility</p:attrName>
                                        </p:attrNameLst>
                                      </p:cBhvr>
                                      <p:to>
                                        <p:strVal val="visible"/>
                                      </p:to>
                                    </p:set>
                                    <p:animEffect transition="in" filter="blinds(horizontal)">
                                      <p:cBhvr>
                                        <p:cTn id="30" dur="500"/>
                                        <p:tgtEl>
                                          <p:spTgt spid="919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animBg="1"/>
      <p:bldP spid="919556" grpId="0" autoUpdateAnimBg="0"/>
      <p:bldP spid="919558" grpId="0" autoUpdateAnimBg="0"/>
      <p:bldP spid="91956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A7090BAC-CAAD-4348-AA23-DE4398414D27}"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EFCFF06E-CC9E-41F8-9435-7B4BA5AF00BF}" type="slidenum">
              <a:rPr lang="en-US" altLang="zh-CN"/>
              <a:pPr/>
              <a:t>106</a:t>
            </a:fld>
            <a:endParaRPr lang="en-US" altLang="zh-CN"/>
          </a:p>
        </p:txBody>
      </p:sp>
      <p:sp>
        <p:nvSpPr>
          <p:cNvPr id="920578" name="Rectangle 2"/>
          <p:cNvSpPr>
            <a:spLocks noGrp="1" noChangeArrowheads="1"/>
          </p:cNvSpPr>
          <p:nvPr>
            <p:ph type="title"/>
          </p:nvPr>
        </p:nvSpPr>
        <p:spPr>
          <a:xfrm>
            <a:off x="665163" y="260350"/>
            <a:ext cx="8299450" cy="719138"/>
          </a:xfrm>
        </p:spPr>
        <p:txBody>
          <a:bodyPr/>
          <a:lstStyle/>
          <a:p>
            <a:pPr>
              <a:lnSpc>
                <a:spcPct val="130000"/>
              </a:lnSpc>
            </a:pPr>
            <a:r>
              <a:rPr lang="zh-CN" altLang="en-US" sz="3600"/>
              <a:t>练习</a:t>
            </a:r>
            <a:r>
              <a:rPr lang="en-US" altLang="zh-CN" sz="3600"/>
              <a:t>8</a:t>
            </a:r>
          </a:p>
        </p:txBody>
      </p:sp>
      <p:sp>
        <p:nvSpPr>
          <p:cNvPr id="920579" name="Text Box 3"/>
          <p:cNvSpPr txBox="1">
            <a:spLocks noChangeArrowheads="1"/>
          </p:cNvSpPr>
          <p:nvPr/>
        </p:nvSpPr>
        <p:spPr bwMode="auto">
          <a:xfrm>
            <a:off x="684213" y="3573463"/>
            <a:ext cx="8280400" cy="2270814"/>
          </a:xfrm>
          <a:prstGeom prst="rect">
            <a:avLst/>
          </a:prstGeom>
          <a:noFill/>
          <a:ln w="9525">
            <a:noFill/>
            <a:miter lim="800000"/>
            <a:headEnd/>
            <a:tailEnd/>
          </a:ln>
          <a:effectLst/>
        </p:spPr>
        <p:txBody>
          <a:bodyPr>
            <a:spAutoFit/>
          </a:bodyPr>
          <a:lstStyle/>
          <a:p>
            <a:pPr algn="l">
              <a:lnSpc>
                <a:spcPct val="130000"/>
              </a:lnSpc>
            </a:pPr>
            <a:r>
              <a:rPr lang="zh-CN" altLang="en-US" sz="2800" b="1" dirty="0">
                <a:solidFill>
                  <a:srgbClr val="003399"/>
                </a:solidFill>
              </a:rPr>
              <a:t>问：① 计算说明标态下、</a:t>
            </a:r>
            <a:r>
              <a:rPr lang="en-US" altLang="zh-CN" sz="2800" b="1" dirty="0">
                <a:solidFill>
                  <a:srgbClr val="003399"/>
                </a:solidFill>
              </a:rPr>
              <a:t>298 K</a:t>
            </a:r>
            <a:r>
              <a:rPr lang="zh-CN" altLang="en-US" sz="2800" b="1" dirty="0">
                <a:solidFill>
                  <a:srgbClr val="003399"/>
                </a:solidFill>
              </a:rPr>
              <a:t>时，反应能否自发</a:t>
            </a:r>
            <a:r>
              <a:rPr lang="zh-CN" altLang="en-US" sz="2800" b="1" dirty="0" smtClean="0">
                <a:solidFill>
                  <a:srgbClr val="003399"/>
                </a:solidFill>
              </a:rPr>
              <a:t>？</a:t>
            </a:r>
            <a:endParaRPr lang="zh-CN" altLang="en-US" b="1" dirty="0">
              <a:solidFill>
                <a:srgbClr val="003399"/>
              </a:solidFill>
            </a:endParaRPr>
          </a:p>
          <a:p>
            <a:pPr algn="l">
              <a:lnSpc>
                <a:spcPct val="130000"/>
              </a:lnSpc>
            </a:pPr>
            <a:r>
              <a:rPr lang="zh-CN" altLang="en-US" sz="2800" b="1" dirty="0">
                <a:solidFill>
                  <a:srgbClr val="003399"/>
                </a:solidFill>
              </a:rPr>
              <a:t>        ② 若用</a:t>
            </a:r>
            <a:r>
              <a:rPr lang="en-US" altLang="zh-CN" sz="2800" b="1" dirty="0">
                <a:solidFill>
                  <a:srgbClr val="003399"/>
                </a:solidFill>
              </a:rPr>
              <a:t>12.0 mol/dm</a:t>
            </a:r>
            <a:r>
              <a:rPr lang="en-US" altLang="zh-CN" sz="2800" b="1" baseline="30000" dirty="0">
                <a:solidFill>
                  <a:srgbClr val="003399"/>
                </a:solidFill>
              </a:rPr>
              <a:t>3</a:t>
            </a:r>
            <a:r>
              <a:rPr lang="en-US" altLang="zh-CN" sz="2800" b="1" dirty="0">
                <a:solidFill>
                  <a:srgbClr val="003399"/>
                </a:solidFill>
              </a:rPr>
              <a:t> </a:t>
            </a:r>
            <a:r>
              <a:rPr lang="zh-CN" altLang="en-US" sz="2800" b="1" dirty="0">
                <a:solidFill>
                  <a:srgbClr val="003399"/>
                </a:solidFill>
              </a:rPr>
              <a:t>的盐酸，其它物质仍为标态，计算此时反应的</a:t>
            </a:r>
            <a:r>
              <a:rPr lang="zh-CN" altLang="en-US" sz="2800" b="1" dirty="0">
                <a:solidFill>
                  <a:srgbClr val="003399"/>
                </a:solidFill>
                <a:sym typeface="Symbol" pitchFamily="18" charset="2"/>
              </a:rPr>
              <a:t></a:t>
            </a:r>
            <a:r>
              <a:rPr lang="en-US" altLang="zh-CN" sz="2800" b="1" baseline="-25000" dirty="0" err="1">
                <a:solidFill>
                  <a:srgbClr val="003399"/>
                </a:solidFill>
                <a:sym typeface="Symbol" pitchFamily="18" charset="2"/>
              </a:rPr>
              <a:t>r</a:t>
            </a:r>
            <a:r>
              <a:rPr lang="en-US" altLang="zh-CN" sz="2800" b="1" i="1" dirty="0" err="1">
                <a:solidFill>
                  <a:srgbClr val="003399"/>
                </a:solidFill>
                <a:sym typeface="Symbol" pitchFamily="18" charset="2"/>
              </a:rPr>
              <a:t>G</a:t>
            </a:r>
            <a:r>
              <a:rPr lang="en-US" altLang="zh-CN" sz="2800" b="1" baseline="-25000" dirty="0" err="1">
                <a:solidFill>
                  <a:srgbClr val="003399"/>
                </a:solidFill>
                <a:sym typeface="Symbol" pitchFamily="18" charset="2"/>
              </a:rPr>
              <a:t>m</a:t>
            </a:r>
            <a:r>
              <a:rPr lang="zh-CN" altLang="en-US" sz="2800" b="1" dirty="0">
                <a:solidFill>
                  <a:srgbClr val="003399"/>
                </a:solidFill>
                <a:sym typeface="Symbol" pitchFamily="18" charset="2"/>
              </a:rPr>
              <a:t>。</a:t>
            </a:r>
            <a:r>
              <a:rPr lang="zh-CN" altLang="en-US" sz="2800" b="1" dirty="0">
                <a:solidFill>
                  <a:srgbClr val="003399"/>
                </a:solidFill>
              </a:rPr>
              <a:t> </a:t>
            </a:r>
            <a:r>
              <a:rPr lang="en-US" altLang="zh-CN" sz="2800" b="1" dirty="0">
                <a:solidFill>
                  <a:srgbClr val="003399"/>
                </a:solidFill>
              </a:rPr>
              <a:t>298K</a:t>
            </a:r>
            <a:r>
              <a:rPr lang="zh-CN" altLang="en-US" sz="2800" b="1" dirty="0">
                <a:solidFill>
                  <a:srgbClr val="003399"/>
                </a:solidFill>
              </a:rPr>
              <a:t>时反应能否自发？</a:t>
            </a:r>
          </a:p>
        </p:txBody>
      </p:sp>
      <p:sp>
        <p:nvSpPr>
          <p:cNvPr id="920580" name="Rectangle 4"/>
          <p:cNvSpPr>
            <a:spLocks noChangeArrowheads="1"/>
          </p:cNvSpPr>
          <p:nvPr/>
        </p:nvSpPr>
        <p:spPr bwMode="auto">
          <a:xfrm>
            <a:off x="665163" y="1339850"/>
            <a:ext cx="8299450" cy="2089150"/>
          </a:xfrm>
          <a:prstGeom prst="rect">
            <a:avLst/>
          </a:prstGeom>
          <a:noFill/>
          <a:ln w="9525">
            <a:noFill/>
            <a:miter lim="800000"/>
            <a:headEnd/>
            <a:tailEnd/>
          </a:ln>
        </p:spPr>
        <p:txBody>
          <a:bodyPr anchor="b"/>
          <a:lstStyle/>
          <a:p>
            <a:pPr algn="l">
              <a:lnSpc>
                <a:spcPct val="160000"/>
              </a:lnSpc>
            </a:pPr>
            <a:r>
              <a:rPr lang="zh-CN" altLang="en-US" sz="2400" b="1" dirty="0">
                <a:solidFill>
                  <a:srgbClr val="003399"/>
                </a:solidFill>
              </a:rPr>
              <a:t>由</a:t>
            </a:r>
            <a:r>
              <a:rPr lang="en-US" altLang="zh-CN" sz="2400" b="1" dirty="0">
                <a:solidFill>
                  <a:srgbClr val="003399"/>
                </a:solidFill>
                <a:sym typeface="Symbol" pitchFamily="18" charset="2"/>
              </a:rPr>
              <a:t>MnO</a:t>
            </a:r>
            <a:r>
              <a:rPr lang="en-US" altLang="zh-CN" sz="2400" b="1" baseline="-25000" dirty="0">
                <a:solidFill>
                  <a:srgbClr val="003399"/>
                </a:solidFill>
                <a:sym typeface="Symbol" pitchFamily="18" charset="2"/>
              </a:rPr>
              <a:t>2</a:t>
            </a:r>
            <a:r>
              <a:rPr lang="en-US" altLang="zh-CN" sz="2400" b="1" dirty="0">
                <a:solidFill>
                  <a:srgbClr val="003399"/>
                </a:solidFill>
                <a:sym typeface="Symbol" pitchFamily="18" charset="2"/>
              </a:rPr>
              <a:t>(s)</a:t>
            </a:r>
            <a:r>
              <a:rPr lang="zh-CN" altLang="en-US" sz="2400" b="1" dirty="0">
                <a:solidFill>
                  <a:srgbClr val="003399"/>
                </a:solidFill>
                <a:sym typeface="Symbol" pitchFamily="18" charset="2"/>
              </a:rPr>
              <a:t>和</a:t>
            </a:r>
            <a:r>
              <a:rPr lang="en-US" altLang="zh-CN" sz="2400" b="1" dirty="0" err="1">
                <a:solidFill>
                  <a:srgbClr val="003399"/>
                </a:solidFill>
                <a:sym typeface="Symbol" pitchFamily="18" charset="2"/>
              </a:rPr>
              <a:t>HCl</a:t>
            </a:r>
            <a:r>
              <a:rPr lang="en-US" altLang="zh-CN" sz="2400" b="1" dirty="0">
                <a:solidFill>
                  <a:srgbClr val="003399"/>
                </a:solidFill>
                <a:sym typeface="Symbol" pitchFamily="18" charset="2"/>
              </a:rPr>
              <a:t> </a:t>
            </a:r>
            <a:r>
              <a:rPr lang="en-US" altLang="zh-CN" sz="2400" b="1" dirty="0">
                <a:solidFill>
                  <a:srgbClr val="003399"/>
                </a:solidFill>
              </a:rPr>
              <a:t>(</a:t>
            </a:r>
            <a:r>
              <a:rPr lang="en-US" altLang="zh-CN" sz="2400" b="1" dirty="0" err="1">
                <a:solidFill>
                  <a:srgbClr val="003399"/>
                </a:solidFill>
              </a:rPr>
              <a:t>aq</a:t>
            </a:r>
            <a:r>
              <a:rPr lang="en-US" altLang="zh-CN" sz="2400" b="1" dirty="0">
                <a:solidFill>
                  <a:srgbClr val="003399"/>
                </a:solidFill>
              </a:rPr>
              <a:t>)</a:t>
            </a:r>
            <a:r>
              <a:rPr lang="en-US" altLang="zh-CN" sz="2400" b="1" dirty="0">
                <a:solidFill>
                  <a:srgbClr val="003399"/>
                </a:solidFill>
                <a:sym typeface="Symbol" pitchFamily="18" charset="2"/>
              </a:rPr>
              <a:t> </a:t>
            </a:r>
            <a:r>
              <a:rPr lang="zh-CN" altLang="en-US" sz="2400" b="1" dirty="0">
                <a:solidFill>
                  <a:srgbClr val="003399"/>
                </a:solidFill>
                <a:sym typeface="Symbol" pitchFamily="18" charset="2"/>
              </a:rPr>
              <a:t>制备</a:t>
            </a:r>
            <a:r>
              <a:rPr lang="en-US" altLang="zh-CN" sz="2400" b="1" dirty="0">
                <a:solidFill>
                  <a:srgbClr val="003399"/>
                </a:solidFill>
                <a:sym typeface="Symbol" pitchFamily="18" charset="2"/>
              </a:rPr>
              <a:t>Cl</a:t>
            </a:r>
            <a:r>
              <a:rPr lang="en-US" altLang="zh-CN" sz="2400" b="1" baseline="-25000" dirty="0">
                <a:solidFill>
                  <a:srgbClr val="003399"/>
                </a:solidFill>
                <a:sym typeface="Symbol" pitchFamily="18" charset="2"/>
              </a:rPr>
              <a:t>2</a:t>
            </a:r>
            <a:r>
              <a:rPr lang="en-US" altLang="zh-CN" sz="2400" b="1" dirty="0">
                <a:solidFill>
                  <a:srgbClr val="003399"/>
                </a:solidFill>
                <a:sym typeface="Symbol" pitchFamily="18" charset="2"/>
              </a:rPr>
              <a:t>(g)</a:t>
            </a:r>
            <a:r>
              <a:rPr lang="zh-CN" altLang="en-US" sz="2400" b="1" dirty="0">
                <a:solidFill>
                  <a:srgbClr val="003399"/>
                </a:solidFill>
                <a:sym typeface="Symbol" pitchFamily="18" charset="2"/>
              </a:rPr>
              <a:t>的</a:t>
            </a:r>
            <a:r>
              <a:rPr lang="zh-CN" altLang="en-US" sz="2400" b="1" dirty="0">
                <a:solidFill>
                  <a:srgbClr val="003399"/>
                </a:solidFill>
              </a:rPr>
              <a:t>反应为：</a:t>
            </a:r>
            <a:r>
              <a:rPr lang="zh-CN" altLang="en-US" sz="2400" b="1" baseline="30000" dirty="0">
                <a:solidFill>
                  <a:srgbClr val="003399"/>
                </a:solidFill>
              </a:rPr>
              <a:t/>
            </a:r>
            <a:br>
              <a:rPr lang="zh-CN" altLang="en-US" sz="2400" b="1" baseline="30000" dirty="0">
                <a:solidFill>
                  <a:srgbClr val="003399"/>
                </a:solidFill>
              </a:rPr>
            </a:br>
            <a:r>
              <a:rPr lang="zh-CN" altLang="en-US" sz="2400" b="1" baseline="30000" dirty="0">
                <a:solidFill>
                  <a:srgbClr val="003399"/>
                </a:solidFill>
              </a:rPr>
              <a:t>    </a:t>
            </a:r>
            <a:r>
              <a:rPr lang="en-US" altLang="zh-CN" sz="2400" b="1" dirty="0">
                <a:solidFill>
                  <a:srgbClr val="003399"/>
                </a:solidFill>
                <a:sym typeface="Symbol" pitchFamily="18" charset="2"/>
              </a:rPr>
              <a:t>MnO</a:t>
            </a:r>
            <a:r>
              <a:rPr lang="en-US" altLang="zh-CN" sz="2400" b="1" baseline="-25000" dirty="0">
                <a:solidFill>
                  <a:srgbClr val="003399"/>
                </a:solidFill>
                <a:sym typeface="Symbol" pitchFamily="18" charset="2"/>
              </a:rPr>
              <a:t>2</a:t>
            </a:r>
            <a:r>
              <a:rPr lang="en-US" altLang="zh-CN" sz="2400" b="1" dirty="0">
                <a:solidFill>
                  <a:srgbClr val="003399"/>
                </a:solidFill>
                <a:sym typeface="Symbol" pitchFamily="18" charset="2"/>
              </a:rPr>
              <a:t>(s) + 4H</a:t>
            </a:r>
            <a:r>
              <a:rPr lang="en-US" altLang="zh-CN" sz="2400" b="1" baseline="30000" dirty="0">
                <a:solidFill>
                  <a:srgbClr val="003399"/>
                </a:solidFill>
                <a:sym typeface="Symbol" pitchFamily="18" charset="2"/>
              </a:rPr>
              <a:t>+</a:t>
            </a:r>
            <a:r>
              <a:rPr lang="en-US" altLang="zh-CN" sz="2400" b="1" dirty="0">
                <a:solidFill>
                  <a:srgbClr val="003399"/>
                </a:solidFill>
                <a:sym typeface="Symbol" pitchFamily="18" charset="2"/>
              </a:rPr>
              <a:t>(</a:t>
            </a:r>
            <a:r>
              <a:rPr lang="en-US" altLang="zh-CN" sz="2400" b="1" dirty="0" err="1">
                <a:solidFill>
                  <a:srgbClr val="003399"/>
                </a:solidFill>
                <a:sym typeface="Symbol" pitchFamily="18" charset="2"/>
              </a:rPr>
              <a:t>aq</a:t>
            </a:r>
            <a:r>
              <a:rPr lang="en-US" altLang="zh-CN" sz="2400" b="1" dirty="0">
                <a:solidFill>
                  <a:srgbClr val="003399"/>
                </a:solidFill>
                <a:sym typeface="Symbol" pitchFamily="18" charset="2"/>
              </a:rPr>
              <a:t>) + 2Cl</a:t>
            </a:r>
            <a:r>
              <a:rPr lang="zh-CN" altLang="en-US" sz="2400" b="1" baseline="30000" dirty="0">
                <a:solidFill>
                  <a:srgbClr val="003399"/>
                </a:solidFill>
              </a:rPr>
              <a:t>－</a:t>
            </a:r>
            <a:r>
              <a:rPr lang="en-US" altLang="zh-CN" sz="2400" b="1" dirty="0">
                <a:solidFill>
                  <a:srgbClr val="003399"/>
                </a:solidFill>
              </a:rPr>
              <a:t>(</a:t>
            </a:r>
            <a:r>
              <a:rPr lang="en-US" altLang="zh-CN" sz="2400" b="1" dirty="0" err="1">
                <a:solidFill>
                  <a:srgbClr val="003399"/>
                </a:solidFill>
              </a:rPr>
              <a:t>aq</a:t>
            </a:r>
            <a:r>
              <a:rPr lang="en-US" altLang="zh-CN" sz="2400" b="1" dirty="0">
                <a:solidFill>
                  <a:srgbClr val="003399"/>
                </a:solidFill>
              </a:rPr>
              <a:t>)</a:t>
            </a:r>
            <a:r>
              <a:rPr lang="en-US" altLang="zh-CN" sz="2400" b="1" dirty="0">
                <a:solidFill>
                  <a:srgbClr val="003399"/>
                </a:solidFill>
                <a:sym typeface="Symbol" pitchFamily="18" charset="2"/>
              </a:rPr>
              <a:t> =</a:t>
            </a:r>
            <a:br>
              <a:rPr lang="en-US" altLang="zh-CN" sz="2400" b="1" dirty="0">
                <a:solidFill>
                  <a:srgbClr val="003399"/>
                </a:solidFill>
                <a:sym typeface="Symbol" pitchFamily="18" charset="2"/>
              </a:rPr>
            </a:br>
            <a:r>
              <a:rPr lang="en-US" altLang="zh-CN" sz="2400" b="1" dirty="0">
                <a:solidFill>
                  <a:srgbClr val="003399"/>
                </a:solidFill>
                <a:sym typeface="Symbol" pitchFamily="18" charset="2"/>
              </a:rPr>
              <a:t>                                           Mn</a:t>
            </a:r>
            <a:r>
              <a:rPr lang="en-US" altLang="zh-CN" sz="2400" b="1" baseline="30000" dirty="0">
                <a:solidFill>
                  <a:srgbClr val="003399"/>
                </a:solidFill>
                <a:sym typeface="Symbol" pitchFamily="18" charset="2"/>
              </a:rPr>
              <a:t>2+</a:t>
            </a:r>
            <a:r>
              <a:rPr lang="en-US" altLang="zh-CN" sz="2400" b="1" dirty="0">
                <a:solidFill>
                  <a:srgbClr val="003399"/>
                </a:solidFill>
                <a:sym typeface="Symbol" pitchFamily="18" charset="2"/>
              </a:rPr>
              <a:t> (</a:t>
            </a:r>
            <a:r>
              <a:rPr lang="en-US" altLang="zh-CN" sz="2400" b="1" dirty="0" err="1">
                <a:solidFill>
                  <a:srgbClr val="003399"/>
                </a:solidFill>
                <a:sym typeface="Symbol" pitchFamily="18" charset="2"/>
              </a:rPr>
              <a:t>aq</a:t>
            </a:r>
            <a:r>
              <a:rPr lang="en-US" altLang="zh-CN" sz="2400" b="1" dirty="0">
                <a:solidFill>
                  <a:srgbClr val="003399"/>
                </a:solidFill>
                <a:sym typeface="Symbol" pitchFamily="18" charset="2"/>
              </a:rPr>
              <a:t>) + Cl</a:t>
            </a:r>
            <a:r>
              <a:rPr lang="en-US" altLang="zh-CN" sz="2400" b="1" baseline="-25000" dirty="0">
                <a:solidFill>
                  <a:srgbClr val="003399"/>
                </a:solidFill>
                <a:sym typeface="Symbol" pitchFamily="18" charset="2"/>
              </a:rPr>
              <a:t>2</a:t>
            </a:r>
            <a:r>
              <a:rPr lang="en-US" altLang="zh-CN" sz="2400" b="1" dirty="0">
                <a:solidFill>
                  <a:srgbClr val="003399"/>
                </a:solidFill>
                <a:sym typeface="Symbol" pitchFamily="18" charset="2"/>
              </a:rPr>
              <a:t>(g)</a:t>
            </a:r>
            <a:r>
              <a:rPr lang="en-US" altLang="zh-CN" sz="2400" b="1" baseline="-25000" dirty="0">
                <a:solidFill>
                  <a:srgbClr val="003399"/>
                </a:solidFill>
                <a:sym typeface="Symbol" pitchFamily="18" charset="2"/>
              </a:rPr>
              <a:t> </a:t>
            </a:r>
            <a:r>
              <a:rPr lang="en-US" altLang="zh-CN" sz="2400" b="1" dirty="0">
                <a:solidFill>
                  <a:srgbClr val="003399"/>
                </a:solidFill>
                <a:sym typeface="Symbol" pitchFamily="18" charset="2"/>
              </a:rPr>
              <a:t>+ 2H</a:t>
            </a:r>
            <a:r>
              <a:rPr lang="en-US" altLang="zh-CN" sz="2400" b="1" baseline="-25000" dirty="0">
                <a:solidFill>
                  <a:srgbClr val="003399"/>
                </a:solidFill>
                <a:sym typeface="Symbol" pitchFamily="18" charset="2"/>
              </a:rPr>
              <a:t>2</a:t>
            </a:r>
            <a:r>
              <a:rPr lang="en-US" altLang="zh-CN" sz="2400" b="1" dirty="0">
                <a:solidFill>
                  <a:srgbClr val="003399"/>
                </a:solidFill>
                <a:sym typeface="Symbol" pitchFamily="18" charset="2"/>
              </a:rPr>
              <a:t>O(l)</a:t>
            </a:r>
          </a:p>
        </p:txBody>
      </p:sp>
      <p:pic>
        <p:nvPicPr>
          <p:cNvPr id="920581"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7" name="Text Box 2"/>
          <p:cNvSpPr txBox="1">
            <a:spLocks noChangeArrowheads="1"/>
          </p:cNvSpPr>
          <p:nvPr/>
        </p:nvSpPr>
        <p:spPr bwMode="auto">
          <a:xfrm>
            <a:off x="642910" y="1357298"/>
            <a:ext cx="762000" cy="579437"/>
          </a:xfrm>
          <a:prstGeom prst="rect">
            <a:avLst/>
          </a:prstGeom>
          <a:noFill/>
          <a:ln w="9525">
            <a:noFill/>
            <a:miter lim="800000"/>
            <a:headEnd/>
            <a:tailEnd/>
          </a:ln>
        </p:spPr>
        <p:txBody>
          <a:bodyPr>
            <a:spAutoFit/>
          </a:bodyPr>
          <a:lstStyle/>
          <a:p>
            <a:pPr>
              <a:spcBef>
                <a:spcPct val="50000"/>
              </a:spcBef>
            </a:pPr>
            <a:r>
              <a:rPr kumimoji="1" lang="zh-CN" altLang="en-US" sz="3200" b="0" dirty="0">
                <a:latin typeface="Times New Roman" pitchFamily="18" charset="0"/>
                <a:ea typeface="黑体" pitchFamily="49" charset="-122"/>
              </a:rPr>
              <a:t>解 ：</a:t>
            </a:r>
          </a:p>
        </p:txBody>
      </p:sp>
      <p:sp>
        <p:nvSpPr>
          <p:cNvPr id="28678" name="Rectangle 3"/>
          <p:cNvSpPr>
            <a:spLocks noChangeArrowheads="1"/>
          </p:cNvSpPr>
          <p:nvPr/>
        </p:nvSpPr>
        <p:spPr bwMode="auto">
          <a:xfrm>
            <a:off x="1462088" y="3062288"/>
            <a:ext cx="590550" cy="579437"/>
          </a:xfrm>
          <a:prstGeom prst="rect">
            <a:avLst/>
          </a:prstGeom>
          <a:noFill/>
          <a:ln w="9525">
            <a:noFill/>
            <a:miter lim="800000"/>
            <a:headEnd/>
            <a:tailEnd/>
          </a:ln>
        </p:spPr>
        <p:txBody>
          <a:bodyPr wrap="none">
            <a:spAutoFit/>
          </a:bodyPr>
          <a:lstStyle/>
          <a:p>
            <a:r>
              <a:rPr kumimoji="1" lang="en-US" altLang="zh-CN" sz="3200" b="0">
                <a:solidFill>
                  <a:schemeClr val="hlink"/>
                </a:solidFill>
                <a:latin typeface="Times New Roman" pitchFamily="18" charset="0"/>
                <a:ea typeface="黑体" pitchFamily="49" charset="-122"/>
              </a:rPr>
              <a:t>①</a:t>
            </a:r>
          </a:p>
        </p:txBody>
      </p:sp>
      <p:sp>
        <p:nvSpPr>
          <p:cNvPr id="28679" name="Text Box 5"/>
          <p:cNvSpPr txBox="1">
            <a:spLocks noChangeArrowheads="1"/>
          </p:cNvSpPr>
          <p:nvPr/>
        </p:nvSpPr>
        <p:spPr bwMode="auto">
          <a:xfrm>
            <a:off x="928662" y="3929066"/>
            <a:ext cx="8101012" cy="1752600"/>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0" dirty="0">
                <a:solidFill>
                  <a:srgbClr val="003399"/>
                </a:solidFill>
                <a:latin typeface="Times New Roman" pitchFamily="18" charset="0"/>
                <a:ea typeface="黑体" pitchFamily="49" charset="-122"/>
              </a:rPr>
              <a:t>= [-228.0 + 2 (-237.2)] - [(-465.2) + 2 (-131.3)]</a:t>
            </a:r>
          </a:p>
          <a:p>
            <a:pPr>
              <a:lnSpc>
                <a:spcPct val="80000"/>
              </a:lnSpc>
              <a:spcBef>
                <a:spcPct val="50000"/>
              </a:spcBef>
            </a:pPr>
            <a:r>
              <a:rPr kumimoji="1" lang="en-US" altLang="zh-CN" sz="3200" b="0" dirty="0">
                <a:solidFill>
                  <a:srgbClr val="003399"/>
                </a:solidFill>
                <a:latin typeface="Times New Roman" pitchFamily="18" charset="0"/>
                <a:ea typeface="黑体" pitchFamily="49" charset="-122"/>
              </a:rPr>
              <a:t>= 25.4 (kJ/mol) &gt; 0 </a:t>
            </a:r>
          </a:p>
          <a:p>
            <a:pPr>
              <a:lnSpc>
                <a:spcPct val="80000"/>
              </a:lnSpc>
              <a:spcBef>
                <a:spcPct val="50000"/>
              </a:spcBef>
            </a:pPr>
            <a:r>
              <a:rPr kumimoji="1" lang="zh-CN" altLang="en-US" sz="3200" b="0" dirty="0">
                <a:solidFill>
                  <a:srgbClr val="003399"/>
                </a:solidFill>
                <a:latin typeface="Times New Roman" pitchFamily="18" charset="0"/>
                <a:ea typeface="黑体" pitchFamily="49" charset="-122"/>
              </a:rPr>
              <a:t>反应非自发。</a:t>
            </a:r>
          </a:p>
        </p:txBody>
      </p:sp>
      <p:graphicFrame>
        <p:nvGraphicFramePr>
          <p:cNvPr id="28675" name="Object 6"/>
          <p:cNvGraphicFramePr>
            <a:graphicFrameLocks noChangeAspect="1"/>
          </p:cNvGraphicFramePr>
          <p:nvPr/>
        </p:nvGraphicFramePr>
        <p:xfrm>
          <a:off x="2484438" y="3065463"/>
          <a:ext cx="3455987" cy="873125"/>
        </p:xfrm>
        <a:graphic>
          <a:graphicData uri="http://schemas.openxmlformats.org/presentationml/2006/ole">
            <p:oleObj spid="_x0000_s391171" name="Equation" r:id="rId4" imgW="1054080" imgH="266400" progId="Equation.DSMT4">
              <p:embed/>
            </p:oleObj>
          </a:graphicData>
        </a:graphic>
      </p:graphicFrame>
      <p:pic>
        <p:nvPicPr>
          <p:cNvPr id="28680" name="Picture 8"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a:ln w="9525">
            <a:noFill/>
            <a:miter lim="800000"/>
            <a:headEnd/>
            <a:tailEnd/>
          </a:ln>
        </p:spPr>
      </p:pic>
      <p:sp>
        <p:nvSpPr>
          <p:cNvPr id="28681" name="Rectangle 9"/>
          <p:cNvSpPr>
            <a:spLocks noChangeArrowheads="1"/>
          </p:cNvSpPr>
          <p:nvPr/>
        </p:nvSpPr>
        <p:spPr bwMode="auto">
          <a:xfrm>
            <a:off x="1714448" y="1571612"/>
            <a:ext cx="7429552" cy="1008062"/>
          </a:xfrm>
          <a:prstGeom prst="rect">
            <a:avLst/>
          </a:prstGeom>
          <a:noFill/>
          <a:ln w="9525">
            <a:noFill/>
            <a:miter lim="800000"/>
            <a:headEnd/>
            <a:tailEnd/>
          </a:ln>
        </p:spPr>
        <p:txBody>
          <a:bodyPr anchor="b"/>
          <a:lstStyle/>
          <a:p>
            <a:pPr>
              <a:lnSpc>
                <a:spcPct val="160000"/>
              </a:lnSpc>
            </a:pPr>
            <a:r>
              <a:rPr lang="en-US" altLang="zh-CN" sz="2000" dirty="0">
                <a:solidFill>
                  <a:srgbClr val="FF0000"/>
                </a:solidFill>
                <a:latin typeface="Times New Roman" pitchFamily="18" charset="0"/>
                <a:sym typeface="Symbol" pitchFamily="18" charset="2"/>
              </a:rPr>
              <a:t>MnO</a:t>
            </a:r>
            <a:r>
              <a:rPr lang="en-US" altLang="zh-CN" sz="2000" baseline="-25000" dirty="0">
                <a:solidFill>
                  <a:srgbClr val="FF0000"/>
                </a:solidFill>
                <a:latin typeface="Times New Roman" pitchFamily="18" charset="0"/>
                <a:sym typeface="Symbol" pitchFamily="18" charset="2"/>
              </a:rPr>
              <a:t>2</a:t>
            </a:r>
            <a:r>
              <a:rPr lang="en-US" altLang="zh-CN" sz="2000" dirty="0">
                <a:solidFill>
                  <a:srgbClr val="FF0000"/>
                </a:solidFill>
                <a:latin typeface="Times New Roman" pitchFamily="18" charset="0"/>
                <a:sym typeface="Symbol" pitchFamily="18" charset="2"/>
              </a:rPr>
              <a:t>(s) + 4H</a:t>
            </a:r>
            <a:r>
              <a:rPr lang="en-US" altLang="zh-CN" sz="2000" baseline="30000" dirty="0">
                <a:solidFill>
                  <a:srgbClr val="FF0000"/>
                </a:solidFill>
                <a:latin typeface="Times New Roman" pitchFamily="18" charset="0"/>
                <a:sym typeface="Symbol" pitchFamily="18" charset="2"/>
              </a:rPr>
              <a:t>+</a:t>
            </a:r>
            <a:r>
              <a:rPr lang="en-US" altLang="zh-CN" sz="2000" dirty="0">
                <a:solidFill>
                  <a:srgbClr val="FF0000"/>
                </a:solidFill>
                <a:latin typeface="Times New Roman" pitchFamily="18" charset="0"/>
                <a:sym typeface="Symbol" pitchFamily="18" charset="2"/>
              </a:rPr>
              <a:t>(</a:t>
            </a:r>
            <a:r>
              <a:rPr lang="en-US" altLang="zh-CN" sz="2000" dirty="0" err="1">
                <a:solidFill>
                  <a:srgbClr val="FF0000"/>
                </a:solidFill>
                <a:latin typeface="Times New Roman" pitchFamily="18" charset="0"/>
                <a:sym typeface="Symbol" pitchFamily="18" charset="2"/>
              </a:rPr>
              <a:t>aq</a:t>
            </a:r>
            <a:r>
              <a:rPr lang="en-US" altLang="zh-CN" sz="2000" dirty="0">
                <a:solidFill>
                  <a:srgbClr val="FF0000"/>
                </a:solidFill>
                <a:latin typeface="Times New Roman" pitchFamily="18" charset="0"/>
                <a:sym typeface="Symbol" pitchFamily="18" charset="2"/>
              </a:rPr>
              <a:t>) + 2Cl</a:t>
            </a:r>
            <a:r>
              <a:rPr lang="zh-CN" altLang="en-US" sz="2000" baseline="30000" dirty="0">
                <a:solidFill>
                  <a:srgbClr val="FF0000"/>
                </a:solidFill>
                <a:latin typeface="Times New Roman" pitchFamily="18" charset="0"/>
              </a:rPr>
              <a:t>－</a:t>
            </a:r>
            <a:r>
              <a:rPr lang="en-US" altLang="zh-CN" sz="2000" dirty="0">
                <a:solidFill>
                  <a:srgbClr val="FF0000"/>
                </a:solidFill>
                <a:latin typeface="Times New Roman" pitchFamily="18" charset="0"/>
              </a:rPr>
              <a:t>(</a:t>
            </a:r>
            <a:r>
              <a:rPr lang="en-US" altLang="zh-CN" sz="2000" dirty="0" err="1">
                <a:solidFill>
                  <a:srgbClr val="FF0000"/>
                </a:solidFill>
                <a:latin typeface="Times New Roman" pitchFamily="18" charset="0"/>
              </a:rPr>
              <a:t>aq</a:t>
            </a:r>
            <a:r>
              <a:rPr lang="en-US" altLang="zh-CN" sz="2000" dirty="0">
                <a:solidFill>
                  <a:srgbClr val="FF0000"/>
                </a:solidFill>
                <a:latin typeface="Times New Roman" pitchFamily="18" charset="0"/>
              </a:rPr>
              <a:t>)</a:t>
            </a:r>
            <a:r>
              <a:rPr lang="en-US" altLang="zh-CN" sz="2000" dirty="0">
                <a:solidFill>
                  <a:srgbClr val="FF0000"/>
                </a:solidFill>
                <a:latin typeface="Times New Roman" pitchFamily="18" charset="0"/>
                <a:sym typeface="Symbol" pitchFamily="18" charset="2"/>
              </a:rPr>
              <a:t> =Mn</a:t>
            </a:r>
            <a:r>
              <a:rPr lang="en-US" altLang="zh-CN" sz="2000" baseline="30000" dirty="0">
                <a:solidFill>
                  <a:srgbClr val="FF0000"/>
                </a:solidFill>
                <a:latin typeface="Times New Roman" pitchFamily="18" charset="0"/>
                <a:sym typeface="Symbol" pitchFamily="18" charset="2"/>
              </a:rPr>
              <a:t>2+</a:t>
            </a:r>
            <a:r>
              <a:rPr lang="en-US" altLang="zh-CN" sz="2000" dirty="0">
                <a:solidFill>
                  <a:srgbClr val="FF0000"/>
                </a:solidFill>
                <a:latin typeface="Times New Roman" pitchFamily="18" charset="0"/>
                <a:sym typeface="Symbol" pitchFamily="18" charset="2"/>
              </a:rPr>
              <a:t> (</a:t>
            </a:r>
            <a:r>
              <a:rPr lang="en-US" altLang="zh-CN" sz="2000" dirty="0" err="1">
                <a:solidFill>
                  <a:srgbClr val="FF0000"/>
                </a:solidFill>
                <a:latin typeface="Times New Roman" pitchFamily="18" charset="0"/>
                <a:sym typeface="Symbol" pitchFamily="18" charset="2"/>
              </a:rPr>
              <a:t>aq</a:t>
            </a:r>
            <a:r>
              <a:rPr lang="en-US" altLang="zh-CN" sz="2000" dirty="0">
                <a:solidFill>
                  <a:srgbClr val="FF0000"/>
                </a:solidFill>
                <a:latin typeface="Times New Roman" pitchFamily="18" charset="0"/>
                <a:sym typeface="Symbol" pitchFamily="18" charset="2"/>
              </a:rPr>
              <a:t>) + Cl</a:t>
            </a:r>
            <a:r>
              <a:rPr lang="en-US" altLang="zh-CN" sz="2000" baseline="-25000" dirty="0">
                <a:solidFill>
                  <a:srgbClr val="FF0000"/>
                </a:solidFill>
                <a:latin typeface="Times New Roman" pitchFamily="18" charset="0"/>
                <a:sym typeface="Symbol" pitchFamily="18" charset="2"/>
              </a:rPr>
              <a:t>2</a:t>
            </a:r>
            <a:r>
              <a:rPr lang="en-US" altLang="zh-CN" sz="2000" dirty="0">
                <a:solidFill>
                  <a:srgbClr val="FF0000"/>
                </a:solidFill>
                <a:latin typeface="Times New Roman" pitchFamily="18" charset="0"/>
                <a:sym typeface="Symbol" pitchFamily="18" charset="2"/>
              </a:rPr>
              <a:t>(g)</a:t>
            </a:r>
            <a:r>
              <a:rPr lang="en-US" altLang="zh-CN" sz="2000" baseline="-25000" dirty="0">
                <a:solidFill>
                  <a:srgbClr val="FF0000"/>
                </a:solidFill>
                <a:latin typeface="Times New Roman" pitchFamily="18" charset="0"/>
                <a:sym typeface="Symbol" pitchFamily="18" charset="2"/>
              </a:rPr>
              <a:t> </a:t>
            </a:r>
            <a:r>
              <a:rPr lang="en-US" altLang="zh-CN" sz="2000" dirty="0">
                <a:solidFill>
                  <a:srgbClr val="FF0000"/>
                </a:solidFill>
                <a:latin typeface="Times New Roman" pitchFamily="18" charset="0"/>
                <a:sym typeface="Symbol" pitchFamily="18" charset="2"/>
              </a:rPr>
              <a:t>+ 2H</a:t>
            </a:r>
            <a:r>
              <a:rPr lang="en-US" altLang="zh-CN" sz="2000" baseline="-25000" dirty="0">
                <a:solidFill>
                  <a:srgbClr val="FF0000"/>
                </a:solidFill>
                <a:latin typeface="Times New Roman" pitchFamily="18" charset="0"/>
                <a:sym typeface="Symbol" pitchFamily="18" charset="2"/>
              </a:rPr>
              <a:t>2</a:t>
            </a:r>
            <a:r>
              <a:rPr lang="en-US" altLang="zh-CN" sz="2000" dirty="0">
                <a:solidFill>
                  <a:srgbClr val="FF0000"/>
                </a:solidFill>
                <a:latin typeface="Times New Roman" pitchFamily="18" charset="0"/>
                <a:sym typeface="Symbol" pitchFamily="18" charset="2"/>
              </a:rPr>
              <a:t>O(l)</a:t>
            </a:r>
            <a:br>
              <a:rPr lang="en-US" altLang="zh-CN" sz="2000" dirty="0">
                <a:solidFill>
                  <a:srgbClr val="FF0000"/>
                </a:solidFill>
                <a:latin typeface="Times New Roman" pitchFamily="18" charset="0"/>
                <a:sym typeface="Symbol" pitchFamily="18" charset="2"/>
              </a:rPr>
            </a:br>
            <a:r>
              <a:rPr lang="en-US" altLang="zh-CN" sz="2000" dirty="0">
                <a:solidFill>
                  <a:srgbClr val="FF0000"/>
                </a:solidFill>
                <a:latin typeface="Times New Roman" pitchFamily="18" charset="0"/>
                <a:sym typeface="Symbol" pitchFamily="18" charset="2"/>
              </a:rPr>
              <a:t>-465.2            0             -131.3       -228.0             0        -237.13</a:t>
            </a:r>
          </a:p>
        </p:txBody>
      </p:sp>
      <p:sp>
        <p:nvSpPr>
          <p:cNvPr id="28682" name="Text Box 10"/>
          <p:cNvSpPr txBox="1">
            <a:spLocks noChangeArrowheads="1"/>
          </p:cNvSpPr>
          <p:nvPr/>
        </p:nvSpPr>
        <p:spPr bwMode="auto">
          <a:xfrm>
            <a:off x="500034" y="2285992"/>
            <a:ext cx="1225550" cy="396875"/>
          </a:xfrm>
          <a:prstGeom prst="rect">
            <a:avLst/>
          </a:prstGeom>
          <a:noFill/>
          <a:ln w="9525">
            <a:noFill/>
            <a:miter lim="800000"/>
            <a:headEnd/>
            <a:tailEnd/>
          </a:ln>
        </p:spPr>
        <p:txBody>
          <a:bodyPr wrap="none">
            <a:spAutoFit/>
          </a:bodyPr>
          <a:lstStyle/>
          <a:p>
            <a:r>
              <a:rPr kumimoji="1" lang="en-US" altLang="zh-CN" sz="2000" b="0" dirty="0">
                <a:solidFill>
                  <a:srgbClr val="003399"/>
                </a:solidFill>
              </a:rPr>
              <a:t>/(kJ/mol)</a:t>
            </a:r>
            <a:r>
              <a:rPr lang="en-US" altLang="zh-CN" sz="2000" b="0" dirty="0">
                <a:solidFill>
                  <a:srgbClr val="003399"/>
                </a:solidFill>
              </a:rPr>
              <a:t> </a:t>
            </a:r>
          </a:p>
        </p:txBody>
      </p:sp>
      <p:graphicFrame>
        <p:nvGraphicFramePr>
          <p:cNvPr id="28676" name="Object 11"/>
          <p:cNvGraphicFramePr>
            <a:graphicFrameLocks noChangeAspect="1"/>
          </p:cNvGraphicFramePr>
          <p:nvPr>
            <p:ph idx="1"/>
          </p:nvPr>
        </p:nvGraphicFramePr>
        <p:xfrm>
          <a:off x="214282" y="2000240"/>
          <a:ext cx="1476375" cy="374650"/>
        </p:xfrm>
        <a:graphic>
          <a:graphicData uri="http://schemas.openxmlformats.org/presentationml/2006/ole">
            <p:oleObj spid="_x0000_s391172" name="Equation" r:id="rId7" imgW="799920" imgH="203040" progId="Equation.DSMT4">
              <p:embed/>
            </p:oleObj>
          </a:graphicData>
        </a:graphic>
      </p:graphicFrame>
      <p:sp>
        <p:nvSpPr>
          <p:cNvPr id="28683" name="Rectangle 13"/>
          <p:cNvSpPr>
            <a:spLocks noGrp="1" noChangeArrowheads="1"/>
          </p:cNvSpPr>
          <p:nvPr>
            <p:ph type="title"/>
          </p:nvPr>
        </p:nvSpPr>
        <p:spPr/>
        <p:txBody>
          <a:bodyPr/>
          <a:lstStyle/>
          <a:p>
            <a:pPr eaLnBrk="1" hangingPunct="1"/>
            <a:endParaRPr lang="zh-CN" altLang="zh-CN"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ext Box 2"/>
          <p:cNvSpPr txBox="1">
            <a:spLocks noChangeArrowheads="1"/>
          </p:cNvSpPr>
          <p:nvPr/>
        </p:nvSpPr>
        <p:spPr bwMode="auto">
          <a:xfrm>
            <a:off x="500034" y="1857364"/>
            <a:ext cx="2344738" cy="561975"/>
          </a:xfrm>
          <a:prstGeom prst="rect">
            <a:avLst/>
          </a:prstGeom>
          <a:noFill/>
          <a:ln w="9525">
            <a:noFill/>
            <a:miter lim="800000"/>
            <a:headEnd/>
            <a:tailEnd/>
          </a:ln>
        </p:spPr>
        <p:txBody>
          <a:bodyPr>
            <a:spAutoFit/>
          </a:bodyPr>
          <a:lstStyle/>
          <a:p>
            <a:pPr>
              <a:lnSpc>
                <a:spcPct val="110000"/>
              </a:lnSpc>
              <a:spcBef>
                <a:spcPct val="50000"/>
              </a:spcBef>
            </a:pPr>
            <a:r>
              <a:rPr kumimoji="1" lang="zh-CN" altLang="en-US" sz="2800" b="0" dirty="0">
                <a:solidFill>
                  <a:srgbClr val="FF0000"/>
                </a:solidFill>
                <a:latin typeface="Times New Roman" pitchFamily="18" charset="0"/>
                <a:ea typeface="黑体" pitchFamily="49" charset="-122"/>
              </a:rPr>
              <a:t>解 ：</a:t>
            </a:r>
          </a:p>
        </p:txBody>
      </p:sp>
      <p:sp>
        <p:nvSpPr>
          <p:cNvPr id="29703" name="Rectangle 3"/>
          <p:cNvSpPr>
            <a:spLocks noChangeArrowheads="1"/>
          </p:cNvSpPr>
          <p:nvPr/>
        </p:nvSpPr>
        <p:spPr bwMode="auto">
          <a:xfrm>
            <a:off x="1571604" y="1857364"/>
            <a:ext cx="541338" cy="561975"/>
          </a:xfrm>
          <a:prstGeom prst="rect">
            <a:avLst/>
          </a:prstGeom>
          <a:noFill/>
          <a:ln w="9525">
            <a:noFill/>
            <a:miter lim="800000"/>
            <a:headEnd/>
            <a:tailEnd/>
          </a:ln>
        </p:spPr>
        <p:txBody>
          <a:bodyPr wrap="none">
            <a:spAutoFit/>
          </a:bodyPr>
          <a:lstStyle/>
          <a:p>
            <a:pPr>
              <a:lnSpc>
                <a:spcPct val="110000"/>
              </a:lnSpc>
            </a:pPr>
            <a:r>
              <a:rPr kumimoji="1" lang="en-US" altLang="zh-CN" sz="2800" b="0" dirty="0">
                <a:solidFill>
                  <a:schemeClr val="hlink"/>
                </a:solidFill>
                <a:latin typeface="Times New Roman" pitchFamily="18" charset="0"/>
                <a:ea typeface="黑体" pitchFamily="49" charset="-122"/>
              </a:rPr>
              <a:t>②</a:t>
            </a:r>
          </a:p>
        </p:txBody>
      </p:sp>
      <p:sp>
        <p:nvSpPr>
          <p:cNvPr id="244740" name="Text Box 4"/>
          <p:cNvSpPr txBox="1">
            <a:spLocks noChangeArrowheads="1"/>
          </p:cNvSpPr>
          <p:nvPr/>
        </p:nvSpPr>
        <p:spPr bwMode="auto">
          <a:xfrm>
            <a:off x="942975" y="4292600"/>
            <a:ext cx="8201025" cy="1544638"/>
          </a:xfrm>
          <a:prstGeom prst="rect">
            <a:avLst/>
          </a:prstGeom>
          <a:noFill/>
          <a:ln w="9525">
            <a:noFill/>
            <a:miter lim="800000"/>
            <a:headEnd/>
            <a:tailEnd/>
          </a:ln>
        </p:spPr>
        <p:txBody>
          <a:bodyPr>
            <a:spAutoFit/>
          </a:bodyPr>
          <a:lstStyle/>
          <a:p>
            <a:pPr>
              <a:lnSpc>
                <a:spcPct val="80000"/>
              </a:lnSpc>
              <a:spcBef>
                <a:spcPct val="50000"/>
              </a:spcBef>
            </a:pPr>
            <a:r>
              <a:rPr kumimoji="1" lang="en-US" altLang="zh-CN" sz="2800" b="0" dirty="0">
                <a:solidFill>
                  <a:srgbClr val="003399"/>
                </a:solidFill>
                <a:latin typeface="Times New Roman" pitchFamily="18" charset="0"/>
                <a:ea typeface="黑体" pitchFamily="49" charset="-122"/>
                <a:sym typeface="Symbol" pitchFamily="18" charset="2"/>
              </a:rPr>
              <a:t> </a:t>
            </a:r>
            <a:r>
              <a:rPr kumimoji="1" lang="en-US" altLang="zh-CN" sz="2800" b="0" baseline="-25000" dirty="0" err="1">
                <a:solidFill>
                  <a:srgbClr val="003399"/>
                </a:solidFill>
                <a:latin typeface="Times New Roman" pitchFamily="18" charset="0"/>
                <a:ea typeface="黑体" pitchFamily="49" charset="-122"/>
                <a:sym typeface="Symbol" pitchFamily="18" charset="2"/>
              </a:rPr>
              <a:t>r</a:t>
            </a:r>
            <a:r>
              <a:rPr kumimoji="1" lang="en-US" altLang="zh-CN" sz="2800" b="0" i="1" dirty="0" err="1">
                <a:solidFill>
                  <a:srgbClr val="003399"/>
                </a:solidFill>
                <a:latin typeface="Times New Roman" pitchFamily="18" charset="0"/>
                <a:ea typeface="黑体" pitchFamily="49" charset="-122"/>
                <a:sym typeface="Symbol" pitchFamily="18" charset="2"/>
              </a:rPr>
              <a:t>G</a:t>
            </a:r>
            <a:r>
              <a:rPr kumimoji="1" lang="en-US" altLang="zh-CN" sz="2800" b="0" baseline="-25000" dirty="0" err="1">
                <a:solidFill>
                  <a:srgbClr val="003399"/>
                </a:solidFill>
                <a:latin typeface="Times New Roman" pitchFamily="18" charset="0"/>
                <a:ea typeface="黑体" pitchFamily="49" charset="-122"/>
                <a:sym typeface="Symbol" pitchFamily="18" charset="2"/>
              </a:rPr>
              <a:t>m</a:t>
            </a:r>
            <a:r>
              <a:rPr kumimoji="1" lang="en-US" altLang="zh-CN" sz="2800" b="0" baseline="-25000" dirty="0">
                <a:solidFill>
                  <a:srgbClr val="003399"/>
                </a:solidFill>
                <a:latin typeface="Times New Roman" pitchFamily="18" charset="0"/>
                <a:ea typeface="黑体" pitchFamily="49" charset="-122"/>
                <a:sym typeface="Symbol" pitchFamily="18" charset="2"/>
              </a:rPr>
              <a:t> </a:t>
            </a:r>
            <a:r>
              <a:rPr kumimoji="1" lang="en-US" altLang="zh-CN" sz="2800" b="0" dirty="0">
                <a:solidFill>
                  <a:srgbClr val="003399"/>
                </a:solidFill>
                <a:latin typeface="Times New Roman" pitchFamily="18" charset="0"/>
                <a:ea typeface="黑体" pitchFamily="49" charset="-122"/>
              </a:rPr>
              <a:t>= 25.4 + 8.314×10</a:t>
            </a:r>
            <a:r>
              <a:rPr kumimoji="1" lang="en-US" altLang="zh-CN" sz="2800" b="0" baseline="30000" dirty="0">
                <a:solidFill>
                  <a:srgbClr val="003399"/>
                </a:solidFill>
                <a:latin typeface="Times New Roman" pitchFamily="18" charset="0"/>
                <a:ea typeface="黑体" pitchFamily="49" charset="-122"/>
              </a:rPr>
              <a:t>-3</a:t>
            </a:r>
            <a:r>
              <a:rPr kumimoji="1" lang="en-US" altLang="zh-CN" sz="2800" b="0" dirty="0">
                <a:solidFill>
                  <a:srgbClr val="003399"/>
                </a:solidFill>
                <a:latin typeface="Times New Roman" pitchFamily="18" charset="0"/>
                <a:ea typeface="黑体" pitchFamily="49" charset="-122"/>
              </a:rPr>
              <a:t> ×298.15ln (3.35×10</a:t>
            </a:r>
            <a:r>
              <a:rPr kumimoji="1" lang="en-US" altLang="zh-CN" sz="2800" b="0" baseline="30000" dirty="0">
                <a:solidFill>
                  <a:srgbClr val="003399"/>
                </a:solidFill>
                <a:latin typeface="Times New Roman" pitchFamily="18" charset="0"/>
                <a:ea typeface="黑体" pitchFamily="49" charset="-122"/>
              </a:rPr>
              <a:t>-7</a:t>
            </a:r>
            <a:r>
              <a:rPr kumimoji="1" lang="en-US" altLang="zh-CN" sz="2800" b="0" dirty="0">
                <a:solidFill>
                  <a:srgbClr val="003399"/>
                </a:solidFill>
                <a:latin typeface="Times New Roman" pitchFamily="18" charset="0"/>
                <a:ea typeface="黑体" pitchFamily="49" charset="-122"/>
              </a:rPr>
              <a:t>)</a:t>
            </a:r>
          </a:p>
          <a:p>
            <a:pPr>
              <a:lnSpc>
                <a:spcPct val="80000"/>
              </a:lnSpc>
              <a:spcBef>
                <a:spcPct val="50000"/>
              </a:spcBef>
            </a:pPr>
            <a:r>
              <a:rPr kumimoji="1" lang="en-US" altLang="zh-CN" sz="2800" b="0" dirty="0">
                <a:solidFill>
                  <a:srgbClr val="003399"/>
                </a:solidFill>
                <a:latin typeface="Times New Roman" pitchFamily="18" charset="0"/>
                <a:ea typeface="黑体" pitchFamily="49" charset="-122"/>
              </a:rPr>
              <a:t>          = </a:t>
            </a:r>
            <a:r>
              <a:rPr kumimoji="1" lang="en-US" altLang="zh-CN" sz="2800" b="0" dirty="0">
                <a:solidFill>
                  <a:srgbClr val="003399"/>
                </a:solidFill>
                <a:latin typeface="黑体" pitchFamily="49" charset="-122"/>
                <a:ea typeface="黑体" pitchFamily="49" charset="-122"/>
              </a:rPr>
              <a:t>-</a:t>
            </a:r>
            <a:r>
              <a:rPr kumimoji="1" lang="en-US" altLang="zh-CN" sz="2800" b="0" dirty="0">
                <a:solidFill>
                  <a:srgbClr val="003399"/>
                </a:solidFill>
                <a:latin typeface="Times New Roman" pitchFamily="18" charset="0"/>
                <a:ea typeface="黑体" pitchFamily="49" charset="-122"/>
              </a:rPr>
              <a:t> 11.6 (kJ/mol) &lt; 0     </a:t>
            </a:r>
            <a:r>
              <a:rPr kumimoji="1" lang="zh-CN" altLang="en-US" sz="2800" b="0" dirty="0">
                <a:solidFill>
                  <a:srgbClr val="003399"/>
                </a:solidFill>
                <a:latin typeface="Times New Roman" pitchFamily="18" charset="0"/>
                <a:ea typeface="黑体" pitchFamily="49" charset="-122"/>
              </a:rPr>
              <a:t>反应自发进行。</a:t>
            </a:r>
          </a:p>
          <a:p>
            <a:pPr>
              <a:lnSpc>
                <a:spcPct val="80000"/>
              </a:lnSpc>
              <a:spcBef>
                <a:spcPct val="50000"/>
              </a:spcBef>
            </a:pPr>
            <a:r>
              <a:rPr kumimoji="1" lang="zh-CN" altLang="en-US" sz="2800" b="0" dirty="0">
                <a:solidFill>
                  <a:srgbClr val="003399"/>
                </a:solidFill>
                <a:latin typeface="Times New Roman" pitchFamily="18" charset="0"/>
                <a:ea typeface="黑体" pitchFamily="49" charset="-122"/>
              </a:rPr>
              <a:t>该反应在标态下不能进行，但在非标态下可以进行。</a:t>
            </a:r>
          </a:p>
        </p:txBody>
      </p:sp>
      <p:graphicFrame>
        <p:nvGraphicFramePr>
          <p:cNvPr id="244742" name="Object 6"/>
          <p:cNvGraphicFramePr>
            <a:graphicFrameLocks noChangeAspect="1"/>
          </p:cNvGraphicFramePr>
          <p:nvPr/>
        </p:nvGraphicFramePr>
        <p:xfrm>
          <a:off x="2214546" y="2643182"/>
          <a:ext cx="4803793" cy="887473"/>
        </p:xfrm>
        <a:graphic>
          <a:graphicData uri="http://schemas.openxmlformats.org/presentationml/2006/ole">
            <p:oleObj spid="_x0000_s392195" name="Equation" r:id="rId3" imgW="1815840" imgH="342720" progId="Equation.DSMT4">
              <p:embed/>
            </p:oleObj>
          </a:graphicData>
        </a:graphic>
      </p:graphicFrame>
      <p:sp>
        <p:nvSpPr>
          <p:cNvPr id="244743" name="Text Box 7"/>
          <p:cNvSpPr txBox="1">
            <a:spLocks noChangeArrowheads="1"/>
          </p:cNvSpPr>
          <p:nvPr/>
        </p:nvSpPr>
        <p:spPr bwMode="auto">
          <a:xfrm>
            <a:off x="1428728" y="0"/>
            <a:ext cx="7572428" cy="830997"/>
          </a:xfrm>
          <a:prstGeom prst="rect">
            <a:avLst/>
          </a:prstGeom>
          <a:noFill/>
          <a:ln w="9525">
            <a:noFill/>
            <a:miter lim="800000"/>
            <a:headEnd/>
            <a:tailEnd/>
          </a:ln>
        </p:spPr>
        <p:txBody>
          <a:bodyPr wrap="square">
            <a:spAutoFit/>
          </a:bodyPr>
          <a:lstStyle/>
          <a:p>
            <a:pPr>
              <a:spcBef>
                <a:spcPct val="50000"/>
              </a:spcBef>
            </a:pPr>
            <a:r>
              <a:rPr kumimoji="1" lang="en-US" altLang="zh-CN" sz="2400" b="0" dirty="0">
                <a:latin typeface="Times New Roman" pitchFamily="18" charset="0"/>
                <a:ea typeface="黑体" pitchFamily="49" charset="-122"/>
              </a:rPr>
              <a:t>② </a:t>
            </a:r>
            <a:r>
              <a:rPr kumimoji="1" lang="zh-CN" altLang="en-US" sz="2400" b="0" dirty="0">
                <a:latin typeface="Times New Roman" pitchFamily="18" charset="0"/>
                <a:ea typeface="黑体" pitchFamily="49" charset="-122"/>
              </a:rPr>
              <a:t>若用</a:t>
            </a:r>
            <a:r>
              <a:rPr kumimoji="1" lang="en-US" altLang="zh-CN" sz="2400" b="0" dirty="0">
                <a:latin typeface="Times New Roman" pitchFamily="18" charset="0"/>
                <a:ea typeface="黑体" pitchFamily="49" charset="-122"/>
              </a:rPr>
              <a:t>12.0 mol/dm</a:t>
            </a:r>
            <a:r>
              <a:rPr kumimoji="1" lang="en-US" altLang="zh-CN" sz="2400" b="0" baseline="30000" dirty="0">
                <a:latin typeface="Times New Roman" pitchFamily="18" charset="0"/>
                <a:ea typeface="黑体" pitchFamily="49" charset="-122"/>
              </a:rPr>
              <a:t>3</a:t>
            </a:r>
            <a:r>
              <a:rPr kumimoji="1" lang="en-US" altLang="zh-CN" sz="2400" b="0" dirty="0">
                <a:latin typeface="Times New Roman" pitchFamily="18" charset="0"/>
                <a:ea typeface="黑体" pitchFamily="49" charset="-122"/>
              </a:rPr>
              <a:t> </a:t>
            </a:r>
            <a:r>
              <a:rPr kumimoji="1" lang="zh-CN" altLang="en-US" sz="2400" b="0" dirty="0">
                <a:latin typeface="Times New Roman" pitchFamily="18" charset="0"/>
                <a:ea typeface="黑体" pitchFamily="49" charset="-122"/>
              </a:rPr>
              <a:t>的</a:t>
            </a:r>
            <a:r>
              <a:rPr kumimoji="1" lang="en-US" altLang="zh-CN" sz="2400" b="0" dirty="0" err="1">
                <a:latin typeface="Times New Roman" pitchFamily="18" charset="0"/>
                <a:ea typeface="黑体" pitchFamily="49" charset="-122"/>
              </a:rPr>
              <a:t>HCl</a:t>
            </a:r>
            <a:r>
              <a:rPr kumimoji="1" lang="zh-CN" altLang="en-US" sz="2400" b="0" dirty="0">
                <a:latin typeface="Times New Roman" pitchFamily="18" charset="0"/>
                <a:ea typeface="黑体" pitchFamily="49" charset="-122"/>
              </a:rPr>
              <a:t>，其它物质仍为标态，</a:t>
            </a:r>
            <a:r>
              <a:rPr kumimoji="1" lang="en-US" altLang="zh-CN" sz="2400" b="0" dirty="0">
                <a:latin typeface="Times New Roman" pitchFamily="18" charset="0"/>
                <a:ea typeface="黑体" pitchFamily="49" charset="-122"/>
              </a:rPr>
              <a:t>298K</a:t>
            </a:r>
            <a:r>
              <a:rPr kumimoji="1" lang="zh-CN" altLang="en-US" sz="2400" b="0" dirty="0">
                <a:latin typeface="Times New Roman" pitchFamily="18" charset="0"/>
                <a:ea typeface="黑体" pitchFamily="49" charset="-122"/>
              </a:rPr>
              <a:t>时，反应能否自发？</a:t>
            </a:r>
          </a:p>
        </p:txBody>
      </p:sp>
      <p:pic>
        <p:nvPicPr>
          <p:cNvPr id="29707" name="Picture 18"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a:ln w="9525">
            <a:noFill/>
            <a:miter lim="800000"/>
            <a:headEnd/>
            <a:tailEnd/>
          </a:ln>
        </p:spPr>
      </p:pic>
      <p:sp>
        <p:nvSpPr>
          <p:cNvPr id="244755" name="Rectangle 19"/>
          <p:cNvSpPr>
            <a:spLocks noChangeArrowheads="1"/>
          </p:cNvSpPr>
          <p:nvPr/>
        </p:nvSpPr>
        <p:spPr bwMode="auto">
          <a:xfrm>
            <a:off x="844550" y="1142984"/>
            <a:ext cx="8299450" cy="554033"/>
          </a:xfrm>
          <a:prstGeom prst="rect">
            <a:avLst/>
          </a:prstGeom>
          <a:noFill/>
          <a:ln w="9525">
            <a:noFill/>
            <a:miter lim="800000"/>
            <a:headEnd/>
            <a:tailEnd/>
          </a:ln>
        </p:spPr>
        <p:txBody>
          <a:bodyPr anchor="b"/>
          <a:lstStyle/>
          <a:p>
            <a:pPr>
              <a:lnSpc>
                <a:spcPct val="150000"/>
              </a:lnSpc>
            </a:pPr>
            <a:r>
              <a:rPr lang="en-US" altLang="zh-CN" sz="2000" b="1" dirty="0">
                <a:solidFill>
                  <a:srgbClr val="003399"/>
                </a:solidFill>
                <a:latin typeface="Times New Roman" pitchFamily="18" charset="0"/>
                <a:sym typeface="Symbol" pitchFamily="18" charset="2"/>
              </a:rPr>
              <a:t>MnO</a:t>
            </a:r>
            <a:r>
              <a:rPr lang="en-US" altLang="zh-CN" sz="2000" b="1" baseline="-25000" dirty="0">
                <a:solidFill>
                  <a:srgbClr val="003399"/>
                </a:solidFill>
                <a:latin typeface="Times New Roman" pitchFamily="18" charset="0"/>
                <a:sym typeface="Symbol" pitchFamily="18" charset="2"/>
              </a:rPr>
              <a:t>2</a:t>
            </a:r>
            <a:r>
              <a:rPr lang="en-US" altLang="zh-CN" sz="2000" b="1" dirty="0">
                <a:solidFill>
                  <a:srgbClr val="003399"/>
                </a:solidFill>
                <a:latin typeface="Times New Roman" pitchFamily="18" charset="0"/>
                <a:sym typeface="Symbol" pitchFamily="18" charset="2"/>
              </a:rPr>
              <a:t>(s) + 4H</a:t>
            </a:r>
            <a:r>
              <a:rPr lang="en-US" altLang="zh-CN" sz="2000" b="1" baseline="30000" dirty="0">
                <a:solidFill>
                  <a:srgbClr val="003399"/>
                </a:solidFill>
                <a:latin typeface="Times New Roman" pitchFamily="18" charset="0"/>
                <a:sym typeface="Symbol" pitchFamily="18" charset="2"/>
              </a:rPr>
              <a:t>+</a:t>
            </a:r>
            <a:r>
              <a:rPr lang="en-US" altLang="zh-CN" sz="2000" b="1" dirty="0">
                <a:solidFill>
                  <a:srgbClr val="003399"/>
                </a:solidFill>
                <a:latin typeface="Times New Roman" pitchFamily="18" charset="0"/>
                <a:sym typeface="Symbol" pitchFamily="18" charset="2"/>
              </a:rPr>
              <a:t>(</a:t>
            </a:r>
            <a:r>
              <a:rPr lang="en-US" altLang="zh-CN" sz="2000" b="1" dirty="0" err="1">
                <a:solidFill>
                  <a:srgbClr val="003399"/>
                </a:solidFill>
                <a:latin typeface="Times New Roman" pitchFamily="18" charset="0"/>
                <a:sym typeface="Symbol" pitchFamily="18" charset="2"/>
              </a:rPr>
              <a:t>aq</a:t>
            </a:r>
            <a:r>
              <a:rPr lang="en-US" altLang="zh-CN" sz="2000" b="1" dirty="0">
                <a:solidFill>
                  <a:srgbClr val="003399"/>
                </a:solidFill>
                <a:latin typeface="Times New Roman" pitchFamily="18" charset="0"/>
                <a:sym typeface="Symbol" pitchFamily="18" charset="2"/>
              </a:rPr>
              <a:t>) + 2Cl</a:t>
            </a:r>
            <a:r>
              <a:rPr lang="zh-CN" altLang="en-US" sz="2000" b="1" baseline="30000" dirty="0">
                <a:solidFill>
                  <a:srgbClr val="003399"/>
                </a:solidFill>
                <a:latin typeface="Times New Roman" pitchFamily="18" charset="0"/>
              </a:rPr>
              <a:t>－</a:t>
            </a:r>
            <a:r>
              <a:rPr lang="en-US" altLang="zh-CN" sz="2000" b="1" dirty="0">
                <a:solidFill>
                  <a:srgbClr val="003399"/>
                </a:solidFill>
                <a:latin typeface="Times New Roman" pitchFamily="18" charset="0"/>
              </a:rPr>
              <a:t>(</a:t>
            </a:r>
            <a:r>
              <a:rPr lang="en-US" altLang="zh-CN" sz="2000" b="1" dirty="0" err="1">
                <a:solidFill>
                  <a:srgbClr val="003399"/>
                </a:solidFill>
                <a:latin typeface="Times New Roman" pitchFamily="18" charset="0"/>
              </a:rPr>
              <a:t>aq</a:t>
            </a:r>
            <a:r>
              <a:rPr lang="en-US" altLang="zh-CN" sz="2000" b="1" dirty="0">
                <a:solidFill>
                  <a:srgbClr val="003399"/>
                </a:solidFill>
                <a:latin typeface="Times New Roman" pitchFamily="18" charset="0"/>
              </a:rPr>
              <a:t>)</a:t>
            </a:r>
            <a:r>
              <a:rPr lang="en-US" altLang="zh-CN" sz="2000" b="1" dirty="0">
                <a:solidFill>
                  <a:srgbClr val="003399"/>
                </a:solidFill>
                <a:latin typeface="Times New Roman" pitchFamily="18" charset="0"/>
                <a:sym typeface="Symbol" pitchFamily="18" charset="2"/>
              </a:rPr>
              <a:t> </a:t>
            </a:r>
            <a:r>
              <a:rPr lang="en-US" altLang="zh-CN" sz="2000" b="1" dirty="0" smtClean="0">
                <a:solidFill>
                  <a:srgbClr val="003399"/>
                </a:solidFill>
                <a:latin typeface="Times New Roman" pitchFamily="18" charset="0"/>
                <a:sym typeface="Symbol" pitchFamily="18" charset="2"/>
              </a:rPr>
              <a:t>=  Mn</a:t>
            </a:r>
            <a:r>
              <a:rPr lang="en-US" altLang="zh-CN" sz="2000" b="1" baseline="30000" dirty="0" smtClean="0">
                <a:solidFill>
                  <a:srgbClr val="003399"/>
                </a:solidFill>
                <a:latin typeface="Times New Roman" pitchFamily="18" charset="0"/>
                <a:sym typeface="Symbol" pitchFamily="18" charset="2"/>
              </a:rPr>
              <a:t>2</a:t>
            </a:r>
            <a:r>
              <a:rPr lang="en-US" altLang="zh-CN" sz="2000" b="1" baseline="30000" dirty="0">
                <a:solidFill>
                  <a:srgbClr val="003399"/>
                </a:solidFill>
                <a:latin typeface="Times New Roman" pitchFamily="18" charset="0"/>
                <a:sym typeface="Symbol" pitchFamily="18" charset="2"/>
              </a:rPr>
              <a:t>+</a:t>
            </a:r>
            <a:r>
              <a:rPr lang="en-US" altLang="zh-CN" sz="2000" b="1" dirty="0">
                <a:solidFill>
                  <a:srgbClr val="003399"/>
                </a:solidFill>
                <a:latin typeface="Times New Roman" pitchFamily="18" charset="0"/>
                <a:sym typeface="Symbol" pitchFamily="18" charset="2"/>
              </a:rPr>
              <a:t> (</a:t>
            </a:r>
            <a:r>
              <a:rPr lang="en-US" altLang="zh-CN" sz="2000" b="1" dirty="0" err="1">
                <a:solidFill>
                  <a:srgbClr val="003399"/>
                </a:solidFill>
                <a:latin typeface="Times New Roman" pitchFamily="18" charset="0"/>
                <a:sym typeface="Symbol" pitchFamily="18" charset="2"/>
              </a:rPr>
              <a:t>aq</a:t>
            </a:r>
            <a:r>
              <a:rPr lang="en-US" altLang="zh-CN" sz="2000" b="1" dirty="0">
                <a:solidFill>
                  <a:srgbClr val="003399"/>
                </a:solidFill>
                <a:latin typeface="Times New Roman" pitchFamily="18" charset="0"/>
                <a:sym typeface="Symbol" pitchFamily="18" charset="2"/>
              </a:rPr>
              <a:t>) + Cl</a:t>
            </a:r>
            <a:r>
              <a:rPr lang="en-US" altLang="zh-CN" sz="2000" b="1" baseline="-25000" dirty="0">
                <a:solidFill>
                  <a:srgbClr val="003399"/>
                </a:solidFill>
                <a:latin typeface="Times New Roman" pitchFamily="18" charset="0"/>
                <a:sym typeface="Symbol" pitchFamily="18" charset="2"/>
              </a:rPr>
              <a:t>2</a:t>
            </a:r>
            <a:r>
              <a:rPr lang="en-US" altLang="zh-CN" sz="2000" b="1" dirty="0">
                <a:solidFill>
                  <a:srgbClr val="003399"/>
                </a:solidFill>
                <a:latin typeface="Times New Roman" pitchFamily="18" charset="0"/>
                <a:sym typeface="Symbol" pitchFamily="18" charset="2"/>
              </a:rPr>
              <a:t>(g)</a:t>
            </a:r>
            <a:r>
              <a:rPr lang="en-US" altLang="zh-CN" sz="2000" b="1" baseline="-25000" dirty="0">
                <a:solidFill>
                  <a:srgbClr val="003399"/>
                </a:solidFill>
                <a:latin typeface="Times New Roman" pitchFamily="18" charset="0"/>
                <a:sym typeface="Symbol" pitchFamily="18" charset="2"/>
              </a:rPr>
              <a:t> </a:t>
            </a:r>
            <a:r>
              <a:rPr lang="en-US" altLang="zh-CN" sz="2000" b="1" dirty="0">
                <a:solidFill>
                  <a:srgbClr val="003399"/>
                </a:solidFill>
                <a:latin typeface="Times New Roman" pitchFamily="18" charset="0"/>
                <a:sym typeface="Symbol" pitchFamily="18" charset="2"/>
              </a:rPr>
              <a:t>+ 2H</a:t>
            </a:r>
            <a:r>
              <a:rPr lang="en-US" altLang="zh-CN" sz="2000" b="1" baseline="-25000" dirty="0">
                <a:solidFill>
                  <a:srgbClr val="003399"/>
                </a:solidFill>
                <a:latin typeface="Times New Roman" pitchFamily="18" charset="0"/>
                <a:sym typeface="Symbol" pitchFamily="18" charset="2"/>
              </a:rPr>
              <a:t>2</a:t>
            </a:r>
            <a:r>
              <a:rPr lang="en-US" altLang="zh-CN" sz="2000" b="1" dirty="0">
                <a:solidFill>
                  <a:srgbClr val="003399"/>
                </a:solidFill>
                <a:latin typeface="Times New Roman" pitchFamily="18" charset="0"/>
                <a:sym typeface="Symbol" pitchFamily="18" charset="2"/>
              </a:rPr>
              <a:t>O(l)</a:t>
            </a:r>
          </a:p>
        </p:txBody>
      </p:sp>
      <p:graphicFrame>
        <p:nvGraphicFramePr>
          <p:cNvPr id="392198" name="Object 6"/>
          <p:cNvGraphicFramePr>
            <a:graphicFrameLocks noChangeAspect="1"/>
          </p:cNvGraphicFramePr>
          <p:nvPr/>
        </p:nvGraphicFramePr>
        <p:xfrm>
          <a:off x="2357422" y="1643050"/>
          <a:ext cx="3735396" cy="1073138"/>
        </p:xfrm>
        <a:graphic>
          <a:graphicData uri="http://schemas.openxmlformats.org/presentationml/2006/ole">
            <p:oleObj spid="_x0000_s392198" name="Equation" r:id="rId6" imgW="1511280" imgH="444240" progId="Equation.DSMT4">
              <p:embed/>
            </p:oleObj>
          </a:graphicData>
        </a:graphic>
      </p:graphicFrame>
      <p:grpSp>
        <p:nvGrpSpPr>
          <p:cNvPr id="21" name="Group 9"/>
          <p:cNvGrpSpPr>
            <a:grpSpLocks/>
          </p:cNvGrpSpPr>
          <p:nvPr/>
        </p:nvGrpSpPr>
        <p:grpSpPr bwMode="auto">
          <a:xfrm>
            <a:off x="1928794" y="3571876"/>
            <a:ext cx="5260975" cy="547687"/>
            <a:chOff x="667" y="1054"/>
            <a:chExt cx="3359" cy="378"/>
          </a:xfrm>
        </p:grpSpPr>
        <p:sp>
          <p:nvSpPr>
            <p:cNvPr id="22" name="Rectangle 10"/>
            <p:cNvSpPr>
              <a:spLocks noChangeArrowheads="1"/>
            </p:cNvSpPr>
            <p:nvPr/>
          </p:nvSpPr>
          <p:spPr bwMode="auto">
            <a:xfrm>
              <a:off x="3907" y="1085"/>
              <a:ext cx="119" cy="34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23" name="Rectangle 11"/>
            <p:cNvSpPr>
              <a:spLocks noChangeArrowheads="1"/>
            </p:cNvSpPr>
            <p:nvPr/>
          </p:nvSpPr>
          <p:spPr bwMode="auto">
            <a:xfrm>
              <a:off x="3275" y="1085"/>
              <a:ext cx="312" cy="347"/>
            </a:xfrm>
            <a:prstGeom prst="rect">
              <a:avLst/>
            </a:prstGeom>
            <a:noFill/>
            <a:ln w="9525">
              <a:noFill/>
              <a:miter lim="800000"/>
              <a:headEnd/>
              <a:tailEnd/>
            </a:ln>
          </p:spPr>
          <p:txBody>
            <a:bodyPr wrap="none" lIns="0" tIns="0" rIns="0" bIns="0">
              <a:spAutoFit/>
            </a:bodyPr>
            <a:lstStyle/>
            <a:p>
              <a:pPr algn="l"/>
              <a:r>
                <a:rPr kumimoji="0" lang="en-US" altLang="zh-CN" sz="3300" i="1" dirty="0">
                  <a:solidFill>
                    <a:srgbClr val="000000"/>
                  </a:solidFill>
                  <a:ea typeface="宋体" pitchFamily="2" charset="-122"/>
                </a:rPr>
                <a:t>RT</a:t>
              </a:r>
              <a:endParaRPr kumimoji="0" lang="en-US" altLang="zh-CN" sz="1800" dirty="0">
                <a:latin typeface="Arial" pitchFamily="34" charset="0"/>
                <a:ea typeface="宋体" pitchFamily="2" charset="-122"/>
              </a:endParaRPr>
            </a:p>
          </p:txBody>
        </p:sp>
        <p:sp>
          <p:nvSpPr>
            <p:cNvPr id="24" name="Rectangle 12"/>
            <p:cNvSpPr>
              <a:spLocks noChangeArrowheads="1"/>
            </p:cNvSpPr>
            <p:nvPr/>
          </p:nvSpPr>
          <p:spPr bwMode="auto">
            <a:xfrm>
              <a:off x="1200" y="1085"/>
              <a:ext cx="684" cy="347"/>
            </a:xfrm>
            <a:prstGeom prst="rect">
              <a:avLst/>
            </a:prstGeom>
            <a:noFill/>
            <a:ln w="9525">
              <a:noFill/>
              <a:miter lim="800000"/>
              <a:headEnd/>
              <a:tailEnd/>
            </a:ln>
          </p:spPr>
          <p:txBody>
            <a:bodyPr wrap="none" lIns="0" tIns="0" rIns="0" bIns="0">
              <a:spAutoFit/>
            </a:bodyPr>
            <a:lstStyle/>
            <a:p>
              <a:pPr algn="l"/>
              <a:r>
                <a:rPr kumimoji="0" lang="zh-CN" altLang="en-US" sz="3300">
                  <a:solidFill>
                    <a:srgbClr val="000000"/>
                  </a:solidFill>
                  <a:ea typeface="宋体" pitchFamily="2" charset="-122"/>
                </a:rPr>
                <a:t>（</a:t>
              </a:r>
              <a:r>
                <a:rPr kumimoji="0" lang="en-US" altLang="zh-CN" sz="3300" i="1">
                  <a:solidFill>
                    <a:srgbClr val="000000"/>
                  </a:solidFill>
                  <a:ea typeface="宋体" pitchFamily="2" charset="-122"/>
                </a:rPr>
                <a:t>T</a:t>
              </a:r>
              <a:r>
                <a:rPr kumimoji="0" lang="zh-CN" altLang="en-US" sz="3300">
                  <a:solidFill>
                    <a:srgbClr val="000000"/>
                  </a:solidFill>
                  <a:ea typeface="宋体" pitchFamily="2" charset="-122"/>
                </a:rPr>
                <a:t>）</a:t>
              </a:r>
              <a:endParaRPr kumimoji="0" lang="zh-CN" altLang="en-US" sz="1800">
                <a:latin typeface="Arial" pitchFamily="34" charset="0"/>
                <a:ea typeface="宋体" pitchFamily="2" charset="-122"/>
              </a:endParaRPr>
            </a:p>
          </p:txBody>
        </p:sp>
        <p:sp>
          <p:nvSpPr>
            <p:cNvPr id="25" name="Rectangle 13"/>
            <p:cNvSpPr>
              <a:spLocks noChangeArrowheads="1"/>
            </p:cNvSpPr>
            <p:nvPr/>
          </p:nvSpPr>
          <p:spPr bwMode="auto">
            <a:xfrm>
              <a:off x="3646" y="1085"/>
              <a:ext cx="208" cy="34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ea typeface="宋体" pitchFamily="2" charset="-122"/>
                </a:rPr>
                <a:t>ln</a:t>
              </a:r>
              <a:endParaRPr kumimoji="0" lang="en-US" altLang="zh-CN" sz="1800">
                <a:latin typeface="Arial" pitchFamily="34" charset="0"/>
                <a:ea typeface="宋体" pitchFamily="2" charset="-122"/>
              </a:endParaRPr>
            </a:p>
          </p:txBody>
        </p:sp>
        <p:sp>
          <p:nvSpPr>
            <p:cNvPr id="26" name="Rectangle 14"/>
            <p:cNvSpPr>
              <a:spLocks noChangeArrowheads="1"/>
            </p:cNvSpPr>
            <p:nvPr/>
          </p:nvSpPr>
          <p:spPr bwMode="auto">
            <a:xfrm>
              <a:off x="3072" y="1054"/>
              <a:ext cx="147" cy="348"/>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27" name="Rectangle 15"/>
            <p:cNvSpPr>
              <a:spLocks noChangeArrowheads="1"/>
            </p:cNvSpPr>
            <p:nvPr/>
          </p:nvSpPr>
          <p:spPr bwMode="auto">
            <a:xfrm>
              <a:off x="1775" y="1054"/>
              <a:ext cx="147" cy="348"/>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28" name="Object 16"/>
            <p:cNvGraphicFramePr>
              <a:graphicFrameLocks noChangeAspect="1"/>
            </p:cNvGraphicFramePr>
            <p:nvPr/>
          </p:nvGraphicFramePr>
          <p:xfrm>
            <a:off x="1920" y="1056"/>
            <a:ext cx="686" cy="331"/>
          </p:xfrm>
          <a:graphic>
            <a:graphicData uri="http://schemas.openxmlformats.org/presentationml/2006/ole">
              <p:oleObj spid="_x0000_s392199" name="CS ChemDraw Drawing" r:id="rId7" imgW="1089360" imgH="525600" progId="">
                <p:embed/>
              </p:oleObj>
            </a:graphicData>
          </a:graphic>
        </p:graphicFrame>
        <p:sp>
          <p:nvSpPr>
            <p:cNvPr id="29" name="Rectangle 17"/>
            <p:cNvSpPr>
              <a:spLocks noChangeArrowheads="1"/>
            </p:cNvSpPr>
            <p:nvPr/>
          </p:nvSpPr>
          <p:spPr bwMode="auto">
            <a:xfrm>
              <a:off x="2493" y="1080"/>
              <a:ext cx="685" cy="348"/>
            </a:xfrm>
            <a:prstGeom prst="rect">
              <a:avLst/>
            </a:prstGeom>
            <a:noFill/>
            <a:ln w="9525">
              <a:noFill/>
              <a:miter lim="800000"/>
              <a:headEnd/>
              <a:tailEnd/>
            </a:ln>
          </p:spPr>
          <p:txBody>
            <a:bodyPr wrap="none" lIns="0" tIns="0" rIns="0" bIns="0">
              <a:spAutoFit/>
            </a:bodyPr>
            <a:lstStyle/>
            <a:p>
              <a:pPr algn="l"/>
              <a:r>
                <a:rPr kumimoji="0" lang="zh-CN" altLang="en-US" sz="3300">
                  <a:solidFill>
                    <a:srgbClr val="000000"/>
                  </a:solidFill>
                  <a:ea typeface="宋体" pitchFamily="2" charset="-122"/>
                </a:rPr>
                <a:t>（</a:t>
              </a:r>
              <a:r>
                <a:rPr kumimoji="0" lang="en-US" altLang="zh-CN" sz="3300" i="1">
                  <a:solidFill>
                    <a:srgbClr val="000000"/>
                  </a:solidFill>
                  <a:ea typeface="宋体" pitchFamily="2" charset="-122"/>
                </a:rPr>
                <a:t>T</a:t>
              </a:r>
              <a:r>
                <a:rPr kumimoji="0" lang="zh-CN" altLang="en-US" sz="3300">
                  <a:solidFill>
                    <a:srgbClr val="000000"/>
                  </a:solidFill>
                  <a:ea typeface="宋体" pitchFamily="2" charset="-122"/>
                </a:rPr>
                <a:t>）</a:t>
              </a:r>
              <a:endParaRPr kumimoji="0" lang="zh-CN" altLang="en-US" sz="1800">
                <a:latin typeface="Arial" pitchFamily="34" charset="0"/>
                <a:ea typeface="宋体" pitchFamily="2" charset="-122"/>
              </a:endParaRPr>
            </a:p>
          </p:txBody>
        </p:sp>
        <p:graphicFrame>
          <p:nvGraphicFramePr>
            <p:cNvPr id="30" name="Object 18"/>
            <p:cNvGraphicFramePr>
              <a:graphicFrameLocks noChangeAspect="1"/>
            </p:cNvGraphicFramePr>
            <p:nvPr/>
          </p:nvGraphicFramePr>
          <p:xfrm>
            <a:off x="667" y="1102"/>
            <a:ext cx="677" cy="290"/>
          </p:xfrm>
          <a:graphic>
            <a:graphicData uri="http://schemas.openxmlformats.org/presentationml/2006/ole">
              <p:oleObj spid="_x0000_s392200" name="CS ChemDraw Drawing" r:id="rId8" imgW="1074240" imgH="459720" progId="">
                <p:embed/>
              </p:oleObj>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4743"/>
                                        </p:tgtEl>
                                        <p:attrNameLst>
                                          <p:attrName>style.visibility</p:attrName>
                                        </p:attrNameLst>
                                      </p:cBhvr>
                                      <p:to>
                                        <p:strVal val="visible"/>
                                      </p:to>
                                    </p:set>
                                    <p:animEffect transition="in" filter="blinds(horizontal)">
                                      <p:cBhvr>
                                        <p:cTn id="7" dur="500"/>
                                        <p:tgtEl>
                                          <p:spTgt spid="244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4755"/>
                                        </p:tgtEl>
                                        <p:attrNameLst>
                                          <p:attrName>style.visibility</p:attrName>
                                        </p:attrNameLst>
                                      </p:cBhvr>
                                      <p:to>
                                        <p:strVal val="visible"/>
                                      </p:to>
                                    </p:set>
                                    <p:anim calcmode="lin" valueType="num">
                                      <p:cBhvr additive="base">
                                        <p:cTn id="12" dur="500" fill="hold"/>
                                        <p:tgtEl>
                                          <p:spTgt spid="244755"/>
                                        </p:tgtEl>
                                        <p:attrNameLst>
                                          <p:attrName>ppt_x</p:attrName>
                                        </p:attrNameLst>
                                      </p:cBhvr>
                                      <p:tavLst>
                                        <p:tav tm="0">
                                          <p:val>
                                            <p:strVal val="#ppt_x"/>
                                          </p:val>
                                        </p:tav>
                                        <p:tav tm="100000">
                                          <p:val>
                                            <p:strVal val="#ppt_x"/>
                                          </p:val>
                                        </p:tav>
                                      </p:tavLst>
                                    </p:anim>
                                    <p:anim calcmode="lin" valueType="num">
                                      <p:cBhvr additive="base">
                                        <p:cTn id="13" dur="500" fill="hold"/>
                                        <p:tgtEl>
                                          <p:spTgt spid="24475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9702"/>
                                        </p:tgtEl>
                                        <p:attrNameLst>
                                          <p:attrName>style.visibility</p:attrName>
                                        </p:attrNameLst>
                                      </p:cBhvr>
                                      <p:to>
                                        <p:strVal val="visible"/>
                                      </p:to>
                                    </p:set>
                                    <p:animEffect transition="in" filter="blinds(horizontal)">
                                      <p:cBhvr>
                                        <p:cTn id="18" dur="500"/>
                                        <p:tgtEl>
                                          <p:spTgt spid="2970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9703"/>
                                        </p:tgtEl>
                                        <p:attrNameLst>
                                          <p:attrName>style.visibility</p:attrName>
                                        </p:attrNameLst>
                                      </p:cBhvr>
                                      <p:to>
                                        <p:strVal val="visible"/>
                                      </p:to>
                                    </p:set>
                                    <p:animEffect transition="in" filter="blinds(horizontal)">
                                      <p:cBhvr>
                                        <p:cTn id="21" dur="500"/>
                                        <p:tgtEl>
                                          <p:spTgt spid="29703"/>
                                        </p:tgtEl>
                                      </p:cBhvr>
                                    </p:animEffect>
                                  </p:childTnLst>
                                </p:cTn>
                              </p:par>
                              <p:par>
                                <p:cTn id="22" presetID="22" presetClass="entr" presetSubtype="8" fill="hold" nodeType="withEffect">
                                  <p:stCondLst>
                                    <p:cond delay="0"/>
                                  </p:stCondLst>
                                  <p:childTnLst>
                                    <p:set>
                                      <p:cBhvr>
                                        <p:cTn id="23" dur="1" fill="hold">
                                          <p:stCondLst>
                                            <p:cond delay="0"/>
                                          </p:stCondLst>
                                        </p:cTn>
                                        <p:tgtEl>
                                          <p:spTgt spid="392198"/>
                                        </p:tgtEl>
                                        <p:attrNameLst>
                                          <p:attrName>style.visibility</p:attrName>
                                        </p:attrNameLst>
                                      </p:cBhvr>
                                      <p:to>
                                        <p:strVal val="visible"/>
                                      </p:to>
                                    </p:set>
                                    <p:animEffect transition="in" filter="wipe(left)">
                                      <p:cBhvr>
                                        <p:cTn id="24" dur="500"/>
                                        <p:tgtEl>
                                          <p:spTgt spid="3921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4742"/>
                                        </p:tgtEl>
                                        <p:attrNameLst>
                                          <p:attrName>style.visibility</p:attrName>
                                        </p:attrNameLst>
                                      </p:cBhvr>
                                      <p:to>
                                        <p:strVal val="visible"/>
                                      </p:to>
                                    </p:set>
                                    <p:animEffect transition="in" filter="wipe(left)">
                                      <p:cBhvr>
                                        <p:cTn id="29" dur="500"/>
                                        <p:tgtEl>
                                          <p:spTgt spid="24474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44740">
                                            <p:txEl>
                                              <p:pRg st="0" end="0"/>
                                            </p:txEl>
                                          </p:spTgt>
                                        </p:tgtEl>
                                        <p:attrNameLst>
                                          <p:attrName>style.visibility</p:attrName>
                                        </p:attrNameLst>
                                      </p:cBhvr>
                                      <p:to>
                                        <p:strVal val="visible"/>
                                      </p:to>
                                    </p:set>
                                    <p:animEffect transition="in" filter="wipe(left)">
                                      <p:cBhvr>
                                        <p:cTn id="39" dur="500"/>
                                        <p:tgtEl>
                                          <p:spTgt spid="24474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44740">
                                            <p:txEl>
                                              <p:pRg st="1" end="1"/>
                                            </p:txEl>
                                          </p:spTgt>
                                        </p:tgtEl>
                                        <p:attrNameLst>
                                          <p:attrName>style.visibility</p:attrName>
                                        </p:attrNameLst>
                                      </p:cBhvr>
                                      <p:to>
                                        <p:strVal val="visible"/>
                                      </p:to>
                                    </p:set>
                                    <p:animEffect transition="in" filter="wipe(left)">
                                      <p:cBhvr>
                                        <p:cTn id="44" dur="500"/>
                                        <p:tgtEl>
                                          <p:spTgt spid="244740">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44740">
                                            <p:txEl>
                                              <p:pRg st="2" end="2"/>
                                            </p:txEl>
                                          </p:spTgt>
                                        </p:tgtEl>
                                        <p:attrNameLst>
                                          <p:attrName>style.visibility</p:attrName>
                                        </p:attrNameLst>
                                      </p:cBhvr>
                                      <p:to>
                                        <p:strVal val="visible"/>
                                      </p:to>
                                    </p:set>
                                    <p:animEffect transition="in" filter="wipe(left)">
                                      <p:cBhvr>
                                        <p:cTn id="49" dur="500"/>
                                        <p:tgtEl>
                                          <p:spTgt spid="2447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29703" grpId="0"/>
      <p:bldP spid="244740" grpId="0" build="p" autoUpdateAnimBg="0"/>
      <p:bldP spid="244743" grpId="0"/>
      <p:bldP spid="24475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DA6A9CB2-E5BF-4782-A842-134A96B238B3}"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097E63A5-7628-490B-B7F7-9CE285CEAF03}" type="slidenum">
              <a:rPr lang="en-US" altLang="zh-CN"/>
              <a:pPr/>
              <a:t>109</a:t>
            </a:fld>
            <a:endParaRPr lang="en-US" altLang="zh-CN"/>
          </a:p>
        </p:txBody>
      </p:sp>
      <p:graphicFrame>
        <p:nvGraphicFramePr>
          <p:cNvPr id="925698" name="Object 2"/>
          <p:cNvGraphicFramePr>
            <a:graphicFrameLocks noChangeAspect="1"/>
          </p:cNvGraphicFramePr>
          <p:nvPr/>
        </p:nvGraphicFramePr>
        <p:xfrm>
          <a:off x="3786182" y="142852"/>
          <a:ext cx="1079500" cy="706438"/>
        </p:xfrm>
        <a:graphic>
          <a:graphicData uri="http://schemas.openxmlformats.org/presentationml/2006/ole">
            <p:oleObj spid="_x0000_s227330" name="公式" r:id="rId4" imgW="368280" imgH="241200" progId="Equation.3">
              <p:embed/>
            </p:oleObj>
          </a:graphicData>
        </a:graphic>
      </p:graphicFrame>
      <p:graphicFrame>
        <p:nvGraphicFramePr>
          <p:cNvPr id="925699" name="Object 3"/>
          <p:cNvGraphicFramePr>
            <a:graphicFrameLocks noChangeAspect="1"/>
          </p:cNvGraphicFramePr>
          <p:nvPr/>
        </p:nvGraphicFramePr>
        <p:xfrm>
          <a:off x="989013" y="1557338"/>
          <a:ext cx="7831137" cy="2938462"/>
        </p:xfrm>
        <a:graphic>
          <a:graphicData uri="http://schemas.openxmlformats.org/presentationml/2006/ole">
            <p:oleObj spid="_x0000_s227331" name="Equation" r:id="rId5" imgW="2641320" imgH="990360" progId="Equation.DSMT4">
              <p:embed/>
            </p:oleObj>
          </a:graphicData>
        </a:graphic>
      </p:graphicFrame>
      <p:sp>
        <p:nvSpPr>
          <p:cNvPr id="925700" name="Rectangle 4"/>
          <p:cNvSpPr>
            <a:spLocks noGrp="1" noChangeArrowheads="1"/>
          </p:cNvSpPr>
          <p:nvPr>
            <p:ph type="title" idx="4294967295"/>
          </p:nvPr>
        </p:nvSpPr>
        <p:spPr/>
        <p:txBody>
          <a:bodyPr/>
          <a:lstStyle/>
          <a:p>
            <a:r>
              <a:rPr lang="en-US" altLang="zh-CN" dirty="0"/>
              <a:t>(2)</a:t>
            </a:r>
            <a:r>
              <a:rPr lang="en-US" altLang="zh-CN" dirty="0">
                <a:solidFill>
                  <a:srgbClr val="FF4BFF"/>
                </a:solidFill>
              </a:rPr>
              <a:t>          </a:t>
            </a:r>
            <a:r>
              <a:rPr lang="zh-CN" altLang="en-US" dirty="0"/>
              <a:t>经验判据</a:t>
            </a:r>
          </a:p>
        </p:txBody>
      </p:sp>
      <p:pic>
        <p:nvPicPr>
          <p:cNvPr id="925701" name="Picture 5"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25699"/>
                                        </p:tgtEl>
                                        <p:attrNameLst>
                                          <p:attrName>style.visibility</p:attrName>
                                        </p:attrNameLst>
                                      </p:cBhvr>
                                      <p:to>
                                        <p:strVal val="visible"/>
                                      </p:to>
                                    </p:set>
                                    <p:anim calcmode="lin" valueType="num">
                                      <p:cBhvr>
                                        <p:cTn id="7" dur="1000" fill="hold"/>
                                        <p:tgtEl>
                                          <p:spTgt spid="925699"/>
                                        </p:tgtEl>
                                        <p:attrNameLst>
                                          <p:attrName>ppt_w</p:attrName>
                                        </p:attrNameLst>
                                      </p:cBhvr>
                                      <p:tavLst>
                                        <p:tav tm="0">
                                          <p:val>
                                            <p:strVal val="#ppt_w*0.70"/>
                                          </p:val>
                                        </p:tav>
                                        <p:tav tm="100000">
                                          <p:val>
                                            <p:strVal val="#ppt_w"/>
                                          </p:val>
                                        </p:tav>
                                      </p:tavLst>
                                    </p:anim>
                                    <p:anim calcmode="lin" valueType="num">
                                      <p:cBhvr>
                                        <p:cTn id="8" dur="1000" fill="hold"/>
                                        <p:tgtEl>
                                          <p:spTgt spid="925699"/>
                                        </p:tgtEl>
                                        <p:attrNameLst>
                                          <p:attrName>ppt_h</p:attrName>
                                        </p:attrNameLst>
                                      </p:cBhvr>
                                      <p:tavLst>
                                        <p:tav tm="0">
                                          <p:val>
                                            <p:strVal val="#ppt_h"/>
                                          </p:val>
                                        </p:tav>
                                        <p:tav tm="100000">
                                          <p:val>
                                            <p:strVal val="#ppt_h"/>
                                          </p:val>
                                        </p:tav>
                                      </p:tavLst>
                                    </p:anim>
                                    <p:animEffect transition="in" filter="fade">
                                      <p:cBhvr>
                                        <p:cTn id="9" dur="1000"/>
                                        <p:tgtEl>
                                          <p:spTgt spid="925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611188" y="1412875"/>
            <a:ext cx="8532812" cy="2653034"/>
          </a:xfrm>
          <a:prstGeom prst="rect">
            <a:avLst/>
          </a:prstGeom>
          <a:noFill/>
          <a:ln w="9525">
            <a:noFill/>
            <a:miter lim="800000"/>
            <a:headEnd/>
            <a:tailEnd/>
          </a:ln>
          <a:effectLst/>
        </p:spPr>
        <p:txBody>
          <a:bodyPr wrap="square">
            <a:spAutoFit/>
          </a:bodyPr>
          <a:lstStyle/>
          <a:p>
            <a:pPr>
              <a:spcBef>
                <a:spcPct val="20000"/>
              </a:spcBef>
            </a:pPr>
            <a:r>
              <a:rPr kumimoji="1" lang="zh-CN" altLang="en-US" sz="3200" b="1" dirty="0">
                <a:solidFill>
                  <a:schemeClr val="tx2"/>
                </a:solidFill>
                <a:latin typeface="Times New Roman" pitchFamily="18" charset="0"/>
              </a:rPr>
              <a:t>思考</a:t>
            </a:r>
            <a:r>
              <a:rPr kumimoji="1" lang="zh-CN" altLang="en-US" sz="3200" dirty="0">
                <a:latin typeface="Times New Roman" pitchFamily="18" charset="0"/>
                <a:ea typeface="楷体_GB2312" pitchFamily="49" charset="-122"/>
              </a:rPr>
              <a:t>：</a:t>
            </a:r>
            <a:r>
              <a:rPr kumimoji="1" lang="en-US" altLang="zh-CN" sz="3200" dirty="0">
                <a:latin typeface="Times New Roman" pitchFamily="18" charset="0"/>
                <a:ea typeface="楷体_GB2312" pitchFamily="49" charset="-122"/>
              </a:rPr>
              <a:t>1) 101.325kPa</a:t>
            </a:r>
            <a:r>
              <a:rPr kumimoji="1" lang="zh-CN" altLang="en-US" sz="3200" dirty="0">
                <a:latin typeface="Times New Roman" pitchFamily="18" charset="0"/>
                <a:ea typeface="楷体_GB2312" pitchFamily="49" charset="-122"/>
              </a:rPr>
              <a:t>，</a:t>
            </a:r>
            <a:r>
              <a:rPr kumimoji="1" lang="en-US" altLang="zh-CN" sz="3200" dirty="0" smtClean="0">
                <a:latin typeface="Times New Roman" pitchFamily="18" charset="0"/>
                <a:ea typeface="楷体_GB2312" pitchFamily="49" charset="-122"/>
              </a:rPr>
              <a:t>273.15K(0</a:t>
            </a:r>
            <a:r>
              <a:rPr kumimoji="1" lang="en-US" altLang="zh-CN" sz="3200" baseline="30000" dirty="0" smtClean="0">
                <a:latin typeface="Times New Roman" pitchFamily="18" charset="0"/>
                <a:ea typeface="楷体_GB2312" pitchFamily="49" charset="-122"/>
              </a:rPr>
              <a:t>o</a:t>
            </a:r>
            <a:r>
              <a:rPr kumimoji="1" lang="en-US" altLang="zh-CN" sz="3200" dirty="0" smtClean="0">
                <a:latin typeface="Times New Roman" pitchFamily="18" charset="0"/>
                <a:cs typeface="Times New Roman" pitchFamily="18" charset="0"/>
              </a:rPr>
              <a:t>C</a:t>
            </a:r>
            <a:r>
              <a:rPr kumimoji="1" lang="en-US" altLang="zh-CN" sz="3200" dirty="0">
                <a:latin typeface="Times New Roman" pitchFamily="18" charset="0"/>
                <a:ea typeface="楷体_GB2312" pitchFamily="49" charset="-122"/>
              </a:rPr>
              <a:t>)</a:t>
            </a:r>
            <a:r>
              <a:rPr kumimoji="1" lang="zh-CN" altLang="en-US" sz="3200" dirty="0">
                <a:latin typeface="Times New Roman" pitchFamily="18" charset="0"/>
                <a:ea typeface="楷体_GB2312" pitchFamily="49" charset="-122"/>
              </a:rPr>
              <a:t>下，</a:t>
            </a:r>
            <a:r>
              <a:rPr kumimoji="1" lang="en-US" altLang="zh-CN" sz="3200" dirty="0">
                <a:latin typeface="Times New Roman" pitchFamily="18" charset="0"/>
                <a:ea typeface="楷体_GB2312" pitchFamily="49" charset="-122"/>
              </a:rPr>
              <a:t>H</a:t>
            </a:r>
            <a:r>
              <a:rPr kumimoji="1" lang="en-US" altLang="zh-CN" sz="3200" baseline="-25000" dirty="0">
                <a:latin typeface="Times New Roman" pitchFamily="18" charset="0"/>
                <a:ea typeface="楷体_GB2312" pitchFamily="49" charset="-122"/>
              </a:rPr>
              <a:t>2</a:t>
            </a:r>
            <a:r>
              <a:rPr kumimoji="1" lang="en-US" altLang="zh-CN" sz="3200" dirty="0">
                <a:latin typeface="Times New Roman" pitchFamily="18" charset="0"/>
                <a:ea typeface="楷体_GB2312" pitchFamily="49" charset="-122"/>
              </a:rPr>
              <a:t>O(</a:t>
            </a:r>
            <a:r>
              <a:rPr kumimoji="1" lang="en-US" altLang="zh-CN" sz="3200" i="1" dirty="0">
                <a:latin typeface="Times New Roman" pitchFamily="18" charset="0"/>
                <a:ea typeface="楷体_GB2312" pitchFamily="49" charset="-122"/>
              </a:rPr>
              <a:t>l</a:t>
            </a:r>
            <a:r>
              <a:rPr kumimoji="1" lang="en-US" altLang="zh-CN" sz="3200" dirty="0">
                <a:latin typeface="Times New Roman" pitchFamily="18" charset="0"/>
                <a:ea typeface="楷体_GB2312" pitchFamily="49" charset="-122"/>
              </a:rPr>
              <a:t>),  H</a:t>
            </a:r>
            <a:r>
              <a:rPr kumimoji="1" lang="en-US" altLang="zh-CN" sz="3200" baseline="-25000" dirty="0">
                <a:latin typeface="Times New Roman" pitchFamily="18" charset="0"/>
                <a:ea typeface="楷体_GB2312" pitchFamily="49" charset="-122"/>
              </a:rPr>
              <a:t>2</a:t>
            </a:r>
            <a:r>
              <a:rPr kumimoji="1" lang="en-US" altLang="zh-CN" sz="3200" dirty="0">
                <a:latin typeface="Times New Roman" pitchFamily="18" charset="0"/>
                <a:ea typeface="楷体_GB2312" pitchFamily="49" charset="-122"/>
              </a:rPr>
              <a:t>O(</a:t>
            </a:r>
            <a:r>
              <a:rPr kumimoji="1" lang="en-US" altLang="zh-CN" sz="3200" i="1" dirty="0">
                <a:latin typeface="Times New Roman" pitchFamily="18" charset="0"/>
                <a:ea typeface="楷体_GB2312" pitchFamily="49" charset="-122"/>
              </a:rPr>
              <a:t>g</a:t>
            </a:r>
            <a:r>
              <a:rPr kumimoji="1" lang="en-US" altLang="zh-CN" sz="3200" dirty="0">
                <a:latin typeface="Times New Roman" pitchFamily="18" charset="0"/>
                <a:ea typeface="楷体_GB2312" pitchFamily="49" charset="-122"/>
              </a:rPr>
              <a:t>)</a:t>
            </a:r>
            <a:r>
              <a:rPr kumimoji="1" lang="zh-CN" altLang="en-US" sz="3200" dirty="0">
                <a:latin typeface="Times New Roman" pitchFamily="18" charset="0"/>
                <a:ea typeface="楷体_GB2312" pitchFamily="49" charset="-122"/>
              </a:rPr>
              <a:t>和</a:t>
            </a:r>
            <a:r>
              <a:rPr kumimoji="1" lang="en-US" altLang="zh-CN" sz="3200" dirty="0">
                <a:latin typeface="Times New Roman" pitchFamily="18" charset="0"/>
                <a:ea typeface="楷体_GB2312" pitchFamily="49" charset="-122"/>
              </a:rPr>
              <a:t>H</a:t>
            </a:r>
            <a:r>
              <a:rPr kumimoji="1" lang="en-US" altLang="zh-CN" sz="3200" baseline="-25000" dirty="0">
                <a:latin typeface="Times New Roman" pitchFamily="18" charset="0"/>
                <a:ea typeface="楷体_GB2312" pitchFamily="49" charset="-122"/>
              </a:rPr>
              <a:t>2</a:t>
            </a:r>
            <a:r>
              <a:rPr kumimoji="1" lang="en-US" altLang="zh-CN" sz="3200" dirty="0">
                <a:latin typeface="Times New Roman" pitchFamily="18" charset="0"/>
                <a:ea typeface="楷体_GB2312" pitchFamily="49" charset="-122"/>
              </a:rPr>
              <a:t>O(</a:t>
            </a:r>
            <a:r>
              <a:rPr kumimoji="1" lang="en-US" altLang="zh-CN" sz="3200" i="1" dirty="0">
                <a:latin typeface="Times New Roman" pitchFamily="18" charset="0"/>
                <a:ea typeface="楷体_GB2312" pitchFamily="49" charset="-122"/>
              </a:rPr>
              <a:t>s</a:t>
            </a:r>
            <a:r>
              <a:rPr kumimoji="1" lang="en-US" altLang="zh-CN" sz="3200" dirty="0">
                <a:latin typeface="Times New Roman" pitchFamily="18" charset="0"/>
                <a:ea typeface="楷体_GB2312" pitchFamily="49" charset="-122"/>
              </a:rPr>
              <a:t>)</a:t>
            </a:r>
            <a:r>
              <a:rPr kumimoji="1" lang="zh-CN" altLang="en-US" sz="3200" dirty="0">
                <a:latin typeface="Times New Roman" pitchFamily="18" charset="0"/>
                <a:ea typeface="楷体_GB2312" pitchFamily="49" charset="-122"/>
              </a:rPr>
              <a:t>同时共存时系统中的相数为多少。</a:t>
            </a:r>
          </a:p>
          <a:p>
            <a:pPr>
              <a:spcBef>
                <a:spcPct val="20000"/>
              </a:spcBef>
            </a:pPr>
            <a:r>
              <a:rPr kumimoji="1" lang="en-US" altLang="zh-CN" sz="3200" dirty="0">
                <a:latin typeface="Times New Roman" pitchFamily="18" charset="0"/>
                <a:ea typeface="楷体_GB2312" pitchFamily="49" charset="-122"/>
              </a:rPr>
              <a:t>2) CaCO</a:t>
            </a:r>
            <a:r>
              <a:rPr kumimoji="1" lang="en-US" altLang="zh-CN" sz="3200" baseline="-25000" dirty="0">
                <a:latin typeface="Times New Roman" pitchFamily="18" charset="0"/>
                <a:ea typeface="楷体_GB2312" pitchFamily="49" charset="-122"/>
              </a:rPr>
              <a:t>3</a:t>
            </a:r>
            <a:r>
              <a:rPr kumimoji="1" lang="en-US" altLang="zh-CN" sz="3200" dirty="0">
                <a:latin typeface="Times New Roman" pitchFamily="18" charset="0"/>
                <a:ea typeface="楷体_GB2312" pitchFamily="49" charset="-122"/>
              </a:rPr>
              <a:t>(</a:t>
            </a:r>
            <a:r>
              <a:rPr kumimoji="1" lang="en-US" altLang="zh-CN" sz="3200" i="1" dirty="0">
                <a:latin typeface="Times New Roman" pitchFamily="18" charset="0"/>
                <a:ea typeface="楷体_GB2312" pitchFamily="49" charset="-122"/>
              </a:rPr>
              <a:t>s</a:t>
            </a:r>
            <a:r>
              <a:rPr kumimoji="1" lang="en-US" altLang="zh-CN" sz="3200" dirty="0">
                <a:latin typeface="Times New Roman" pitchFamily="18" charset="0"/>
                <a:ea typeface="楷体_GB2312" pitchFamily="49" charset="-122"/>
              </a:rPr>
              <a:t>)</a:t>
            </a:r>
            <a:r>
              <a:rPr kumimoji="1" lang="zh-CN" altLang="en-US" sz="3200" dirty="0">
                <a:latin typeface="Times New Roman" pitchFamily="18" charset="0"/>
                <a:ea typeface="楷体_GB2312" pitchFamily="49" charset="-122"/>
              </a:rPr>
              <a:t>分解为</a:t>
            </a:r>
            <a:r>
              <a:rPr kumimoji="1" lang="en-US" altLang="zh-CN" sz="3200" dirty="0" err="1">
                <a:latin typeface="Times New Roman" pitchFamily="18" charset="0"/>
                <a:ea typeface="楷体_GB2312" pitchFamily="49" charset="-122"/>
              </a:rPr>
              <a:t>CaO</a:t>
            </a:r>
            <a:r>
              <a:rPr kumimoji="1" lang="en-US" altLang="zh-CN" sz="3200" dirty="0">
                <a:latin typeface="Times New Roman" pitchFamily="18" charset="0"/>
                <a:ea typeface="楷体_GB2312" pitchFamily="49" charset="-122"/>
              </a:rPr>
              <a:t> (</a:t>
            </a:r>
            <a:r>
              <a:rPr kumimoji="1" lang="en-US" altLang="zh-CN" sz="3200" i="1" dirty="0">
                <a:latin typeface="Times New Roman" pitchFamily="18" charset="0"/>
                <a:ea typeface="楷体_GB2312" pitchFamily="49" charset="-122"/>
              </a:rPr>
              <a:t>s</a:t>
            </a:r>
            <a:r>
              <a:rPr kumimoji="1" lang="en-US" altLang="zh-CN" sz="3200" dirty="0">
                <a:latin typeface="Times New Roman" pitchFamily="18" charset="0"/>
                <a:ea typeface="楷体_GB2312" pitchFamily="49" charset="-122"/>
              </a:rPr>
              <a:t>)</a:t>
            </a:r>
            <a:r>
              <a:rPr kumimoji="1" lang="zh-CN" altLang="en-US" sz="3200" dirty="0">
                <a:latin typeface="Times New Roman" pitchFamily="18" charset="0"/>
                <a:ea typeface="楷体_GB2312" pitchFamily="49" charset="-122"/>
              </a:rPr>
              <a:t>和</a:t>
            </a:r>
            <a:r>
              <a:rPr kumimoji="1" lang="en-US" altLang="zh-CN" sz="3200" dirty="0">
                <a:latin typeface="Times New Roman" pitchFamily="18" charset="0"/>
                <a:ea typeface="楷体_GB2312" pitchFamily="49" charset="-122"/>
              </a:rPr>
              <a:t>CO</a:t>
            </a:r>
            <a:r>
              <a:rPr kumimoji="1" lang="en-US" altLang="zh-CN" sz="3200" baseline="-25000" dirty="0">
                <a:latin typeface="Times New Roman" pitchFamily="18" charset="0"/>
                <a:ea typeface="楷体_GB2312" pitchFamily="49" charset="-122"/>
              </a:rPr>
              <a:t>2</a:t>
            </a:r>
            <a:r>
              <a:rPr kumimoji="1" lang="en-US" altLang="zh-CN" sz="3200" dirty="0">
                <a:latin typeface="Times New Roman" pitchFamily="18" charset="0"/>
                <a:ea typeface="楷体_GB2312" pitchFamily="49" charset="-122"/>
              </a:rPr>
              <a:t>(</a:t>
            </a:r>
            <a:r>
              <a:rPr kumimoji="1" lang="en-US" altLang="zh-CN" sz="3200" i="1" dirty="0">
                <a:latin typeface="Times New Roman" pitchFamily="18" charset="0"/>
                <a:ea typeface="楷体_GB2312" pitchFamily="49" charset="-122"/>
              </a:rPr>
              <a:t>g</a:t>
            </a:r>
            <a:r>
              <a:rPr kumimoji="1" lang="en-US" altLang="zh-CN" sz="3200" dirty="0">
                <a:latin typeface="Times New Roman" pitchFamily="18" charset="0"/>
                <a:ea typeface="楷体_GB2312" pitchFamily="49" charset="-122"/>
              </a:rPr>
              <a:t>)</a:t>
            </a:r>
            <a:r>
              <a:rPr kumimoji="1" lang="zh-CN" altLang="en-US" sz="3200" dirty="0">
                <a:latin typeface="Times New Roman" pitchFamily="18" charset="0"/>
                <a:ea typeface="楷体_GB2312" pitchFamily="49" charset="-122"/>
              </a:rPr>
              <a:t>并达到平衡的系统中的相数。</a:t>
            </a:r>
          </a:p>
        </p:txBody>
      </p:sp>
      <p:sp>
        <p:nvSpPr>
          <p:cNvPr id="30725" name="Text Box 5"/>
          <p:cNvSpPr txBox="1">
            <a:spLocks noChangeArrowheads="1"/>
          </p:cNvSpPr>
          <p:nvPr/>
        </p:nvSpPr>
        <p:spPr bwMode="auto">
          <a:xfrm>
            <a:off x="611188" y="4149725"/>
            <a:ext cx="7848600" cy="1066800"/>
          </a:xfrm>
          <a:prstGeom prst="rect">
            <a:avLst/>
          </a:prstGeom>
          <a:noFill/>
          <a:ln w="9525">
            <a:noFill/>
            <a:miter lim="800000"/>
            <a:headEnd/>
            <a:tailEnd/>
          </a:ln>
          <a:effectLst/>
        </p:spPr>
        <p:txBody>
          <a:bodyPr>
            <a:spAutoFit/>
          </a:bodyPr>
          <a:lstStyle/>
          <a:p>
            <a:pPr>
              <a:spcBef>
                <a:spcPct val="50000"/>
              </a:spcBef>
            </a:pPr>
            <a:r>
              <a:rPr kumimoji="1" lang="zh-CN" altLang="en-US" sz="3200" b="1">
                <a:latin typeface="Times New Roman" pitchFamily="18" charset="0"/>
                <a:ea typeface="楷体_GB2312" pitchFamily="49" charset="-122"/>
              </a:rPr>
              <a:t>答：</a:t>
            </a:r>
            <a:r>
              <a:rPr kumimoji="1" lang="en-US" altLang="zh-CN" sz="3200" b="1">
                <a:latin typeface="Times New Roman" pitchFamily="18" charset="0"/>
                <a:ea typeface="楷体_GB2312" pitchFamily="49" charset="-122"/>
              </a:rPr>
              <a:t>1</a:t>
            </a:r>
            <a:r>
              <a:rPr kumimoji="1" lang="zh-CN" altLang="en-US" sz="3200" b="1">
                <a:latin typeface="Times New Roman" pitchFamily="18" charset="0"/>
                <a:ea typeface="楷体_GB2312" pitchFamily="49" charset="-122"/>
              </a:rPr>
              <a:t>）在此条件下，存在</a:t>
            </a:r>
            <a:r>
              <a:rPr kumimoji="1" lang="en-US" altLang="zh-CN" sz="3200" b="1">
                <a:latin typeface="Times New Roman" pitchFamily="18" charset="0"/>
                <a:ea typeface="楷体_GB2312" pitchFamily="49" charset="-122"/>
              </a:rPr>
              <a:t>3</a:t>
            </a:r>
            <a:r>
              <a:rPr kumimoji="1" lang="zh-CN" altLang="en-US" sz="3200" b="1">
                <a:latin typeface="Times New Roman" pitchFamily="18" charset="0"/>
                <a:ea typeface="楷体_GB2312" pitchFamily="49" charset="-122"/>
              </a:rPr>
              <a:t>相（气、液、  固各一相；  </a:t>
            </a:r>
            <a:r>
              <a:rPr kumimoji="1" lang="en-US" altLang="zh-CN" sz="3200" b="1">
                <a:latin typeface="Times New Roman" pitchFamily="18" charset="0"/>
                <a:ea typeface="楷体_GB2312" pitchFamily="49" charset="-122"/>
              </a:rPr>
              <a:t>2</a:t>
            </a:r>
            <a:r>
              <a:rPr kumimoji="1" lang="zh-CN" altLang="en-US" sz="3200" b="1">
                <a:latin typeface="Times New Roman" pitchFamily="18" charset="0"/>
                <a:ea typeface="楷体_GB2312" pitchFamily="49" charset="-122"/>
              </a:rPr>
              <a:t>）</a:t>
            </a:r>
            <a:r>
              <a:rPr kumimoji="1" lang="en-US" altLang="zh-CN" sz="3200" b="1">
                <a:latin typeface="Times New Roman" pitchFamily="18" charset="0"/>
                <a:ea typeface="楷体_GB2312" pitchFamily="49" charset="-122"/>
              </a:rPr>
              <a:t>3</a:t>
            </a:r>
            <a:r>
              <a:rPr kumimoji="1" lang="zh-CN" altLang="en-US" sz="3200" b="1">
                <a:latin typeface="Times New Roman" pitchFamily="18" charset="0"/>
                <a:ea typeface="楷体_GB2312" pitchFamily="49" charset="-122"/>
              </a:rPr>
              <a:t>相（气体</a:t>
            </a:r>
            <a:r>
              <a:rPr kumimoji="1" lang="en-US" altLang="zh-CN" sz="3200" b="1">
                <a:latin typeface="Times New Roman" pitchFamily="18" charset="0"/>
                <a:ea typeface="楷体_GB2312" pitchFamily="49" charset="-122"/>
              </a:rPr>
              <a:t>1</a:t>
            </a:r>
            <a:r>
              <a:rPr kumimoji="1" lang="zh-CN" altLang="en-US" sz="3200" b="1">
                <a:latin typeface="Times New Roman" pitchFamily="18" charset="0"/>
                <a:ea typeface="楷体_GB2312" pitchFamily="49" charset="-122"/>
              </a:rPr>
              <a:t>相，固体</a:t>
            </a:r>
            <a:r>
              <a:rPr kumimoji="1" lang="en-US" altLang="zh-CN" sz="3200" b="1">
                <a:latin typeface="Times New Roman" pitchFamily="18" charset="0"/>
                <a:ea typeface="楷体_GB2312" pitchFamily="49" charset="-122"/>
              </a:rPr>
              <a:t>2</a:t>
            </a:r>
            <a:r>
              <a:rPr kumimoji="1" lang="zh-CN" altLang="en-US" sz="3200" b="1">
                <a:latin typeface="Times New Roman" pitchFamily="18" charset="0"/>
                <a:ea typeface="楷体_GB2312" pitchFamily="49" charset="-122"/>
              </a:rPr>
              <a:t>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dissolve">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dissolve">
                                      <p:cBhvr>
                                        <p:cTn id="12"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5"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FA90128-C082-472C-B861-AF5AA4FC033F}"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487DC6D6-AC33-44B1-8BDD-DD427156BE1F}" type="slidenum">
              <a:rPr lang="en-US" altLang="zh-CN"/>
              <a:pPr/>
              <a:t>110</a:t>
            </a:fld>
            <a:endParaRPr lang="en-US" altLang="zh-CN"/>
          </a:p>
        </p:txBody>
      </p:sp>
      <p:sp>
        <p:nvSpPr>
          <p:cNvPr id="927746" name="Rectangle 2"/>
          <p:cNvSpPr>
            <a:spLocks noGrp="1" noChangeArrowheads="1"/>
          </p:cNvSpPr>
          <p:nvPr>
            <p:ph type="title"/>
          </p:nvPr>
        </p:nvSpPr>
        <p:spPr>
          <a:xfrm>
            <a:off x="658813" y="188913"/>
            <a:ext cx="8305800" cy="863600"/>
          </a:xfrm>
          <a:noFill/>
          <a:ln/>
        </p:spPr>
        <p:txBody>
          <a:bodyPr/>
          <a:lstStyle/>
          <a:p>
            <a:r>
              <a:rPr lang="zh-CN" altLang="en-US"/>
              <a:t>练习</a:t>
            </a:r>
            <a:r>
              <a:rPr lang="en-US" altLang="zh-CN"/>
              <a:t>9</a:t>
            </a:r>
          </a:p>
        </p:txBody>
      </p:sp>
      <p:sp>
        <p:nvSpPr>
          <p:cNvPr id="927747" name="Rectangle 3"/>
          <p:cNvSpPr>
            <a:spLocks noChangeArrowheads="1"/>
          </p:cNvSpPr>
          <p:nvPr/>
        </p:nvSpPr>
        <p:spPr bwMode="auto">
          <a:xfrm>
            <a:off x="900113" y="1373188"/>
            <a:ext cx="8077200" cy="4719637"/>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Char char="v"/>
            </a:pPr>
            <a:r>
              <a:rPr lang="zh-CN" altLang="en-US" sz="3200" dirty="0">
                <a:solidFill>
                  <a:srgbClr val="003399"/>
                </a:solidFill>
              </a:rPr>
              <a:t>练习</a:t>
            </a:r>
            <a:r>
              <a:rPr lang="en-US" altLang="zh-CN" sz="3200" dirty="0">
                <a:solidFill>
                  <a:srgbClr val="003399"/>
                </a:solidFill>
              </a:rPr>
              <a:t>9  </a:t>
            </a:r>
          </a:p>
          <a:p>
            <a:pPr marL="342900" indent="-342900" algn="l">
              <a:lnSpc>
                <a:spcPct val="130000"/>
              </a:lnSpc>
              <a:spcBef>
                <a:spcPct val="20000"/>
              </a:spcBef>
              <a:buClr>
                <a:srgbClr val="FF00FF"/>
              </a:buClr>
              <a:buFont typeface="Wingdings" pitchFamily="2" charset="2"/>
              <a:buNone/>
            </a:pPr>
            <a:r>
              <a:rPr lang="en-US" altLang="zh-CN" sz="3200" dirty="0">
                <a:solidFill>
                  <a:srgbClr val="003399"/>
                </a:solidFill>
              </a:rPr>
              <a:t>   </a:t>
            </a:r>
            <a:r>
              <a:rPr lang="zh-CN" altLang="en-US" sz="3200" dirty="0">
                <a:solidFill>
                  <a:srgbClr val="003399"/>
                </a:solidFill>
              </a:rPr>
              <a:t>根据热力学定律，通过</a:t>
            </a:r>
            <a:r>
              <a:rPr lang="zh-CN" altLang="en-US" sz="3200" dirty="0">
                <a:solidFill>
                  <a:srgbClr val="003399"/>
                </a:solidFill>
                <a:latin typeface="Arial Narrow" pitchFamily="34" charset="0"/>
              </a:rPr>
              <a:t>熵判据和吉布斯自由能判据</a:t>
            </a:r>
            <a:r>
              <a:rPr lang="zh-CN" altLang="en-US" sz="3200" dirty="0">
                <a:solidFill>
                  <a:srgbClr val="003399"/>
                </a:solidFill>
              </a:rPr>
              <a:t>计算说明在常温</a:t>
            </a:r>
            <a:r>
              <a:rPr lang="en-US" altLang="zh-CN" sz="3200" dirty="0">
                <a:solidFill>
                  <a:srgbClr val="003399"/>
                </a:solidFill>
              </a:rPr>
              <a:t>(25℃)</a:t>
            </a:r>
            <a:r>
              <a:rPr lang="zh-CN" altLang="en-US" sz="3200" dirty="0">
                <a:solidFill>
                  <a:srgbClr val="003399"/>
                </a:solidFill>
              </a:rPr>
              <a:t>标准状态下，金属铁被氧化的反应能否自发进行？</a:t>
            </a:r>
          </a:p>
        </p:txBody>
      </p:sp>
      <p:sp>
        <p:nvSpPr>
          <p:cNvPr id="927748" name="Rectangle 4"/>
          <p:cNvSpPr>
            <a:spLocks noChangeArrowheads="1"/>
          </p:cNvSpPr>
          <p:nvPr/>
        </p:nvSpPr>
        <p:spPr bwMode="auto">
          <a:xfrm>
            <a:off x="1882775" y="4365625"/>
            <a:ext cx="5168900" cy="579438"/>
          </a:xfrm>
          <a:prstGeom prst="rect">
            <a:avLst/>
          </a:prstGeom>
          <a:noFill/>
          <a:ln w="9525" algn="ctr">
            <a:noFill/>
            <a:miter lim="800000"/>
            <a:headEnd/>
            <a:tailEnd/>
          </a:ln>
          <a:effectLst/>
        </p:spPr>
        <p:txBody>
          <a:bodyPr wrap="none">
            <a:spAutoFit/>
          </a:bodyPr>
          <a:lstStyle/>
          <a:p>
            <a:pPr algn="l"/>
            <a:r>
              <a:rPr lang="en-US" altLang="zh-CN"/>
              <a:t> </a:t>
            </a:r>
            <a:r>
              <a:rPr lang="en-US" altLang="zh-CN">
                <a:solidFill>
                  <a:srgbClr val="0000FF"/>
                </a:solidFill>
              </a:rPr>
              <a:t>4Fe(s) + 3O</a:t>
            </a:r>
            <a:r>
              <a:rPr lang="en-US" altLang="zh-CN" baseline="-25000">
                <a:solidFill>
                  <a:srgbClr val="0000FF"/>
                </a:solidFill>
              </a:rPr>
              <a:t>2</a:t>
            </a:r>
            <a:r>
              <a:rPr lang="en-US" altLang="zh-CN">
                <a:solidFill>
                  <a:srgbClr val="0000FF"/>
                </a:solidFill>
              </a:rPr>
              <a:t>(g) → 2Fe</a:t>
            </a:r>
            <a:r>
              <a:rPr lang="en-US" altLang="zh-CN" baseline="-25000">
                <a:solidFill>
                  <a:srgbClr val="0000FF"/>
                </a:solidFill>
              </a:rPr>
              <a:t>2</a:t>
            </a:r>
            <a:r>
              <a:rPr lang="en-US" altLang="zh-CN">
                <a:solidFill>
                  <a:srgbClr val="0000FF"/>
                </a:solidFill>
              </a:rPr>
              <a:t>O</a:t>
            </a:r>
            <a:r>
              <a:rPr lang="en-US" altLang="zh-CN" baseline="-25000">
                <a:solidFill>
                  <a:srgbClr val="0000FF"/>
                </a:solidFill>
              </a:rPr>
              <a:t>3</a:t>
            </a:r>
            <a:r>
              <a:rPr lang="en-US" altLang="zh-CN">
                <a:solidFill>
                  <a:srgbClr val="0000FF"/>
                </a:solidFill>
              </a:rPr>
              <a:t>(s)</a:t>
            </a:r>
            <a:r>
              <a:rPr lang="en-US" altLang="zh-CN"/>
              <a:t> </a:t>
            </a:r>
          </a:p>
        </p:txBody>
      </p:sp>
      <p:pic>
        <p:nvPicPr>
          <p:cNvPr id="927749"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7A415125-E2EE-481E-9247-C8640835E038}"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FD0CDDA4-2DBB-448A-9124-0C20499C8765}" type="slidenum">
              <a:rPr lang="en-US" altLang="zh-CN"/>
              <a:pPr/>
              <a:t>111</a:t>
            </a:fld>
            <a:endParaRPr lang="en-US" altLang="zh-CN"/>
          </a:p>
        </p:txBody>
      </p:sp>
      <p:sp>
        <p:nvSpPr>
          <p:cNvPr id="928770" name="Rectangle 2"/>
          <p:cNvSpPr>
            <a:spLocks noGrp="1" noChangeArrowheads="1"/>
          </p:cNvSpPr>
          <p:nvPr>
            <p:ph type="title"/>
          </p:nvPr>
        </p:nvSpPr>
        <p:spPr/>
        <p:txBody>
          <a:bodyPr/>
          <a:lstStyle/>
          <a:p>
            <a:r>
              <a:rPr lang="zh-CN" altLang="en-US"/>
              <a:t>练习</a:t>
            </a:r>
            <a:r>
              <a:rPr lang="en-US" altLang="zh-CN"/>
              <a:t>9</a:t>
            </a:r>
            <a:r>
              <a:rPr lang="zh-CN" altLang="en-US"/>
              <a:t>解</a:t>
            </a:r>
          </a:p>
        </p:txBody>
      </p:sp>
      <p:sp>
        <p:nvSpPr>
          <p:cNvPr id="928771" name="AutoShape 3"/>
          <p:cNvSpPr>
            <a:spLocks noChangeArrowheads="1"/>
          </p:cNvSpPr>
          <p:nvPr/>
        </p:nvSpPr>
        <p:spPr bwMode="auto">
          <a:xfrm>
            <a:off x="7500958" y="1142984"/>
            <a:ext cx="1512887" cy="647700"/>
          </a:xfrm>
          <a:prstGeom prst="wedgeRoundRectCallout">
            <a:avLst>
              <a:gd name="adj1" fmla="val -87226"/>
              <a:gd name="adj2" fmla="val 251581"/>
              <a:gd name="adj3" fmla="val 16667"/>
            </a:avLst>
          </a:prstGeom>
          <a:solidFill>
            <a:srgbClr val="ECD9FF"/>
          </a:solidFill>
          <a:ln w="9525" algn="ctr">
            <a:solidFill>
              <a:srgbClr val="FF0000"/>
            </a:solidFill>
            <a:miter lim="800000"/>
            <a:headEnd/>
            <a:tailEnd/>
          </a:ln>
          <a:effectLst/>
        </p:spPr>
        <p:txBody>
          <a:bodyPr/>
          <a:lstStyle/>
          <a:p>
            <a:r>
              <a:rPr lang="zh-CN" altLang="en-US" sz="3200">
                <a:solidFill>
                  <a:srgbClr val="0000FF"/>
                </a:solidFill>
              </a:rPr>
              <a:t>熵判据</a:t>
            </a:r>
          </a:p>
        </p:txBody>
      </p:sp>
      <p:sp>
        <p:nvSpPr>
          <p:cNvPr id="928772" name="Rectangle 4"/>
          <p:cNvSpPr>
            <a:spLocks noChangeArrowheads="1"/>
          </p:cNvSpPr>
          <p:nvPr/>
        </p:nvSpPr>
        <p:spPr bwMode="auto">
          <a:xfrm>
            <a:off x="785786" y="1142984"/>
            <a:ext cx="7991475" cy="5500726"/>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zh-CN" altLang="en-US" sz="2400" dirty="0">
                <a:solidFill>
                  <a:srgbClr val="003399"/>
                </a:solidFill>
              </a:rPr>
              <a:t>解</a:t>
            </a:r>
            <a:r>
              <a:rPr lang="zh-CN" altLang="en-US" sz="2400" dirty="0" smtClean="0">
                <a:solidFill>
                  <a:srgbClr val="003399"/>
                </a:solidFill>
              </a:rPr>
              <a:t>：查</a:t>
            </a:r>
            <a:r>
              <a:rPr lang="en-US" altLang="zh-CN" sz="2400" dirty="0" smtClean="0">
                <a:solidFill>
                  <a:srgbClr val="003399"/>
                </a:solidFill>
              </a:rPr>
              <a:t>298K</a:t>
            </a:r>
            <a:r>
              <a:rPr lang="zh-CN" altLang="en-US" sz="2400" dirty="0" smtClean="0">
                <a:solidFill>
                  <a:srgbClr val="003399"/>
                </a:solidFill>
              </a:rPr>
              <a:t>时的热力学数据表：</a:t>
            </a:r>
            <a:endParaRPr lang="en-US" altLang="zh-CN" sz="2400" dirty="0" smtClean="0">
              <a:solidFill>
                <a:srgbClr val="003399"/>
              </a:solidFill>
            </a:endParaRPr>
          </a:p>
          <a:p>
            <a:pPr marL="342900" indent="-342900" algn="l">
              <a:spcBef>
                <a:spcPct val="20000"/>
              </a:spcBef>
              <a:buClr>
                <a:srgbClr val="FF00FF"/>
              </a:buClr>
              <a:buFont typeface="Wingdings" pitchFamily="2" charset="2"/>
              <a:buNone/>
            </a:pPr>
            <a:r>
              <a:rPr lang="en-US" altLang="zh-CN" sz="2400" dirty="0" smtClean="0">
                <a:solidFill>
                  <a:srgbClr val="003399"/>
                </a:solidFill>
              </a:rPr>
              <a:t>                           4Fe(s</a:t>
            </a:r>
            <a:r>
              <a:rPr lang="en-US" altLang="zh-CN" sz="2400" dirty="0">
                <a:solidFill>
                  <a:srgbClr val="003399"/>
                </a:solidFill>
              </a:rPr>
              <a:t>) + 3O</a:t>
            </a:r>
            <a:r>
              <a:rPr lang="en-US" altLang="zh-CN" sz="2400" baseline="-30000" dirty="0">
                <a:solidFill>
                  <a:srgbClr val="003399"/>
                </a:solidFill>
              </a:rPr>
              <a:t>2</a:t>
            </a:r>
            <a:r>
              <a:rPr lang="en-US" altLang="zh-CN" sz="2400" dirty="0">
                <a:solidFill>
                  <a:srgbClr val="003399"/>
                </a:solidFill>
              </a:rPr>
              <a:t>(g) → 2Fe</a:t>
            </a:r>
            <a:r>
              <a:rPr lang="en-US" altLang="zh-CN" sz="2400" baseline="-30000" dirty="0">
                <a:solidFill>
                  <a:srgbClr val="003399"/>
                </a:solidFill>
              </a:rPr>
              <a:t>2</a:t>
            </a:r>
            <a:r>
              <a:rPr lang="en-US" altLang="zh-CN" sz="2400" dirty="0">
                <a:solidFill>
                  <a:srgbClr val="003399"/>
                </a:solidFill>
              </a:rPr>
              <a:t>O</a:t>
            </a:r>
            <a:r>
              <a:rPr lang="en-US" altLang="zh-CN" sz="2400" baseline="-30000" dirty="0">
                <a:solidFill>
                  <a:srgbClr val="003399"/>
                </a:solidFill>
              </a:rPr>
              <a:t>3</a:t>
            </a:r>
            <a:r>
              <a:rPr lang="en-US" altLang="zh-CN" sz="2400" dirty="0">
                <a:solidFill>
                  <a:srgbClr val="003399"/>
                </a:solidFill>
              </a:rPr>
              <a:t>(s)      </a:t>
            </a:r>
          </a:p>
          <a:p>
            <a:pPr marL="342900" indent="-342900">
              <a:spcBef>
                <a:spcPct val="20000"/>
              </a:spcBef>
              <a:buClr>
                <a:srgbClr val="FF00FF"/>
              </a:buClr>
            </a:pPr>
            <a:r>
              <a:rPr lang="en-US" altLang="zh-CN" sz="2400" i="1" dirty="0" err="1" smtClean="0">
                <a:solidFill>
                  <a:srgbClr val="003399"/>
                </a:solidFill>
                <a:sym typeface="Symbol" pitchFamily="18" charset="2"/>
              </a:rPr>
              <a:t>S</a:t>
            </a:r>
            <a:r>
              <a:rPr lang="en-US" altLang="zh-CN" sz="2400" baseline="-25000" dirty="0" err="1" smtClean="0">
                <a:solidFill>
                  <a:srgbClr val="003399"/>
                </a:solidFill>
                <a:sym typeface="Symbol" pitchFamily="18" charset="2"/>
              </a:rPr>
              <a:t>m</a:t>
            </a:r>
            <a:r>
              <a:rPr lang="ru-RU" altLang="zh-CN" sz="2400" baseline="50000" dirty="0" smtClean="0">
                <a:solidFill>
                  <a:srgbClr val="003399"/>
                </a:solidFill>
                <a:cs typeface="Times New Roman" pitchFamily="18" charset="0"/>
                <a:sym typeface="Symbol" pitchFamily="18" charset="2"/>
              </a:rPr>
              <a:t>ө</a:t>
            </a:r>
            <a:r>
              <a:rPr lang="en-US" altLang="zh-CN" sz="2400" dirty="0" smtClean="0">
                <a:solidFill>
                  <a:srgbClr val="003399"/>
                </a:solidFill>
              </a:rPr>
              <a:t>/J·mol</a:t>
            </a:r>
            <a:r>
              <a:rPr lang="en-US" altLang="zh-CN" sz="2400" baseline="30000" dirty="0" smtClean="0">
                <a:solidFill>
                  <a:srgbClr val="003399"/>
                </a:solidFill>
              </a:rPr>
              <a:t>-1</a:t>
            </a:r>
            <a:r>
              <a:rPr lang="en-US" altLang="zh-CN" sz="2400" dirty="0" smtClean="0">
                <a:solidFill>
                  <a:srgbClr val="003399"/>
                </a:solidFill>
              </a:rPr>
              <a:t>·K</a:t>
            </a:r>
            <a:r>
              <a:rPr lang="en-US" altLang="zh-CN" sz="2400" baseline="30000" dirty="0" smtClean="0">
                <a:solidFill>
                  <a:srgbClr val="003399"/>
                </a:solidFill>
              </a:rPr>
              <a:t>-1 </a:t>
            </a:r>
            <a:r>
              <a:rPr lang="en-US" altLang="zh-CN" sz="2400" dirty="0" smtClean="0">
                <a:solidFill>
                  <a:srgbClr val="003399"/>
                </a:solidFill>
              </a:rPr>
              <a:t>  27.28       205.14       87.4</a:t>
            </a:r>
            <a:r>
              <a:rPr lang="en-US" altLang="zh-CN" sz="2400" baseline="30000" dirty="0" smtClean="0">
                <a:solidFill>
                  <a:srgbClr val="003399"/>
                </a:solidFill>
              </a:rPr>
              <a:t>   </a:t>
            </a:r>
            <a:endParaRPr lang="en-US" altLang="zh-CN" sz="2400" dirty="0" smtClean="0">
              <a:solidFill>
                <a:srgbClr val="003399"/>
              </a:solidFill>
            </a:endParaRPr>
          </a:p>
          <a:p>
            <a:pPr marL="342900" indent="-342900">
              <a:spcBef>
                <a:spcPct val="20000"/>
              </a:spcBef>
              <a:buClr>
                <a:srgbClr val="FF00FF"/>
              </a:buClr>
            </a:pPr>
            <a:r>
              <a:rPr lang="en-US" altLang="zh-CN" sz="2400" dirty="0" smtClean="0">
                <a:solidFill>
                  <a:srgbClr val="003399"/>
                </a:solidFill>
              </a:rPr>
              <a:t> </a:t>
            </a:r>
            <a:r>
              <a:rPr lang="en-US" altLang="zh-CN" sz="2400" dirty="0" smtClean="0">
                <a:solidFill>
                  <a:srgbClr val="003399"/>
                </a:solidFill>
                <a:sym typeface="Symbol" pitchFamily="18" charset="2"/>
              </a:rPr>
              <a:t></a:t>
            </a:r>
            <a:r>
              <a:rPr lang="en-US" altLang="zh-CN" sz="2400" baseline="-25000" dirty="0" err="1" smtClean="0">
                <a:solidFill>
                  <a:srgbClr val="003399"/>
                </a:solidFill>
                <a:sym typeface="Symbol" pitchFamily="18" charset="2"/>
              </a:rPr>
              <a:t>f</a:t>
            </a:r>
            <a:r>
              <a:rPr lang="en-US" altLang="zh-CN" sz="2400" i="1" dirty="0" err="1" smtClean="0">
                <a:solidFill>
                  <a:srgbClr val="003399"/>
                </a:solidFill>
                <a:sym typeface="Symbol" pitchFamily="18" charset="2"/>
              </a:rPr>
              <a:t>H</a:t>
            </a:r>
            <a:r>
              <a:rPr lang="en-US" altLang="zh-CN" sz="2400" baseline="-25000" dirty="0" err="1" smtClean="0">
                <a:solidFill>
                  <a:srgbClr val="003399"/>
                </a:solidFill>
                <a:sym typeface="Symbol" pitchFamily="18" charset="2"/>
              </a:rPr>
              <a:t>m</a:t>
            </a:r>
            <a:r>
              <a:rPr lang="ru-RU" altLang="zh-CN" sz="2400" baseline="50000" dirty="0" smtClean="0">
                <a:solidFill>
                  <a:srgbClr val="003399"/>
                </a:solidFill>
                <a:cs typeface="Times New Roman" pitchFamily="18" charset="0"/>
                <a:sym typeface="Symbol" pitchFamily="18" charset="2"/>
              </a:rPr>
              <a:t>ө</a:t>
            </a:r>
            <a:r>
              <a:rPr lang="en-US" altLang="zh-CN" sz="2400" dirty="0" smtClean="0">
                <a:solidFill>
                  <a:srgbClr val="003399"/>
                </a:solidFill>
              </a:rPr>
              <a:t>/kJ·mol</a:t>
            </a:r>
            <a:r>
              <a:rPr lang="en-US" altLang="zh-CN" sz="2400" baseline="30000" dirty="0" smtClean="0">
                <a:solidFill>
                  <a:srgbClr val="003399"/>
                </a:solidFill>
              </a:rPr>
              <a:t>-1    </a:t>
            </a:r>
            <a:r>
              <a:rPr lang="en-US" altLang="zh-CN" sz="2400" dirty="0" smtClean="0">
                <a:solidFill>
                  <a:srgbClr val="003399"/>
                </a:solidFill>
              </a:rPr>
              <a:t>    0            0             -824.2</a:t>
            </a:r>
            <a:endParaRPr lang="en-US" altLang="zh-CN" sz="2400" baseline="30000" dirty="0" smtClean="0">
              <a:solidFill>
                <a:srgbClr val="003399"/>
              </a:solidFill>
            </a:endParaRPr>
          </a:p>
          <a:p>
            <a:pPr marL="342900" indent="-342900" algn="l">
              <a:spcBef>
                <a:spcPct val="20000"/>
              </a:spcBef>
              <a:buClr>
                <a:srgbClr val="FF00FF"/>
              </a:buClr>
              <a:buFont typeface="Wingdings" pitchFamily="2" charset="2"/>
              <a:buNone/>
            </a:pPr>
            <a:r>
              <a:rPr lang="zh-CN" altLang="en-US" sz="2400" dirty="0" smtClean="0">
                <a:solidFill>
                  <a:srgbClr val="003399"/>
                </a:solidFill>
                <a:sym typeface="Symbol" pitchFamily="18" charset="2"/>
              </a:rPr>
              <a:t></a:t>
            </a:r>
            <a:r>
              <a:rPr lang="en-US" altLang="zh-CN" sz="2400" baseline="-25000" dirty="0" err="1">
                <a:solidFill>
                  <a:srgbClr val="003399"/>
                </a:solidFill>
                <a:sym typeface="Symbol" pitchFamily="18" charset="2"/>
              </a:rPr>
              <a:t>r</a:t>
            </a:r>
            <a:r>
              <a:rPr lang="en-US" altLang="zh-CN" sz="2400" i="1" dirty="0" err="1">
                <a:solidFill>
                  <a:srgbClr val="003399"/>
                </a:solidFill>
                <a:sym typeface="Symbol" pitchFamily="18" charset="2"/>
              </a:rPr>
              <a:t>S</a:t>
            </a:r>
            <a:r>
              <a:rPr lang="ru-RU" altLang="zh-CN" sz="2400" baseline="50000" dirty="0">
                <a:solidFill>
                  <a:srgbClr val="003399"/>
                </a:solidFill>
                <a:cs typeface="Times New Roman" pitchFamily="18" charset="0"/>
                <a:sym typeface="Symbol" pitchFamily="18" charset="2"/>
              </a:rPr>
              <a:t>ө</a:t>
            </a:r>
            <a:r>
              <a:rPr lang="en-US" altLang="zh-CN" sz="2400" baseline="-25000" dirty="0">
                <a:solidFill>
                  <a:srgbClr val="003399"/>
                </a:solidFill>
                <a:sym typeface="Symbol" pitchFamily="18" charset="2"/>
              </a:rPr>
              <a:t>m</a:t>
            </a:r>
            <a:r>
              <a:rPr lang="zh-CN" altLang="en-US" sz="2400" baseline="-25000" dirty="0">
                <a:solidFill>
                  <a:srgbClr val="003399"/>
                </a:solidFill>
                <a:sym typeface="Symbol" pitchFamily="18" charset="2"/>
              </a:rPr>
              <a:t>，</a:t>
            </a:r>
            <a:r>
              <a:rPr lang="zh-CN" altLang="en-US" sz="2400" baseline="-25000" dirty="0">
                <a:solidFill>
                  <a:srgbClr val="003399"/>
                </a:solidFill>
              </a:rPr>
              <a:t>系统</a:t>
            </a:r>
          </a:p>
          <a:p>
            <a:pPr marL="342900" indent="-342900" algn="l">
              <a:spcBef>
                <a:spcPct val="20000"/>
              </a:spcBef>
              <a:buClr>
                <a:srgbClr val="FF00FF"/>
              </a:buClr>
              <a:buFont typeface="Wingdings" pitchFamily="2" charset="2"/>
              <a:buNone/>
            </a:pPr>
            <a:r>
              <a:rPr lang="en-US" altLang="zh-CN" sz="2400" dirty="0">
                <a:solidFill>
                  <a:srgbClr val="003399"/>
                </a:solidFill>
              </a:rPr>
              <a:t>=[2×87.4 </a:t>
            </a:r>
            <a:r>
              <a:rPr lang="en-US" altLang="zh-CN" sz="2400" dirty="0">
                <a:solidFill>
                  <a:srgbClr val="003399"/>
                </a:solidFill>
                <a:latin typeface="宋体" pitchFamily="2" charset="-122"/>
                <a:ea typeface="宋体" pitchFamily="2" charset="-122"/>
              </a:rPr>
              <a:t>-</a:t>
            </a:r>
            <a:r>
              <a:rPr lang="en-US" altLang="zh-CN" sz="2400" dirty="0">
                <a:solidFill>
                  <a:srgbClr val="003399"/>
                </a:solidFill>
              </a:rPr>
              <a:t> 4×27.28+3×205.14]J·mol</a:t>
            </a:r>
            <a:r>
              <a:rPr lang="en-US" altLang="zh-CN" sz="2400" baseline="30000" dirty="0">
                <a:solidFill>
                  <a:srgbClr val="003399"/>
                </a:solidFill>
              </a:rPr>
              <a:t>-1</a:t>
            </a:r>
            <a:r>
              <a:rPr lang="en-US" altLang="zh-CN" sz="2400" dirty="0">
                <a:solidFill>
                  <a:srgbClr val="003399"/>
                </a:solidFill>
              </a:rPr>
              <a:t>·K</a:t>
            </a:r>
            <a:r>
              <a:rPr lang="en-US" altLang="zh-CN" sz="2400" baseline="30000" dirty="0">
                <a:solidFill>
                  <a:srgbClr val="003399"/>
                </a:solidFill>
              </a:rPr>
              <a:t>-1</a:t>
            </a:r>
            <a:endParaRPr lang="en-US" altLang="zh-CN" sz="2400" dirty="0">
              <a:solidFill>
                <a:srgbClr val="003399"/>
              </a:solidFill>
            </a:endParaRPr>
          </a:p>
          <a:p>
            <a:pPr marL="342900" indent="-342900" algn="l">
              <a:spcBef>
                <a:spcPct val="20000"/>
              </a:spcBef>
              <a:buClr>
                <a:srgbClr val="FF00FF"/>
              </a:buClr>
              <a:buFont typeface="Wingdings" pitchFamily="2" charset="2"/>
              <a:buNone/>
            </a:pPr>
            <a:r>
              <a:rPr lang="en-US" altLang="zh-CN" sz="2400" dirty="0">
                <a:solidFill>
                  <a:srgbClr val="003399"/>
                </a:solidFill>
              </a:rPr>
              <a:t>=</a:t>
            </a:r>
            <a:r>
              <a:rPr lang="en-US" altLang="zh-CN" sz="2400" dirty="0">
                <a:solidFill>
                  <a:srgbClr val="003399"/>
                </a:solidFill>
                <a:latin typeface="宋体" pitchFamily="2" charset="-122"/>
                <a:ea typeface="宋体" pitchFamily="2" charset="-122"/>
              </a:rPr>
              <a:t>-</a:t>
            </a:r>
            <a:r>
              <a:rPr lang="en-US" altLang="zh-CN" sz="2400" dirty="0">
                <a:solidFill>
                  <a:srgbClr val="003399"/>
                </a:solidFill>
              </a:rPr>
              <a:t>549.74 </a:t>
            </a:r>
            <a:r>
              <a:rPr lang="en-US" altLang="zh-CN" sz="2400" dirty="0" smtClean="0">
                <a:solidFill>
                  <a:srgbClr val="003399"/>
                </a:solidFill>
              </a:rPr>
              <a:t>J·mol</a:t>
            </a:r>
            <a:r>
              <a:rPr lang="en-US" altLang="zh-CN" sz="2400" baseline="30000" dirty="0" smtClean="0">
                <a:solidFill>
                  <a:srgbClr val="003399"/>
                </a:solidFill>
              </a:rPr>
              <a:t>-1</a:t>
            </a:r>
            <a:r>
              <a:rPr lang="en-US" altLang="zh-CN" sz="2400" dirty="0" smtClean="0">
                <a:solidFill>
                  <a:srgbClr val="003399"/>
                </a:solidFill>
              </a:rPr>
              <a:t>·K</a:t>
            </a:r>
            <a:r>
              <a:rPr lang="en-US" altLang="zh-CN" sz="2400" baseline="30000" dirty="0" smtClean="0">
                <a:solidFill>
                  <a:srgbClr val="003399"/>
                </a:solidFill>
              </a:rPr>
              <a:t>-1</a:t>
            </a:r>
          </a:p>
          <a:p>
            <a:pPr marL="342900" indent="-342900">
              <a:spcBef>
                <a:spcPct val="20000"/>
              </a:spcBef>
              <a:buClr>
                <a:srgbClr val="FF00FF"/>
              </a:buClr>
            </a:pPr>
            <a:r>
              <a:rPr lang="en-US" altLang="zh-CN" sz="2400" dirty="0" smtClean="0">
                <a:solidFill>
                  <a:srgbClr val="003399"/>
                </a:solidFill>
                <a:sym typeface="Symbol" pitchFamily="18" charset="2"/>
              </a:rPr>
              <a:t></a:t>
            </a:r>
            <a:r>
              <a:rPr lang="en-US" altLang="zh-CN" sz="2400" baseline="-25000" dirty="0" err="1" smtClean="0">
                <a:solidFill>
                  <a:srgbClr val="003399"/>
                </a:solidFill>
                <a:sym typeface="Symbol" pitchFamily="18" charset="2"/>
              </a:rPr>
              <a:t>r</a:t>
            </a:r>
            <a:r>
              <a:rPr lang="en-US" altLang="zh-CN" sz="2400" i="1" dirty="0" err="1" smtClean="0">
                <a:solidFill>
                  <a:srgbClr val="003399"/>
                </a:solidFill>
              </a:rPr>
              <a:t>H</a:t>
            </a:r>
            <a:r>
              <a:rPr lang="ru-RU" altLang="zh-CN" sz="2400" baseline="50000" dirty="0" smtClean="0">
                <a:solidFill>
                  <a:srgbClr val="003399"/>
                </a:solidFill>
                <a:cs typeface="Times New Roman" pitchFamily="18" charset="0"/>
                <a:sym typeface="Symbol" pitchFamily="18" charset="2"/>
              </a:rPr>
              <a:t>ө</a:t>
            </a:r>
            <a:r>
              <a:rPr lang="en-US" altLang="zh-CN" sz="2400" baseline="-25000" dirty="0" smtClean="0">
                <a:solidFill>
                  <a:srgbClr val="003399"/>
                </a:solidFill>
              </a:rPr>
              <a:t>m</a:t>
            </a:r>
            <a:r>
              <a:rPr lang="zh-CN" altLang="en-US" sz="2400" baseline="-25000" dirty="0" smtClean="0">
                <a:solidFill>
                  <a:srgbClr val="003399"/>
                </a:solidFill>
              </a:rPr>
              <a:t>，系统</a:t>
            </a:r>
            <a:r>
              <a:rPr lang="en-US" altLang="zh-CN" sz="2400" dirty="0" smtClean="0">
                <a:solidFill>
                  <a:srgbClr val="003399"/>
                </a:solidFill>
              </a:rPr>
              <a:t>=2 × (-824.2) kJ·mol</a:t>
            </a:r>
            <a:r>
              <a:rPr lang="en-US" altLang="zh-CN" sz="2400" baseline="30000" dirty="0" smtClean="0">
                <a:solidFill>
                  <a:srgbClr val="003399"/>
                </a:solidFill>
              </a:rPr>
              <a:t>-1</a:t>
            </a:r>
            <a:r>
              <a:rPr lang="en-US" altLang="zh-CN" sz="2400" dirty="0" smtClean="0">
                <a:solidFill>
                  <a:srgbClr val="003399"/>
                </a:solidFill>
              </a:rPr>
              <a:t> = -1648.4 kJ·mol</a:t>
            </a:r>
            <a:r>
              <a:rPr lang="en-US" altLang="zh-CN" sz="2400" baseline="30000" dirty="0" smtClean="0">
                <a:solidFill>
                  <a:srgbClr val="003399"/>
                </a:solidFill>
              </a:rPr>
              <a:t>-1</a:t>
            </a:r>
            <a:r>
              <a:rPr lang="en-US" altLang="zh-CN" sz="2400" dirty="0" smtClean="0">
                <a:solidFill>
                  <a:srgbClr val="003399"/>
                </a:solidFill>
              </a:rPr>
              <a:t>     </a:t>
            </a:r>
          </a:p>
          <a:p>
            <a:pPr marL="342900" indent="-342900">
              <a:spcBef>
                <a:spcPct val="20000"/>
              </a:spcBef>
              <a:buClr>
                <a:srgbClr val="FF00FF"/>
              </a:buClr>
            </a:pPr>
            <a:r>
              <a:rPr lang="zh-CN" altLang="en-US" sz="2400" dirty="0" smtClean="0">
                <a:solidFill>
                  <a:srgbClr val="003399"/>
                </a:solidFill>
                <a:sym typeface="Symbol" pitchFamily="18" charset="2"/>
              </a:rPr>
              <a:t></a:t>
            </a:r>
            <a:r>
              <a:rPr lang="en-US" altLang="zh-CN" sz="2400" baseline="-25000" dirty="0" err="1" smtClean="0">
                <a:solidFill>
                  <a:srgbClr val="003399"/>
                </a:solidFill>
                <a:sym typeface="Symbol" pitchFamily="18" charset="2"/>
              </a:rPr>
              <a:t>r</a:t>
            </a:r>
            <a:r>
              <a:rPr lang="en-US" altLang="zh-CN" sz="2400" i="1" dirty="0" err="1" smtClean="0">
                <a:solidFill>
                  <a:srgbClr val="003399"/>
                </a:solidFill>
                <a:sym typeface="Symbol" pitchFamily="18" charset="2"/>
              </a:rPr>
              <a:t>S</a:t>
            </a:r>
            <a:r>
              <a:rPr lang="ru-RU" altLang="zh-CN" sz="2400" baseline="50000" dirty="0" smtClean="0">
                <a:solidFill>
                  <a:srgbClr val="003399"/>
                </a:solidFill>
                <a:cs typeface="Times New Roman" pitchFamily="18" charset="0"/>
                <a:sym typeface="Symbol" pitchFamily="18" charset="2"/>
              </a:rPr>
              <a:t>ө</a:t>
            </a:r>
            <a:r>
              <a:rPr lang="en-US" altLang="zh-CN" sz="2400" baseline="-25000" dirty="0" smtClean="0">
                <a:solidFill>
                  <a:srgbClr val="003399"/>
                </a:solidFill>
                <a:sym typeface="Symbol" pitchFamily="18" charset="2"/>
              </a:rPr>
              <a:t>m</a:t>
            </a:r>
            <a:r>
              <a:rPr lang="zh-CN" altLang="en-US" sz="2400" baseline="-25000" dirty="0" smtClean="0">
                <a:solidFill>
                  <a:srgbClr val="003399"/>
                </a:solidFill>
                <a:sym typeface="Symbol" pitchFamily="18" charset="2"/>
              </a:rPr>
              <a:t>，</a:t>
            </a:r>
            <a:r>
              <a:rPr lang="zh-CN" altLang="en-US" sz="2400" baseline="-25000" dirty="0" smtClean="0">
                <a:solidFill>
                  <a:srgbClr val="003399"/>
                </a:solidFill>
              </a:rPr>
              <a:t>环境</a:t>
            </a:r>
            <a:r>
              <a:rPr lang="en-US" altLang="zh-CN" sz="2400" dirty="0" smtClean="0">
                <a:solidFill>
                  <a:srgbClr val="003399"/>
                </a:solidFill>
              </a:rPr>
              <a:t>= </a:t>
            </a:r>
            <a:r>
              <a:rPr lang="en-US" altLang="zh-CN" sz="2400" dirty="0" smtClean="0">
                <a:solidFill>
                  <a:srgbClr val="003399"/>
                </a:solidFill>
                <a:latin typeface="宋体" pitchFamily="2" charset="-122"/>
              </a:rPr>
              <a:t>-</a:t>
            </a:r>
            <a:r>
              <a:rPr lang="en-US" altLang="zh-CN" sz="2400" dirty="0" smtClean="0">
                <a:solidFill>
                  <a:srgbClr val="003399"/>
                </a:solidFill>
              </a:rPr>
              <a:t> </a:t>
            </a:r>
            <a:r>
              <a:rPr lang="en-US" altLang="zh-CN" sz="2400" dirty="0" smtClean="0">
                <a:solidFill>
                  <a:srgbClr val="003399"/>
                </a:solidFill>
                <a:sym typeface="Symbol" pitchFamily="18" charset="2"/>
              </a:rPr>
              <a:t></a:t>
            </a:r>
            <a:r>
              <a:rPr lang="en-US" altLang="zh-CN" sz="2400" baseline="-25000" dirty="0" err="1" smtClean="0">
                <a:solidFill>
                  <a:srgbClr val="003399"/>
                </a:solidFill>
                <a:sym typeface="Symbol" pitchFamily="18" charset="2"/>
              </a:rPr>
              <a:t>r</a:t>
            </a:r>
            <a:r>
              <a:rPr lang="en-US" altLang="zh-CN" sz="2400" i="1" dirty="0" err="1" smtClean="0">
                <a:solidFill>
                  <a:srgbClr val="003399"/>
                </a:solidFill>
              </a:rPr>
              <a:t>H</a:t>
            </a:r>
            <a:r>
              <a:rPr lang="ru-RU" altLang="zh-CN" sz="2400" baseline="50000" dirty="0" smtClean="0">
                <a:solidFill>
                  <a:srgbClr val="003399"/>
                </a:solidFill>
                <a:cs typeface="Times New Roman" pitchFamily="18" charset="0"/>
                <a:sym typeface="Symbol" pitchFamily="18" charset="2"/>
              </a:rPr>
              <a:t>ө</a:t>
            </a:r>
            <a:r>
              <a:rPr lang="en-US" altLang="zh-CN" sz="2400" baseline="-25000" dirty="0" smtClean="0">
                <a:solidFill>
                  <a:srgbClr val="003399"/>
                </a:solidFill>
              </a:rPr>
              <a:t>m</a:t>
            </a:r>
            <a:r>
              <a:rPr lang="zh-CN" altLang="en-US" sz="2400" baseline="-25000" dirty="0" smtClean="0">
                <a:solidFill>
                  <a:srgbClr val="003399"/>
                </a:solidFill>
              </a:rPr>
              <a:t>，系统</a:t>
            </a:r>
            <a:r>
              <a:rPr lang="en-US" altLang="zh-CN" sz="2400" dirty="0" smtClean="0">
                <a:solidFill>
                  <a:srgbClr val="003399"/>
                </a:solidFill>
              </a:rPr>
              <a:t>/T </a:t>
            </a:r>
          </a:p>
          <a:p>
            <a:pPr marL="342900" indent="-342900">
              <a:spcBef>
                <a:spcPct val="20000"/>
              </a:spcBef>
              <a:buClr>
                <a:srgbClr val="FF00FF"/>
              </a:buClr>
            </a:pPr>
            <a:r>
              <a:rPr lang="en-US" altLang="zh-CN" sz="2400" dirty="0" smtClean="0">
                <a:solidFill>
                  <a:srgbClr val="003399"/>
                </a:solidFill>
              </a:rPr>
              <a:t>                 = </a:t>
            </a:r>
            <a:r>
              <a:rPr lang="en-US" altLang="zh-CN" sz="2400" dirty="0" smtClean="0">
                <a:solidFill>
                  <a:srgbClr val="003399"/>
                </a:solidFill>
                <a:latin typeface="宋体" pitchFamily="2" charset="-122"/>
              </a:rPr>
              <a:t>-(-</a:t>
            </a:r>
            <a:r>
              <a:rPr lang="en-US" altLang="zh-CN" sz="2400" dirty="0" smtClean="0">
                <a:solidFill>
                  <a:srgbClr val="003399"/>
                </a:solidFill>
              </a:rPr>
              <a:t> 1648.4 kJ·mol</a:t>
            </a:r>
            <a:r>
              <a:rPr lang="en-US" altLang="zh-CN" sz="2400" baseline="30000" dirty="0" smtClean="0">
                <a:solidFill>
                  <a:srgbClr val="003399"/>
                </a:solidFill>
              </a:rPr>
              <a:t>-1</a:t>
            </a:r>
            <a:r>
              <a:rPr lang="en-US" altLang="zh-CN" sz="2400" dirty="0" smtClean="0">
                <a:solidFill>
                  <a:srgbClr val="003399"/>
                </a:solidFill>
              </a:rPr>
              <a:t>/298.15K</a:t>
            </a:r>
            <a:r>
              <a:rPr lang="en-US" altLang="zh-CN" sz="2400" dirty="0" smtClean="0">
                <a:solidFill>
                  <a:srgbClr val="003399"/>
                </a:solidFill>
                <a:latin typeface="宋体" pitchFamily="2" charset="-122"/>
              </a:rPr>
              <a:t>)</a:t>
            </a:r>
            <a:r>
              <a:rPr lang="en-US" altLang="zh-CN" sz="2400" dirty="0" smtClean="0">
                <a:solidFill>
                  <a:srgbClr val="003399"/>
                </a:solidFill>
              </a:rPr>
              <a:t> </a:t>
            </a:r>
          </a:p>
          <a:p>
            <a:pPr marL="342900" indent="-342900">
              <a:spcBef>
                <a:spcPct val="20000"/>
              </a:spcBef>
              <a:buClr>
                <a:srgbClr val="FF00FF"/>
              </a:buClr>
            </a:pPr>
            <a:r>
              <a:rPr lang="en-US" altLang="zh-CN" sz="2400" dirty="0" smtClean="0">
                <a:solidFill>
                  <a:srgbClr val="003399"/>
                </a:solidFill>
              </a:rPr>
              <a:t>                 = 5529J·mol</a:t>
            </a:r>
            <a:r>
              <a:rPr lang="en-US" altLang="zh-CN" sz="2400" baseline="30000" dirty="0" smtClean="0">
                <a:solidFill>
                  <a:srgbClr val="003399"/>
                </a:solidFill>
              </a:rPr>
              <a:t>-1</a:t>
            </a:r>
            <a:r>
              <a:rPr lang="en-US" altLang="zh-CN" sz="2400" dirty="0" smtClean="0">
                <a:solidFill>
                  <a:srgbClr val="003399"/>
                </a:solidFill>
              </a:rPr>
              <a:t>·K</a:t>
            </a:r>
            <a:r>
              <a:rPr lang="en-US" altLang="zh-CN" sz="2400" baseline="30000" dirty="0" smtClean="0">
                <a:solidFill>
                  <a:srgbClr val="003399"/>
                </a:solidFill>
              </a:rPr>
              <a:t>-1</a:t>
            </a:r>
            <a:r>
              <a:rPr lang="en-US" altLang="zh-CN" sz="2400" dirty="0" smtClean="0">
                <a:solidFill>
                  <a:srgbClr val="003399"/>
                </a:solidFill>
              </a:rPr>
              <a:t> </a:t>
            </a:r>
          </a:p>
          <a:p>
            <a:pPr marL="342900" indent="-342900" algn="l">
              <a:spcBef>
                <a:spcPct val="20000"/>
              </a:spcBef>
              <a:buClr>
                <a:srgbClr val="FF00FF"/>
              </a:buClr>
              <a:buFont typeface="Wingdings" pitchFamily="2" charset="2"/>
              <a:buNone/>
            </a:pPr>
            <a:endParaRPr lang="zh-CN" altLang="en-US" sz="2400" dirty="0">
              <a:solidFill>
                <a:srgbClr val="003399"/>
              </a:solidFill>
            </a:endParaRPr>
          </a:p>
        </p:txBody>
      </p:sp>
      <p:pic>
        <p:nvPicPr>
          <p:cNvPr id="928773"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34B6612B-075F-4C40-8FF1-7E9695117667}"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D0CBC583-B696-4B8C-825C-BD475C49F69E}" type="slidenum">
              <a:rPr lang="en-US" altLang="zh-CN"/>
              <a:pPr/>
              <a:t>112</a:t>
            </a:fld>
            <a:endParaRPr lang="en-US" altLang="zh-CN"/>
          </a:p>
        </p:txBody>
      </p:sp>
      <p:sp>
        <p:nvSpPr>
          <p:cNvPr id="929794" name="Oval 2"/>
          <p:cNvSpPr>
            <a:spLocks noChangeArrowheads="1"/>
          </p:cNvSpPr>
          <p:nvPr/>
        </p:nvSpPr>
        <p:spPr bwMode="auto">
          <a:xfrm>
            <a:off x="2214546" y="2000240"/>
            <a:ext cx="2519363" cy="503237"/>
          </a:xfrm>
          <a:prstGeom prst="ellipse">
            <a:avLst/>
          </a:prstGeom>
          <a:solidFill>
            <a:srgbClr val="ECD9FF"/>
          </a:solidFill>
          <a:ln w="9525" algn="ctr">
            <a:solidFill>
              <a:srgbClr val="FFFF00"/>
            </a:solidFill>
            <a:miter lim="800000"/>
            <a:headEnd/>
            <a:tailEnd/>
          </a:ln>
          <a:effectLst/>
        </p:spPr>
        <p:txBody>
          <a:bodyPr wrap="none" anchor="ctr"/>
          <a:lstStyle/>
          <a:p>
            <a:endParaRPr lang="zh-CN" altLang="en-US"/>
          </a:p>
        </p:txBody>
      </p:sp>
      <p:sp>
        <p:nvSpPr>
          <p:cNvPr id="929795" name="Rectangle 3"/>
          <p:cNvSpPr>
            <a:spLocks noGrp="1" noChangeArrowheads="1"/>
          </p:cNvSpPr>
          <p:nvPr>
            <p:ph type="title"/>
          </p:nvPr>
        </p:nvSpPr>
        <p:spPr/>
        <p:txBody>
          <a:bodyPr/>
          <a:lstStyle/>
          <a:p>
            <a:r>
              <a:rPr lang="zh-CN" altLang="en-US" i="1"/>
              <a:t>练习</a:t>
            </a:r>
            <a:r>
              <a:rPr lang="en-US" altLang="zh-CN" i="1"/>
              <a:t>9</a:t>
            </a:r>
            <a:r>
              <a:rPr lang="zh-CN" altLang="en-US" i="1"/>
              <a:t>解</a:t>
            </a:r>
          </a:p>
        </p:txBody>
      </p:sp>
      <p:sp>
        <p:nvSpPr>
          <p:cNvPr id="929796" name="Rectangle 4"/>
          <p:cNvSpPr>
            <a:spLocks noChangeArrowheads="1"/>
          </p:cNvSpPr>
          <p:nvPr/>
        </p:nvSpPr>
        <p:spPr bwMode="auto">
          <a:xfrm>
            <a:off x="785786" y="1142984"/>
            <a:ext cx="8064500" cy="4967288"/>
          </a:xfrm>
          <a:prstGeom prst="rect">
            <a:avLst/>
          </a:prstGeom>
          <a:noFill/>
          <a:ln w="9525">
            <a:noFill/>
            <a:miter lim="800000"/>
            <a:headEnd/>
            <a:tailEnd/>
          </a:ln>
        </p:spPr>
        <p:txBody>
          <a:bodyPr/>
          <a:lstStyle/>
          <a:p>
            <a:pPr marL="342900" indent="-342900" algn="l">
              <a:spcBef>
                <a:spcPct val="20000"/>
              </a:spcBef>
              <a:buClr>
                <a:srgbClr val="FF00FF"/>
              </a:buClr>
              <a:buFont typeface="Symbol" pitchFamily="18" charset="2"/>
              <a:buNone/>
            </a:pPr>
            <a:r>
              <a:rPr lang="en-US" altLang="zh-CN" sz="2400" dirty="0" smtClean="0">
                <a:solidFill>
                  <a:srgbClr val="003399"/>
                </a:solidFill>
                <a:sym typeface="Symbol" pitchFamily="18" charset="2"/>
              </a:rPr>
              <a:t></a:t>
            </a:r>
            <a:r>
              <a:rPr lang="en-US" altLang="zh-CN" sz="2400" baseline="-25000" dirty="0" err="1">
                <a:solidFill>
                  <a:srgbClr val="003399"/>
                </a:solidFill>
                <a:sym typeface="Symbol" pitchFamily="18" charset="2"/>
              </a:rPr>
              <a:t>r</a:t>
            </a:r>
            <a:r>
              <a:rPr lang="en-US" altLang="zh-CN" sz="2400" i="1" dirty="0" err="1">
                <a:solidFill>
                  <a:srgbClr val="003399"/>
                </a:solidFill>
                <a:sym typeface="Symbol" pitchFamily="18" charset="2"/>
              </a:rPr>
              <a:t>S</a:t>
            </a:r>
            <a:r>
              <a:rPr lang="ru-RU" altLang="zh-CN" sz="2400" baseline="50000" dirty="0">
                <a:solidFill>
                  <a:srgbClr val="003399"/>
                </a:solidFill>
                <a:cs typeface="Times New Roman" pitchFamily="18" charset="0"/>
                <a:sym typeface="Symbol" pitchFamily="18" charset="2"/>
              </a:rPr>
              <a:t>ө</a:t>
            </a:r>
            <a:r>
              <a:rPr lang="en-US" altLang="zh-CN" sz="2400" baseline="-25000" dirty="0">
                <a:solidFill>
                  <a:srgbClr val="003399"/>
                </a:solidFill>
                <a:sym typeface="Symbol" pitchFamily="18" charset="2"/>
              </a:rPr>
              <a:t>m</a:t>
            </a:r>
            <a:r>
              <a:rPr lang="zh-CN" altLang="en-US" sz="2400" baseline="-25000" dirty="0">
                <a:solidFill>
                  <a:srgbClr val="003399"/>
                </a:solidFill>
                <a:sym typeface="Symbol" pitchFamily="18" charset="2"/>
              </a:rPr>
              <a:t>，</a:t>
            </a:r>
            <a:r>
              <a:rPr lang="zh-CN" altLang="en-US" sz="2400" baseline="-25000" dirty="0">
                <a:solidFill>
                  <a:srgbClr val="003399"/>
                </a:solidFill>
              </a:rPr>
              <a:t>总   </a:t>
            </a:r>
            <a:r>
              <a:rPr lang="en-US" altLang="zh-CN" sz="2400" dirty="0">
                <a:solidFill>
                  <a:srgbClr val="003399"/>
                </a:solidFill>
              </a:rPr>
              <a:t>=</a:t>
            </a:r>
            <a:r>
              <a:rPr lang="en-US" altLang="zh-CN" sz="2400" baseline="-25000" dirty="0">
                <a:solidFill>
                  <a:srgbClr val="003399"/>
                </a:solidFill>
              </a:rPr>
              <a:t>  </a:t>
            </a:r>
            <a:r>
              <a:rPr lang="en-US" altLang="zh-CN" sz="2400" dirty="0">
                <a:solidFill>
                  <a:srgbClr val="003399"/>
                </a:solidFill>
                <a:sym typeface="Symbol" pitchFamily="18" charset="2"/>
              </a:rPr>
              <a:t></a:t>
            </a:r>
            <a:r>
              <a:rPr lang="en-US" altLang="zh-CN" sz="2400" baseline="-25000" dirty="0" err="1">
                <a:solidFill>
                  <a:srgbClr val="003399"/>
                </a:solidFill>
                <a:sym typeface="Symbol" pitchFamily="18" charset="2"/>
              </a:rPr>
              <a:t>r</a:t>
            </a:r>
            <a:r>
              <a:rPr lang="en-US" altLang="zh-CN" sz="2400" i="1" dirty="0" err="1">
                <a:solidFill>
                  <a:srgbClr val="003399"/>
                </a:solidFill>
                <a:sym typeface="Symbol" pitchFamily="18" charset="2"/>
              </a:rPr>
              <a:t>S</a:t>
            </a:r>
            <a:r>
              <a:rPr lang="ru-RU" altLang="zh-CN" sz="2400" baseline="50000" dirty="0">
                <a:solidFill>
                  <a:srgbClr val="003399"/>
                </a:solidFill>
                <a:cs typeface="Times New Roman" pitchFamily="18" charset="0"/>
                <a:sym typeface="Symbol" pitchFamily="18" charset="2"/>
              </a:rPr>
              <a:t>ө</a:t>
            </a:r>
            <a:r>
              <a:rPr lang="en-US" altLang="zh-CN" sz="2400" baseline="-25000" dirty="0">
                <a:solidFill>
                  <a:srgbClr val="003399"/>
                </a:solidFill>
                <a:sym typeface="Symbol" pitchFamily="18" charset="2"/>
              </a:rPr>
              <a:t>m</a:t>
            </a:r>
            <a:r>
              <a:rPr lang="zh-CN" altLang="en-US" sz="2400" baseline="-25000" dirty="0">
                <a:solidFill>
                  <a:srgbClr val="003399"/>
                </a:solidFill>
                <a:sym typeface="Symbol" pitchFamily="18" charset="2"/>
              </a:rPr>
              <a:t>，</a:t>
            </a:r>
            <a:r>
              <a:rPr lang="zh-CN" altLang="en-US" sz="2400" baseline="-25000" dirty="0">
                <a:solidFill>
                  <a:srgbClr val="003399"/>
                </a:solidFill>
              </a:rPr>
              <a:t>系统</a:t>
            </a:r>
            <a:r>
              <a:rPr lang="en-US" altLang="zh-CN" sz="2400" dirty="0">
                <a:solidFill>
                  <a:srgbClr val="003399"/>
                </a:solidFill>
              </a:rPr>
              <a:t>+</a:t>
            </a:r>
            <a:r>
              <a:rPr lang="en-US" altLang="zh-CN" sz="2400" baseline="-25000" dirty="0">
                <a:solidFill>
                  <a:srgbClr val="003399"/>
                </a:solidFill>
              </a:rPr>
              <a:t> </a:t>
            </a:r>
            <a:r>
              <a:rPr lang="en-US" altLang="zh-CN" sz="2400" dirty="0">
                <a:solidFill>
                  <a:srgbClr val="003399"/>
                </a:solidFill>
                <a:sym typeface="Symbol" pitchFamily="18" charset="2"/>
              </a:rPr>
              <a:t></a:t>
            </a:r>
            <a:r>
              <a:rPr lang="en-US" altLang="zh-CN" sz="2400" baseline="-25000" dirty="0" err="1">
                <a:solidFill>
                  <a:srgbClr val="003399"/>
                </a:solidFill>
                <a:sym typeface="Symbol" pitchFamily="18" charset="2"/>
              </a:rPr>
              <a:t>r</a:t>
            </a:r>
            <a:r>
              <a:rPr lang="en-US" altLang="zh-CN" sz="2400" i="1" dirty="0" err="1">
                <a:solidFill>
                  <a:srgbClr val="003399"/>
                </a:solidFill>
                <a:sym typeface="Symbol" pitchFamily="18" charset="2"/>
              </a:rPr>
              <a:t>S</a:t>
            </a:r>
            <a:r>
              <a:rPr lang="ru-RU" altLang="zh-CN" sz="2400" baseline="50000" dirty="0">
                <a:solidFill>
                  <a:srgbClr val="003399"/>
                </a:solidFill>
                <a:cs typeface="Times New Roman" pitchFamily="18" charset="0"/>
                <a:sym typeface="Symbol" pitchFamily="18" charset="2"/>
              </a:rPr>
              <a:t>ө</a:t>
            </a:r>
            <a:r>
              <a:rPr lang="en-US" altLang="zh-CN" sz="2400" baseline="-25000" dirty="0">
                <a:solidFill>
                  <a:srgbClr val="003399"/>
                </a:solidFill>
                <a:sym typeface="Symbol" pitchFamily="18" charset="2"/>
              </a:rPr>
              <a:t>m</a:t>
            </a:r>
            <a:r>
              <a:rPr lang="zh-CN" altLang="en-US" sz="2400" baseline="-25000" dirty="0">
                <a:solidFill>
                  <a:srgbClr val="003399"/>
                </a:solidFill>
                <a:sym typeface="Symbol" pitchFamily="18" charset="2"/>
              </a:rPr>
              <a:t>，</a:t>
            </a:r>
            <a:r>
              <a:rPr lang="zh-CN" altLang="en-US" sz="2400" baseline="-25000" dirty="0">
                <a:solidFill>
                  <a:srgbClr val="003399"/>
                </a:solidFill>
              </a:rPr>
              <a:t>环境</a:t>
            </a:r>
          </a:p>
          <a:p>
            <a:pPr marL="342900" indent="-342900" algn="l">
              <a:spcBef>
                <a:spcPct val="20000"/>
              </a:spcBef>
              <a:buClr>
                <a:srgbClr val="FF00FF"/>
              </a:buClr>
              <a:buFont typeface="Symbol" pitchFamily="18" charset="2"/>
              <a:buChar char=" "/>
            </a:pPr>
            <a:r>
              <a:rPr lang="zh-CN" altLang="en-US" sz="2400" dirty="0">
                <a:solidFill>
                  <a:srgbClr val="003399"/>
                </a:solidFill>
              </a:rPr>
              <a:t>            </a:t>
            </a:r>
            <a:r>
              <a:rPr lang="en-US" altLang="zh-CN" sz="2400" dirty="0">
                <a:solidFill>
                  <a:srgbClr val="003399"/>
                </a:solidFill>
              </a:rPr>
              <a:t>=(</a:t>
            </a:r>
            <a:r>
              <a:rPr lang="en-US" altLang="zh-CN" sz="2400" dirty="0">
                <a:solidFill>
                  <a:srgbClr val="003399"/>
                </a:solidFill>
                <a:latin typeface="宋体" pitchFamily="2" charset="-122"/>
                <a:ea typeface="宋体" pitchFamily="2" charset="-122"/>
              </a:rPr>
              <a:t>-</a:t>
            </a:r>
            <a:r>
              <a:rPr lang="en-US" altLang="zh-CN" sz="2400" dirty="0">
                <a:solidFill>
                  <a:srgbClr val="003399"/>
                </a:solidFill>
              </a:rPr>
              <a:t>549.74+5529)J·mol</a:t>
            </a:r>
            <a:r>
              <a:rPr lang="en-US" altLang="zh-CN" sz="2400" baseline="30000" dirty="0">
                <a:solidFill>
                  <a:srgbClr val="003399"/>
                </a:solidFill>
              </a:rPr>
              <a:t>-1</a:t>
            </a:r>
            <a:r>
              <a:rPr lang="en-US" altLang="zh-CN" sz="2400" dirty="0">
                <a:solidFill>
                  <a:srgbClr val="003399"/>
                </a:solidFill>
              </a:rPr>
              <a:t>·K</a:t>
            </a:r>
            <a:r>
              <a:rPr lang="en-US" altLang="zh-CN" sz="2400" baseline="30000" dirty="0">
                <a:solidFill>
                  <a:srgbClr val="003399"/>
                </a:solidFill>
              </a:rPr>
              <a:t>-1</a:t>
            </a:r>
            <a:r>
              <a:rPr lang="en-US" altLang="zh-CN" sz="2400" dirty="0">
                <a:solidFill>
                  <a:srgbClr val="003399"/>
                </a:solidFill>
              </a:rPr>
              <a:t> </a:t>
            </a:r>
          </a:p>
          <a:p>
            <a:pPr marL="342900" indent="-342900" algn="l">
              <a:spcBef>
                <a:spcPct val="20000"/>
              </a:spcBef>
              <a:buClr>
                <a:srgbClr val="FF00FF"/>
              </a:buClr>
              <a:buFont typeface="Symbol" pitchFamily="18" charset="2"/>
              <a:buChar char=" "/>
            </a:pPr>
            <a:r>
              <a:rPr lang="en-US" altLang="zh-CN" sz="2400" dirty="0">
                <a:solidFill>
                  <a:srgbClr val="003399"/>
                </a:solidFill>
              </a:rPr>
              <a:t>            =4979J·mol</a:t>
            </a:r>
            <a:r>
              <a:rPr lang="en-US" altLang="zh-CN" sz="2400" baseline="30000" dirty="0">
                <a:solidFill>
                  <a:srgbClr val="003399"/>
                </a:solidFill>
              </a:rPr>
              <a:t>-1</a:t>
            </a:r>
            <a:r>
              <a:rPr lang="en-US" altLang="zh-CN" sz="2400" dirty="0">
                <a:solidFill>
                  <a:srgbClr val="003399"/>
                </a:solidFill>
              </a:rPr>
              <a:t>·K</a:t>
            </a:r>
            <a:r>
              <a:rPr lang="en-US" altLang="zh-CN" sz="2400" baseline="30000" dirty="0">
                <a:solidFill>
                  <a:srgbClr val="003399"/>
                </a:solidFill>
              </a:rPr>
              <a:t>-1 </a:t>
            </a:r>
            <a:r>
              <a:rPr lang="zh-CN" altLang="en-US" sz="2400" dirty="0">
                <a:solidFill>
                  <a:srgbClr val="003399"/>
                </a:solidFill>
              </a:rPr>
              <a:t>＞ </a:t>
            </a:r>
            <a:r>
              <a:rPr lang="en-US" altLang="zh-CN" sz="2400" dirty="0" smtClean="0">
                <a:solidFill>
                  <a:srgbClr val="003399"/>
                </a:solidFill>
              </a:rPr>
              <a:t>0</a:t>
            </a:r>
          </a:p>
          <a:p>
            <a:pPr marL="342900" indent="-342900" algn="l">
              <a:spcBef>
                <a:spcPct val="20000"/>
              </a:spcBef>
              <a:buClr>
                <a:srgbClr val="FF00FF"/>
              </a:buClr>
              <a:buFont typeface="Symbol" pitchFamily="18" charset="2"/>
              <a:buChar char=" "/>
            </a:pPr>
            <a:endParaRPr lang="en-US" altLang="zh-CN" sz="2400" dirty="0">
              <a:solidFill>
                <a:srgbClr val="003399"/>
              </a:solidFill>
            </a:endParaRPr>
          </a:p>
          <a:p>
            <a:pPr marL="342900" indent="-342900" algn="l">
              <a:spcBef>
                <a:spcPct val="20000"/>
              </a:spcBef>
              <a:buClr>
                <a:srgbClr val="FF00FF"/>
              </a:buClr>
              <a:buFont typeface="Symbol" pitchFamily="18" charset="2"/>
              <a:buChar char=" "/>
            </a:pPr>
            <a:r>
              <a:rPr lang="zh-CN" altLang="en-US" sz="2400" dirty="0">
                <a:solidFill>
                  <a:srgbClr val="003399"/>
                </a:solidFill>
              </a:rPr>
              <a:t>铁的氧化反应在</a:t>
            </a:r>
            <a:r>
              <a:rPr lang="en-US" altLang="zh-CN" sz="2400" dirty="0">
                <a:solidFill>
                  <a:srgbClr val="003399"/>
                </a:solidFill>
              </a:rPr>
              <a:t>298.15K</a:t>
            </a:r>
            <a:r>
              <a:rPr lang="zh-CN" altLang="en-US" sz="2400" dirty="0">
                <a:solidFill>
                  <a:srgbClr val="003399"/>
                </a:solidFill>
              </a:rPr>
              <a:t>标准状态下能自发进行。这与实际情况相符。 </a:t>
            </a:r>
          </a:p>
        </p:txBody>
      </p:sp>
      <p:pic>
        <p:nvPicPr>
          <p:cNvPr id="929797"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29796">
                                            <p:txEl>
                                              <p:pRg st="0" end="0"/>
                                            </p:txEl>
                                          </p:spTgt>
                                        </p:tgtEl>
                                        <p:attrNameLst>
                                          <p:attrName>style.visibility</p:attrName>
                                        </p:attrNameLst>
                                      </p:cBhvr>
                                      <p:to>
                                        <p:strVal val="visible"/>
                                      </p:to>
                                    </p:set>
                                    <p:anim calcmode="lin" valueType="num">
                                      <p:cBhvr>
                                        <p:cTn id="7" dur="1000" fill="hold"/>
                                        <p:tgtEl>
                                          <p:spTgt spid="92979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29796">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929796">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929796">
                                            <p:txEl>
                                              <p:pRg st="1" end="1"/>
                                            </p:txEl>
                                          </p:spTgt>
                                        </p:tgtEl>
                                        <p:attrNameLst>
                                          <p:attrName>style.visibility</p:attrName>
                                        </p:attrNameLst>
                                      </p:cBhvr>
                                      <p:to>
                                        <p:strVal val="visible"/>
                                      </p:to>
                                    </p:set>
                                    <p:anim calcmode="lin" valueType="num">
                                      <p:cBhvr>
                                        <p:cTn id="12" dur="1000" fill="hold"/>
                                        <p:tgtEl>
                                          <p:spTgt spid="929796">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929796">
                                            <p:txEl>
                                              <p:pRg st="1" end="1"/>
                                            </p:txEl>
                                          </p:spTgt>
                                        </p:tgtEl>
                                        <p:attrNameLst>
                                          <p:attrName>ppt_h</p:attrName>
                                        </p:attrNameLst>
                                      </p:cBhvr>
                                      <p:tavLst>
                                        <p:tav tm="0">
                                          <p:val>
                                            <p:fltVal val="0"/>
                                          </p:val>
                                        </p:tav>
                                        <p:tav tm="100000">
                                          <p:val>
                                            <p:strVal val="#ppt_h"/>
                                          </p:val>
                                        </p:tav>
                                      </p:tavLst>
                                    </p:anim>
                                    <p:animEffect transition="in" filter="fade">
                                      <p:cBhvr>
                                        <p:cTn id="14" dur="1000"/>
                                        <p:tgtEl>
                                          <p:spTgt spid="929796">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929796">
                                            <p:txEl>
                                              <p:pRg st="2" end="2"/>
                                            </p:txEl>
                                          </p:spTgt>
                                        </p:tgtEl>
                                        <p:attrNameLst>
                                          <p:attrName>style.visibility</p:attrName>
                                        </p:attrNameLst>
                                      </p:cBhvr>
                                      <p:to>
                                        <p:strVal val="visible"/>
                                      </p:to>
                                    </p:set>
                                    <p:anim calcmode="lin" valueType="num">
                                      <p:cBhvr>
                                        <p:cTn id="17" dur="1000" fill="hold"/>
                                        <p:tgtEl>
                                          <p:spTgt spid="929796">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929796">
                                            <p:txEl>
                                              <p:pRg st="2" end="2"/>
                                            </p:txEl>
                                          </p:spTgt>
                                        </p:tgtEl>
                                        <p:attrNameLst>
                                          <p:attrName>ppt_h</p:attrName>
                                        </p:attrNameLst>
                                      </p:cBhvr>
                                      <p:tavLst>
                                        <p:tav tm="0">
                                          <p:val>
                                            <p:fltVal val="0"/>
                                          </p:val>
                                        </p:tav>
                                        <p:tav tm="100000">
                                          <p:val>
                                            <p:strVal val="#ppt_h"/>
                                          </p:val>
                                        </p:tav>
                                      </p:tavLst>
                                    </p:anim>
                                    <p:animEffect transition="in" filter="fade">
                                      <p:cBhvr>
                                        <p:cTn id="19" dur="1000"/>
                                        <p:tgtEl>
                                          <p:spTgt spid="92979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297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29796">
                                            <p:txEl>
                                              <p:pRg st="4" end="4"/>
                                            </p:txEl>
                                          </p:spTgt>
                                        </p:tgtEl>
                                        <p:attrNameLst>
                                          <p:attrName>style.visibility</p:attrName>
                                        </p:attrNameLst>
                                      </p:cBhvr>
                                      <p:to>
                                        <p:strVal val="visible"/>
                                      </p:to>
                                    </p:set>
                                    <p:anim calcmode="lin" valueType="num">
                                      <p:cBhvr>
                                        <p:cTn id="28" dur="1000" fill="hold"/>
                                        <p:tgtEl>
                                          <p:spTgt spid="929796">
                                            <p:txEl>
                                              <p:pRg st="4" end="4"/>
                                            </p:txEl>
                                          </p:spTgt>
                                        </p:tgtEl>
                                        <p:attrNameLst>
                                          <p:attrName>ppt_w</p:attrName>
                                        </p:attrNameLst>
                                      </p:cBhvr>
                                      <p:tavLst>
                                        <p:tav tm="0">
                                          <p:val>
                                            <p:fltVal val="0"/>
                                          </p:val>
                                        </p:tav>
                                        <p:tav tm="100000">
                                          <p:val>
                                            <p:strVal val="#ppt_w"/>
                                          </p:val>
                                        </p:tav>
                                      </p:tavLst>
                                    </p:anim>
                                    <p:anim calcmode="lin" valueType="num">
                                      <p:cBhvr>
                                        <p:cTn id="29" dur="1000" fill="hold"/>
                                        <p:tgtEl>
                                          <p:spTgt spid="929796">
                                            <p:txEl>
                                              <p:pRg st="4" end="4"/>
                                            </p:txEl>
                                          </p:spTgt>
                                        </p:tgtEl>
                                        <p:attrNameLst>
                                          <p:attrName>ppt_h</p:attrName>
                                        </p:attrNameLst>
                                      </p:cBhvr>
                                      <p:tavLst>
                                        <p:tav tm="0">
                                          <p:val>
                                            <p:fltVal val="0"/>
                                          </p:val>
                                        </p:tav>
                                        <p:tav tm="100000">
                                          <p:val>
                                            <p:strVal val="#ppt_h"/>
                                          </p:val>
                                        </p:tav>
                                      </p:tavLst>
                                    </p:anim>
                                    <p:animEffect transition="in" filter="fade">
                                      <p:cBhvr>
                                        <p:cTn id="30" dur="1000"/>
                                        <p:tgtEl>
                                          <p:spTgt spid="9297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4" grpId="0" animBg="1"/>
      <p:bldP spid="929796"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7129E67-FB9D-49D4-AC93-E25D93C13B10}"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9BB1B713-5F15-4769-8539-2488F8977983}" type="slidenum">
              <a:rPr lang="en-US" altLang="zh-CN"/>
              <a:pPr/>
              <a:t>113</a:t>
            </a:fld>
            <a:endParaRPr lang="en-US" altLang="zh-CN"/>
          </a:p>
        </p:txBody>
      </p:sp>
      <p:sp>
        <p:nvSpPr>
          <p:cNvPr id="930818" name="Rectangle 2"/>
          <p:cNvSpPr>
            <a:spLocks noGrp="1" noChangeArrowheads="1"/>
          </p:cNvSpPr>
          <p:nvPr>
            <p:ph type="title"/>
          </p:nvPr>
        </p:nvSpPr>
        <p:spPr/>
        <p:txBody>
          <a:bodyPr/>
          <a:lstStyle/>
          <a:p>
            <a:r>
              <a:rPr lang="zh-CN" altLang="en-US" i="1"/>
              <a:t>练习</a:t>
            </a:r>
            <a:r>
              <a:rPr lang="en-US" altLang="zh-CN" i="1"/>
              <a:t>9</a:t>
            </a:r>
            <a:r>
              <a:rPr lang="zh-CN" altLang="en-US" i="1"/>
              <a:t>解</a:t>
            </a:r>
          </a:p>
        </p:txBody>
      </p:sp>
      <p:sp>
        <p:nvSpPr>
          <p:cNvPr id="930819" name="AutoShape 3"/>
          <p:cNvSpPr>
            <a:spLocks noChangeArrowheads="1"/>
          </p:cNvSpPr>
          <p:nvPr/>
        </p:nvSpPr>
        <p:spPr bwMode="auto">
          <a:xfrm>
            <a:off x="7631113" y="928670"/>
            <a:ext cx="1512887" cy="863600"/>
          </a:xfrm>
          <a:prstGeom prst="wedgeRoundRectCallout">
            <a:avLst>
              <a:gd name="adj1" fmla="val -73811"/>
              <a:gd name="adj2" fmla="val 65767"/>
              <a:gd name="adj3" fmla="val 16667"/>
            </a:avLst>
          </a:prstGeom>
          <a:solidFill>
            <a:srgbClr val="ECD9FF"/>
          </a:solidFill>
          <a:ln w="9525" algn="ctr">
            <a:solidFill>
              <a:srgbClr val="FF0000"/>
            </a:solidFill>
            <a:miter lim="800000"/>
            <a:headEnd/>
            <a:tailEnd/>
          </a:ln>
          <a:effectLst/>
        </p:spPr>
        <p:txBody>
          <a:bodyPr/>
          <a:lstStyle/>
          <a:p>
            <a:r>
              <a:rPr lang="zh-CN" altLang="en-US" sz="2400">
                <a:solidFill>
                  <a:srgbClr val="0000FF"/>
                </a:solidFill>
              </a:rPr>
              <a:t>吉布斯自由能判据</a:t>
            </a:r>
          </a:p>
        </p:txBody>
      </p:sp>
      <p:sp>
        <p:nvSpPr>
          <p:cNvPr id="930820" name="Rectangle 4"/>
          <p:cNvSpPr>
            <a:spLocks noChangeArrowheads="1"/>
          </p:cNvSpPr>
          <p:nvPr/>
        </p:nvSpPr>
        <p:spPr bwMode="auto">
          <a:xfrm>
            <a:off x="714348" y="1214422"/>
            <a:ext cx="8064500" cy="4608512"/>
          </a:xfrm>
          <a:prstGeom prst="rect">
            <a:avLst/>
          </a:prstGeom>
          <a:noFill/>
          <a:ln w="9525">
            <a:noFill/>
            <a:miter lim="800000"/>
            <a:headEnd/>
            <a:tailEnd/>
          </a:ln>
        </p:spPr>
        <p:txBody>
          <a:bodyPr/>
          <a:lstStyle/>
          <a:p>
            <a:pPr marL="342900" indent="-342900">
              <a:lnSpc>
                <a:spcPct val="130000"/>
              </a:lnSpc>
              <a:spcBef>
                <a:spcPct val="20000"/>
              </a:spcBef>
              <a:buClr>
                <a:srgbClr val="FF00FF"/>
              </a:buClr>
            </a:pPr>
            <a:r>
              <a:rPr lang="zh-CN" altLang="en-US" sz="2400" dirty="0" smtClean="0">
                <a:solidFill>
                  <a:srgbClr val="003399"/>
                </a:solidFill>
              </a:rPr>
              <a:t>查</a:t>
            </a:r>
            <a:r>
              <a:rPr lang="en-US" altLang="zh-CN" sz="2400" dirty="0" smtClean="0">
                <a:solidFill>
                  <a:srgbClr val="003399"/>
                </a:solidFill>
              </a:rPr>
              <a:t>298K</a:t>
            </a:r>
            <a:r>
              <a:rPr lang="zh-CN" altLang="en-US" sz="2400" dirty="0" smtClean="0">
                <a:solidFill>
                  <a:srgbClr val="003399"/>
                </a:solidFill>
              </a:rPr>
              <a:t>时的热力学数据表</a:t>
            </a:r>
            <a:endParaRPr lang="en-US" altLang="zh-CN" sz="2400" dirty="0" smtClean="0">
              <a:solidFill>
                <a:srgbClr val="003399"/>
              </a:solidFill>
            </a:endParaRPr>
          </a:p>
          <a:p>
            <a:pPr marL="342900" indent="-342900">
              <a:lnSpc>
                <a:spcPct val="130000"/>
              </a:lnSpc>
              <a:spcBef>
                <a:spcPct val="20000"/>
              </a:spcBef>
              <a:buClr>
                <a:srgbClr val="FF00FF"/>
              </a:buClr>
            </a:pPr>
            <a:r>
              <a:rPr lang="en-US" altLang="zh-CN" sz="2400" dirty="0" smtClean="0">
                <a:solidFill>
                  <a:schemeClr val="hlink"/>
                </a:solidFill>
              </a:rPr>
              <a:t>                             </a:t>
            </a:r>
            <a:r>
              <a:rPr lang="en-US" altLang="zh-CN" sz="2400" dirty="0" smtClean="0">
                <a:solidFill>
                  <a:srgbClr val="0000FF"/>
                </a:solidFill>
              </a:rPr>
              <a:t>4Fe(s</a:t>
            </a:r>
            <a:r>
              <a:rPr lang="en-US" altLang="zh-CN" sz="2400" dirty="0">
                <a:solidFill>
                  <a:srgbClr val="0000FF"/>
                </a:solidFill>
              </a:rPr>
              <a:t>) + 3O</a:t>
            </a:r>
            <a:r>
              <a:rPr lang="en-US" altLang="zh-CN" sz="2400" baseline="-30000" dirty="0">
                <a:solidFill>
                  <a:srgbClr val="0000FF"/>
                </a:solidFill>
              </a:rPr>
              <a:t>2</a:t>
            </a:r>
            <a:r>
              <a:rPr lang="en-US" altLang="zh-CN" sz="2400" dirty="0">
                <a:solidFill>
                  <a:srgbClr val="0000FF"/>
                </a:solidFill>
              </a:rPr>
              <a:t>(g) → 2Fe</a:t>
            </a:r>
            <a:r>
              <a:rPr lang="en-US" altLang="zh-CN" sz="2400" baseline="-30000" dirty="0">
                <a:solidFill>
                  <a:srgbClr val="0000FF"/>
                </a:solidFill>
              </a:rPr>
              <a:t>2</a:t>
            </a:r>
            <a:r>
              <a:rPr lang="en-US" altLang="zh-CN" sz="2400" dirty="0">
                <a:solidFill>
                  <a:srgbClr val="0000FF"/>
                </a:solidFill>
              </a:rPr>
              <a:t>O</a:t>
            </a:r>
            <a:r>
              <a:rPr lang="en-US" altLang="zh-CN" sz="2400" baseline="-30000" dirty="0">
                <a:solidFill>
                  <a:srgbClr val="0000FF"/>
                </a:solidFill>
              </a:rPr>
              <a:t>3</a:t>
            </a:r>
            <a:r>
              <a:rPr lang="en-US" altLang="zh-CN" sz="2400" dirty="0">
                <a:solidFill>
                  <a:srgbClr val="0000FF"/>
                </a:solidFill>
              </a:rPr>
              <a:t>(s)</a:t>
            </a:r>
            <a:r>
              <a:rPr lang="en-US" altLang="zh-CN" sz="2400" dirty="0">
                <a:solidFill>
                  <a:srgbClr val="333333"/>
                </a:solidFill>
              </a:rPr>
              <a:t>  </a:t>
            </a:r>
            <a:endParaRPr lang="en-US" altLang="zh-CN" sz="2400" dirty="0" smtClean="0">
              <a:solidFill>
                <a:srgbClr val="333333"/>
              </a:solidFill>
            </a:endParaRPr>
          </a:p>
          <a:p>
            <a:pPr marL="342900" indent="-342900">
              <a:lnSpc>
                <a:spcPct val="130000"/>
              </a:lnSpc>
              <a:spcBef>
                <a:spcPct val="20000"/>
              </a:spcBef>
              <a:buClr>
                <a:srgbClr val="FF00FF"/>
              </a:buClr>
            </a:pPr>
            <a:r>
              <a:rPr lang="en-US" altLang="zh-CN" sz="2400" dirty="0" smtClean="0">
                <a:solidFill>
                  <a:srgbClr val="333333"/>
                </a:solidFill>
              </a:rPr>
              <a:t> </a:t>
            </a:r>
            <a:r>
              <a:rPr lang="en-US" altLang="zh-CN" sz="2400" dirty="0" smtClean="0">
                <a:solidFill>
                  <a:srgbClr val="0000FF"/>
                </a:solidFill>
                <a:sym typeface="Symbol" pitchFamily="18" charset="2"/>
              </a:rPr>
              <a:t></a:t>
            </a:r>
            <a:r>
              <a:rPr lang="en-US" altLang="zh-CN" sz="2400" baseline="-25000" dirty="0" err="1" smtClean="0">
                <a:solidFill>
                  <a:srgbClr val="0000FF"/>
                </a:solidFill>
                <a:sym typeface="Symbol" pitchFamily="18" charset="2"/>
              </a:rPr>
              <a:t>f</a:t>
            </a:r>
            <a:r>
              <a:rPr lang="en-US" altLang="zh-CN" sz="2400" i="1" dirty="0" err="1" smtClean="0">
                <a:solidFill>
                  <a:srgbClr val="0000FF"/>
                </a:solidFill>
                <a:sym typeface="Symbol" pitchFamily="18" charset="2"/>
              </a:rPr>
              <a:t>G</a:t>
            </a:r>
            <a:r>
              <a:rPr lang="en-US" altLang="zh-CN" sz="2400" baseline="-25000" dirty="0" err="1" smtClean="0">
                <a:solidFill>
                  <a:srgbClr val="0000FF"/>
                </a:solidFill>
                <a:sym typeface="Symbol" pitchFamily="18" charset="2"/>
              </a:rPr>
              <a:t>m</a:t>
            </a:r>
            <a:r>
              <a:rPr lang="ru-RU" altLang="zh-CN" sz="2400" baseline="50000" dirty="0" smtClean="0">
                <a:solidFill>
                  <a:srgbClr val="0000FF"/>
                </a:solidFill>
                <a:cs typeface="Times New Roman" pitchFamily="18" charset="0"/>
                <a:sym typeface="Symbol" pitchFamily="18" charset="2"/>
              </a:rPr>
              <a:t>ө</a:t>
            </a:r>
            <a:r>
              <a:rPr lang="en-US" altLang="zh-CN" sz="2400" dirty="0" smtClean="0">
                <a:solidFill>
                  <a:srgbClr val="0000FF"/>
                </a:solidFill>
              </a:rPr>
              <a:t>/kJ·mol</a:t>
            </a:r>
            <a:r>
              <a:rPr lang="en-US" altLang="zh-CN" sz="2400" baseline="30000" dirty="0" smtClean="0">
                <a:solidFill>
                  <a:srgbClr val="0000FF"/>
                </a:solidFill>
              </a:rPr>
              <a:t>-1</a:t>
            </a:r>
            <a:r>
              <a:rPr lang="en-US" altLang="zh-CN" sz="2400" dirty="0" smtClean="0">
                <a:solidFill>
                  <a:srgbClr val="0000FF"/>
                </a:solidFill>
              </a:rPr>
              <a:t>       0           0                -742.2</a:t>
            </a:r>
            <a:endParaRPr lang="en-US" altLang="zh-CN" sz="2400" dirty="0">
              <a:solidFill>
                <a:srgbClr val="333333"/>
              </a:solidFill>
            </a:endParaRPr>
          </a:p>
          <a:p>
            <a:pPr marL="342900" indent="-342900" algn="l">
              <a:lnSpc>
                <a:spcPct val="130000"/>
              </a:lnSpc>
              <a:spcBef>
                <a:spcPct val="20000"/>
              </a:spcBef>
              <a:buClr>
                <a:srgbClr val="FF00FF"/>
              </a:buClr>
              <a:buFont typeface="Wingdings" pitchFamily="2" charset="2"/>
              <a:buNone/>
            </a:pPr>
            <a:r>
              <a:rPr lang="zh-CN" altLang="en-US" sz="2400" dirty="0" smtClean="0">
                <a:solidFill>
                  <a:schemeClr val="hlink"/>
                </a:solidFill>
                <a:sym typeface="Symbol" pitchFamily="18" charset="2"/>
              </a:rPr>
              <a:t></a:t>
            </a:r>
            <a:r>
              <a:rPr lang="en-US" altLang="zh-CN" sz="2400" baseline="-25000" dirty="0" err="1">
                <a:solidFill>
                  <a:schemeClr val="hlink"/>
                </a:solidFill>
                <a:sym typeface="Symbol" pitchFamily="18" charset="2"/>
              </a:rPr>
              <a:t>r</a:t>
            </a:r>
            <a:r>
              <a:rPr lang="en-US" altLang="zh-CN" sz="2400" i="1" dirty="0" err="1">
                <a:solidFill>
                  <a:srgbClr val="3333FF"/>
                </a:solidFill>
              </a:rPr>
              <a:t>G</a:t>
            </a:r>
            <a:r>
              <a:rPr lang="ru-RU" altLang="zh-CN" sz="2400" baseline="50000" dirty="0">
                <a:solidFill>
                  <a:schemeClr val="hlink"/>
                </a:solidFill>
                <a:cs typeface="Times New Roman" pitchFamily="18" charset="0"/>
                <a:sym typeface="Symbol" pitchFamily="18" charset="2"/>
              </a:rPr>
              <a:t>ө</a:t>
            </a:r>
            <a:r>
              <a:rPr lang="en-US" altLang="zh-CN" sz="2400" baseline="-25000" dirty="0">
                <a:solidFill>
                  <a:srgbClr val="3333FF"/>
                </a:solidFill>
              </a:rPr>
              <a:t>m </a:t>
            </a:r>
            <a:r>
              <a:rPr lang="en-US" altLang="zh-CN" sz="2400" dirty="0">
                <a:solidFill>
                  <a:srgbClr val="333333"/>
                </a:solidFill>
              </a:rPr>
              <a:t>=2( Fe </a:t>
            </a:r>
            <a:r>
              <a:rPr lang="en-US" altLang="zh-CN" sz="2400" baseline="-25000" dirty="0">
                <a:solidFill>
                  <a:srgbClr val="333333"/>
                </a:solidFill>
              </a:rPr>
              <a:t>2</a:t>
            </a:r>
            <a:r>
              <a:rPr lang="en-US" altLang="zh-CN" sz="2400" dirty="0">
                <a:solidFill>
                  <a:srgbClr val="333333"/>
                </a:solidFill>
              </a:rPr>
              <a:t>O</a:t>
            </a:r>
            <a:r>
              <a:rPr lang="en-US" altLang="zh-CN" sz="2400" baseline="-25000" dirty="0">
                <a:solidFill>
                  <a:srgbClr val="333333"/>
                </a:solidFill>
              </a:rPr>
              <a:t>3</a:t>
            </a:r>
            <a:r>
              <a:rPr lang="en-US" altLang="zh-CN" sz="2400" dirty="0">
                <a:solidFill>
                  <a:srgbClr val="333333"/>
                </a:solidFill>
              </a:rPr>
              <a:t>,s) - [4×(</a:t>
            </a:r>
            <a:r>
              <a:rPr lang="en-US" altLang="zh-CN" sz="2400" dirty="0" err="1">
                <a:solidFill>
                  <a:srgbClr val="333333"/>
                </a:solidFill>
              </a:rPr>
              <a:t>Fe,s</a:t>
            </a:r>
            <a:r>
              <a:rPr lang="en-US" altLang="zh-CN" sz="2400" dirty="0">
                <a:solidFill>
                  <a:srgbClr val="333333"/>
                </a:solidFill>
              </a:rPr>
              <a:t>) + 3(O</a:t>
            </a:r>
            <a:r>
              <a:rPr lang="en-US" altLang="zh-CN" sz="2400" baseline="-25000" dirty="0">
                <a:solidFill>
                  <a:srgbClr val="333333"/>
                </a:solidFill>
              </a:rPr>
              <a:t>2</a:t>
            </a:r>
            <a:r>
              <a:rPr lang="en-US" altLang="zh-CN" sz="2400" dirty="0">
                <a:solidFill>
                  <a:srgbClr val="333333"/>
                </a:solidFill>
              </a:rPr>
              <a:t>,g)]</a:t>
            </a:r>
          </a:p>
          <a:p>
            <a:pPr marL="342900" indent="-342900" algn="l">
              <a:lnSpc>
                <a:spcPct val="130000"/>
              </a:lnSpc>
              <a:spcBef>
                <a:spcPct val="20000"/>
              </a:spcBef>
              <a:buClr>
                <a:srgbClr val="FF00FF"/>
              </a:buClr>
              <a:buFont typeface="Wingdings" pitchFamily="2" charset="2"/>
              <a:buNone/>
            </a:pPr>
            <a:r>
              <a:rPr lang="en-US" altLang="zh-CN" sz="2400" dirty="0">
                <a:solidFill>
                  <a:srgbClr val="333333"/>
                </a:solidFill>
              </a:rPr>
              <a:t>            =2× (-742.2) kJ·mol</a:t>
            </a:r>
            <a:r>
              <a:rPr lang="en-US" altLang="zh-CN" sz="2400" baseline="30000" dirty="0">
                <a:solidFill>
                  <a:srgbClr val="333333"/>
                </a:solidFill>
              </a:rPr>
              <a:t>-1</a:t>
            </a:r>
          </a:p>
          <a:p>
            <a:pPr marL="342900" indent="-342900" algn="l">
              <a:lnSpc>
                <a:spcPct val="130000"/>
              </a:lnSpc>
              <a:spcBef>
                <a:spcPct val="20000"/>
              </a:spcBef>
              <a:buClr>
                <a:srgbClr val="FF00FF"/>
              </a:buClr>
              <a:buFont typeface="Wingdings" pitchFamily="2" charset="2"/>
              <a:buNone/>
            </a:pPr>
            <a:r>
              <a:rPr lang="en-US" altLang="zh-CN" sz="2400" baseline="30000" dirty="0">
                <a:solidFill>
                  <a:srgbClr val="333333"/>
                </a:solidFill>
              </a:rPr>
              <a:t>                  </a:t>
            </a:r>
            <a:r>
              <a:rPr lang="en-US" altLang="zh-CN" sz="2400" dirty="0">
                <a:solidFill>
                  <a:srgbClr val="333333"/>
                </a:solidFill>
              </a:rPr>
              <a:t>=-1484.4 kJ·mol</a:t>
            </a:r>
            <a:r>
              <a:rPr lang="en-US" altLang="zh-CN" sz="2400" baseline="30000" dirty="0">
                <a:solidFill>
                  <a:srgbClr val="333333"/>
                </a:solidFill>
              </a:rPr>
              <a:t>-1</a:t>
            </a:r>
            <a:r>
              <a:rPr lang="en-US" altLang="zh-CN" sz="2400" b="1" i="1" dirty="0">
                <a:solidFill>
                  <a:srgbClr val="000000"/>
                </a:solidFill>
              </a:rPr>
              <a:t> </a:t>
            </a:r>
            <a:r>
              <a:rPr lang="en-US" altLang="zh-CN" sz="2400" dirty="0">
                <a:solidFill>
                  <a:srgbClr val="333333"/>
                </a:solidFill>
              </a:rPr>
              <a:t>&lt; 0</a:t>
            </a:r>
          </a:p>
          <a:p>
            <a:pPr marL="342900" indent="-342900" algn="l">
              <a:lnSpc>
                <a:spcPct val="130000"/>
              </a:lnSpc>
              <a:spcBef>
                <a:spcPct val="20000"/>
              </a:spcBef>
              <a:buClr>
                <a:srgbClr val="FF00FF"/>
              </a:buClr>
              <a:buFont typeface="Wingdings" pitchFamily="2" charset="2"/>
              <a:buNone/>
            </a:pPr>
            <a:r>
              <a:rPr lang="zh-CN" altLang="en-US" sz="2400" dirty="0">
                <a:solidFill>
                  <a:srgbClr val="3333FF"/>
                </a:solidFill>
              </a:rPr>
              <a:t>铁的氧化反应在</a:t>
            </a:r>
            <a:r>
              <a:rPr lang="en-US" altLang="zh-CN" sz="2400" dirty="0">
                <a:solidFill>
                  <a:srgbClr val="3333FF"/>
                </a:solidFill>
              </a:rPr>
              <a:t>298.15K</a:t>
            </a:r>
            <a:r>
              <a:rPr lang="zh-CN" altLang="en-US" sz="2400" dirty="0">
                <a:solidFill>
                  <a:srgbClr val="3333FF"/>
                </a:solidFill>
              </a:rPr>
              <a:t>标准状态下能自发进行。</a:t>
            </a:r>
          </a:p>
          <a:p>
            <a:pPr marL="342900" indent="-342900" algn="l">
              <a:lnSpc>
                <a:spcPct val="130000"/>
              </a:lnSpc>
              <a:spcBef>
                <a:spcPct val="20000"/>
              </a:spcBef>
              <a:buClr>
                <a:srgbClr val="FF00FF"/>
              </a:buClr>
              <a:buFont typeface="Wingdings" pitchFamily="2" charset="2"/>
              <a:buNone/>
            </a:pPr>
            <a:r>
              <a:rPr lang="zh-CN" altLang="en-US" sz="2400" dirty="0">
                <a:solidFill>
                  <a:srgbClr val="003399"/>
                </a:solidFill>
                <a:latin typeface="Arial Narrow" pitchFamily="34" charset="0"/>
              </a:rPr>
              <a:t>与熵判据结论一致。</a:t>
            </a:r>
          </a:p>
        </p:txBody>
      </p:sp>
      <p:pic>
        <p:nvPicPr>
          <p:cNvPr id="930821"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B291185-5AF6-49E0-AF6E-060DD7F38F95}"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4F3AC7F1-4EE1-417D-B2D7-E37CCAD7B1CF}" type="slidenum">
              <a:rPr lang="en-US" altLang="zh-CN"/>
              <a:pPr/>
              <a:t>114</a:t>
            </a:fld>
            <a:endParaRPr lang="en-US" altLang="zh-CN"/>
          </a:p>
        </p:txBody>
      </p:sp>
      <p:sp>
        <p:nvSpPr>
          <p:cNvPr id="642050" name="Rectangle 2"/>
          <p:cNvSpPr>
            <a:spLocks noGrp="1" noChangeArrowheads="1"/>
          </p:cNvSpPr>
          <p:nvPr>
            <p:ph type="title"/>
          </p:nvPr>
        </p:nvSpPr>
        <p:spPr>
          <a:xfrm>
            <a:off x="539750" y="206375"/>
            <a:ext cx="8335963" cy="701675"/>
          </a:xfrm>
          <a:noFill/>
          <a:ln/>
        </p:spPr>
        <p:txBody>
          <a:bodyPr anchor="t">
            <a:spAutoFit/>
          </a:bodyPr>
          <a:lstStyle/>
          <a:p>
            <a:r>
              <a:rPr lang="en-US" altLang="zh-CN">
                <a:latin typeface="Times New Roman" pitchFamily="18" charset="0"/>
              </a:rPr>
              <a:t>1.3 </a:t>
            </a:r>
            <a:r>
              <a:rPr lang="zh-CN" altLang="en-US">
                <a:latin typeface="Times New Roman" pitchFamily="18" charset="0"/>
              </a:rPr>
              <a:t>化学反应进行的程度和化学平衡</a:t>
            </a:r>
          </a:p>
        </p:txBody>
      </p:sp>
      <p:sp>
        <p:nvSpPr>
          <p:cNvPr id="642051" name="Rectangle 3"/>
          <p:cNvSpPr>
            <a:spLocks noChangeArrowheads="1"/>
          </p:cNvSpPr>
          <p:nvPr/>
        </p:nvSpPr>
        <p:spPr bwMode="auto">
          <a:xfrm>
            <a:off x="1042988" y="1398588"/>
            <a:ext cx="7618412" cy="1840632"/>
          </a:xfrm>
          <a:prstGeom prst="rect">
            <a:avLst/>
          </a:prstGeom>
          <a:noFill/>
          <a:ln w="9525" algn="ctr">
            <a:noFill/>
            <a:miter lim="800000"/>
            <a:headEnd/>
            <a:tailEnd/>
          </a:ln>
          <a:effectLst/>
        </p:spPr>
        <p:txBody>
          <a:bodyPr>
            <a:spAutoFit/>
          </a:bodyPr>
          <a:lstStyle/>
          <a:p>
            <a:pPr algn="l">
              <a:lnSpc>
                <a:spcPct val="170000"/>
              </a:lnSpc>
            </a:pPr>
            <a:r>
              <a:rPr lang="en-US" altLang="zh-CN" sz="3600" dirty="0">
                <a:solidFill>
                  <a:srgbClr val="003399"/>
                </a:solidFill>
                <a:hlinkClick r:id="rId2" action="ppaction://hlinksldjump"/>
              </a:rPr>
              <a:t>1.3.1 </a:t>
            </a:r>
            <a:r>
              <a:rPr lang="zh-CN" altLang="en-US" sz="3600" dirty="0">
                <a:solidFill>
                  <a:srgbClr val="003399"/>
                </a:solidFill>
                <a:hlinkClick r:id="rId2" action="ppaction://hlinksldjump"/>
              </a:rPr>
              <a:t>化学平衡和平衡常数 </a:t>
            </a:r>
            <a:endParaRPr lang="zh-CN" altLang="en-US" sz="3600" dirty="0">
              <a:solidFill>
                <a:srgbClr val="003399"/>
              </a:solidFill>
            </a:endParaRPr>
          </a:p>
          <a:p>
            <a:pPr algn="l">
              <a:lnSpc>
                <a:spcPct val="170000"/>
              </a:lnSpc>
            </a:pPr>
            <a:r>
              <a:rPr lang="en-US" altLang="zh-CN" sz="3600" dirty="0">
                <a:solidFill>
                  <a:srgbClr val="003399"/>
                </a:solidFill>
                <a:sym typeface="Math3" pitchFamily="2" charset="2"/>
                <a:hlinkClick r:id="rId3" action="ppaction://hlinksldjump"/>
              </a:rPr>
              <a:t>1.3.2 </a:t>
            </a:r>
            <a:r>
              <a:rPr lang="zh-CN" altLang="en-US" sz="3600" dirty="0">
                <a:solidFill>
                  <a:srgbClr val="003399"/>
                </a:solidFill>
                <a:sym typeface="Math3" pitchFamily="2" charset="2"/>
                <a:hlinkClick r:id="rId3" action="ppaction://hlinksldjump"/>
              </a:rPr>
              <a:t>化学平衡的移动 </a:t>
            </a:r>
            <a:endParaRPr lang="zh-CN" altLang="en-US" sz="3600" dirty="0">
              <a:solidFill>
                <a:srgbClr val="003399"/>
              </a:solidFill>
              <a:sym typeface="Math3" pitchFamily="2" charset="2"/>
            </a:endParaRPr>
          </a:p>
        </p:txBody>
      </p:sp>
      <p:pic>
        <p:nvPicPr>
          <p:cNvPr id="642052" name="Picture 4"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A08DD741-30D4-4C51-BC15-D28384FA2EED}"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83A28B95-2F1F-4476-9DBF-26CB6727C7C3}" type="slidenum">
              <a:rPr lang="en-US" altLang="zh-CN"/>
              <a:pPr/>
              <a:t>115</a:t>
            </a:fld>
            <a:endParaRPr lang="en-US" altLang="zh-CN"/>
          </a:p>
        </p:txBody>
      </p:sp>
      <p:sp>
        <p:nvSpPr>
          <p:cNvPr id="643074" name="Rectangle 2"/>
          <p:cNvSpPr>
            <a:spLocks noGrp="1" noChangeArrowheads="1"/>
          </p:cNvSpPr>
          <p:nvPr>
            <p:ph type="title"/>
          </p:nvPr>
        </p:nvSpPr>
        <p:spPr>
          <a:xfrm>
            <a:off x="762000" y="196850"/>
            <a:ext cx="8113713" cy="701675"/>
          </a:xfrm>
          <a:noFill/>
          <a:ln/>
        </p:spPr>
        <p:txBody>
          <a:bodyPr anchor="t">
            <a:spAutoFit/>
          </a:bodyPr>
          <a:lstStyle/>
          <a:p>
            <a:r>
              <a:rPr lang="en-US" altLang="zh-CN">
                <a:latin typeface="Times New Roman" pitchFamily="18" charset="0"/>
              </a:rPr>
              <a:t>1.3.1 </a:t>
            </a:r>
            <a:r>
              <a:rPr lang="zh-CN" altLang="en-US">
                <a:latin typeface="Times New Roman" pitchFamily="18" charset="0"/>
              </a:rPr>
              <a:t>化学平衡和平衡常数 </a:t>
            </a:r>
          </a:p>
        </p:txBody>
      </p:sp>
      <p:sp>
        <p:nvSpPr>
          <p:cNvPr id="643075" name="Rectangle 3"/>
          <p:cNvSpPr>
            <a:spLocks noChangeArrowheads="1"/>
          </p:cNvSpPr>
          <p:nvPr/>
        </p:nvSpPr>
        <p:spPr bwMode="auto">
          <a:xfrm>
            <a:off x="684213" y="1397000"/>
            <a:ext cx="8312150" cy="519113"/>
          </a:xfrm>
          <a:prstGeom prst="rect">
            <a:avLst/>
          </a:prstGeom>
          <a:noFill/>
          <a:ln w="9525" algn="ctr">
            <a:noFill/>
            <a:miter lim="800000"/>
            <a:headEnd/>
            <a:tailEnd/>
          </a:ln>
          <a:effectLst/>
        </p:spPr>
        <p:txBody>
          <a:bodyPr>
            <a:spAutoFit/>
          </a:bodyPr>
          <a:lstStyle/>
          <a:p>
            <a:r>
              <a:rPr lang="en-US" altLang="zh-CN" sz="2800" b="1" i="1">
                <a:solidFill>
                  <a:srgbClr val="FF00FF"/>
                </a:solidFill>
                <a:effectLst>
                  <a:outerShdw blurRad="38100" dist="38100" dir="2700000" algn="tl">
                    <a:srgbClr val="C0C0C0"/>
                  </a:outerShdw>
                </a:effectLst>
                <a:ea typeface="宋体" pitchFamily="2" charset="-122"/>
              </a:rPr>
              <a:t>Chemical</a:t>
            </a:r>
            <a:r>
              <a:rPr lang="en-US" altLang="zh-CN" sz="2800">
                <a:solidFill>
                  <a:srgbClr val="FF3300"/>
                </a:solidFill>
                <a:effectLst>
                  <a:outerShdw blurRad="38100" dist="38100" dir="2700000" algn="tl">
                    <a:srgbClr val="C0C0C0"/>
                  </a:outerShdw>
                </a:effectLst>
                <a:latin typeface="Arial Narrow" pitchFamily="34" charset="0"/>
              </a:rPr>
              <a:t> </a:t>
            </a:r>
            <a:r>
              <a:rPr lang="en-US" altLang="zh-CN" sz="2800" b="1" i="1">
                <a:solidFill>
                  <a:srgbClr val="FF00FF"/>
                </a:solidFill>
                <a:effectLst>
                  <a:outerShdw blurRad="38100" dist="38100" dir="2700000" algn="tl">
                    <a:srgbClr val="C0C0C0"/>
                  </a:outerShdw>
                </a:effectLst>
                <a:ea typeface="宋体" pitchFamily="2" charset="-122"/>
              </a:rPr>
              <a:t>Equilibrium and Equilibrium Constant</a:t>
            </a:r>
            <a:r>
              <a:rPr lang="en-US" altLang="zh-CN" sz="2800">
                <a:solidFill>
                  <a:srgbClr val="FF3300"/>
                </a:solidFill>
                <a:effectLst>
                  <a:outerShdw blurRad="38100" dist="38100" dir="2700000" algn="tl">
                    <a:srgbClr val="C0C0C0"/>
                  </a:outerShdw>
                </a:effectLst>
                <a:latin typeface="Arial Narrow" pitchFamily="34" charset="0"/>
              </a:rPr>
              <a:t> </a:t>
            </a:r>
          </a:p>
        </p:txBody>
      </p:sp>
      <p:sp>
        <p:nvSpPr>
          <p:cNvPr id="643076" name="Rectangle 4"/>
          <p:cNvSpPr>
            <a:spLocks noChangeArrowheads="1"/>
          </p:cNvSpPr>
          <p:nvPr/>
        </p:nvSpPr>
        <p:spPr bwMode="auto">
          <a:xfrm>
            <a:off x="1835150" y="1916113"/>
            <a:ext cx="7119938" cy="3960812"/>
          </a:xfrm>
          <a:prstGeom prst="rect">
            <a:avLst/>
          </a:prstGeom>
          <a:noFill/>
          <a:ln w="9525">
            <a:noFill/>
            <a:miter lim="800000"/>
            <a:headEnd/>
            <a:tailEnd/>
          </a:ln>
          <a:effectLst/>
        </p:spPr>
        <p:txBody>
          <a:bodyPr/>
          <a:lstStyle/>
          <a:p>
            <a:pPr marL="342900" indent="-342900" algn="l">
              <a:lnSpc>
                <a:spcPct val="150000"/>
              </a:lnSpc>
              <a:buClr>
                <a:schemeClr val="bg1"/>
              </a:buClr>
            </a:pPr>
            <a:r>
              <a:rPr lang="en-US" altLang="zh-CN" sz="3200" dirty="0">
                <a:solidFill>
                  <a:srgbClr val="0000FF"/>
                </a:solidFill>
              </a:rPr>
              <a:t>1.3.1.1 </a:t>
            </a:r>
            <a:r>
              <a:rPr lang="zh-CN" altLang="en-US" sz="3200" dirty="0">
                <a:solidFill>
                  <a:srgbClr val="0000FF"/>
                </a:solidFill>
              </a:rPr>
              <a:t>化学平衡特征</a:t>
            </a:r>
          </a:p>
          <a:p>
            <a:pPr marL="342900" indent="-342900" algn="l">
              <a:lnSpc>
                <a:spcPct val="150000"/>
              </a:lnSpc>
              <a:buClr>
                <a:schemeClr val="bg1"/>
              </a:buClr>
            </a:pPr>
            <a:r>
              <a:rPr lang="en-US" altLang="zh-CN" sz="3200" dirty="0">
                <a:solidFill>
                  <a:srgbClr val="0000FF"/>
                </a:solidFill>
              </a:rPr>
              <a:t>1.3.1.2</a:t>
            </a:r>
            <a:r>
              <a:rPr lang="zh-CN" altLang="en-US" sz="3200" dirty="0">
                <a:solidFill>
                  <a:srgbClr val="0000FF"/>
                </a:solidFill>
              </a:rPr>
              <a:t>平衡常数表达式</a:t>
            </a:r>
          </a:p>
          <a:p>
            <a:pPr marL="342900" indent="-342900" algn="l">
              <a:lnSpc>
                <a:spcPct val="150000"/>
              </a:lnSpc>
              <a:buClr>
                <a:schemeClr val="bg1"/>
              </a:buClr>
            </a:pPr>
            <a:r>
              <a:rPr lang="en-US" altLang="zh-CN" sz="3200" dirty="0">
                <a:solidFill>
                  <a:srgbClr val="0000FF"/>
                </a:solidFill>
              </a:rPr>
              <a:t>1.3.1.3</a:t>
            </a:r>
            <a:r>
              <a:rPr lang="zh-CN" altLang="en-US" sz="3200" dirty="0">
                <a:solidFill>
                  <a:srgbClr val="0000FF"/>
                </a:solidFill>
              </a:rPr>
              <a:t>平衡常数与标准吉布斯自由能变</a:t>
            </a:r>
          </a:p>
          <a:p>
            <a:pPr marL="342900" indent="-342900" algn="l">
              <a:lnSpc>
                <a:spcPct val="150000"/>
              </a:lnSpc>
              <a:buClr>
                <a:schemeClr val="bg1"/>
              </a:buClr>
            </a:pPr>
            <a:r>
              <a:rPr lang="en-US" altLang="zh-CN" sz="3200" dirty="0">
                <a:solidFill>
                  <a:srgbClr val="0000FF"/>
                </a:solidFill>
              </a:rPr>
              <a:t>1.3.1.4 </a:t>
            </a:r>
            <a:r>
              <a:rPr lang="zh-CN" altLang="en-US" sz="3200" dirty="0">
                <a:solidFill>
                  <a:srgbClr val="0000FF"/>
                </a:solidFill>
              </a:rPr>
              <a:t>多重平衡规则</a:t>
            </a:r>
          </a:p>
          <a:p>
            <a:pPr marL="342900" indent="-342900" algn="l">
              <a:lnSpc>
                <a:spcPct val="150000"/>
              </a:lnSpc>
              <a:buClr>
                <a:schemeClr val="bg1"/>
              </a:buClr>
            </a:pPr>
            <a:r>
              <a:rPr lang="en-US" altLang="zh-CN" sz="3200" dirty="0">
                <a:solidFill>
                  <a:srgbClr val="0000FF"/>
                </a:solidFill>
              </a:rPr>
              <a:t>1.3.1.5 </a:t>
            </a:r>
            <a:r>
              <a:rPr lang="zh-CN" altLang="en-US" sz="3200" dirty="0">
                <a:solidFill>
                  <a:srgbClr val="0000FF"/>
                </a:solidFill>
              </a:rPr>
              <a:t>有关化学平衡的计算 </a:t>
            </a:r>
          </a:p>
        </p:txBody>
      </p:sp>
      <p:pic>
        <p:nvPicPr>
          <p:cNvPr id="643078" name="Picture 6" descr="返回">
            <a:hlinkClick r:id="" action="ppaction://hlinkshowjump?jump=previousslide"/>
          </p:cNvPr>
          <p:cNvPicPr>
            <a:picLocks noChangeAspect="1" noChangeArrowheads="1"/>
          </p:cNvPicPr>
          <p:nvPr/>
        </p:nvPicPr>
        <p:blipFill>
          <a:blip r:embed="rId2"/>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animEffect transition="in" filter="box(in)">
                                      <p:cBhvr>
                                        <p:cTn id="7" dur="500"/>
                                        <p:tgtEl>
                                          <p:spTgt spid="64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6FABBC5A-69D5-47BE-8CAD-6FF5E5AE171F}" type="datetime1">
              <a:rPr lang="zh-CN" altLang="en-US"/>
              <a:pPr/>
              <a:t>2017/11/1</a:t>
            </a:fld>
            <a:endParaRPr lang="en-US" altLang="zh-CN"/>
          </a:p>
        </p:txBody>
      </p:sp>
      <p:sp>
        <p:nvSpPr>
          <p:cNvPr id="11" name="灯片编号占位符 5"/>
          <p:cNvSpPr>
            <a:spLocks noGrp="1"/>
          </p:cNvSpPr>
          <p:nvPr>
            <p:ph type="sldNum" sz="quarter" idx="12"/>
          </p:nvPr>
        </p:nvSpPr>
        <p:spPr/>
        <p:txBody>
          <a:bodyPr/>
          <a:lstStyle/>
          <a:p>
            <a:fld id="{2B1F2F94-39BB-413A-BACE-A1DEAF410F50}" type="slidenum">
              <a:rPr lang="en-US" altLang="zh-CN"/>
              <a:pPr/>
              <a:t>116</a:t>
            </a:fld>
            <a:endParaRPr lang="en-US" altLang="zh-CN"/>
          </a:p>
        </p:txBody>
      </p:sp>
      <p:sp>
        <p:nvSpPr>
          <p:cNvPr id="644098" name="Rectangle 2"/>
          <p:cNvSpPr>
            <a:spLocks noGrp="1" noChangeArrowheads="1"/>
          </p:cNvSpPr>
          <p:nvPr>
            <p:ph type="title"/>
          </p:nvPr>
        </p:nvSpPr>
        <p:spPr>
          <a:xfrm>
            <a:off x="827088" y="228600"/>
            <a:ext cx="7993062" cy="685800"/>
          </a:xfrm>
          <a:noFill/>
          <a:ln/>
        </p:spPr>
        <p:txBody>
          <a:bodyPr/>
          <a:lstStyle/>
          <a:p>
            <a:pPr algn="l"/>
            <a:r>
              <a:rPr lang="en-US" altLang="zh-CN">
                <a:latin typeface="Times New Roman" pitchFamily="18" charset="0"/>
              </a:rPr>
              <a:t>1.3.1.1  </a:t>
            </a:r>
            <a:r>
              <a:rPr lang="zh-CN" altLang="en-US">
                <a:latin typeface="Times New Roman" pitchFamily="18" charset="0"/>
              </a:rPr>
              <a:t>化学平衡的基本特征</a:t>
            </a:r>
          </a:p>
        </p:txBody>
      </p:sp>
      <p:sp>
        <p:nvSpPr>
          <p:cNvPr id="644099" name="Rectangle 3"/>
          <p:cNvSpPr>
            <a:spLocks noChangeArrowheads="1"/>
          </p:cNvSpPr>
          <p:nvPr/>
        </p:nvSpPr>
        <p:spPr bwMode="auto">
          <a:xfrm>
            <a:off x="841375" y="1196975"/>
            <a:ext cx="7618413" cy="646331"/>
          </a:xfrm>
          <a:prstGeom prst="rect">
            <a:avLst/>
          </a:prstGeom>
          <a:noFill/>
          <a:ln w="9525" algn="ctr">
            <a:noFill/>
            <a:miter lim="800000"/>
            <a:headEnd/>
            <a:tailEnd/>
          </a:ln>
          <a:effectLst/>
        </p:spPr>
        <p:txBody>
          <a:bodyPr>
            <a:spAutoFit/>
          </a:bodyPr>
          <a:lstStyle/>
          <a:p>
            <a:pPr algn="l"/>
            <a:r>
              <a:rPr lang="zh-CN" altLang="en-US" dirty="0">
                <a:solidFill>
                  <a:srgbClr val="003399"/>
                </a:solidFill>
                <a:latin typeface="Arial Narrow" pitchFamily="34" charset="0"/>
              </a:rPr>
              <a:t>可逆反应和不可逆反应</a:t>
            </a:r>
            <a:endParaRPr lang="zh-CN" altLang="en-US" dirty="0">
              <a:solidFill>
                <a:srgbClr val="003399"/>
              </a:solidFill>
            </a:endParaRPr>
          </a:p>
        </p:txBody>
      </p:sp>
      <p:grpSp>
        <p:nvGrpSpPr>
          <p:cNvPr id="2" name="Group 4"/>
          <p:cNvGrpSpPr>
            <a:grpSpLocks/>
          </p:cNvGrpSpPr>
          <p:nvPr/>
        </p:nvGrpSpPr>
        <p:grpSpPr bwMode="auto">
          <a:xfrm>
            <a:off x="1223963" y="4129088"/>
            <a:ext cx="7380287" cy="1244600"/>
            <a:chOff x="499" y="2432"/>
            <a:chExt cx="4649" cy="784"/>
          </a:xfrm>
        </p:grpSpPr>
        <p:sp>
          <p:nvSpPr>
            <p:cNvPr id="644101" name="Text Box 5"/>
            <p:cNvSpPr txBox="1">
              <a:spLocks noChangeArrowheads="1"/>
            </p:cNvSpPr>
            <p:nvPr/>
          </p:nvSpPr>
          <p:spPr bwMode="auto">
            <a:xfrm>
              <a:off x="499" y="2432"/>
              <a:ext cx="4649" cy="784"/>
            </a:xfrm>
            <a:prstGeom prst="rect">
              <a:avLst/>
            </a:prstGeom>
            <a:noFill/>
            <a:ln w="9525" algn="ctr">
              <a:noFill/>
              <a:miter lim="800000"/>
              <a:headEnd/>
              <a:tailEnd/>
            </a:ln>
            <a:effectLst/>
          </p:spPr>
          <p:txBody>
            <a:bodyPr>
              <a:spAutoFit/>
            </a:bodyPr>
            <a:lstStyle/>
            <a:p>
              <a:pPr algn="l">
                <a:spcBef>
                  <a:spcPct val="50000"/>
                </a:spcBef>
              </a:pPr>
              <a:r>
                <a:rPr lang="zh-CN" altLang="en-US" sz="2800"/>
                <a:t>例如：</a:t>
              </a:r>
              <a:r>
                <a:rPr lang="en-US" altLang="zh-CN" sz="2800"/>
                <a:t>HCl + NaOH → NaCl + H</a:t>
              </a:r>
              <a:r>
                <a:rPr lang="en-US" altLang="zh-CN" sz="2800" baseline="-25000"/>
                <a:t>2</a:t>
              </a:r>
              <a:r>
                <a:rPr lang="en-US" altLang="zh-CN" sz="2800"/>
                <a:t>O</a:t>
              </a:r>
            </a:p>
            <a:p>
              <a:pPr algn="l">
                <a:lnSpc>
                  <a:spcPct val="60000"/>
                </a:lnSpc>
                <a:spcBef>
                  <a:spcPct val="50000"/>
                </a:spcBef>
              </a:pPr>
              <a:r>
                <a:rPr lang="en-US" altLang="zh-CN" sz="2800"/>
                <a:t>                            MnO</a:t>
              </a:r>
              <a:r>
                <a:rPr lang="en-US" altLang="zh-CN" sz="2800" baseline="-25000"/>
                <a:t>2</a:t>
              </a:r>
              <a:r>
                <a:rPr lang="en-US" altLang="zh-CN" sz="2800"/>
                <a:t>,</a:t>
              </a:r>
              <a:r>
                <a:rPr lang="en-US" altLang="zh-CN" sz="2800">
                  <a:sym typeface="Symbol" pitchFamily="18" charset="2"/>
                </a:rPr>
                <a:t></a:t>
              </a:r>
              <a:endParaRPr lang="en-US" altLang="zh-CN" sz="2800"/>
            </a:p>
            <a:p>
              <a:pPr algn="l">
                <a:lnSpc>
                  <a:spcPct val="60000"/>
                </a:lnSpc>
              </a:pPr>
              <a:r>
                <a:rPr lang="en-US" altLang="zh-CN" sz="2800"/>
                <a:t>            2KClO</a:t>
              </a:r>
              <a:r>
                <a:rPr lang="en-US" altLang="zh-CN" sz="2800" baseline="-25000"/>
                <a:t>3</a:t>
              </a:r>
              <a:r>
                <a:rPr lang="en-US" altLang="zh-CN" sz="2800"/>
                <a:t>                  2KCl + 3O</a:t>
              </a:r>
              <a:r>
                <a:rPr lang="en-US" altLang="zh-CN" sz="2800" baseline="-25000"/>
                <a:t>2</a:t>
              </a:r>
              <a:r>
                <a:rPr lang="en-US" altLang="zh-CN" sz="2800"/>
                <a:t>↑</a:t>
              </a:r>
            </a:p>
          </p:txBody>
        </p:sp>
        <p:sp>
          <p:nvSpPr>
            <p:cNvPr id="644102" name="Line 6"/>
            <p:cNvSpPr>
              <a:spLocks noChangeShapeType="1"/>
            </p:cNvSpPr>
            <p:nvPr/>
          </p:nvSpPr>
          <p:spPr bwMode="auto">
            <a:xfrm>
              <a:off x="2018" y="3113"/>
              <a:ext cx="907" cy="0"/>
            </a:xfrm>
            <a:prstGeom prst="line">
              <a:avLst/>
            </a:prstGeom>
            <a:noFill/>
            <a:ln w="9525">
              <a:solidFill>
                <a:schemeClr val="tx1"/>
              </a:solidFill>
              <a:round/>
              <a:headEnd/>
              <a:tailEnd type="triangle" w="med" len="med"/>
            </a:ln>
            <a:effectLst/>
          </p:spPr>
          <p:txBody>
            <a:bodyPr/>
            <a:lstStyle/>
            <a:p>
              <a:endParaRPr lang="zh-CN" altLang="en-US"/>
            </a:p>
          </p:txBody>
        </p:sp>
      </p:grpSp>
      <p:sp>
        <p:nvSpPr>
          <p:cNvPr id="644103" name="Rectangle 7"/>
          <p:cNvSpPr>
            <a:spLocks noChangeArrowheads="1"/>
          </p:cNvSpPr>
          <p:nvPr/>
        </p:nvSpPr>
        <p:spPr bwMode="auto">
          <a:xfrm>
            <a:off x="827088" y="1790700"/>
            <a:ext cx="8066087" cy="2286000"/>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Char char="v"/>
            </a:pPr>
            <a:r>
              <a:rPr lang="zh-CN" altLang="en-US" dirty="0">
                <a:solidFill>
                  <a:srgbClr val="C00000"/>
                </a:solidFill>
              </a:rPr>
              <a:t>不可逆反应</a:t>
            </a:r>
            <a:r>
              <a:rPr lang="en-US" altLang="zh-CN" dirty="0">
                <a:solidFill>
                  <a:srgbClr val="0000FF"/>
                </a:solidFill>
              </a:rPr>
              <a:t>——</a:t>
            </a:r>
            <a:r>
              <a:rPr lang="zh-CN" altLang="en-US" dirty="0">
                <a:solidFill>
                  <a:srgbClr val="0000FF"/>
                </a:solidFill>
              </a:rPr>
              <a:t>反应物能全部转变为生成物，亦即反应能进行到底的反应。仅有少数的化学反应为不可逆反应。</a:t>
            </a:r>
          </a:p>
        </p:txBody>
      </p:sp>
      <p:pic>
        <p:nvPicPr>
          <p:cNvPr id="644104" name="Picture 8"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日期占位符 4"/>
          <p:cNvSpPr>
            <a:spLocks noGrp="1"/>
          </p:cNvSpPr>
          <p:nvPr>
            <p:ph type="dt" sz="half" idx="10"/>
          </p:nvPr>
        </p:nvSpPr>
        <p:spPr/>
        <p:txBody>
          <a:bodyPr/>
          <a:lstStyle/>
          <a:p>
            <a:fld id="{39551AE2-D61D-4D2F-B60E-5F3A23D5D353}" type="datetime1">
              <a:rPr lang="zh-CN" altLang="en-US"/>
              <a:pPr/>
              <a:t>2017/11/1</a:t>
            </a:fld>
            <a:endParaRPr lang="en-US" altLang="zh-CN"/>
          </a:p>
        </p:txBody>
      </p:sp>
      <p:sp>
        <p:nvSpPr>
          <p:cNvPr id="25" name="灯片编号占位符 6"/>
          <p:cNvSpPr>
            <a:spLocks noGrp="1"/>
          </p:cNvSpPr>
          <p:nvPr>
            <p:ph type="sldNum" sz="quarter" idx="12"/>
          </p:nvPr>
        </p:nvSpPr>
        <p:spPr/>
        <p:txBody>
          <a:bodyPr/>
          <a:lstStyle/>
          <a:p>
            <a:fld id="{46EF99F0-5FD0-43DC-B51C-53FF086978B1}" type="slidenum">
              <a:rPr lang="en-US" altLang="zh-CN"/>
              <a:pPr/>
              <a:t>117</a:t>
            </a:fld>
            <a:endParaRPr lang="en-US" altLang="zh-CN"/>
          </a:p>
        </p:txBody>
      </p:sp>
      <p:sp>
        <p:nvSpPr>
          <p:cNvPr id="646146" name="Rectangle 2"/>
          <p:cNvSpPr>
            <a:spLocks noGrp="1" noChangeArrowheads="1"/>
          </p:cNvSpPr>
          <p:nvPr>
            <p:ph type="title"/>
          </p:nvPr>
        </p:nvSpPr>
        <p:spPr>
          <a:xfrm>
            <a:off x="812800" y="114300"/>
            <a:ext cx="8113713" cy="866775"/>
          </a:xfrm>
          <a:noFill/>
          <a:ln/>
        </p:spPr>
        <p:txBody>
          <a:bodyPr/>
          <a:lstStyle/>
          <a:p>
            <a:r>
              <a:rPr lang="zh-CN" altLang="th-TH" sz="3600">
                <a:latin typeface="Times New Roman" pitchFamily="18" charset="0"/>
              </a:rPr>
              <a:t>可逆反应</a:t>
            </a:r>
            <a:endParaRPr lang="zh-CN" altLang="en-US" sz="3600">
              <a:latin typeface="Times New Roman" pitchFamily="18" charset="0"/>
            </a:endParaRPr>
          </a:p>
        </p:txBody>
      </p:sp>
      <p:grpSp>
        <p:nvGrpSpPr>
          <p:cNvPr id="2" name="Group 3"/>
          <p:cNvGrpSpPr>
            <a:grpSpLocks/>
          </p:cNvGrpSpPr>
          <p:nvPr/>
        </p:nvGrpSpPr>
        <p:grpSpPr bwMode="auto">
          <a:xfrm>
            <a:off x="1908174" y="3141663"/>
            <a:ext cx="5164156" cy="760412"/>
            <a:chOff x="295" y="2598"/>
            <a:chExt cx="2948" cy="479"/>
          </a:xfrm>
        </p:grpSpPr>
        <p:grpSp>
          <p:nvGrpSpPr>
            <p:cNvPr id="3" name="Group 4"/>
            <p:cNvGrpSpPr>
              <a:grpSpLocks/>
            </p:cNvGrpSpPr>
            <p:nvPr/>
          </p:nvGrpSpPr>
          <p:grpSpPr bwMode="auto">
            <a:xfrm>
              <a:off x="1837" y="2886"/>
              <a:ext cx="409" cy="125"/>
              <a:chOff x="1292" y="3158"/>
              <a:chExt cx="409" cy="125"/>
            </a:xfrm>
          </p:grpSpPr>
          <p:grpSp>
            <p:nvGrpSpPr>
              <p:cNvPr id="4" name="Group 5"/>
              <p:cNvGrpSpPr>
                <a:grpSpLocks/>
              </p:cNvGrpSpPr>
              <p:nvPr/>
            </p:nvGrpSpPr>
            <p:grpSpPr bwMode="auto">
              <a:xfrm>
                <a:off x="1292" y="3158"/>
                <a:ext cx="409" cy="45"/>
                <a:chOff x="1292" y="3158"/>
                <a:chExt cx="409" cy="45"/>
              </a:xfrm>
            </p:grpSpPr>
            <p:sp>
              <p:nvSpPr>
                <p:cNvPr id="646150" name="Line 6"/>
                <p:cNvSpPr>
                  <a:spLocks noChangeShapeType="1"/>
                </p:cNvSpPr>
                <p:nvPr/>
              </p:nvSpPr>
              <p:spPr bwMode="auto">
                <a:xfrm>
                  <a:off x="1292" y="3203"/>
                  <a:ext cx="409" cy="0"/>
                </a:xfrm>
                <a:prstGeom prst="line">
                  <a:avLst/>
                </a:prstGeom>
                <a:noFill/>
                <a:ln w="9525">
                  <a:solidFill>
                    <a:schemeClr val="tx1"/>
                  </a:solidFill>
                  <a:round/>
                  <a:headEnd/>
                  <a:tailEnd/>
                </a:ln>
                <a:effectLst/>
              </p:spPr>
              <p:txBody>
                <a:bodyPr/>
                <a:lstStyle/>
                <a:p>
                  <a:endParaRPr lang="zh-CN" altLang="en-US"/>
                </a:p>
              </p:txBody>
            </p:sp>
            <p:sp>
              <p:nvSpPr>
                <p:cNvPr id="646151" name="Line 7"/>
                <p:cNvSpPr>
                  <a:spLocks noChangeShapeType="1"/>
                </p:cNvSpPr>
                <p:nvPr/>
              </p:nvSpPr>
              <p:spPr bwMode="auto">
                <a:xfrm>
                  <a:off x="1610" y="3158"/>
                  <a:ext cx="91" cy="45"/>
                </a:xfrm>
                <a:prstGeom prst="line">
                  <a:avLst/>
                </a:prstGeom>
                <a:noFill/>
                <a:ln w="9525">
                  <a:solidFill>
                    <a:schemeClr val="tx1"/>
                  </a:solidFill>
                  <a:round/>
                  <a:headEnd/>
                  <a:tailEnd/>
                </a:ln>
                <a:effectLst/>
              </p:spPr>
              <p:txBody>
                <a:bodyPr/>
                <a:lstStyle/>
                <a:p>
                  <a:endParaRPr lang="zh-CN" altLang="en-US"/>
                </a:p>
              </p:txBody>
            </p:sp>
          </p:grpSp>
          <p:grpSp>
            <p:nvGrpSpPr>
              <p:cNvPr id="5" name="Group 8"/>
              <p:cNvGrpSpPr>
                <a:grpSpLocks/>
              </p:cNvGrpSpPr>
              <p:nvPr/>
            </p:nvGrpSpPr>
            <p:grpSpPr bwMode="auto">
              <a:xfrm flipH="1" flipV="1">
                <a:off x="1292" y="3238"/>
                <a:ext cx="409" cy="45"/>
                <a:chOff x="1292" y="3158"/>
                <a:chExt cx="409" cy="45"/>
              </a:xfrm>
            </p:grpSpPr>
            <p:sp>
              <p:nvSpPr>
                <p:cNvPr id="646153" name="Line 9"/>
                <p:cNvSpPr>
                  <a:spLocks noChangeShapeType="1"/>
                </p:cNvSpPr>
                <p:nvPr/>
              </p:nvSpPr>
              <p:spPr bwMode="auto">
                <a:xfrm>
                  <a:off x="1292" y="3203"/>
                  <a:ext cx="409" cy="0"/>
                </a:xfrm>
                <a:prstGeom prst="line">
                  <a:avLst/>
                </a:prstGeom>
                <a:noFill/>
                <a:ln w="9525">
                  <a:solidFill>
                    <a:schemeClr val="tx1"/>
                  </a:solidFill>
                  <a:round/>
                  <a:headEnd/>
                  <a:tailEnd/>
                </a:ln>
                <a:effectLst/>
              </p:spPr>
              <p:txBody>
                <a:bodyPr/>
                <a:lstStyle/>
                <a:p>
                  <a:endParaRPr lang="zh-CN" altLang="en-US"/>
                </a:p>
              </p:txBody>
            </p:sp>
            <p:sp>
              <p:nvSpPr>
                <p:cNvPr id="646154" name="Line 10"/>
                <p:cNvSpPr>
                  <a:spLocks noChangeShapeType="1"/>
                </p:cNvSpPr>
                <p:nvPr/>
              </p:nvSpPr>
              <p:spPr bwMode="auto">
                <a:xfrm>
                  <a:off x="1610" y="3158"/>
                  <a:ext cx="91" cy="45"/>
                </a:xfrm>
                <a:prstGeom prst="line">
                  <a:avLst/>
                </a:prstGeom>
                <a:noFill/>
                <a:ln w="9525">
                  <a:solidFill>
                    <a:schemeClr val="tx1"/>
                  </a:solidFill>
                  <a:round/>
                  <a:headEnd/>
                  <a:tailEnd/>
                </a:ln>
                <a:effectLst/>
              </p:spPr>
              <p:txBody>
                <a:bodyPr/>
                <a:lstStyle/>
                <a:p>
                  <a:endParaRPr lang="zh-CN" altLang="en-US"/>
                </a:p>
              </p:txBody>
            </p:sp>
          </p:grpSp>
        </p:grpSp>
        <p:sp>
          <p:nvSpPr>
            <p:cNvPr id="646155" name="Text Box 11"/>
            <p:cNvSpPr txBox="1">
              <a:spLocks noChangeArrowheads="1"/>
            </p:cNvSpPr>
            <p:nvPr/>
          </p:nvSpPr>
          <p:spPr bwMode="auto">
            <a:xfrm>
              <a:off x="295" y="2750"/>
              <a:ext cx="2948" cy="327"/>
            </a:xfrm>
            <a:prstGeom prst="rect">
              <a:avLst/>
            </a:prstGeom>
            <a:noFill/>
            <a:ln w="9525">
              <a:noFill/>
              <a:miter lim="800000"/>
              <a:headEnd/>
              <a:tailEnd/>
            </a:ln>
            <a:effectLst/>
          </p:spPr>
          <p:txBody>
            <a:bodyPr>
              <a:spAutoFit/>
            </a:bodyPr>
            <a:lstStyle/>
            <a:p>
              <a:pPr algn="l"/>
              <a:r>
                <a:rPr lang="en-US" altLang="zh-CN" sz="2800" dirty="0">
                  <a:ea typeface="幼圆" pitchFamily="49" charset="-122"/>
                </a:rPr>
                <a:t>2SO</a:t>
              </a:r>
              <a:r>
                <a:rPr lang="en-US" altLang="zh-CN" sz="2800" baseline="-25000" dirty="0">
                  <a:ea typeface="幼圆" pitchFamily="49" charset="-122"/>
                </a:rPr>
                <a:t>2</a:t>
              </a:r>
              <a:r>
                <a:rPr lang="en-US" altLang="zh-CN" sz="2800" dirty="0">
                  <a:ea typeface="幼圆" pitchFamily="49" charset="-122"/>
                </a:rPr>
                <a:t>(g) + O</a:t>
              </a:r>
              <a:r>
                <a:rPr lang="en-US" altLang="zh-CN" sz="2800" baseline="-25000" dirty="0">
                  <a:ea typeface="幼圆" pitchFamily="49" charset="-122"/>
                </a:rPr>
                <a:t>2</a:t>
              </a:r>
              <a:r>
                <a:rPr lang="en-US" altLang="zh-CN" sz="2800" dirty="0">
                  <a:ea typeface="幼圆" pitchFamily="49" charset="-122"/>
                </a:rPr>
                <a:t>(g) </a:t>
              </a:r>
              <a:r>
                <a:rPr lang="zh-CN" altLang="en-US" sz="2800" dirty="0">
                  <a:ea typeface="幼圆" pitchFamily="49" charset="-122"/>
                </a:rPr>
                <a:t>　　</a:t>
              </a:r>
              <a:r>
                <a:rPr lang="en-US" altLang="zh-CN" sz="2800" dirty="0">
                  <a:ea typeface="幼圆" pitchFamily="49" charset="-122"/>
                </a:rPr>
                <a:t>2SO</a:t>
              </a:r>
              <a:r>
                <a:rPr lang="en-US" altLang="zh-CN" sz="2800" baseline="-25000" dirty="0">
                  <a:ea typeface="幼圆" pitchFamily="49" charset="-122"/>
                </a:rPr>
                <a:t>3</a:t>
              </a:r>
              <a:r>
                <a:rPr lang="en-US" altLang="zh-CN" sz="2800" dirty="0">
                  <a:ea typeface="幼圆" pitchFamily="49" charset="-122"/>
                </a:rPr>
                <a:t>(g)</a:t>
              </a:r>
            </a:p>
          </p:txBody>
        </p:sp>
        <p:sp>
          <p:nvSpPr>
            <p:cNvPr id="646156" name="Text Box 12"/>
            <p:cNvSpPr txBox="1">
              <a:spLocks noChangeArrowheads="1"/>
            </p:cNvSpPr>
            <p:nvPr/>
          </p:nvSpPr>
          <p:spPr bwMode="auto">
            <a:xfrm>
              <a:off x="1746" y="2598"/>
              <a:ext cx="680" cy="288"/>
            </a:xfrm>
            <a:prstGeom prst="rect">
              <a:avLst/>
            </a:prstGeom>
            <a:noFill/>
            <a:ln w="9525">
              <a:noFill/>
              <a:miter lim="800000"/>
              <a:headEnd/>
              <a:tailEnd/>
            </a:ln>
            <a:effectLst/>
          </p:spPr>
          <p:txBody>
            <a:bodyPr>
              <a:spAutoFit/>
            </a:bodyPr>
            <a:lstStyle/>
            <a:p>
              <a:pPr algn="l">
                <a:spcBef>
                  <a:spcPct val="50000"/>
                </a:spcBef>
              </a:pPr>
              <a:r>
                <a:rPr lang="en-US" altLang="zh-CN" sz="2400">
                  <a:ea typeface="幼圆" pitchFamily="49" charset="-122"/>
                </a:rPr>
                <a:t>V</a:t>
              </a:r>
              <a:r>
                <a:rPr lang="en-US" altLang="zh-CN" sz="2400" baseline="-25000">
                  <a:ea typeface="幼圆" pitchFamily="49" charset="-122"/>
                </a:rPr>
                <a:t>2</a:t>
              </a:r>
              <a:r>
                <a:rPr lang="en-US" altLang="zh-CN" sz="2400">
                  <a:ea typeface="幼圆" pitchFamily="49" charset="-122"/>
                </a:rPr>
                <a:t>O</a:t>
              </a:r>
              <a:r>
                <a:rPr lang="en-US" altLang="zh-CN" sz="2400" baseline="-25000">
                  <a:ea typeface="幼圆" pitchFamily="49" charset="-122"/>
                </a:rPr>
                <a:t>5</a:t>
              </a:r>
            </a:p>
          </p:txBody>
        </p:sp>
      </p:grpSp>
      <p:grpSp>
        <p:nvGrpSpPr>
          <p:cNvPr id="6" name="Group 13"/>
          <p:cNvGrpSpPr>
            <a:grpSpLocks/>
          </p:cNvGrpSpPr>
          <p:nvPr/>
        </p:nvGrpSpPr>
        <p:grpSpPr bwMode="auto">
          <a:xfrm>
            <a:off x="2195513" y="2565400"/>
            <a:ext cx="3959225" cy="647700"/>
            <a:chOff x="521" y="2377"/>
            <a:chExt cx="2494" cy="408"/>
          </a:xfrm>
        </p:grpSpPr>
        <p:pic>
          <p:nvPicPr>
            <p:cNvPr id="646158" name="Picture 14"/>
            <p:cNvPicPr>
              <a:picLocks noChangeAspect="1" noChangeArrowheads="1"/>
            </p:cNvPicPr>
            <p:nvPr/>
          </p:nvPicPr>
          <p:blipFill>
            <a:blip r:embed="rId3"/>
            <a:srcRect/>
            <a:stretch>
              <a:fillRect/>
            </a:stretch>
          </p:blipFill>
          <p:spPr bwMode="auto">
            <a:xfrm>
              <a:off x="1749" y="2518"/>
              <a:ext cx="587" cy="232"/>
            </a:xfrm>
            <a:prstGeom prst="rect">
              <a:avLst/>
            </a:prstGeom>
            <a:noFill/>
          </p:spPr>
        </p:pic>
        <p:sp>
          <p:nvSpPr>
            <p:cNvPr id="646159" name="Rectangle 15"/>
            <p:cNvSpPr>
              <a:spLocks noChangeArrowheads="1"/>
            </p:cNvSpPr>
            <p:nvPr/>
          </p:nvSpPr>
          <p:spPr bwMode="auto">
            <a:xfrm>
              <a:off x="521" y="2377"/>
              <a:ext cx="2494" cy="408"/>
            </a:xfrm>
            <a:prstGeom prst="rect">
              <a:avLst/>
            </a:prstGeom>
            <a:noFill/>
            <a:ln w="9525" algn="ctr">
              <a:noFill/>
              <a:miter lim="800000"/>
              <a:headEnd/>
              <a:tailEnd/>
            </a:ln>
            <a:effectLst/>
          </p:spPr>
          <p:txBody>
            <a:bodyPr wrap="none">
              <a:spAutoFit/>
            </a:bodyPr>
            <a:lstStyle/>
            <a:p>
              <a:pPr algn="l">
                <a:lnSpc>
                  <a:spcPct val="130000"/>
                </a:lnSpc>
                <a:spcBef>
                  <a:spcPct val="30000"/>
                </a:spcBef>
                <a:buClr>
                  <a:srgbClr val="FF00FF"/>
                </a:buClr>
                <a:buFont typeface="Wingdings" pitchFamily="2" charset="2"/>
                <a:buNone/>
              </a:pPr>
              <a:r>
                <a:rPr lang="en-US" altLang="zh-CN" sz="2800" dirty="0"/>
                <a:t>H</a:t>
              </a:r>
              <a:r>
                <a:rPr lang="en-US" altLang="zh-CN" sz="2800" baseline="-25000" dirty="0"/>
                <a:t>2</a:t>
              </a:r>
              <a:r>
                <a:rPr lang="en-US" altLang="zh-CN" sz="2800" dirty="0"/>
                <a:t>(g) + I</a:t>
              </a:r>
              <a:r>
                <a:rPr lang="en-US" altLang="zh-CN" sz="2800" baseline="-25000" dirty="0"/>
                <a:t>2</a:t>
              </a:r>
              <a:r>
                <a:rPr lang="en-US" altLang="zh-CN" sz="2800" dirty="0"/>
                <a:t>(g)           2HI(g)</a:t>
              </a:r>
            </a:p>
          </p:txBody>
        </p:sp>
      </p:grpSp>
      <p:sp>
        <p:nvSpPr>
          <p:cNvPr id="646160" name="Rectangle 16"/>
          <p:cNvSpPr>
            <a:spLocks noChangeArrowheads="1"/>
          </p:cNvSpPr>
          <p:nvPr/>
        </p:nvSpPr>
        <p:spPr bwMode="auto">
          <a:xfrm>
            <a:off x="758825" y="5370513"/>
            <a:ext cx="7989888" cy="579437"/>
          </a:xfrm>
          <a:prstGeom prst="rect">
            <a:avLst/>
          </a:prstGeom>
          <a:noFill/>
          <a:ln w="9525" algn="ctr">
            <a:noFill/>
            <a:miter lim="800000"/>
            <a:headEnd/>
            <a:tailEnd/>
          </a:ln>
          <a:effectLst/>
        </p:spPr>
        <p:txBody>
          <a:bodyPr>
            <a:spAutoFit/>
          </a:bodyPr>
          <a:lstStyle/>
          <a:p>
            <a:pPr algn="l">
              <a:buClr>
                <a:srgbClr val="FF00FF"/>
              </a:buClr>
              <a:buFont typeface="Wingdings" pitchFamily="2" charset="2"/>
              <a:buChar char="v"/>
            </a:pPr>
            <a:r>
              <a:rPr kumimoji="0" lang="zh-CN" altLang="en-US" sz="3200" dirty="0">
                <a:solidFill>
                  <a:srgbClr val="003399"/>
                </a:solidFill>
              </a:rPr>
              <a:t>大多数化学反应都是可逆的。</a:t>
            </a:r>
          </a:p>
        </p:txBody>
      </p:sp>
      <p:sp>
        <p:nvSpPr>
          <p:cNvPr id="646165" name="Rectangle 21"/>
          <p:cNvSpPr>
            <a:spLocks noChangeArrowheads="1"/>
          </p:cNvSpPr>
          <p:nvPr/>
        </p:nvSpPr>
        <p:spPr bwMode="auto">
          <a:xfrm>
            <a:off x="611188" y="1270000"/>
            <a:ext cx="8532812" cy="1511300"/>
          </a:xfrm>
          <a:prstGeom prst="rect">
            <a:avLst/>
          </a:prstGeom>
          <a:noFill/>
          <a:ln w="9525">
            <a:noFill/>
            <a:miter lim="800000"/>
            <a:headEnd/>
            <a:tailEnd/>
          </a:ln>
        </p:spPr>
        <p:txBody>
          <a:bodyPr/>
          <a:lstStyle/>
          <a:p>
            <a:pPr marL="342900" indent="-342900" algn="l">
              <a:lnSpc>
                <a:spcPct val="130000"/>
              </a:lnSpc>
              <a:spcBef>
                <a:spcPct val="30000"/>
              </a:spcBef>
              <a:buClr>
                <a:srgbClr val="FF00FF"/>
              </a:buClr>
              <a:buFont typeface="Wingdings" pitchFamily="2" charset="2"/>
              <a:buChar char="v"/>
            </a:pPr>
            <a:r>
              <a:rPr lang="zh-CN" altLang="th-TH" sz="3200" dirty="0">
                <a:solidFill>
                  <a:srgbClr val="0000FF"/>
                </a:solidFill>
              </a:rPr>
              <a:t>同一条件下既可以正向进行的又能逆向进行的反应称为</a:t>
            </a:r>
            <a:r>
              <a:rPr lang="zh-CN" altLang="th-TH" sz="3200" dirty="0">
                <a:solidFill>
                  <a:srgbClr val="C00000"/>
                </a:solidFill>
              </a:rPr>
              <a:t>可逆反应</a:t>
            </a:r>
            <a:r>
              <a:rPr lang="en-US" altLang="zh-CN" sz="3200" dirty="0">
                <a:solidFill>
                  <a:schemeClr val="folHlink"/>
                </a:solidFill>
              </a:rPr>
              <a:t>(</a:t>
            </a:r>
            <a:r>
              <a:rPr lang="en-US" altLang="zh-CN" sz="3200" i="1" dirty="0">
                <a:solidFill>
                  <a:srgbClr val="FF00FF"/>
                </a:solidFill>
                <a:effectLst>
                  <a:outerShdw blurRad="38100" dist="38100" dir="2700000" algn="tl">
                    <a:srgbClr val="C0C0C0"/>
                  </a:outerShdw>
                </a:effectLst>
                <a:ea typeface="宋体" pitchFamily="2" charset="-122"/>
              </a:rPr>
              <a:t>reversible</a:t>
            </a:r>
            <a:r>
              <a:rPr lang="zh-CN" altLang="en-US" sz="3200" i="1" dirty="0">
                <a:solidFill>
                  <a:srgbClr val="FF00FF"/>
                </a:solidFill>
                <a:effectLst>
                  <a:outerShdw blurRad="38100" dist="38100" dir="2700000" algn="tl">
                    <a:srgbClr val="C0C0C0"/>
                  </a:outerShdw>
                </a:effectLst>
                <a:ea typeface="宋体" pitchFamily="2" charset="-122"/>
              </a:rPr>
              <a:t>　</a:t>
            </a:r>
            <a:r>
              <a:rPr lang="en-US" altLang="zh-CN" sz="3200" i="1" dirty="0">
                <a:solidFill>
                  <a:srgbClr val="FF00FF"/>
                </a:solidFill>
                <a:effectLst>
                  <a:outerShdw blurRad="38100" dist="38100" dir="2700000" algn="tl">
                    <a:srgbClr val="C0C0C0"/>
                  </a:outerShdw>
                </a:effectLst>
                <a:ea typeface="宋体" pitchFamily="2" charset="-122"/>
              </a:rPr>
              <a:t>reaction</a:t>
            </a:r>
            <a:r>
              <a:rPr lang="en-US" altLang="zh-CN" sz="3200" dirty="0">
                <a:solidFill>
                  <a:schemeClr val="folHlink"/>
                </a:solidFill>
              </a:rPr>
              <a:t>)</a:t>
            </a:r>
            <a:r>
              <a:rPr lang="en-US" altLang="zh-CN" sz="3200" dirty="0">
                <a:solidFill>
                  <a:srgbClr val="FF3300"/>
                </a:solidFill>
              </a:rPr>
              <a:t> </a:t>
            </a:r>
            <a:r>
              <a:rPr lang="zh-CN" altLang="th-TH" sz="3200" dirty="0">
                <a:solidFill>
                  <a:srgbClr val="0000FF"/>
                </a:solidFill>
              </a:rPr>
              <a:t>。</a:t>
            </a:r>
            <a:endParaRPr lang="zh-CN" altLang="en-US" sz="3200" dirty="0">
              <a:solidFill>
                <a:srgbClr val="0000FF"/>
              </a:solidFill>
            </a:endParaRPr>
          </a:p>
        </p:txBody>
      </p:sp>
      <p:pic>
        <p:nvPicPr>
          <p:cNvPr id="646166" name="Picture 22"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646167" name="Picture 23"/>
          <p:cNvPicPr>
            <a:picLocks noChangeAspect="1" noChangeArrowheads="1"/>
          </p:cNvPicPr>
          <p:nvPr/>
        </p:nvPicPr>
        <p:blipFill>
          <a:blip r:embed="rId6"/>
          <a:srcRect/>
          <a:stretch>
            <a:fillRect/>
          </a:stretch>
        </p:blipFill>
        <p:spPr bwMode="auto">
          <a:xfrm>
            <a:off x="3563938" y="4076700"/>
            <a:ext cx="574675" cy="515938"/>
          </a:xfrm>
          <a:prstGeom prst="rect">
            <a:avLst/>
          </a:prstGeom>
          <a:noFill/>
          <a:ln w="9525">
            <a:noFill/>
            <a:miter lim="800000"/>
            <a:headEnd/>
            <a:tailEnd/>
          </a:ln>
        </p:spPr>
      </p:pic>
      <p:sp>
        <p:nvSpPr>
          <p:cNvPr id="646168" name="Text Box 24"/>
          <p:cNvSpPr txBox="1">
            <a:spLocks noChangeArrowheads="1"/>
          </p:cNvSpPr>
          <p:nvPr/>
        </p:nvSpPr>
        <p:spPr bwMode="auto">
          <a:xfrm>
            <a:off x="2124075" y="4076700"/>
            <a:ext cx="3384550" cy="519113"/>
          </a:xfrm>
          <a:prstGeom prst="rect">
            <a:avLst/>
          </a:prstGeom>
          <a:noFill/>
          <a:ln w="63500" algn="ctr">
            <a:noFill/>
            <a:miter lim="800000"/>
            <a:headEnd/>
            <a:tailEnd/>
          </a:ln>
          <a:effectLst/>
        </p:spPr>
        <p:txBody>
          <a:bodyPr wrap="none">
            <a:spAutoFit/>
          </a:bodyPr>
          <a:lstStyle/>
          <a:p>
            <a:r>
              <a:rPr lang="en-US" altLang="zh-CN" sz="2800"/>
              <a:t>N</a:t>
            </a:r>
            <a:r>
              <a:rPr lang="en-US" altLang="zh-CN" sz="2800" baseline="-25000"/>
              <a:t>2</a:t>
            </a:r>
            <a:r>
              <a:rPr lang="en-US" altLang="zh-CN" sz="2800"/>
              <a:t>O</a:t>
            </a:r>
            <a:r>
              <a:rPr lang="en-US" altLang="zh-CN" sz="2800" baseline="-25000"/>
              <a:t>4</a:t>
            </a:r>
            <a:r>
              <a:rPr lang="en-US" altLang="zh-CN" sz="2800"/>
              <a:t>(g)         2NO</a:t>
            </a:r>
            <a:r>
              <a:rPr lang="en-US" altLang="zh-CN" sz="2800" baseline="-25000"/>
              <a:t>2</a:t>
            </a:r>
            <a:r>
              <a:rPr lang="en-US" altLang="zh-CN" sz="2800"/>
              <a:t>(g)</a:t>
            </a:r>
            <a:endParaRPr lang="en-US" altLang="zh-CN" sz="2800" baseline="-25000"/>
          </a:p>
        </p:txBody>
      </p:sp>
      <p:sp>
        <p:nvSpPr>
          <p:cNvPr id="646169" name="Text Box 25"/>
          <p:cNvSpPr txBox="1">
            <a:spLocks noChangeArrowheads="1"/>
          </p:cNvSpPr>
          <p:nvPr/>
        </p:nvSpPr>
        <p:spPr bwMode="auto">
          <a:xfrm>
            <a:off x="1762125" y="4797425"/>
            <a:ext cx="5626861" cy="584775"/>
          </a:xfrm>
          <a:prstGeom prst="rect">
            <a:avLst/>
          </a:prstGeom>
          <a:noFill/>
          <a:ln w="63500" algn="ctr">
            <a:noFill/>
            <a:miter lim="800000"/>
            <a:headEnd/>
            <a:tailEnd/>
          </a:ln>
          <a:effectLst/>
        </p:spPr>
        <p:txBody>
          <a:bodyPr wrap="none">
            <a:spAutoFit/>
          </a:bodyPr>
          <a:lstStyle/>
          <a:p>
            <a:r>
              <a:rPr lang="en-US" altLang="zh-CN" sz="3200" dirty="0"/>
              <a:t>CaCO</a:t>
            </a:r>
            <a:r>
              <a:rPr lang="en-US" altLang="zh-CN" sz="3200" baseline="-25000" dirty="0"/>
              <a:t>3</a:t>
            </a:r>
            <a:r>
              <a:rPr lang="en-US" altLang="zh-CN" sz="3200" dirty="0"/>
              <a:t>(s</a:t>
            </a:r>
            <a:r>
              <a:rPr lang="zh-CN" altLang="en-US" sz="3200" dirty="0"/>
              <a:t>）     </a:t>
            </a:r>
            <a:r>
              <a:rPr lang="en-US" altLang="zh-CN" sz="3200" dirty="0" err="1"/>
              <a:t>CaO</a:t>
            </a:r>
            <a:r>
              <a:rPr lang="en-US" altLang="zh-CN" sz="3200" dirty="0"/>
              <a:t>(s)+CO</a:t>
            </a:r>
            <a:r>
              <a:rPr lang="en-US" altLang="zh-CN" sz="3200" baseline="-25000" dirty="0"/>
              <a:t>2</a:t>
            </a:r>
            <a:r>
              <a:rPr lang="en-US" altLang="zh-CN" sz="3200" dirty="0"/>
              <a:t>(g)</a:t>
            </a:r>
          </a:p>
        </p:txBody>
      </p:sp>
      <p:pic>
        <p:nvPicPr>
          <p:cNvPr id="646171" name="Picture 27"/>
          <p:cNvPicPr>
            <a:picLocks noChangeAspect="1" noChangeArrowheads="1"/>
          </p:cNvPicPr>
          <p:nvPr/>
        </p:nvPicPr>
        <p:blipFill>
          <a:blip r:embed="rId6"/>
          <a:srcRect/>
          <a:stretch>
            <a:fillRect/>
          </a:stretch>
        </p:blipFill>
        <p:spPr bwMode="auto">
          <a:xfrm>
            <a:off x="3714744" y="4786322"/>
            <a:ext cx="574675" cy="515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CB849F8D-05D8-4A22-BCCD-783C785D1696}" type="datetime1">
              <a:rPr lang="zh-CN" altLang="en-US"/>
              <a:pPr/>
              <a:t>2017/11/1</a:t>
            </a:fld>
            <a:endParaRPr lang="en-US" altLang="zh-CN"/>
          </a:p>
        </p:txBody>
      </p:sp>
      <p:sp>
        <p:nvSpPr>
          <p:cNvPr id="12" name="灯片编号占位符 5"/>
          <p:cNvSpPr>
            <a:spLocks noGrp="1"/>
          </p:cNvSpPr>
          <p:nvPr>
            <p:ph type="sldNum" sz="quarter" idx="12"/>
          </p:nvPr>
        </p:nvSpPr>
        <p:spPr/>
        <p:txBody>
          <a:bodyPr/>
          <a:lstStyle/>
          <a:p>
            <a:fld id="{D78D237A-FA68-41A9-9861-4B56702EAC82}" type="slidenum">
              <a:rPr lang="en-US" altLang="zh-CN"/>
              <a:pPr/>
              <a:t>118</a:t>
            </a:fld>
            <a:endParaRPr lang="en-US" altLang="zh-CN"/>
          </a:p>
        </p:txBody>
      </p:sp>
      <p:sp>
        <p:nvSpPr>
          <p:cNvPr id="648194" name="Rectangle 2"/>
          <p:cNvSpPr>
            <a:spLocks noGrp="1" noChangeArrowheads="1"/>
          </p:cNvSpPr>
          <p:nvPr>
            <p:ph type="title"/>
          </p:nvPr>
        </p:nvSpPr>
        <p:spPr/>
        <p:txBody>
          <a:bodyPr/>
          <a:lstStyle/>
          <a:p>
            <a:r>
              <a:rPr lang="zh-CN" altLang="th-TH" sz="3600">
                <a:latin typeface="Times New Roman" pitchFamily="18" charset="0"/>
              </a:rPr>
              <a:t>化学平衡</a:t>
            </a:r>
            <a:endParaRPr lang="zh-CN" altLang="en-US" sz="3600">
              <a:latin typeface="Times New Roman" pitchFamily="18" charset="0"/>
            </a:endParaRPr>
          </a:p>
        </p:txBody>
      </p:sp>
      <p:grpSp>
        <p:nvGrpSpPr>
          <p:cNvPr id="2" name="Group 3"/>
          <p:cNvGrpSpPr>
            <a:grpSpLocks/>
          </p:cNvGrpSpPr>
          <p:nvPr/>
        </p:nvGrpSpPr>
        <p:grpSpPr bwMode="auto">
          <a:xfrm>
            <a:off x="4787900" y="1700213"/>
            <a:ext cx="4283075" cy="3459162"/>
            <a:chOff x="3016" y="1071"/>
            <a:chExt cx="2698" cy="2179"/>
          </a:xfrm>
        </p:grpSpPr>
        <p:pic>
          <p:nvPicPr>
            <p:cNvPr id="648196" name="Picture 4"/>
            <p:cNvPicPr>
              <a:picLocks noChangeAspect="1" noChangeArrowheads="1"/>
            </p:cNvPicPr>
            <p:nvPr/>
          </p:nvPicPr>
          <p:blipFill>
            <a:blip r:embed="rId3"/>
            <a:srcRect/>
            <a:stretch>
              <a:fillRect/>
            </a:stretch>
          </p:blipFill>
          <p:spPr bwMode="auto">
            <a:xfrm>
              <a:off x="3016" y="1071"/>
              <a:ext cx="2698" cy="2179"/>
            </a:xfrm>
            <a:prstGeom prst="rect">
              <a:avLst/>
            </a:prstGeom>
            <a:noFill/>
            <a:ln w="9525">
              <a:noFill/>
              <a:miter lim="800000"/>
              <a:headEnd/>
              <a:tailEnd/>
            </a:ln>
            <a:effectLst/>
          </p:spPr>
        </p:pic>
        <p:sp>
          <p:nvSpPr>
            <p:cNvPr id="648197" name="Rectangle 5"/>
            <p:cNvSpPr>
              <a:spLocks noChangeArrowheads="1"/>
            </p:cNvSpPr>
            <p:nvPr/>
          </p:nvSpPr>
          <p:spPr bwMode="auto">
            <a:xfrm>
              <a:off x="3278" y="1525"/>
              <a:ext cx="600" cy="250"/>
            </a:xfrm>
            <a:prstGeom prst="rect">
              <a:avLst/>
            </a:prstGeom>
            <a:noFill/>
            <a:ln w="9525" algn="ctr">
              <a:noFill/>
              <a:miter lim="800000"/>
              <a:headEnd/>
              <a:tailEnd/>
            </a:ln>
            <a:effectLst/>
          </p:spPr>
          <p:txBody>
            <a:bodyPr wrap="none">
              <a:spAutoFit/>
            </a:bodyPr>
            <a:lstStyle/>
            <a:p>
              <a:pPr algn="l"/>
              <a:r>
                <a:rPr lang="th-TH" altLang="zh-CN" sz="2000" b="1" i="1">
                  <a:solidFill>
                    <a:srgbClr val="0000FF"/>
                  </a:solidFill>
                  <a:latin typeface="楷体_GB2312" pitchFamily="49" charset="-122"/>
                  <a:ea typeface="楷体_GB2312" pitchFamily="49" charset="-122"/>
                  <a:cs typeface="Angsana New" pitchFamily="18" charset="-34"/>
                </a:rPr>
                <a:t>υ</a:t>
              </a:r>
              <a:r>
                <a:rPr lang="en-US" altLang="zh-CN" sz="2000" b="1">
                  <a:solidFill>
                    <a:srgbClr val="0000FF"/>
                  </a:solidFill>
                  <a:latin typeface="楷体_GB2312" pitchFamily="49" charset="-122"/>
                  <a:ea typeface="楷体_GB2312" pitchFamily="49" charset="-122"/>
                  <a:cs typeface="Angsana New" pitchFamily="18" charset="-34"/>
                </a:rPr>
                <a:t>(</a:t>
              </a:r>
              <a:r>
                <a:rPr lang="zh-CN" altLang="en-US" sz="2000" b="1">
                  <a:solidFill>
                    <a:srgbClr val="0000FF"/>
                  </a:solidFill>
                  <a:latin typeface="楷体_GB2312" pitchFamily="49" charset="-122"/>
                  <a:ea typeface="楷体_GB2312" pitchFamily="49" charset="-122"/>
                  <a:cs typeface="Angsana New" pitchFamily="18" charset="-34"/>
                </a:rPr>
                <a:t>正</a:t>
              </a:r>
              <a:r>
                <a:rPr lang="en-US" altLang="zh-CN" sz="2000" b="1">
                  <a:solidFill>
                    <a:srgbClr val="0000FF"/>
                  </a:solidFill>
                  <a:latin typeface="楷体_GB2312" pitchFamily="49" charset="-122"/>
                  <a:ea typeface="楷体_GB2312" pitchFamily="49" charset="-122"/>
                  <a:cs typeface="Angsana New" pitchFamily="18" charset="-34"/>
                </a:rPr>
                <a:t>)</a:t>
              </a:r>
            </a:p>
          </p:txBody>
        </p:sp>
        <p:sp>
          <p:nvSpPr>
            <p:cNvPr id="648198" name="Rectangle 6"/>
            <p:cNvSpPr>
              <a:spLocks noChangeArrowheads="1"/>
            </p:cNvSpPr>
            <p:nvPr/>
          </p:nvSpPr>
          <p:spPr bwMode="auto">
            <a:xfrm>
              <a:off x="3379" y="2777"/>
              <a:ext cx="600" cy="250"/>
            </a:xfrm>
            <a:prstGeom prst="rect">
              <a:avLst/>
            </a:prstGeom>
            <a:noFill/>
            <a:ln w="9525" algn="ctr">
              <a:noFill/>
              <a:miter lim="800000"/>
              <a:headEnd/>
              <a:tailEnd/>
            </a:ln>
            <a:effectLst/>
          </p:spPr>
          <p:txBody>
            <a:bodyPr wrap="none">
              <a:spAutoFit/>
            </a:bodyPr>
            <a:lstStyle/>
            <a:p>
              <a:pPr algn="l"/>
              <a:r>
                <a:rPr lang="en-US" altLang="zh-CN" sz="2000" b="1" i="1">
                  <a:solidFill>
                    <a:srgbClr val="0000FF"/>
                  </a:solidFill>
                  <a:latin typeface="楷体_GB2312" pitchFamily="49" charset="-122"/>
                  <a:ea typeface="楷体_GB2312" pitchFamily="49" charset="-122"/>
                </a:rPr>
                <a:t>υ</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逆</a:t>
              </a:r>
              <a:r>
                <a:rPr lang="en-US" altLang="zh-CN" sz="2000" b="1">
                  <a:solidFill>
                    <a:srgbClr val="0000FF"/>
                  </a:solidFill>
                  <a:latin typeface="楷体_GB2312" pitchFamily="49" charset="-122"/>
                  <a:ea typeface="楷体_GB2312" pitchFamily="49" charset="-122"/>
                </a:rPr>
                <a:t>)</a:t>
              </a:r>
            </a:p>
          </p:txBody>
        </p:sp>
        <p:sp>
          <p:nvSpPr>
            <p:cNvPr id="648199" name="Rectangle 7"/>
            <p:cNvSpPr>
              <a:spLocks noChangeArrowheads="1"/>
            </p:cNvSpPr>
            <p:nvPr/>
          </p:nvSpPr>
          <p:spPr bwMode="auto">
            <a:xfrm>
              <a:off x="4265" y="2409"/>
              <a:ext cx="1165" cy="250"/>
            </a:xfrm>
            <a:prstGeom prst="rect">
              <a:avLst/>
            </a:prstGeom>
            <a:noFill/>
            <a:ln w="9525" algn="ctr">
              <a:noFill/>
              <a:miter lim="800000"/>
              <a:headEnd/>
              <a:tailEnd/>
            </a:ln>
            <a:effectLst/>
          </p:spPr>
          <p:txBody>
            <a:bodyPr wrap="none">
              <a:spAutoFit/>
            </a:bodyPr>
            <a:lstStyle/>
            <a:p>
              <a:pPr algn="l"/>
              <a:r>
                <a:rPr lang="th-TH" altLang="zh-CN" sz="2000" b="1" i="1">
                  <a:solidFill>
                    <a:srgbClr val="FF0000"/>
                  </a:solidFill>
                  <a:latin typeface="楷体_GB2312" pitchFamily="49" charset="-122"/>
                  <a:ea typeface="楷体_GB2312" pitchFamily="49" charset="-122"/>
                  <a:cs typeface="Angsana New" pitchFamily="18" charset="-34"/>
                </a:rPr>
                <a:t>υ</a:t>
              </a:r>
              <a:r>
                <a:rPr lang="en-US" altLang="zh-CN" sz="2000" b="1">
                  <a:solidFill>
                    <a:srgbClr val="FF0000"/>
                  </a:solidFill>
                  <a:latin typeface="楷体_GB2312" pitchFamily="49" charset="-122"/>
                  <a:ea typeface="楷体_GB2312" pitchFamily="49" charset="-122"/>
                  <a:cs typeface="Angsana New" pitchFamily="18" charset="-34"/>
                </a:rPr>
                <a:t>(</a:t>
              </a:r>
              <a:r>
                <a:rPr lang="zh-CN" altLang="en-US" sz="2000" b="1">
                  <a:solidFill>
                    <a:srgbClr val="FF0000"/>
                  </a:solidFill>
                  <a:latin typeface="楷体_GB2312" pitchFamily="49" charset="-122"/>
                  <a:ea typeface="楷体_GB2312" pitchFamily="49" charset="-122"/>
                  <a:cs typeface="Angsana New" pitchFamily="18" charset="-34"/>
                </a:rPr>
                <a:t>正</a:t>
              </a:r>
              <a:r>
                <a:rPr lang="en-US" altLang="zh-CN" sz="2000" b="1">
                  <a:solidFill>
                    <a:srgbClr val="FF0000"/>
                  </a:solidFill>
                  <a:latin typeface="楷体_GB2312" pitchFamily="49" charset="-122"/>
                  <a:ea typeface="楷体_GB2312" pitchFamily="49" charset="-122"/>
                  <a:cs typeface="Angsana New" pitchFamily="18" charset="-34"/>
                </a:rPr>
                <a:t>)</a:t>
              </a:r>
              <a:r>
                <a:rPr lang="th-TH" altLang="zh-CN" sz="2000" b="1">
                  <a:solidFill>
                    <a:srgbClr val="FF0000"/>
                  </a:solidFill>
                  <a:latin typeface="楷体_GB2312" pitchFamily="49" charset="-122"/>
                  <a:ea typeface="楷体_GB2312" pitchFamily="49" charset="-122"/>
                  <a:cs typeface="Angsana New" pitchFamily="18" charset="-34"/>
                </a:rPr>
                <a:t>=</a:t>
              </a:r>
              <a:r>
                <a:rPr lang="en-US" altLang="zh-CN" sz="2000" b="1" i="1">
                  <a:solidFill>
                    <a:srgbClr val="FF0000"/>
                  </a:solidFill>
                  <a:latin typeface="楷体_GB2312" pitchFamily="49" charset="-122"/>
                  <a:ea typeface="楷体_GB2312" pitchFamily="49" charset="-122"/>
                  <a:cs typeface="Angsana New" pitchFamily="18" charset="-34"/>
                </a:rPr>
                <a:t>υ</a:t>
              </a:r>
              <a:r>
                <a:rPr lang="en-US" altLang="zh-CN" sz="2000" b="1">
                  <a:solidFill>
                    <a:srgbClr val="FF0000"/>
                  </a:solidFill>
                  <a:latin typeface="楷体_GB2312" pitchFamily="49" charset="-122"/>
                  <a:ea typeface="楷体_GB2312" pitchFamily="49" charset="-122"/>
                  <a:cs typeface="Angsana New" pitchFamily="18" charset="-34"/>
                </a:rPr>
                <a:t>(</a:t>
              </a:r>
              <a:r>
                <a:rPr lang="zh-CN" altLang="en-US" sz="2000" b="1">
                  <a:solidFill>
                    <a:srgbClr val="FF0000"/>
                  </a:solidFill>
                  <a:latin typeface="楷体_GB2312" pitchFamily="49" charset="-122"/>
                  <a:ea typeface="楷体_GB2312" pitchFamily="49" charset="-122"/>
                  <a:cs typeface="Angsana New" pitchFamily="18" charset="-34"/>
                </a:rPr>
                <a:t>逆</a:t>
              </a:r>
              <a:r>
                <a:rPr lang="en-US" altLang="zh-CN" sz="2000" b="1">
                  <a:solidFill>
                    <a:srgbClr val="FF0000"/>
                  </a:solidFill>
                  <a:latin typeface="楷体_GB2312" pitchFamily="49" charset="-122"/>
                  <a:ea typeface="楷体_GB2312" pitchFamily="49" charset="-122"/>
                  <a:cs typeface="Angsana New" pitchFamily="18" charset="-34"/>
                </a:rPr>
                <a:t>)</a:t>
              </a:r>
            </a:p>
          </p:txBody>
        </p:sp>
      </p:grpSp>
      <p:sp>
        <p:nvSpPr>
          <p:cNvPr id="648200" name="Rectangle 8"/>
          <p:cNvSpPr>
            <a:spLocks noChangeArrowheads="1"/>
          </p:cNvSpPr>
          <p:nvPr/>
        </p:nvSpPr>
        <p:spPr bwMode="auto">
          <a:xfrm>
            <a:off x="468313" y="1290638"/>
            <a:ext cx="4264025" cy="4946650"/>
          </a:xfrm>
          <a:prstGeom prst="rect">
            <a:avLst/>
          </a:prstGeom>
          <a:noFill/>
          <a:ln w="9525">
            <a:noFill/>
            <a:miter lim="800000"/>
            <a:headEnd/>
            <a:tailEnd/>
          </a:ln>
        </p:spPr>
        <p:txBody>
          <a:bodyPr/>
          <a:lstStyle/>
          <a:p>
            <a:pPr marL="342900" indent="-342900">
              <a:lnSpc>
                <a:spcPct val="120000"/>
              </a:lnSpc>
              <a:buClr>
                <a:srgbClr val="FF00FF"/>
              </a:buClr>
              <a:buFont typeface="Wingdings" pitchFamily="2" charset="2"/>
              <a:buChar char="v"/>
            </a:pPr>
            <a:r>
              <a:rPr lang="zh-CN" altLang="th-TH" sz="2800" dirty="0">
                <a:solidFill>
                  <a:srgbClr val="0000FF"/>
                </a:solidFill>
                <a:latin typeface="Arial Narrow" pitchFamily="34" charset="0"/>
              </a:rPr>
              <a:t>对于任一个可逆反应，在一定条件下进行到某一时刻后，其正反应速率等于逆反应速率，即：</a:t>
            </a:r>
            <a:br>
              <a:rPr lang="zh-CN" altLang="th-TH" sz="2800" dirty="0">
                <a:solidFill>
                  <a:srgbClr val="0000FF"/>
                </a:solidFill>
                <a:latin typeface="Arial Narrow" pitchFamily="34" charset="0"/>
              </a:rPr>
            </a:br>
            <a:r>
              <a:rPr lang="th-TH" altLang="zh-CN" sz="2800" i="1" dirty="0">
                <a:solidFill>
                  <a:srgbClr val="0000FF"/>
                </a:solidFill>
                <a:latin typeface="Arial Narrow" pitchFamily="34" charset="0"/>
              </a:rPr>
              <a:t>υ</a:t>
            </a:r>
            <a:r>
              <a:rPr lang="en-US" altLang="zh-CN" sz="2800" dirty="0">
                <a:solidFill>
                  <a:srgbClr val="0000FF"/>
                </a:solidFill>
                <a:latin typeface="Arial Narrow" pitchFamily="34" charset="0"/>
              </a:rPr>
              <a:t>(</a:t>
            </a:r>
            <a:r>
              <a:rPr lang="zh-CN" altLang="en-US" sz="2800" dirty="0">
                <a:solidFill>
                  <a:srgbClr val="0000FF"/>
                </a:solidFill>
                <a:latin typeface="Arial Narrow" pitchFamily="34" charset="0"/>
              </a:rPr>
              <a:t>正</a:t>
            </a:r>
            <a:r>
              <a:rPr lang="en-US" altLang="zh-CN" sz="2800" dirty="0">
                <a:solidFill>
                  <a:srgbClr val="0000FF"/>
                </a:solidFill>
                <a:latin typeface="Arial Narrow" pitchFamily="34" charset="0"/>
              </a:rPr>
              <a:t>) </a:t>
            </a:r>
            <a:r>
              <a:rPr lang="th-TH" altLang="zh-CN" sz="2800" dirty="0">
                <a:solidFill>
                  <a:srgbClr val="0000FF"/>
                </a:solidFill>
                <a:latin typeface="Arial Narrow" pitchFamily="34" charset="0"/>
              </a:rPr>
              <a:t>=</a:t>
            </a:r>
            <a:r>
              <a:rPr lang="en-US" altLang="zh-CN" sz="2800" i="1" dirty="0">
                <a:solidFill>
                  <a:srgbClr val="0000FF"/>
                </a:solidFill>
                <a:latin typeface="Arial Narrow" pitchFamily="34" charset="0"/>
              </a:rPr>
              <a:t>υ</a:t>
            </a:r>
            <a:r>
              <a:rPr lang="en-US" altLang="zh-CN" sz="2800" dirty="0">
                <a:solidFill>
                  <a:srgbClr val="0000FF"/>
                </a:solidFill>
                <a:latin typeface="Arial Narrow" pitchFamily="34" charset="0"/>
              </a:rPr>
              <a:t>(</a:t>
            </a:r>
            <a:r>
              <a:rPr lang="zh-CN" altLang="en-US" sz="2800" dirty="0">
                <a:solidFill>
                  <a:srgbClr val="0000FF"/>
                </a:solidFill>
                <a:latin typeface="Arial Narrow" pitchFamily="34" charset="0"/>
              </a:rPr>
              <a:t>逆</a:t>
            </a:r>
            <a:r>
              <a:rPr lang="en-US" altLang="zh-CN" sz="2800" dirty="0">
                <a:solidFill>
                  <a:srgbClr val="0000FF"/>
                </a:solidFill>
                <a:latin typeface="Arial Narrow" pitchFamily="34" charset="0"/>
              </a:rPr>
              <a:t>)</a:t>
            </a:r>
            <a:r>
              <a:rPr lang="zh-CN" altLang="th-TH" sz="2800" dirty="0">
                <a:solidFill>
                  <a:srgbClr val="0000FF"/>
                </a:solidFill>
                <a:latin typeface="Arial Narrow" pitchFamily="34" charset="0"/>
              </a:rPr>
              <a:t> </a:t>
            </a:r>
            <a:endParaRPr lang="en-US" altLang="zh-CN" sz="2800" dirty="0">
              <a:solidFill>
                <a:srgbClr val="0000FF"/>
              </a:solidFill>
              <a:latin typeface="Arial Narrow" pitchFamily="34" charset="0"/>
            </a:endParaRPr>
          </a:p>
          <a:p>
            <a:pPr marL="342900" indent="-342900" algn="l">
              <a:lnSpc>
                <a:spcPct val="120000"/>
              </a:lnSpc>
              <a:buClr>
                <a:srgbClr val="FF00FF"/>
              </a:buClr>
              <a:buFont typeface="Wingdings" pitchFamily="2" charset="2"/>
              <a:buNone/>
            </a:pPr>
            <a:r>
              <a:rPr lang="en-US" altLang="zh-CN" sz="2800" dirty="0">
                <a:solidFill>
                  <a:srgbClr val="0000FF"/>
                </a:solidFill>
                <a:latin typeface="Arial Narrow" pitchFamily="34" charset="0"/>
              </a:rPr>
              <a:t>    </a:t>
            </a:r>
            <a:r>
              <a:rPr lang="zh-CN" altLang="th-TH" sz="2800" dirty="0">
                <a:solidFill>
                  <a:srgbClr val="0000FF"/>
                </a:solidFill>
                <a:latin typeface="Arial Narrow" pitchFamily="34" charset="0"/>
              </a:rPr>
              <a:t>此时反应物和生成物的浓度</a:t>
            </a:r>
            <a:r>
              <a:rPr lang="en-US" altLang="zh-CN" sz="2800" dirty="0">
                <a:solidFill>
                  <a:srgbClr val="0000FF"/>
                </a:solidFill>
                <a:latin typeface="Arial Narrow" pitchFamily="34" charset="0"/>
              </a:rPr>
              <a:t>(</a:t>
            </a:r>
            <a:r>
              <a:rPr lang="zh-CN" altLang="en-US" sz="2800" dirty="0">
                <a:solidFill>
                  <a:srgbClr val="0000FF"/>
                </a:solidFill>
                <a:latin typeface="Arial Narrow" pitchFamily="34" charset="0"/>
              </a:rPr>
              <a:t>或分压</a:t>
            </a:r>
            <a:r>
              <a:rPr lang="en-US" altLang="zh-CN" sz="2800" dirty="0">
                <a:solidFill>
                  <a:srgbClr val="0000FF"/>
                </a:solidFill>
                <a:latin typeface="Arial Narrow" pitchFamily="34" charset="0"/>
              </a:rPr>
              <a:t>)</a:t>
            </a:r>
            <a:r>
              <a:rPr lang="zh-CN" altLang="th-TH" sz="2800" dirty="0">
                <a:solidFill>
                  <a:srgbClr val="0000FF"/>
                </a:solidFill>
                <a:latin typeface="Arial Narrow" pitchFamily="34" charset="0"/>
              </a:rPr>
              <a:t>不会再发生改变。反应系统所处的状态称为</a:t>
            </a:r>
            <a:r>
              <a:rPr lang="zh-CN" altLang="th-TH" sz="2800" dirty="0">
                <a:solidFill>
                  <a:srgbClr val="C00000"/>
                </a:solidFill>
                <a:latin typeface="Arial Narrow" pitchFamily="34" charset="0"/>
              </a:rPr>
              <a:t>化学平衡</a:t>
            </a:r>
            <a:r>
              <a:rPr lang="zh-CN" altLang="th-TH" sz="2800" dirty="0">
                <a:solidFill>
                  <a:srgbClr val="0000FF"/>
                </a:solidFill>
                <a:latin typeface="Arial Narrow" pitchFamily="34" charset="0"/>
              </a:rPr>
              <a:t>。</a:t>
            </a:r>
            <a:r>
              <a:rPr lang="zh-CN" altLang="en-US" sz="2800" dirty="0">
                <a:solidFill>
                  <a:srgbClr val="0000FF"/>
                </a:solidFill>
                <a:latin typeface="Arial Narrow" pitchFamily="34" charset="0"/>
              </a:rPr>
              <a:t> </a:t>
            </a:r>
          </a:p>
        </p:txBody>
      </p:sp>
      <p:pic>
        <p:nvPicPr>
          <p:cNvPr id="648201" name="Picture 9"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AE89640-8364-4C91-ACBD-45A3851D7532}" type="datetime1">
              <a:rPr lang="zh-CN" altLang="en-US"/>
              <a:pPr/>
              <a:t>2017/11/1</a:t>
            </a:fld>
            <a:endParaRPr lang="en-US" altLang="zh-CN"/>
          </a:p>
        </p:txBody>
      </p:sp>
      <p:sp>
        <p:nvSpPr>
          <p:cNvPr id="6" name="灯片编号占位符 5"/>
          <p:cNvSpPr>
            <a:spLocks noGrp="1"/>
          </p:cNvSpPr>
          <p:nvPr>
            <p:ph type="sldNum" sz="quarter" idx="12"/>
          </p:nvPr>
        </p:nvSpPr>
        <p:spPr/>
        <p:txBody>
          <a:bodyPr/>
          <a:lstStyle/>
          <a:p>
            <a:fld id="{6078FB1F-314D-494E-B3D4-6F19217402E1}" type="slidenum">
              <a:rPr lang="en-US" altLang="zh-CN"/>
              <a:pPr/>
              <a:t>119</a:t>
            </a:fld>
            <a:endParaRPr lang="en-US" altLang="zh-CN"/>
          </a:p>
        </p:txBody>
      </p:sp>
      <p:sp>
        <p:nvSpPr>
          <p:cNvPr id="819202" name="Rectangle 2"/>
          <p:cNvSpPr>
            <a:spLocks noGrp="1" noChangeArrowheads="1"/>
          </p:cNvSpPr>
          <p:nvPr>
            <p:ph type="title"/>
          </p:nvPr>
        </p:nvSpPr>
        <p:spPr/>
        <p:txBody>
          <a:bodyPr/>
          <a:lstStyle/>
          <a:p>
            <a:pPr algn="l"/>
            <a:r>
              <a:rPr lang="zh-CN" altLang="en-US" i="1"/>
              <a:t>化学平衡的基本特征</a:t>
            </a:r>
          </a:p>
        </p:txBody>
      </p:sp>
      <p:sp>
        <p:nvSpPr>
          <p:cNvPr id="819203" name="Rectangle 3"/>
          <p:cNvSpPr>
            <a:spLocks noGrp="1" noChangeArrowheads="1"/>
          </p:cNvSpPr>
          <p:nvPr>
            <p:ph type="body" idx="1"/>
          </p:nvPr>
        </p:nvSpPr>
        <p:spPr>
          <a:xfrm>
            <a:off x="611188" y="1371600"/>
            <a:ext cx="8532812" cy="4864100"/>
          </a:xfrm>
        </p:spPr>
        <p:txBody>
          <a:bodyPr/>
          <a:lstStyle/>
          <a:p>
            <a:pPr>
              <a:lnSpc>
                <a:spcPct val="110000"/>
              </a:lnSpc>
            </a:pPr>
            <a:r>
              <a:rPr lang="zh-CN" altLang="en-US" sz="2800"/>
              <a:t>在适宜条件，可逆反应可以达到平衡状态。</a:t>
            </a:r>
          </a:p>
          <a:p>
            <a:pPr>
              <a:lnSpc>
                <a:spcPct val="120000"/>
              </a:lnSpc>
            </a:pPr>
            <a:r>
              <a:rPr lang="zh-CN" altLang="en-US" sz="2800"/>
              <a:t>化学平衡是动态平衡，从微观上看，正、逆反应仍在进行，只是净反应结果无变化。 </a:t>
            </a:r>
          </a:p>
          <a:p>
            <a:pPr>
              <a:lnSpc>
                <a:spcPct val="120000"/>
              </a:lnSpc>
            </a:pPr>
            <a:r>
              <a:rPr lang="zh-CN" altLang="en-US" sz="2800"/>
              <a:t>当条件一定时，平衡状态下，平衡组成不再随时间发生变化，系统中各物质的分压或浓度都保持不变。</a:t>
            </a:r>
          </a:p>
          <a:p>
            <a:pPr>
              <a:lnSpc>
                <a:spcPct val="120000"/>
              </a:lnSpc>
            </a:pPr>
            <a:r>
              <a:rPr lang="zh-CN" altLang="en-US" sz="2800"/>
              <a:t>平衡组成与达到平衡的途径无关。</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570038" y="109538"/>
            <a:ext cx="6778625" cy="727075"/>
          </a:xfrm>
          <a:noFill/>
          <a:ln/>
        </p:spPr>
        <p:txBody>
          <a:bodyPr anchor="b"/>
          <a:lstStyle/>
          <a:p>
            <a:r>
              <a:rPr lang="en-US" altLang="zh-CN" sz="3600">
                <a:latin typeface="Times New Roman" pitchFamily="18" charset="0"/>
              </a:rPr>
              <a:t>2.  </a:t>
            </a:r>
            <a:r>
              <a:rPr lang="zh-CN" altLang="en-US" sz="3600">
                <a:latin typeface="Times New Roman" pitchFamily="18" charset="0"/>
              </a:rPr>
              <a:t>状态与状态函数</a:t>
            </a:r>
          </a:p>
        </p:txBody>
      </p:sp>
      <p:sp>
        <p:nvSpPr>
          <p:cNvPr id="33795" name="Text Box 3"/>
          <p:cNvSpPr txBox="1">
            <a:spLocks noChangeArrowheads="1"/>
          </p:cNvSpPr>
          <p:nvPr/>
        </p:nvSpPr>
        <p:spPr bwMode="auto">
          <a:xfrm>
            <a:off x="838200" y="1222375"/>
            <a:ext cx="8305800" cy="2870200"/>
          </a:xfrm>
          <a:prstGeom prst="rect">
            <a:avLst/>
          </a:prstGeom>
          <a:noFill/>
          <a:ln w="9525">
            <a:noFill/>
            <a:miter lim="800000"/>
            <a:headEnd/>
            <a:tailEnd/>
          </a:ln>
        </p:spPr>
        <p:txBody>
          <a:bodyPr>
            <a:spAutoFit/>
          </a:bodyPr>
          <a:lstStyle/>
          <a:p>
            <a:pPr>
              <a:lnSpc>
                <a:spcPct val="130000"/>
              </a:lnSpc>
            </a:pPr>
            <a:r>
              <a:rPr kumimoji="1" lang="zh-CN" altLang="en-US" sz="2800">
                <a:solidFill>
                  <a:srgbClr val="FF0000"/>
                </a:solidFill>
                <a:latin typeface="Times New Roman" pitchFamily="18" charset="0"/>
                <a:ea typeface="黑体" pitchFamily="49" charset="-122"/>
              </a:rPr>
              <a:t>状态</a:t>
            </a:r>
            <a:r>
              <a:rPr kumimoji="1" lang="en-US" altLang="zh-CN" sz="2800">
                <a:solidFill>
                  <a:srgbClr val="FF3300"/>
                </a:solidFill>
                <a:latin typeface="Times New Roman" pitchFamily="18" charset="0"/>
                <a:ea typeface="黑体" pitchFamily="49" charset="-122"/>
              </a:rPr>
              <a:t>(</a:t>
            </a:r>
            <a:r>
              <a:rPr kumimoji="1" lang="en-GB" altLang="zh-CN" sz="2800" i="1">
                <a:solidFill>
                  <a:srgbClr val="FF00FF"/>
                </a:solidFill>
                <a:effectLst>
                  <a:outerShdw blurRad="38100" dist="38100" dir="2700000" algn="tl">
                    <a:srgbClr val="C0C0C0"/>
                  </a:outerShdw>
                </a:effectLst>
                <a:latin typeface="Times New Roman" pitchFamily="18" charset="0"/>
              </a:rPr>
              <a:t>state</a:t>
            </a:r>
            <a:r>
              <a:rPr kumimoji="1" lang="en-US" altLang="zh-CN" sz="2800">
                <a:solidFill>
                  <a:srgbClr val="FF3300"/>
                </a:solidFill>
                <a:latin typeface="Times New Roman" pitchFamily="18" charset="0"/>
                <a:ea typeface="黑体" pitchFamily="49" charset="-122"/>
              </a:rPr>
              <a:t>)</a:t>
            </a:r>
            <a:r>
              <a:rPr kumimoji="1" lang="en-US" altLang="zh-CN" sz="2800">
                <a:solidFill>
                  <a:srgbClr val="FF0000"/>
                </a:solidFill>
                <a:latin typeface="Times New Roman" pitchFamily="18" charset="0"/>
                <a:ea typeface="黑体" pitchFamily="49" charset="-122"/>
              </a:rPr>
              <a:t> </a:t>
            </a:r>
            <a:r>
              <a:rPr kumimoji="1" lang="zh-CN" altLang="en-US" sz="2800">
                <a:latin typeface="Times New Roman" pitchFamily="18" charset="0"/>
                <a:ea typeface="黑体" pitchFamily="49" charset="-122"/>
              </a:rPr>
              <a:t>：</a:t>
            </a:r>
            <a:r>
              <a:rPr kumimoji="1" lang="zh-CN" altLang="en-US" sz="2800">
                <a:solidFill>
                  <a:schemeClr val="hlink"/>
                </a:solidFill>
                <a:latin typeface="Times New Roman" pitchFamily="18" charset="0"/>
                <a:ea typeface="黑体" pitchFamily="49" charset="-122"/>
              </a:rPr>
              <a:t>系统的宏观物理和化学性质的综合表现。</a:t>
            </a:r>
          </a:p>
          <a:p>
            <a:pPr>
              <a:lnSpc>
                <a:spcPct val="130000"/>
              </a:lnSpc>
            </a:pPr>
            <a:r>
              <a:rPr kumimoji="1" lang="zh-CN" altLang="en-US" sz="2800">
                <a:latin typeface="Times New Roman" pitchFamily="18" charset="0"/>
                <a:ea typeface="黑体" pitchFamily="49" charset="-122"/>
              </a:rPr>
              <a:t>通常用体系的宏观可测性质（</a:t>
            </a:r>
            <a:r>
              <a:rPr kumimoji="1" lang="en-US" altLang="zh-CN" sz="2800" i="1">
                <a:latin typeface="Times New Roman" pitchFamily="18" charset="0"/>
                <a:ea typeface="黑体" pitchFamily="49" charset="-122"/>
              </a:rPr>
              <a:t>V</a:t>
            </a:r>
            <a:r>
              <a:rPr kumimoji="1" lang="zh-CN" altLang="en-US" sz="2800">
                <a:latin typeface="Times New Roman" pitchFamily="18" charset="0"/>
                <a:ea typeface="黑体" pitchFamily="49" charset="-122"/>
              </a:rPr>
              <a:t>、</a:t>
            </a:r>
            <a:r>
              <a:rPr kumimoji="1" lang="en-US" altLang="zh-CN" sz="2800" i="1">
                <a:latin typeface="Times New Roman" pitchFamily="18" charset="0"/>
                <a:ea typeface="黑体" pitchFamily="49" charset="-122"/>
              </a:rPr>
              <a:t>p</a:t>
            </a:r>
            <a:r>
              <a:rPr kumimoji="1" lang="zh-CN" altLang="en-US" sz="2800">
                <a:latin typeface="Times New Roman" pitchFamily="18" charset="0"/>
                <a:ea typeface="黑体" pitchFamily="49" charset="-122"/>
              </a:rPr>
              <a:t>、</a:t>
            </a:r>
            <a:r>
              <a:rPr kumimoji="1" lang="en-US" altLang="zh-CN" sz="2800" i="1">
                <a:latin typeface="Times New Roman" pitchFamily="18" charset="0"/>
                <a:ea typeface="黑体" pitchFamily="49" charset="-122"/>
              </a:rPr>
              <a:t>T</a:t>
            </a:r>
            <a:r>
              <a:rPr kumimoji="1" lang="zh-CN" altLang="en-US" sz="2800">
                <a:latin typeface="Times New Roman" pitchFamily="18" charset="0"/>
                <a:ea typeface="黑体" pitchFamily="49" charset="-122"/>
              </a:rPr>
              <a:t>、</a:t>
            </a:r>
            <a:r>
              <a:rPr kumimoji="1" lang="en-US" altLang="zh-CN" sz="2800" i="1">
                <a:latin typeface="Times New Roman" pitchFamily="18" charset="0"/>
                <a:ea typeface="黑体" pitchFamily="49" charset="-122"/>
              </a:rPr>
              <a:t>ρ</a:t>
            </a:r>
            <a:r>
              <a:rPr kumimoji="1" lang="en-US" altLang="zh-CN" sz="2800">
                <a:latin typeface="Times New Roman" pitchFamily="18" charset="0"/>
                <a:ea typeface="黑体" pitchFamily="49" charset="-122"/>
              </a:rPr>
              <a:t>……</a:t>
            </a:r>
            <a:r>
              <a:rPr kumimoji="1" lang="zh-CN" altLang="en-US" sz="2800">
                <a:latin typeface="Times New Roman" pitchFamily="18" charset="0"/>
                <a:ea typeface="黑体" pitchFamily="49" charset="-122"/>
              </a:rPr>
              <a:t>）来描述体系的热力学状态。</a:t>
            </a:r>
          </a:p>
          <a:p>
            <a:pPr>
              <a:lnSpc>
                <a:spcPct val="130000"/>
              </a:lnSpc>
            </a:pPr>
            <a:r>
              <a:rPr kumimoji="1" lang="zh-CN" altLang="en-US" sz="2800">
                <a:solidFill>
                  <a:srgbClr val="FF0000"/>
                </a:solidFill>
                <a:latin typeface="Times New Roman" pitchFamily="18" charset="0"/>
                <a:ea typeface="黑体" pitchFamily="49" charset="-122"/>
              </a:rPr>
              <a:t>状态函数</a:t>
            </a:r>
            <a:r>
              <a:rPr kumimoji="1" lang="en-US" altLang="zh-CN" sz="2800">
                <a:solidFill>
                  <a:srgbClr val="FF3300"/>
                </a:solidFill>
                <a:latin typeface="Times New Roman" pitchFamily="18" charset="0"/>
                <a:ea typeface="黑体" pitchFamily="49" charset="-122"/>
              </a:rPr>
              <a:t>(</a:t>
            </a:r>
            <a:r>
              <a:rPr kumimoji="1" lang="en-GB" altLang="zh-CN" sz="2800" i="1">
                <a:solidFill>
                  <a:srgbClr val="FF00FF"/>
                </a:solidFill>
                <a:effectLst>
                  <a:outerShdw blurRad="38100" dist="38100" dir="2700000" algn="tl">
                    <a:srgbClr val="C0C0C0"/>
                  </a:outerShdw>
                </a:effectLst>
                <a:latin typeface="Times New Roman" pitchFamily="18" charset="0"/>
              </a:rPr>
              <a:t>state Functions</a:t>
            </a:r>
            <a:r>
              <a:rPr kumimoji="1" lang="en-US" altLang="zh-CN" sz="2800">
                <a:solidFill>
                  <a:srgbClr val="FF3300"/>
                </a:solidFill>
                <a:latin typeface="Times New Roman" pitchFamily="18" charset="0"/>
                <a:ea typeface="黑体" pitchFamily="49" charset="-122"/>
              </a:rPr>
              <a:t>)</a:t>
            </a:r>
            <a:r>
              <a:rPr kumimoji="1" lang="en-US" altLang="zh-CN" sz="2800">
                <a:solidFill>
                  <a:srgbClr val="FF0000"/>
                </a:solidFill>
                <a:latin typeface="Times New Roman" pitchFamily="18" charset="0"/>
                <a:ea typeface="黑体" pitchFamily="49" charset="-122"/>
              </a:rPr>
              <a:t> </a:t>
            </a:r>
            <a:r>
              <a:rPr kumimoji="1" lang="zh-CN" altLang="en-US" sz="2800">
                <a:latin typeface="Times New Roman" pitchFamily="18" charset="0"/>
                <a:ea typeface="黑体" pitchFamily="49" charset="-122"/>
              </a:rPr>
              <a:t>：</a:t>
            </a:r>
            <a:r>
              <a:rPr kumimoji="1" lang="zh-CN" altLang="en-US" sz="2800">
                <a:solidFill>
                  <a:srgbClr val="3A5AAA"/>
                </a:solidFill>
                <a:latin typeface="Times New Roman" pitchFamily="18" charset="0"/>
                <a:ea typeface="黑体" pitchFamily="49" charset="-122"/>
              </a:rPr>
              <a:t>描述</a:t>
            </a:r>
            <a:r>
              <a:rPr kumimoji="1" lang="zh-CN" altLang="en-US" sz="2800">
                <a:solidFill>
                  <a:schemeClr val="hlink"/>
                </a:solidFill>
                <a:latin typeface="Times New Roman" pitchFamily="18" charset="0"/>
                <a:ea typeface="黑体" pitchFamily="49" charset="-122"/>
              </a:rPr>
              <a:t>系统状态的物理量被称为状态函数。</a:t>
            </a:r>
          </a:p>
        </p:txBody>
      </p:sp>
      <p:grpSp>
        <p:nvGrpSpPr>
          <p:cNvPr id="33796" name="Group 4"/>
          <p:cNvGrpSpPr>
            <a:grpSpLocks/>
          </p:cNvGrpSpPr>
          <p:nvPr/>
        </p:nvGrpSpPr>
        <p:grpSpPr bwMode="auto">
          <a:xfrm>
            <a:off x="2987675" y="4581525"/>
            <a:ext cx="3960813" cy="946150"/>
            <a:chOff x="1655" y="754"/>
            <a:chExt cx="2495" cy="596"/>
          </a:xfrm>
        </p:grpSpPr>
        <p:sp>
          <p:nvSpPr>
            <p:cNvPr id="33797" name="Text Box 5"/>
            <p:cNvSpPr txBox="1">
              <a:spLocks noChangeArrowheads="1"/>
            </p:cNvSpPr>
            <p:nvPr/>
          </p:nvSpPr>
          <p:spPr bwMode="auto">
            <a:xfrm>
              <a:off x="2245" y="754"/>
              <a:ext cx="1361" cy="596"/>
            </a:xfrm>
            <a:prstGeom prst="rect">
              <a:avLst/>
            </a:prstGeom>
            <a:gradFill rotWithShape="1">
              <a:gsLst>
                <a:gs pos="0">
                  <a:schemeClr val="accent1"/>
                </a:gs>
                <a:gs pos="100000">
                  <a:schemeClr val="accent1">
                    <a:gamma/>
                    <a:shade val="46275"/>
                    <a:invGamma/>
                  </a:schemeClr>
                </a:gs>
              </a:gsLst>
              <a:path path="shape">
                <a:fillToRect l="50000" t="50000" r="50000" b="50000"/>
              </a:path>
            </a:gradFill>
            <a:ln w="9525">
              <a:noFill/>
              <a:miter lim="800000"/>
              <a:headEnd/>
              <a:tailEnd/>
            </a:ln>
            <a:effectLst/>
          </p:spPr>
          <p:txBody>
            <a:bodyPr lIns="92075" tIns="46038" rIns="92075" bIns="46038">
              <a:spAutoFit/>
            </a:bodyPr>
            <a:lstStyle/>
            <a:p>
              <a:pPr algn="ctr" eaLnBrk="0" hangingPunct="0">
                <a:spcBef>
                  <a:spcPct val="50000"/>
                </a:spcBef>
              </a:pPr>
              <a:r>
                <a:rPr kumimoji="1" lang="zh-CN" altLang="en-US" sz="2800">
                  <a:solidFill>
                    <a:schemeClr val="hlink"/>
                  </a:solidFill>
                  <a:latin typeface="Times New Roman" pitchFamily="18" charset="0"/>
                  <a:ea typeface="黑体" pitchFamily="49" charset="-122"/>
                </a:rPr>
                <a:t>理想气体</a:t>
              </a:r>
              <a:r>
                <a:rPr kumimoji="1" lang="en-US" altLang="zh-CN" sz="2800" i="1">
                  <a:solidFill>
                    <a:schemeClr val="hlink"/>
                  </a:solidFill>
                  <a:latin typeface="Times New Roman" pitchFamily="18" charset="0"/>
                  <a:ea typeface="黑体" pitchFamily="49" charset="-122"/>
                </a:rPr>
                <a:t>T</a:t>
              </a:r>
              <a:r>
                <a:rPr kumimoji="1" lang="en-US" altLang="zh-CN" sz="2800">
                  <a:solidFill>
                    <a:schemeClr val="hlink"/>
                  </a:solidFill>
                  <a:latin typeface="Times New Roman" pitchFamily="18" charset="0"/>
                  <a:ea typeface="黑体" pitchFamily="49" charset="-122"/>
                </a:rPr>
                <a:t>=280K</a:t>
              </a:r>
            </a:p>
          </p:txBody>
        </p:sp>
        <p:sp>
          <p:nvSpPr>
            <p:cNvPr id="33798" name="Line 6"/>
            <p:cNvSpPr>
              <a:spLocks noChangeShapeType="1"/>
            </p:cNvSpPr>
            <p:nvPr/>
          </p:nvSpPr>
          <p:spPr bwMode="auto">
            <a:xfrm>
              <a:off x="1655" y="1071"/>
              <a:ext cx="590" cy="0"/>
            </a:xfrm>
            <a:prstGeom prst="line">
              <a:avLst/>
            </a:prstGeom>
            <a:noFill/>
            <a:ln w="9525">
              <a:solidFill>
                <a:srgbClr val="9900CC"/>
              </a:solidFill>
              <a:round/>
              <a:headEnd/>
              <a:tailEnd type="triangle" w="med" len="med"/>
            </a:ln>
            <a:effectLst/>
          </p:spPr>
          <p:txBody>
            <a:bodyPr lIns="92075" tIns="46038" rIns="92075" bIns="46038" anchor="ctr">
              <a:spAutoFit/>
            </a:bodyPr>
            <a:lstStyle/>
            <a:p>
              <a:endParaRPr lang="zh-CN" altLang="en-US"/>
            </a:p>
          </p:txBody>
        </p:sp>
        <p:sp>
          <p:nvSpPr>
            <p:cNvPr id="33799" name="Line 7"/>
            <p:cNvSpPr>
              <a:spLocks noChangeShapeType="1"/>
            </p:cNvSpPr>
            <p:nvPr/>
          </p:nvSpPr>
          <p:spPr bwMode="auto">
            <a:xfrm>
              <a:off x="3606" y="1071"/>
              <a:ext cx="544" cy="0"/>
            </a:xfrm>
            <a:prstGeom prst="line">
              <a:avLst/>
            </a:prstGeom>
            <a:noFill/>
            <a:ln w="9525">
              <a:solidFill>
                <a:srgbClr val="9900CC"/>
              </a:solidFill>
              <a:round/>
              <a:headEnd/>
              <a:tailEnd type="triangle" w="med" len="med"/>
            </a:ln>
            <a:effectLst/>
          </p:spPr>
          <p:txBody>
            <a:bodyPr lIns="92075" tIns="46038" rIns="92075" bIns="46038" anchor="ctr">
              <a:spAutoFit/>
            </a:bodyPr>
            <a:lstStyle/>
            <a:p>
              <a:endParaRPr lang="zh-CN" altLang="en-US"/>
            </a:p>
          </p:txBody>
        </p:sp>
      </p:grpSp>
      <p:grpSp>
        <p:nvGrpSpPr>
          <p:cNvPr id="33800" name="Group 8"/>
          <p:cNvGrpSpPr>
            <a:grpSpLocks/>
          </p:cNvGrpSpPr>
          <p:nvPr/>
        </p:nvGrpSpPr>
        <p:grpSpPr bwMode="auto">
          <a:xfrm>
            <a:off x="828675" y="4211638"/>
            <a:ext cx="8280400" cy="946150"/>
            <a:chOff x="295" y="482"/>
            <a:chExt cx="5216" cy="596"/>
          </a:xfrm>
        </p:grpSpPr>
        <p:sp>
          <p:nvSpPr>
            <p:cNvPr id="33801" name="Text Box 9"/>
            <p:cNvSpPr txBox="1">
              <a:spLocks noChangeArrowheads="1"/>
            </p:cNvSpPr>
            <p:nvPr/>
          </p:nvSpPr>
          <p:spPr bwMode="auto">
            <a:xfrm>
              <a:off x="295" y="482"/>
              <a:ext cx="1361" cy="596"/>
            </a:xfrm>
            <a:prstGeom prst="rect">
              <a:avLst/>
            </a:prstGeom>
            <a:gradFill rotWithShape="1">
              <a:gsLst>
                <a:gs pos="0">
                  <a:srgbClr val="D8F8FC">
                    <a:gamma/>
                    <a:shade val="46275"/>
                    <a:invGamma/>
                  </a:srgbClr>
                </a:gs>
                <a:gs pos="50000">
                  <a:srgbClr val="D8F8FC"/>
                </a:gs>
                <a:gs pos="100000">
                  <a:srgbClr val="D8F8FC">
                    <a:gamma/>
                    <a:shade val="46275"/>
                    <a:invGamma/>
                  </a:srgbClr>
                </a:gs>
              </a:gsLst>
              <a:lin ang="5400000" scaled="1"/>
            </a:gradFill>
            <a:ln w="9525">
              <a:noFill/>
              <a:miter lim="800000"/>
              <a:headEnd/>
              <a:tailEnd/>
            </a:ln>
            <a:effectLst/>
          </p:spPr>
          <p:txBody>
            <a:bodyPr lIns="92075" tIns="46038" rIns="92075" bIns="46038">
              <a:spAutoFit/>
            </a:bodyPr>
            <a:lstStyle/>
            <a:p>
              <a:pPr algn="ctr" eaLnBrk="0" hangingPunct="0">
                <a:spcBef>
                  <a:spcPct val="50000"/>
                </a:spcBef>
              </a:pPr>
              <a:r>
                <a:rPr kumimoji="1" lang="zh-CN" altLang="en-US" sz="2800">
                  <a:latin typeface="Times New Roman" pitchFamily="18" charset="0"/>
                  <a:ea typeface="幼圆" pitchFamily="49" charset="-122"/>
                </a:rPr>
                <a:t>理想气体</a:t>
              </a:r>
              <a:r>
                <a:rPr kumimoji="1" lang="en-US" altLang="zh-CN" sz="2800" i="1">
                  <a:latin typeface="Times New Roman" pitchFamily="18" charset="0"/>
                  <a:ea typeface="幼圆" pitchFamily="49" charset="-122"/>
                </a:rPr>
                <a:t>T</a:t>
              </a:r>
              <a:r>
                <a:rPr kumimoji="1" lang="en-US" altLang="zh-CN" sz="2800">
                  <a:latin typeface="Times New Roman" pitchFamily="18" charset="0"/>
                  <a:ea typeface="幼圆" pitchFamily="49" charset="-122"/>
                </a:rPr>
                <a:t>=300K</a:t>
              </a:r>
            </a:p>
          </p:txBody>
        </p:sp>
        <p:sp>
          <p:nvSpPr>
            <p:cNvPr id="33802" name="Text Box 10"/>
            <p:cNvSpPr txBox="1">
              <a:spLocks noChangeArrowheads="1"/>
            </p:cNvSpPr>
            <p:nvPr/>
          </p:nvSpPr>
          <p:spPr bwMode="auto">
            <a:xfrm>
              <a:off x="4150" y="482"/>
              <a:ext cx="1361" cy="596"/>
            </a:xfrm>
            <a:prstGeom prst="rect">
              <a:avLst/>
            </a:prstGeom>
            <a:gradFill rotWithShape="1">
              <a:gsLst>
                <a:gs pos="0">
                  <a:srgbClr val="F0E1FF">
                    <a:gamma/>
                    <a:shade val="46275"/>
                    <a:invGamma/>
                  </a:srgbClr>
                </a:gs>
                <a:gs pos="50000">
                  <a:srgbClr val="F0E1FF"/>
                </a:gs>
                <a:gs pos="100000">
                  <a:srgbClr val="F0E1FF">
                    <a:gamma/>
                    <a:shade val="46275"/>
                    <a:invGamma/>
                  </a:srgbClr>
                </a:gs>
              </a:gsLst>
              <a:lin ang="5400000" scaled="1"/>
            </a:gradFill>
            <a:ln w="9525">
              <a:noFill/>
              <a:miter lim="800000"/>
              <a:headEnd/>
              <a:tailEnd/>
            </a:ln>
            <a:effectLst/>
          </p:spPr>
          <p:txBody>
            <a:bodyPr lIns="92075" tIns="46038" rIns="92075" bIns="46038">
              <a:spAutoFit/>
            </a:bodyPr>
            <a:lstStyle/>
            <a:p>
              <a:pPr algn="ctr" eaLnBrk="0" hangingPunct="0">
                <a:spcBef>
                  <a:spcPct val="50000"/>
                </a:spcBef>
              </a:pPr>
              <a:r>
                <a:rPr kumimoji="1" lang="zh-CN" altLang="en-US" sz="2800">
                  <a:latin typeface="Times New Roman" pitchFamily="18" charset="0"/>
                  <a:ea typeface="幼圆" pitchFamily="49" charset="-122"/>
                </a:rPr>
                <a:t>理想气体</a:t>
              </a:r>
              <a:r>
                <a:rPr kumimoji="1" lang="en-US" altLang="zh-CN" sz="2800" i="1">
                  <a:latin typeface="Times New Roman" pitchFamily="18" charset="0"/>
                  <a:ea typeface="幼圆" pitchFamily="49" charset="-122"/>
                </a:rPr>
                <a:t>T</a:t>
              </a:r>
              <a:r>
                <a:rPr kumimoji="1" lang="en-US" altLang="zh-CN" sz="2800">
                  <a:latin typeface="Times New Roman" pitchFamily="18" charset="0"/>
                  <a:ea typeface="幼圆" pitchFamily="49" charset="-122"/>
                </a:rPr>
                <a:t>=350K</a:t>
              </a:r>
            </a:p>
          </p:txBody>
        </p:sp>
        <p:sp>
          <p:nvSpPr>
            <p:cNvPr id="33803" name="Line 11"/>
            <p:cNvSpPr>
              <a:spLocks noChangeShapeType="1"/>
            </p:cNvSpPr>
            <p:nvPr/>
          </p:nvSpPr>
          <p:spPr bwMode="auto">
            <a:xfrm>
              <a:off x="1655" y="618"/>
              <a:ext cx="2495" cy="0"/>
            </a:xfrm>
            <a:prstGeom prst="line">
              <a:avLst/>
            </a:prstGeom>
            <a:noFill/>
            <a:ln w="9525">
              <a:solidFill>
                <a:schemeClr val="bg2"/>
              </a:solidFill>
              <a:round/>
              <a:headEnd/>
              <a:tailEnd type="triangle" w="med" len="med"/>
            </a:ln>
            <a:effectLst/>
          </p:spPr>
          <p:txBody>
            <a:bodyPr lIns="92075" tIns="46038" rIns="92075" bIns="46038" anchor="ctr">
              <a:spAutoFit/>
            </a:bodyPr>
            <a:lstStyle/>
            <a:p>
              <a:endParaRPr lang="zh-CN" altLang="en-US"/>
            </a:p>
          </p:txBody>
        </p:sp>
      </p:grpSp>
      <p:sp>
        <p:nvSpPr>
          <p:cNvPr id="33804" name="Text Box 12"/>
          <p:cNvSpPr txBox="1">
            <a:spLocks noChangeArrowheads="1"/>
          </p:cNvSpPr>
          <p:nvPr/>
        </p:nvSpPr>
        <p:spPr bwMode="auto">
          <a:xfrm>
            <a:off x="2195513" y="5811838"/>
            <a:ext cx="5256212" cy="519112"/>
          </a:xfrm>
          <a:prstGeom prst="rect">
            <a:avLst/>
          </a:prstGeom>
          <a:noFill/>
          <a:ln w="9525">
            <a:noFill/>
            <a:miter lim="800000"/>
            <a:headEnd/>
            <a:tailEnd/>
          </a:ln>
          <a:effectLst/>
        </p:spPr>
        <p:txBody>
          <a:bodyPr lIns="92075" tIns="46038" rIns="92075" bIns="46038">
            <a:spAutoFit/>
          </a:bodyPr>
          <a:lstStyle/>
          <a:p>
            <a:pPr algn="ctr" eaLnBrk="0" hangingPunct="0">
              <a:spcBef>
                <a:spcPct val="50000"/>
              </a:spcBef>
            </a:pPr>
            <a:r>
              <a:rPr kumimoji="1" lang="en-US" altLang="zh-CN" sz="2800">
                <a:solidFill>
                  <a:schemeClr val="hlink"/>
                </a:solidFill>
                <a:latin typeface="Times New Roman" pitchFamily="18" charset="0"/>
                <a:ea typeface="黑体" pitchFamily="49" charset="-122"/>
              </a:rPr>
              <a:t>△</a:t>
            </a:r>
            <a:r>
              <a:rPr kumimoji="1" lang="en-US" altLang="zh-CN" sz="2800" i="1">
                <a:solidFill>
                  <a:schemeClr val="hlink"/>
                </a:solidFill>
                <a:latin typeface="Times New Roman" pitchFamily="18" charset="0"/>
                <a:ea typeface="黑体" pitchFamily="49" charset="-122"/>
              </a:rPr>
              <a:t>T</a:t>
            </a:r>
            <a:r>
              <a:rPr kumimoji="1" lang="en-US" altLang="zh-CN" sz="2800">
                <a:solidFill>
                  <a:schemeClr val="hlink"/>
                </a:solidFill>
                <a:latin typeface="Times New Roman" pitchFamily="18" charset="0"/>
                <a:ea typeface="黑体" pitchFamily="49" charset="-122"/>
              </a:rPr>
              <a:t>=350K-300K=50K</a:t>
            </a:r>
          </a:p>
        </p:txBody>
      </p:sp>
      <p:pic>
        <p:nvPicPr>
          <p:cNvPr id="33805" name="Picture 13" descr="返回">
            <a:hlinkClick r:id="rId3" action="ppaction://hlinksldjump"/>
          </p:cNvPr>
          <p:cNvPicPr>
            <a:picLocks noChangeAspect="1" noChangeArrowheads="1"/>
          </p:cNvPicPr>
          <p:nvPr/>
        </p:nvPicPr>
        <p:blipFill>
          <a:blip r:embed="rId4"/>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ChangeArrowheads="1"/>
          </p:cNvSpPr>
          <p:nvPr/>
        </p:nvSpPr>
        <p:spPr bwMode="auto">
          <a:xfrm>
            <a:off x="785786" y="1285860"/>
            <a:ext cx="7874000" cy="2655887"/>
          </a:xfrm>
          <a:prstGeom prst="rect">
            <a:avLst/>
          </a:prstGeom>
          <a:noFill/>
          <a:ln w="9525">
            <a:noFill/>
            <a:miter lim="800000"/>
            <a:headEnd/>
            <a:tailEnd/>
          </a:ln>
        </p:spPr>
        <p:txBody>
          <a:bodyPr>
            <a:spAutoFit/>
          </a:bodyPr>
          <a:lstStyle/>
          <a:p>
            <a:pPr>
              <a:spcBef>
                <a:spcPct val="50000"/>
              </a:spcBef>
            </a:pPr>
            <a:r>
              <a:rPr lang="en-US" altLang="zh-CN" sz="2800" b="0" dirty="0">
                <a:latin typeface="Times New Roman" pitchFamily="18" charset="0"/>
                <a:ea typeface="楷体_GB2312" pitchFamily="49" charset="-122"/>
              </a:rPr>
              <a:t>       </a:t>
            </a:r>
            <a:r>
              <a:rPr lang="zh-CN" altLang="en-US" sz="2800" b="0" dirty="0">
                <a:latin typeface="Times New Roman" pitchFamily="18" charset="0"/>
                <a:ea typeface="楷体_GB2312" pitchFamily="49" charset="-122"/>
              </a:rPr>
              <a:t>对于恒温恒压下不做非体积功的化学反应，当</a:t>
            </a:r>
            <a:r>
              <a:rPr lang="en-US" altLang="zh-CN" sz="2800" b="0" dirty="0" err="1">
                <a:latin typeface="Times New Roman" pitchFamily="18" charset="0"/>
                <a:ea typeface="楷体_GB2312" pitchFamily="49" charset="-122"/>
              </a:rPr>
              <a:t>Δ</a:t>
            </a:r>
            <a:r>
              <a:rPr lang="en-US" altLang="zh-CN" sz="2800" b="0" baseline="-25000" dirty="0" err="1">
                <a:latin typeface="Times New Roman" pitchFamily="18" charset="0"/>
                <a:ea typeface="楷体_GB2312" pitchFamily="49" charset="-122"/>
              </a:rPr>
              <a:t>r</a:t>
            </a:r>
            <a:r>
              <a:rPr lang="en-US" altLang="zh-CN" sz="2800" b="0" i="1" dirty="0" err="1">
                <a:latin typeface="Times New Roman" pitchFamily="18" charset="0"/>
                <a:ea typeface="楷体_GB2312" pitchFamily="49" charset="-122"/>
              </a:rPr>
              <a:t>G</a:t>
            </a:r>
            <a:r>
              <a:rPr lang="en-US" altLang="zh-CN" sz="2800" b="0" i="1" dirty="0">
                <a:latin typeface="Times New Roman" pitchFamily="18" charset="0"/>
                <a:ea typeface="楷体_GB2312" pitchFamily="49" charset="-122"/>
              </a:rPr>
              <a:t> </a:t>
            </a:r>
            <a:r>
              <a:rPr lang="en-US" altLang="zh-CN" sz="2800" b="0" dirty="0">
                <a:latin typeface="Times New Roman" pitchFamily="18" charset="0"/>
                <a:ea typeface="楷体_GB2312" pitchFamily="49" charset="-122"/>
              </a:rPr>
              <a:t>&lt; 0</a:t>
            </a:r>
            <a:r>
              <a:rPr lang="zh-CN" altLang="en-US" sz="2800" b="0" dirty="0">
                <a:latin typeface="Times New Roman" pitchFamily="18" charset="0"/>
                <a:ea typeface="楷体_GB2312" pitchFamily="49" charset="-122"/>
              </a:rPr>
              <a:t>时，自发进行。</a:t>
            </a:r>
          </a:p>
          <a:p>
            <a:pPr>
              <a:spcBef>
                <a:spcPct val="50000"/>
              </a:spcBef>
            </a:pPr>
            <a:r>
              <a:rPr lang="zh-CN" altLang="en-US" sz="2800" b="0" dirty="0">
                <a:latin typeface="Times New Roman" pitchFamily="18" charset="0"/>
                <a:ea typeface="楷体_GB2312" pitchFamily="49" charset="-122"/>
              </a:rPr>
              <a:t>当</a:t>
            </a:r>
            <a:r>
              <a:rPr lang="en-US" altLang="zh-CN" sz="2800" b="0" dirty="0" err="1">
                <a:latin typeface="Times New Roman" pitchFamily="18" charset="0"/>
                <a:ea typeface="楷体_GB2312" pitchFamily="49" charset="-122"/>
              </a:rPr>
              <a:t>Δ</a:t>
            </a:r>
            <a:r>
              <a:rPr lang="en-US" altLang="zh-CN" sz="2800" b="0" baseline="-25000" dirty="0" err="1">
                <a:latin typeface="Times New Roman" pitchFamily="18" charset="0"/>
                <a:ea typeface="楷体_GB2312" pitchFamily="49" charset="-122"/>
              </a:rPr>
              <a:t>r</a:t>
            </a:r>
            <a:r>
              <a:rPr lang="en-US" altLang="zh-CN" sz="2800" b="0" i="1" dirty="0" err="1">
                <a:latin typeface="Times New Roman" pitchFamily="18" charset="0"/>
                <a:ea typeface="楷体_GB2312" pitchFamily="49" charset="-122"/>
              </a:rPr>
              <a:t>G</a:t>
            </a:r>
            <a:r>
              <a:rPr lang="en-US" altLang="zh-CN" sz="2800" b="0" i="1" baseline="-25000" dirty="0">
                <a:latin typeface="Times New Roman" pitchFamily="18" charset="0"/>
                <a:ea typeface="楷体_GB2312" pitchFamily="49" charset="-122"/>
              </a:rPr>
              <a:t> </a:t>
            </a:r>
            <a:r>
              <a:rPr lang="en-US" altLang="zh-CN" sz="2800" b="0" dirty="0">
                <a:latin typeface="Times New Roman" pitchFamily="18" charset="0"/>
                <a:ea typeface="楷体_GB2312" pitchFamily="49" charset="-122"/>
              </a:rPr>
              <a:t>= 0</a:t>
            </a:r>
            <a:r>
              <a:rPr lang="zh-CN" altLang="en-US" sz="2800" b="0" dirty="0">
                <a:latin typeface="Times New Roman" pitchFamily="18" charset="0"/>
                <a:ea typeface="楷体_GB2312" pitchFamily="49" charset="-122"/>
              </a:rPr>
              <a:t>时，平衡状态。</a:t>
            </a:r>
          </a:p>
          <a:p>
            <a:pPr>
              <a:spcBef>
                <a:spcPct val="50000"/>
              </a:spcBef>
            </a:pPr>
            <a:r>
              <a:rPr lang="en-US" altLang="zh-CN" sz="2800" dirty="0" err="1">
                <a:solidFill>
                  <a:srgbClr val="FF0000"/>
                </a:solidFill>
                <a:latin typeface="Times New Roman" pitchFamily="18" charset="0"/>
                <a:ea typeface="楷体_GB2312" pitchFamily="49" charset="-122"/>
              </a:rPr>
              <a:t>Δ</a:t>
            </a:r>
            <a:r>
              <a:rPr lang="en-US" altLang="zh-CN" sz="2800" baseline="-25000" dirty="0" err="1">
                <a:solidFill>
                  <a:srgbClr val="FF0000"/>
                </a:solidFill>
                <a:latin typeface="Times New Roman" pitchFamily="18" charset="0"/>
                <a:ea typeface="楷体_GB2312" pitchFamily="49" charset="-122"/>
              </a:rPr>
              <a:t>r</a:t>
            </a:r>
            <a:r>
              <a:rPr lang="en-US" altLang="zh-CN" sz="2800" i="1" dirty="0" err="1">
                <a:solidFill>
                  <a:srgbClr val="FF0000"/>
                </a:solidFill>
                <a:latin typeface="Times New Roman" pitchFamily="18" charset="0"/>
                <a:ea typeface="楷体_GB2312" pitchFamily="49" charset="-122"/>
              </a:rPr>
              <a:t>G</a:t>
            </a:r>
            <a:r>
              <a:rPr lang="en-US" altLang="zh-CN" sz="2800" i="1" dirty="0">
                <a:solidFill>
                  <a:srgbClr val="FF0000"/>
                </a:solidFill>
                <a:latin typeface="Times New Roman" pitchFamily="18" charset="0"/>
                <a:ea typeface="楷体_GB2312" pitchFamily="49" charset="-122"/>
              </a:rPr>
              <a:t> </a:t>
            </a:r>
            <a:r>
              <a:rPr lang="en-US" altLang="zh-CN" sz="2800" dirty="0">
                <a:solidFill>
                  <a:srgbClr val="FF0000"/>
                </a:solidFill>
                <a:latin typeface="Times New Roman" pitchFamily="18" charset="0"/>
                <a:ea typeface="楷体_GB2312" pitchFamily="49" charset="-122"/>
              </a:rPr>
              <a:t>= 0</a:t>
            </a:r>
            <a:r>
              <a:rPr lang="en-US" altLang="zh-CN" sz="2800" b="0" dirty="0">
                <a:latin typeface="Times New Roman" pitchFamily="18" charset="0"/>
                <a:ea typeface="楷体_GB2312" pitchFamily="49" charset="-122"/>
              </a:rPr>
              <a:t> </a:t>
            </a:r>
            <a:r>
              <a:rPr lang="zh-CN" altLang="zh-CN" sz="2800" b="0" dirty="0">
                <a:latin typeface="Times New Roman" pitchFamily="18" charset="0"/>
                <a:ea typeface="楷体_GB2312" pitchFamily="49" charset="-122"/>
              </a:rPr>
              <a:t>就是</a:t>
            </a:r>
            <a:r>
              <a:rPr lang="zh-CN" altLang="en-US" sz="2800" b="0" dirty="0">
                <a:latin typeface="Times New Roman" pitchFamily="18" charset="0"/>
                <a:ea typeface="楷体_GB2312" pitchFamily="49" charset="-122"/>
              </a:rPr>
              <a:t>化学平衡的热力学标志或称</a:t>
            </a:r>
            <a:r>
              <a:rPr lang="zh-CN" altLang="en-US" sz="2800" dirty="0">
                <a:solidFill>
                  <a:srgbClr val="FF0000"/>
                </a:solidFill>
                <a:latin typeface="Times New Roman" pitchFamily="18" charset="0"/>
                <a:ea typeface="楷体_GB2312" pitchFamily="49" charset="-122"/>
              </a:rPr>
              <a:t>反应限度的判据</a:t>
            </a:r>
            <a:r>
              <a:rPr lang="zh-CN" altLang="en-US" sz="2800" b="0" dirty="0">
                <a:solidFill>
                  <a:srgbClr val="FF0000"/>
                </a:solidFill>
                <a:latin typeface="Times New Roman" pitchFamily="18" charset="0"/>
                <a:ea typeface="楷体_GB2312" pitchFamily="49" charset="-122"/>
              </a:rPr>
              <a:t>。</a:t>
            </a:r>
          </a:p>
        </p:txBody>
      </p:sp>
      <p:sp>
        <p:nvSpPr>
          <p:cNvPr id="101381" name="Text Box 5"/>
          <p:cNvSpPr txBox="1">
            <a:spLocks noChangeArrowheads="1"/>
          </p:cNvSpPr>
          <p:nvPr/>
        </p:nvSpPr>
        <p:spPr bwMode="auto">
          <a:xfrm>
            <a:off x="1409700" y="285728"/>
            <a:ext cx="7734300" cy="579438"/>
          </a:xfrm>
          <a:prstGeom prst="rect">
            <a:avLst/>
          </a:prstGeom>
          <a:noFill/>
          <a:ln w="9525">
            <a:noFill/>
            <a:miter lim="800000"/>
            <a:headEnd/>
            <a:tailEnd/>
          </a:ln>
        </p:spPr>
        <p:txBody>
          <a:bodyPr>
            <a:spAutoFit/>
          </a:bodyPr>
          <a:lstStyle/>
          <a:p>
            <a:pPr>
              <a:spcBef>
                <a:spcPct val="50000"/>
              </a:spcBef>
            </a:pPr>
            <a:r>
              <a:rPr kumimoji="1" lang="en-US" altLang="zh-CN" sz="3200" dirty="0">
                <a:solidFill>
                  <a:schemeClr val="accent2"/>
                </a:solidFill>
                <a:latin typeface="Times New Roman" pitchFamily="18" charset="0"/>
                <a:ea typeface="楷体_GB2312" pitchFamily="49" charset="-122"/>
              </a:rPr>
              <a:t>2.2.1</a:t>
            </a:r>
            <a:r>
              <a:rPr kumimoji="1" lang="en-US" altLang="zh-CN" sz="3200" dirty="0">
                <a:solidFill>
                  <a:schemeClr val="accent2"/>
                </a:solidFill>
                <a:latin typeface="宋体" charset="-122"/>
                <a:ea typeface="楷体_GB2312" pitchFamily="49" charset="-122"/>
              </a:rPr>
              <a:t> </a:t>
            </a:r>
            <a:r>
              <a:rPr kumimoji="1" lang="zh-CN" altLang="en-US" sz="3200" dirty="0">
                <a:solidFill>
                  <a:schemeClr val="accent2"/>
                </a:solidFill>
                <a:latin typeface="华文新魏" pitchFamily="2" charset="-122"/>
                <a:ea typeface="楷体_GB2312" pitchFamily="49" charset="-122"/>
              </a:rPr>
              <a:t>反应限度的判据与化学平衡</a:t>
            </a:r>
          </a:p>
        </p:txBody>
      </p:sp>
      <p:grpSp>
        <p:nvGrpSpPr>
          <p:cNvPr id="7" name="Group 4"/>
          <p:cNvGrpSpPr>
            <a:grpSpLocks/>
          </p:cNvGrpSpPr>
          <p:nvPr/>
        </p:nvGrpSpPr>
        <p:grpSpPr bwMode="auto">
          <a:xfrm>
            <a:off x="1643042" y="4714884"/>
            <a:ext cx="5329237" cy="552450"/>
            <a:chOff x="667" y="1054"/>
            <a:chExt cx="3357" cy="348"/>
          </a:xfrm>
        </p:grpSpPr>
        <p:sp>
          <p:nvSpPr>
            <p:cNvPr id="8" name="Rectangle 5"/>
            <p:cNvSpPr>
              <a:spLocks noChangeArrowheads="1"/>
            </p:cNvSpPr>
            <p:nvPr/>
          </p:nvSpPr>
          <p:spPr bwMode="auto">
            <a:xfrm>
              <a:off x="3907" y="1085"/>
              <a:ext cx="117" cy="31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9" name="Rectangle 6"/>
            <p:cNvSpPr>
              <a:spLocks noChangeArrowheads="1"/>
            </p:cNvSpPr>
            <p:nvPr/>
          </p:nvSpPr>
          <p:spPr bwMode="auto">
            <a:xfrm>
              <a:off x="3275" y="1085"/>
              <a:ext cx="308" cy="31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RT</a:t>
              </a:r>
              <a:endParaRPr kumimoji="0" lang="en-US" altLang="zh-CN" sz="1800">
                <a:latin typeface="Arial" pitchFamily="34" charset="0"/>
                <a:ea typeface="宋体" pitchFamily="2" charset="-122"/>
              </a:endParaRPr>
            </a:p>
          </p:txBody>
        </p:sp>
        <p:sp>
          <p:nvSpPr>
            <p:cNvPr id="10" name="Rectangle 7"/>
            <p:cNvSpPr>
              <a:spLocks noChangeArrowheads="1"/>
            </p:cNvSpPr>
            <p:nvPr/>
          </p:nvSpPr>
          <p:spPr bwMode="auto">
            <a:xfrm>
              <a:off x="1200" y="1085"/>
              <a:ext cx="675" cy="317"/>
            </a:xfrm>
            <a:prstGeom prst="rect">
              <a:avLst/>
            </a:prstGeom>
            <a:noFill/>
            <a:ln w="9525">
              <a:noFill/>
              <a:miter lim="800000"/>
              <a:headEnd/>
              <a:tailEnd/>
            </a:ln>
          </p:spPr>
          <p:txBody>
            <a:bodyPr wrap="none" lIns="0" tIns="0" rIns="0" bIns="0">
              <a:spAutoFit/>
            </a:bodyPr>
            <a:lstStyle/>
            <a:p>
              <a:pPr algn="l"/>
              <a:r>
                <a:rPr kumimoji="0" lang="zh-CN" altLang="en-US" sz="3300" dirty="0">
                  <a:solidFill>
                    <a:srgbClr val="000000"/>
                  </a:solidFill>
                  <a:ea typeface="宋体" pitchFamily="2" charset="-122"/>
                </a:rPr>
                <a:t>（</a:t>
              </a:r>
              <a:r>
                <a:rPr kumimoji="0" lang="en-US" altLang="zh-CN" sz="3300" i="1" dirty="0">
                  <a:solidFill>
                    <a:srgbClr val="000000"/>
                  </a:solidFill>
                  <a:ea typeface="宋体" pitchFamily="2" charset="-122"/>
                </a:rPr>
                <a:t>T</a:t>
              </a:r>
              <a:r>
                <a:rPr kumimoji="0" lang="zh-CN" altLang="en-US" sz="3300" dirty="0">
                  <a:solidFill>
                    <a:srgbClr val="000000"/>
                  </a:solidFill>
                  <a:ea typeface="宋体" pitchFamily="2" charset="-122"/>
                </a:rPr>
                <a:t>）</a:t>
              </a:r>
              <a:endParaRPr kumimoji="0" lang="zh-CN" altLang="en-US" sz="1800" dirty="0">
                <a:latin typeface="Arial" pitchFamily="34" charset="0"/>
                <a:ea typeface="宋体" pitchFamily="2" charset="-122"/>
              </a:endParaRPr>
            </a:p>
          </p:txBody>
        </p:sp>
        <p:sp>
          <p:nvSpPr>
            <p:cNvPr id="11" name="Rectangle 8"/>
            <p:cNvSpPr>
              <a:spLocks noChangeArrowheads="1"/>
            </p:cNvSpPr>
            <p:nvPr/>
          </p:nvSpPr>
          <p:spPr bwMode="auto">
            <a:xfrm>
              <a:off x="3646" y="1085"/>
              <a:ext cx="20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ea typeface="宋体" pitchFamily="2" charset="-122"/>
                </a:rPr>
                <a:t>ln</a:t>
              </a:r>
              <a:endParaRPr kumimoji="0" lang="en-US" altLang="zh-CN" sz="1800">
                <a:latin typeface="Arial" pitchFamily="34" charset="0"/>
                <a:ea typeface="宋体" pitchFamily="2" charset="-122"/>
              </a:endParaRPr>
            </a:p>
          </p:txBody>
        </p:sp>
        <p:sp>
          <p:nvSpPr>
            <p:cNvPr id="12" name="Rectangle 9"/>
            <p:cNvSpPr>
              <a:spLocks noChangeArrowheads="1"/>
            </p:cNvSpPr>
            <p:nvPr/>
          </p:nvSpPr>
          <p:spPr bwMode="auto">
            <a:xfrm>
              <a:off x="3072" y="1054"/>
              <a:ext cx="14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13" name="Rectangle 10"/>
            <p:cNvSpPr>
              <a:spLocks noChangeArrowheads="1"/>
            </p:cNvSpPr>
            <p:nvPr/>
          </p:nvSpPr>
          <p:spPr bwMode="auto">
            <a:xfrm>
              <a:off x="1775" y="1054"/>
              <a:ext cx="14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14" name="Object 11"/>
            <p:cNvGraphicFramePr>
              <a:graphicFrameLocks noChangeAspect="1"/>
            </p:cNvGraphicFramePr>
            <p:nvPr/>
          </p:nvGraphicFramePr>
          <p:xfrm>
            <a:off x="1920" y="1056"/>
            <a:ext cx="686" cy="331"/>
          </p:xfrm>
          <a:graphic>
            <a:graphicData uri="http://schemas.openxmlformats.org/presentationml/2006/ole">
              <p:oleObj spid="_x0000_s645122" name="CS ChemDraw Drawing" r:id="rId3" imgW="1089360" imgH="525600" progId="">
                <p:embed/>
              </p:oleObj>
            </a:graphicData>
          </a:graphic>
        </p:graphicFrame>
        <p:sp>
          <p:nvSpPr>
            <p:cNvPr id="15" name="Rectangle 12"/>
            <p:cNvSpPr>
              <a:spLocks noChangeArrowheads="1"/>
            </p:cNvSpPr>
            <p:nvPr/>
          </p:nvSpPr>
          <p:spPr bwMode="auto">
            <a:xfrm>
              <a:off x="2493" y="1080"/>
              <a:ext cx="675" cy="317"/>
            </a:xfrm>
            <a:prstGeom prst="rect">
              <a:avLst/>
            </a:prstGeom>
            <a:noFill/>
            <a:ln w="9525">
              <a:noFill/>
              <a:miter lim="800000"/>
              <a:headEnd/>
              <a:tailEnd/>
            </a:ln>
          </p:spPr>
          <p:txBody>
            <a:bodyPr wrap="none" lIns="0" tIns="0" rIns="0" bIns="0">
              <a:spAutoFit/>
            </a:bodyPr>
            <a:lstStyle/>
            <a:p>
              <a:pPr algn="l"/>
              <a:r>
                <a:rPr kumimoji="0" lang="zh-CN" altLang="en-US" sz="3300" dirty="0">
                  <a:solidFill>
                    <a:srgbClr val="000000"/>
                  </a:solidFill>
                  <a:ea typeface="宋体" pitchFamily="2" charset="-122"/>
                </a:rPr>
                <a:t>（</a:t>
              </a:r>
              <a:r>
                <a:rPr kumimoji="0" lang="en-US" altLang="zh-CN" sz="3300" i="1" dirty="0">
                  <a:solidFill>
                    <a:srgbClr val="000000"/>
                  </a:solidFill>
                  <a:ea typeface="宋体" pitchFamily="2" charset="-122"/>
                </a:rPr>
                <a:t>T</a:t>
              </a:r>
              <a:r>
                <a:rPr kumimoji="0" lang="zh-CN" altLang="en-US" sz="3300" dirty="0">
                  <a:solidFill>
                    <a:srgbClr val="000000"/>
                  </a:solidFill>
                  <a:ea typeface="宋体" pitchFamily="2" charset="-122"/>
                </a:rPr>
                <a:t>）</a:t>
              </a:r>
              <a:endParaRPr kumimoji="0" lang="zh-CN" altLang="en-US" sz="1800" dirty="0">
                <a:latin typeface="Arial" pitchFamily="34" charset="0"/>
                <a:ea typeface="宋体" pitchFamily="2" charset="-122"/>
              </a:endParaRPr>
            </a:p>
          </p:txBody>
        </p:sp>
        <p:graphicFrame>
          <p:nvGraphicFramePr>
            <p:cNvPr id="16" name="Object 13"/>
            <p:cNvGraphicFramePr>
              <a:graphicFrameLocks noChangeAspect="1"/>
            </p:cNvGraphicFramePr>
            <p:nvPr/>
          </p:nvGraphicFramePr>
          <p:xfrm>
            <a:off x="667" y="1102"/>
            <a:ext cx="677" cy="290"/>
          </p:xfrm>
          <a:graphic>
            <a:graphicData uri="http://schemas.openxmlformats.org/presentationml/2006/ole">
              <p:oleObj spid="_x0000_s645123" name="CS ChemDraw Drawing" r:id="rId4" imgW="1074240" imgH="459720" progId="">
                <p:embed/>
              </p:oleObj>
            </a:graphicData>
          </a:graphic>
        </p:graphicFrame>
      </p:grpSp>
      <p:sp>
        <p:nvSpPr>
          <p:cNvPr id="17" name="Rectangle 14"/>
          <p:cNvSpPr>
            <a:spLocks noChangeArrowheads="1"/>
          </p:cNvSpPr>
          <p:nvPr/>
        </p:nvSpPr>
        <p:spPr bwMode="auto">
          <a:xfrm>
            <a:off x="2643174" y="4071942"/>
            <a:ext cx="5734050" cy="503238"/>
          </a:xfrm>
          <a:prstGeom prst="rect">
            <a:avLst/>
          </a:prstGeom>
          <a:noFill/>
          <a:ln w="9525">
            <a:noFill/>
            <a:miter lim="800000"/>
            <a:headEnd/>
            <a:tailEnd/>
          </a:ln>
        </p:spPr>
        <p:txBody>
          <a:bodyPr lIns="0" tIns="0" rIns="0" bIns="0">
            <a:spAutoFit/>
          </a:bodyPr>
          <a:lstStyle/>
          <a:p>
            <a:pPr algn="l"/>
            <a:r>
              <a:rPr kumimoji="0" lang="en-US" altLang="zh-CN" sz="3300" i="1" dirty="0" err="1">
                <a:solidFill>
                  <a:srgbClr val="0000FF"/>
                </a:solidFill>
                <a:ea typeface="宋体" pitchFamily="2" charset="-122"/>
                <a:cs typeface="Times New Roman" pitchFamily="18" charset="0"/>
              </a:rPr>
              <a:t>eE</a:t>
            </a:r>
            <a:r>
              <a:rPr kumimoji="0" lang="en-US" altLang="zh-CN" sz="3300" dirty="0" err="1">
                <a:solidFill>
                  <a:srgbClr val="0000FF"/>
                </a:solidFill>
                <a:ea typeface="宋体" pitchFamily="2" charset="-122"/>
                <a:cs typeface="Times New Roman" pitchFamily="18" charset="0"/>
              </a:rPr>
              <a:t>+</a:t>
            </a:r>
            <a:r>
              <a:rPr kumimoji="0" lang="en-US" altLang="zh-CN" sz="3300" i="1" dirty="0" err="1">
                <a:solidFill>
                  <a:srgbClr val="0000FF"/>
                </a:solidFill>
                <a:ea typeface="宋体" pitchFamily="2" charset="-122"/>
                <a:cs typeface="Times New Roman" pitchFamily="18" charset="0"/>
              </a:rPr>
              <a:t>f</a:t>
            </a:r>
            <a:r>
              <a:rPr kumimoji="0" lang="en-US" altLang="zh-CN" sz="3300" dirty="0">
                <a:solidFill>
                  <a:srgbClr val="0000FF"/>
                </a:solidFill>
                <a:ea typeface="宋体" pitchFamily="2" charset="-122"/>
                <a:cs typeface="Times New Roman" pitchFamily="18" charset="0"/>
              </a:rPr>
              <a:t> F </a:t>
            </a:r>
            <a:r>
              <a:rPr kumimoji="0" lang="en-US" altLang="zh-CN" sz="3300" dirty="0">
                <a:solidFill>
                  <a:srgbClr val="0000FF"/>
                </a:solidFill>
                <a:latin typeface="Symbol" pitchFamily="18" charset="2"/>
                <a:ea typeface="宋体" pitchFamily="2" charset="-122"/>
              </a:rPr>
              <a:t>=</a:t>
            </a:r>
            <a:r>
              <a:rPr kumimoji="0" lang="en-US" altLang="zh-CN" sz="3300" dirty="0">
                <a:solidFill>
                  <a:srgbClr val="0000FF"/>
                </a:solidFill>
                <a:ea typeface="宋体" pitchFamily="2" charset="-122"/>
                <a:cs typeface="Times New Roman" pitchFamily="18" charset="0"/>
              </a:rPr>
              <a:t> </a:t>
            </a:r>
            <a:r>
              <a:rPr kumimoji="0" lang="en-US" altLang="zh-CN" sz="3300" i="1" dirty="0" err="1">
                <a:solidFill>
                  <a:srgbClr val="0000FF"/>
                </a:solidFill>
                <a:ea typeface="宋体" pitchFamily="2" charset="-122"/>
                <a:cs typeface="Times New Roman" pitchFamily="18" charset="0"/>
              </a:rPr>
              <a:t>y</a:t>
            </a:r>
            <a:r>
              <a:rPr kumimoji="0" lang="en-US" altLang="zh-CN" sz="3300" dirty="0" err="1">
                <a:solidFill>
                  <a:srgbClr val="0000FF"/>
                </a:solidFill>
                <a:ea typeface="宋体" pitchFamily="2" charset="-122"/>
                <a:cs typeface="Times New Roman" pitchFamily="18" charset="0"/>
              </a:rPr>
              <a:t>Y+</a:t>
            </a:r>
            <a:r>
              <a:rPr kumimoji="0" lang="en-US" altLang="zh-CN" sz="3300" i="1" dirty="0" err="1">
                <a:solidFill>
                  <a:srgbClr val="0000FF"/>
                </a:solidFill>
                <a:ea typeface="宋体" pitchFamily="2" charset="-122"/>
                <a:cs typeface="Times New Roman" pitchFamily="18" charset="0"/>
              </a:rPr>
              <a:t>z</a:t>
            </a:r>
            <a:r>
              <a:rPr kumimoji="0" lang="en-US" altLang="zh-CN" sz="3300" dirty="0" err="1">
                <a:solidFill>
                  <a:srgbClr val="0000FF"/>
                </a:solidFill>
                <a:ea typeface="宋体" pitchFamily="2" charset="-122"/>
                <a:cs typeface="Times New Roman" pitchFamily="18" charset="0"/>
              </a:rPr>
              <a:t>Z</a:t>
            </a:r>
            <a:r>
              <a:rPr kumimoji="0" lang="en-US" altLang="zh-CN" sz="3300" dirty="0">
                <a:solidFill>
                  <a:srgbClr val="0000FF"/>
                </a:solidFill>
                <a:ea typeface="宋体" pitchFamily="2" charset="-122"/>
                <a:cs typeface="Times New Roman" pitchFamily="18" charset="0"/>
              </a:rPr>
              <a:t> </a:t>
            </a:r>
          </a:p>
        </p:txBody>
      </p:sp>
      <p:graphicFrame>
        <p:nvGraphicFramePr>
          <p:cNvPr id="18" name="Object 16"/>
          <p:cNvGraphicFramePr>
            <a:graphicFrameLocks noChangeAspect="1"/>
          </p:cNvGraphicFramePr>
          <p:nvPr/>
        </p:nvGraphicFramePr>
        <p:xfrm>
          <a:off x="1785918" y="5286388"/>
          <a:ext cx="4392613" cy="1050925"/>
        </p:xfrm>
        <a:graphic>
          <a:graphicData uri="http://schemas.openxmlformats.org/presentationml/2006/ole">
            <p:oleObj spid="_x0000_s645124" name="Equation" r:id="rId5" imgW="1586811" imgH="444307" progId="Equation.DSMT4">
              <p:embed/>
            </p:oleObj>
          </a:graphicData>
        </a:graphic>
      </p:graphicFrame>
      <p:sp>
        <p:nvSpPr>
          <p:cNvPr id="19" name="Rectangle 19"/>
          <p:cNvSpPr>
            <a:spLocks noChangeArrowheads="1"/>
          </p:cNvSpPr>
          <p:nvPr/>
        </p:nvSpPr>
        <p:spPr bwMode="auto">
          <a:xfrm>
            <a:off x="0" y="4143380"/>
            <a:ext cx="1720343" cy="523220"/>
          </a:xfrm>
          <a:prstGeom prst="rect">
            <a:avLst/>
          </a:prstGeom>
          <a:noFill/>
          <a:ln w="9525" algn="ctr">
            <a:noFill/>
            <a:miter lim="800000"/>
            <a:headEnd/>
            <a:tailEnd/>
          </a:ln>
          <a:effectLst/>
        </p:spPr>
        <p:txBody>
          <a:bodyPr wrap="none" anchor="ctr">
            <a:spAutoFit/>
          </a:bodyPr>
          <a:lstStyle/>
          <a:p>
            <a:pPr algn="l" eaLnBrk="0" hangingPunct="0"/>
            <a:r>
              <a:rPr lang="zh-CN" altLang="en-US" sz="2800" dirty="0">
                <a:solidFill>
                  <a:srgbClr val="C00000"/>
                </a:solidFill>
              </a:rPr>
              <a:t>气相反应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8835"/>
                                        </p:tgtEl>
                                        <p:attrNameLst>
                                          <p:attrName>style.visibility</p:attrName>
                                        </p:attrNameLst>
                                      </p:cBhvr>
                                      <p:to>
                                        <p:strVal val="visible"/>
                                      </p:to>
                                    </p:set>
                                    <p:animEffect transition="in" filter="barn(outVertical)">
                                      <p:cBhvr>
                                        <p:cTn id="7" dur="500"/>
                                        <p:tgtEl>
                                          <p:spTgt spid="2488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wipe(left)">
                                      <p:cBhvr>
                                        <p:cTn id="15" dur="500"/>
                                        <p:tgtEl>
                                          <p:spTgt spid="17">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autoUpdateAnimBg="0"/>
      <p:bldP spid="17" grpId="0" build="p" autoUpdateAnimBg="0"/>
      <p:bldP spid="1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日期占位符 3"/>
          <p:cNvSpPr>
            <a:spLocks noGrp="1"/>
          </p:cNvSpPr>
          <p:nvPr>
            <p:ph type="dt" sz="half" idx="10"/>
          </p:nvPr>
        </p:nvSpPr>
        <p:spPr/>
        <p:txBody>
          <a:bodyPr/>
          <a:lstStyle/>
          <a:p>
            <a:fld id="{65A0D143-9CF4-4E64-A687-DE4177E0F485}" type="datetime1">
              <a:rPr lang="zh-CN" altLang="en-US"/>
              <a:pPr/>
              <a:t>2017/11/1</a:t>
            </a:fld>
            <a:endParaRPr lang="en-US" altLang="zh-CN"/>
          </a:p>
        </p:txBody>
      </p:sp>
      <p:sp>
        <p:nvSpPr>
          <p:cNvPr id="85" name="灯片编号占位符 5"/>
          <p:cNvSpPr>
            <a:spLocks noGrp="1"/>
          </p:cNvSpPr>
          <p:nvPr>
            <p:ph type="sldNum" sz="quarter" idx="12"/>
          </p:nvPr>
        </p:nvSpPr>
        <p:spPr/>
        <p:txBody>
          <a:bodyPr/>
          <a:lstStyle/>
          <a:p>
            <a:fld id="{DDE6CC55-05C3-482B-85AA-0101493A55AF}" type="slidenum">
              <a:rPr lang="en-US" altLang="zh-CN"/>
              <a:pPr/>
              <a:t>121</a:t>
            </a:fld>
            <a:endParaRPr lang="en-US" altLang="zh-CN"/>
          </a:p>
        </p:txBody>
      </p:sp>
      <p:graphicFrame>
        <p:nvGraphicFramePr>
          <p:cNvPr id="830547" name="Group 83"/>
          <p:cNvGraphicFramePr>
            <a:graphicFrameLocks noGrp="1"/>
          </p:cNvGraphicFramePr>
          <p:nvPr/>
        </p:nvGraphicFramePr>
        <p:xfrm>
          <a:off x="628650" y="1916113"/>
          <a:ext cx="8515350" cy="4535424"/>
        </p:xfrm>
        <a:graphic>
          <a:graphicData uri="http://schemas.openxmlformats.org/drawingml/2006/table">
            <a:tbl>
              <a:tblPr/>
              <a:tblGrid>
                <a:gridCol w="522288"/>
                <a:gridCol w="865187"/>
                <a:gridCol w="935038"/>
                <a:gridCol w="1008062"/>
                <a:gridCol w="1081088"/>
                <a:gridCol w="935037"/>
                <a:gridCol w="1081088"/>
                <a:gridCol w="2087562"/>
              </a:tblGrid>
              <a:tr h="436563">
                <a:tc rowSpan="2">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endParaRPr kumimoji="1" lang="zh-CN" altLang="zh-CN" sz="2400" b="0" i="0" u="none" strike="noStrike" cap="none" normalizeH="0" baseline="0" smtClean="0">
                        <a:ln>
                          <a:noFill/>
                        </a:ln>
                        <a:solidFill>
                          <a:srgbClr val="0000FF"/>
                        </a:solidFill>
                        <a:effectLst/>
                        <a:latin typeface="Arial Narrow" pitchFamily="34" charset="0"/>
                        <a:ea typeface="黑体" pitchFamily="49" charset="-122"/>
                      </a:endParaRP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28575"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33CC"/>
                          </a:solidFill>
                          <a:effectLst/>
                          <a:latin typeface="Arial Narrow" pitchFamily="34" charset="0"/>
                          <a:ea typeface="黑体" pitchFamily="49" charset="-122"/>
                        </a:rPr>
                        <a:t>开始各组分分压</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28575"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33CC"/>
                          </a:solidFill>
                          <a:effectLst/>
                          <a:latin typeface="Arial Narrow" pitchFamily="34" charset="0"/>
                          <a:ea typeface="黑体" pitchFamily="49" charset="-122"/>
                        </a:rPr>
                        <a:t>平衡时各组分分压</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28575"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endParaRPr kumimoji="1" lang="zh-CN" altLang="zh-CN" sz="2400" b="1" i="0" u="none" strike="noStrike" cap="none" normalizeH="0" baseline="0" smtClean="0">
                        <a:ln>
                          <a:noFill/>
                        </a:ln>
                        <a:solidFill>
                          <a:srgbClr val="0000FF"/>
                        </a:solidFill>
                        <a:effectLst/>
                        <a:latin typeface="Arial Narrow" pitchFamily="34" charset="0"/>
                        <a:ea typeface="宋体" pitchFamily="2" charset="-122"/>
                      </a:endParaRP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28575"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r>
              <a:tr h="461963">
                <a:tc vMerge="1">
                  <a:txBody>
                    <a:bodyPr/>
                    <a:lstStyle/>
                    <a:p>
                      <a:endParaRPr lang="zh-CN" altLang="en-US"/>
                    </a:p>
                  </a:txBody>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P(H</a:t>
                      </a:r>
                      <a:r>
                        <a:rPr kumimoji="1" lang="en-US" altLang="zh-CN" sz="2400" b="1" i="0" u="none" strike="noStrike" cap="none" normalizeH="0" baseline="-25000" smtClean="0">
                          <a:ln>
                            <a:noFill/>
                          </a:ln>
                          <a:solidFill>
                            <a:srgbClr val="0000FF"/>
                          </a:solidFill>
                          <a:effectLst/>
                          <a:latin typeface="Times New Roman" pitchFamily="18" charset="0"/>
                          <a:ea typeface="宋体" pitchFamily="2" charset="-122"/>
                        </a:rPr>
                        <a:t>2</a:t>
                      </a: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P(I</a:t>
                      </a:r>
                      <a:r>
                        <a:rPr kumimoji="1" lang="en-US" altLang="zh-CN" sz="2400" b="1" i="0" u="none" strike="noStrike" cap="none" normalizeH="0" baseline="-25000" smtClean="0">
                          <a:ln>
                            <a:noFill/>
                          </a:ln>
                          <a:solidFill>
                            <a:srgbClr val="0000FF"/>
                          </a:solidFill>
                          <a:effectLst/>
                          <a:latin typeface="Times New Roman" pitchFamily="18" charset="0"/>
                          <a:ea typeface="宋体" pitchFamily="2" charset="-122"/>
                        </a:rPr>
                        <a:t>2</a:t>
                      </a: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P(HI)</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P(H</a:t>
                      </a:r>
                      <a:r>
                        <a:rPr kumimoji="1" lang="en-US" altLang="zh-CN" sz="2400" b="1" i="0" u="none" strike="noStrike" cap="none" normalizeH="0" baseline="-25000" smtClean="0">
                          <a:ln>
                            <a:noFill/>
                          </a:ln>
                          <a:solidFill>
                            <a:srgbClr val="0000FF"/>
                          </a:solidFill>
                          <a:effectLst/>
                          <a:latin typeface="Times New Roman" pitchFamily="18" charset="0"/>
                          <a:ea typeface="宋体" pitchFamily="2" charset="-122"/>
                        </a:rPr>
                        <a:t>2</a:t>
                      </a: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P(I</a:t>
                      </a:r>
                      <a:r>
                        <a:rPr kumimoji="1" lang="en-US" altLang="zh-CN" sz="2400" b="1" i="0" u="none" strike="noStrike" cap="none" normalizeH="0" baseline="-25000" smtClean="0">
                          <a:ln>
                            <a:noFill/>
                          </a:ln>
                          <a:solidFill>
                            <a:srgbClr val="0000FF"/>
                          </a:solidFill>
                          <a:effectLst/>
                          <a:latin typeface="Times New Roman" pitchFamily="18" charset="0"/>
                          <a:ea typeface="宋体" pitchFamily="2" charset="-122"/>
                        </a:rPr>
                        <a:t>2</a:t>
                      </a: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P(HI)</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46355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33CC"/>
                          </a:solidFill>
                          <a:effectLst/>
                          <a:latin typeface="Arial Narrow" pitchFamily="34" charset="0"/>
                          <a:ea typeface="黑体" pitchFamily="49" charset="-122"/>
                        </a:rPr>
                        <a:t>1</a:t>
                      </a: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64.7</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57.8</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16.9</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9.9</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95.7</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FF3300"/>
                          </a:solidFill>
                          <a:effectLst/>
                          <a:latin typeface="Arial Narrow" pitchFamily="34" charset="0"/>
                          <a:ea typeface="宋体" pitchFamily="2" charset="-122"/>
                        </a:rPr>
                        <a:t>54.76</a:t>
                      </a: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r>
              <a:tr h="460375">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33CC"/>
                          </a:solidFill>
                          <a:effectLst/>
                          <a:latin typeface="Arial Narrow" pitchFamily="34" charset="0"/>
                          <a:ea typeface="黑体" pitchFamily="49" charset="-122"/>
                        </a:rPr>
                        <a:t>2</a:t>
                      </a: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66.0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52.5</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20.7</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7.3</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90.5</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FF3300"/>
                          </a:solidFill>
                          <a:effectLst/>
                          <a:latin typeface="Arial Narrow" pitchFamily="34" charset="0"/>
                          <a:ea typeface="宋体" pitchFamily="2" charset="-122"/>
                        </a:rPr>
                        <a:t>54.60</a:t>
                      </a: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r>
              <a:tr h="46355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33CC"/>
                          </a:solidFill>
                          <a:effectLst/>
                          <a:latin typeface="Arial Narrow" pitchFamily="34" charset="0"/>
                          <a:ea typeface="黑体" pitchFamily="49" charset="-122"/>
                        </a:rPr>
                        <a:t>3</a:t>
                      </a: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62.0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62.5</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13.1</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13.6</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97.9</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FF3300"/>
                          </a:solidFill>
                          <a:effectLst/>
                          <a:latin typeface="Arial Narrow" pitchFamily="34" charset="0"/>
                          <a:ea typeface="宋体" pitchFamily="2" charset="-122"/>
                        </a:rPr>
                        <a:t>53.96</a:t>
                      </a: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r>
              <a:tr h="46355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33CC"/>
                          </a:solidFill>
                          <a:effectLst/>
                          <a:latin typeface="Arial Narrow" pitchFamily="34" charset="0"/>
                          <a:ea typeface="黑体" pitchFamily="49" charset="-122"/>
                        </a:rPr>
                        <a:t>4</a:t>
                      </a: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62.0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69.5</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10.6</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18.2</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102.6</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FF3300"/>
                          </a:solidFill>
                          <a:effectLst/>
                          <a:latin typeface="Arial Narrow" pitchFamily="34" charset="0"/>
                          <a:ea typeface="宋体" pitchFamily="2" charset="-122"/>
                        </a:rPr>
                        <a:t>54.49</a:t>
                      </a: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FFCC00"/>
                    </a:solidFill>
                  </a:tcPr>
                </a:tc>
              </a:tr>
              <a:tr h="460375">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33CC"/>
                          </a:solidFill>
                          <a:effectLst/>
                          <a:latin typeface="Arial Narrow" pitchFamily="34" charset="0"/>
                          <a:ea typeface="黑体" pitchFamily="49" charset="-122"/>
                        </a:rPr>
                        <a:t>5</a:t>
                      </a: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62.1</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6.6</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6.6</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48.9</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FF3300"/>
                          </a:solidFill>
                          <a:effectLst/>
                          <a:latin typeface="Arial Narrow" pitchFamily="34" charset="0"/>
                          <a:ea typeface="宋体" pitchFamily="2" charset="-122"/>
                        </a:rPr>
                        <a:t>54.34</a:t>
                      </a: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12700" cap="flat" cmpd="sng" algn="ctr">
                      <a:solidFill>
                        <a:srgbClr val="0033CC"/>
                      </a:solidFill>
                      <a:prstDash val="solid"/>
                      <a:miter lim="800000"/>
                      <a:headEnd type="none" w="med" len="med"/>
                      <a:tailEnd type="none" w="med" len="med"/>
                    </a:lnB>
                    <a:lnTlToBr>
                      <a:noFill/>
                    </a:lnTlToBr>
                    <a:lnBlToTr>
                      <a:noFill/>
                    </a:lnBlToTr>
                    <a:solidFill>
                      <a:srgbClr val="CCECFF"/>
                    </a:solidFill>
                  </a:tcPr>
                </a:tc>
              </a:tr>
              <a:tr h="46355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33CC"/>
                          </a:solidFill>
                          <a:effectLst/>
                          <a:latin typeface="Arial Narrow" pitchFamily="34" charset="0"/>
                          <a:ea typeface="黑体" pitchFamily="49" charset="-122"/>
                        </a:rPr>
                        <a:t>6</a:t>
                      </a:r>
                    </a:p>
                  </a:txBody>
                  <a:tcPr anchor="ctr" horzOverflow="overflow">
                    <a:lnL w="28575"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27.0</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2.9</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2.9</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0033CC"/>
                          </a:solidFill>
                          <a:effectLst/>
                          <a:latin typeface="Arial Narrow" pitchFamily="34" charset="0"/>
                          <a:ea typeface="宋体" pitchFamily="2" charset="-122"/>
                        </a:rPr>
                        <a:t>21.2</a:t>
                      </a:r>
                    </a:p>
                  </a:txBody>
                  <a:tcPr anchor="ctr" horzOverflow="overflow">
                    <a:lnL w="12700" cap="flat" cmpd="sng" algn="ctr">
                      <a:solidFill>
                        <a:srgbClr val="0033CC"/>
                      </a:solidFill>
                      <a:prstDash val="solid"/>
                      <a:miter lim="800000"/>
                      <a:headEnd type="none" w="med" len="med"/>
                      <a:tailEnd type="none" w="med" len="med"/>
                    </a:lnL>
                    <a:lnR w="12700"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400" b="1" i="0" u="none" strike="noStrike" cap="none" normalizeH="0" baseline="0" smtClean="0">
                          <a:ln>
                            <a:noFill/>
                          </a:ln>
                          <a:solidFill>
                            <a:srgbClr val="FF3300"/>
                          </a:solidFill>
                          <a:effectLst/>
                          <a:latin typeface="Arial Narrow" pitchFamily="34" charset="0"/>
                          <a:ea typeface="宋体" pitchFamily="2" charset="-122"/>
                        </a:rPr>
                        <a:t>54.45</a:t>
                      </a:r>
                    </a:p>
                  </a:txBody>
                  <a:tcPr anchor="ctr" horzOverflow="overflow">
                    <a:lnL w="12700" cap="flat" cmpd="sng" algn="ctr">
                      <a:solidFill>
                        <a:srgbClr val="0033CC"/>
                      </a:solidFill>
                      <a:prstDash val="solid"/>
                      <a:miter lim="800000"/>
                      <a:headEnd type="none" w="med" len="med"/>
                      <a:tailEnd type="none" w="med" len="med"/>
                    </a:lnL>
                    <a:lnR w="28575" cap="flat" cmpd="sng" algn="ctr">
                      <a:solidFill>
                        <a:srgbClr val="0033CC"/>
                      </a:solidFill>
                      <a:prstDash val="solid"/>
                      <a:miter lim="800000"/>
                      <a:headEnd type="none" w="med" len="med"/>
                      <a:tailEnd type="none" w="med" len="med"/>
                    </a:lnR>
                    <a:lnT w="12700" cap="flat" cmpd="sng" algn="ctr">
                      <a:solidFill>
                        <a:srgbClr val="0033CC"/>
                      </a:solidFill>
                      <a:prstDash val="solid"/>
                      <a:miter lim="800000"/>
                      <a:headEnd type="none" w="med" len="med"/>
                      <a:tailEnd type="none" w="med" len="med"/>
                    </a:lnT>
                    <a:lnB w="28575" cap="flat" cmpd="sng" algn="ctr">
                      <a:solidFill>
                        <a:srgbClr val="0033CC"/>
                      </a:solidFill>
                      <a:prstDash val="solid"/>
                      <a:miter lim="800000"/>
                      <a:headEnd type="none" w="med" len="med"/>
                      <a:tailEnd type="none" w="med" len="med"/>
                    </a:lnB>
                    <a:lnTlToBr>
                      <a:noFill/>
                    </a:lnTlToBr>
                    <a:lnBlToTr>
                      <a:noFill/>
                    </a:lnBlToTr>
                    <a:solidFill>
                      <a:srgbClr val="CCECFF"/>
                    </a:solidFill>
                  </a:tcPr>
                </a:tc>
              </a:tr>
            </a:tbl>
          </a:graphicData>
        </a:graphic>
      </p:graphicFrame>
      <p:sp>
        <p:nvSpPr>
          <p:cNvPr id="830543" name="Text Box 79"/>
          <p:cNvSpPr txBox="1">
            <a:spLocks noChangeArrowheads="1"/>
          </p:cNvSpPr>
          <p:nvPr/>
        </p:nvSpPr>
        <p:spPr bwMode="auto">
          <a:xfrm>
            <a:off x="1258888" y="1341438"/>
            <a:ext cx="6475412" cy="519112"/>
          </a:xfrm>
          <a:prstGeom prst="rect">
            <a:avLst/>
          </a:prstGeom>
          <a:solidFill>
            <a:srgbClr val="ECFEFE"/>
          </a:solidFill>
          <a:ln w="9525" algn="ctr">
            <a:noFill/>
            <a:miter lim="800000"/>
            <a:headEnd/>
            <a:tailEnd/>
          </a:ln>
          <a:effectLst/>
        </p:spPr>
        <p:txBody>
          <a:bodyPr wrap="none">
            <a:spAutoFit/>
          </a:bodyPr>
          <a:lstStyle/>
          <a:p>
            <a:pPr algn="l"/>
            <a:r>
              <a:rPr kumimoji="0" lang="en-US" altLang="zh-CN" sz="2800" b="1">
                <a:solidFill>
                  <a:srgbClr val="FF3300"/>
                </a:solidFill>
              </a:rPr>
              <a:t>425.4℃</a:t>
            </a:r>
            <a:r>
              <a:rPr kumimoji="0" lang="zh-CN" altLang="en-US" sz="2800" b="1">
                <a:solidFill>
                  <a:srgbClr val="FF3300"/>
                </a:solidFill>
              </a:rPr>
              <a:t>时 </a:t>
            </a:r>
            <a:r>
              <a:rPr kumimoji="0" lang="en-US" altLang="zh-CN" sz="2800" b="1">
                <a:solidFill>
                  <a:srgbClr val="FF3300"/>
                </a:solidFill>
              </a:rPr>
              <a:t>H</a:t>
            </a:r>
            <a:r>
              <a:rPr kumimoji="0" lang="en-US" altLang="zh-CN" sz="2800" b="1" baseline="-25000">
                <a:solidFill>
                  <a:srgbClr val="FF3300"/>
                </a:solidFill>
              </a:rPr>
              <a:t>2</a:t>
            </a:r>
            <a:r>
              <a:rPr kumimoji="0" lang="en-US" altLang="zh-CN" sz="2800" b="1">
                <a:solidFill>
                  <a:srgbClr val="FF3300"/>
                </a:solidFill>
              </a:rPr>
              <a:t>(g)+I</a:t>
            </a:r>
            <a:r>
              <a:rPr kumimoji="0" lang="en-US" altLang="zh-CN" sz="2800" b="1" baseline="-25000">
                <a:solidFill>
                  <a:srgbClr val="FF3300"/>
                </a:solidFill>
              </a:rPr>
              <a:t>2</a:t>
            </a:r>
            <a:r>
              <a:rPr kumimoji="0" lang="en-US" altLang="zh-CN" sz="2800" b="1">
                <a:solidFill>
                  <a:srgbClr val="FF3300"/>
                </a:solidFill>
              </a:rPr>
              <a:t>(g)=2HI(g)</a:t>
            </a:r>
            <a:r>
              <a:rPr kumimoji="0" lang="zh-CN" altLang="en-US" sz="2800" b="1">
                <a:solidFill>
                  <a:srgbClr val="FF3300"/>
                </a:solidFill>
              </a:rPr>
              <a:t>系统的组成</a:t>
            </a:r>
          </a:p>
        </p:txBody>
      </p:sp>
      <p:graphicFrame>
        <p:nvGraphicFramePr>
          <p:cNvPr id="830544" name="Object 80"/>
          <p:cNvGraphicFramePr>
            <a:graphicFrameLocks noChangeAspect="1"/>
          </p:cNvGraphicFramePr>
          <p:nvPr>
            <p:ph idx="1"/>
          </p:nvPr>
        </p:nvGraphicFramePr>
        <p:xfrm>
          <a:off x="7019925" y="2133600"/>
          <a:ext cx="2124075" cy="885825"/>
        </p:xfrm>
        <a:graphic>
          <a:graphicData uri="http://schemas.openxmlformats.org/presentationml/2006/ole">
            <p:oleObj spid="_x0000_s422914" name="公式" r:id="rId3" imgW="1002960" imgH="419040" progId="Equation.3">
              <p:embed/>
            </p:oleObj>
          </a:graphicData>
        </a:graphic>
      </p:graphicFrame>
      <p:sp>
        <p:nvSpPr>
          <p:cNvPr id="830546" name="Rectangle 82"/>
          <p:cNvSpPr>
            <a:spLocks noGrp="1" noChangeArrowheads="1"/>
          </p:cNvSpPr>
          <p:nvPr>
            <p:ph type="title"/>
          </p:nvPr>
        </p:nvSpPr>
        <p:spPr/>
        <p:txBody>
          <a:bodyPr/>
          <a:lstStyle/>
          <a:p>
            <a:r>
              <a:rPr lang="en-US" altLang="zh-CN">
                <a:latin typeface="Times New Roman" pitchFamily="18" charset="0"/>
                <a:sym typeface="Math3" pitchFamily="2" charset="2"/>
              </a:rPr>
              <a:t>1.3.1.2 </a:t>
            </a:r>
            <a:r>
              <a:rPr lang="zh-CN" altLang="en-US">
                <a:latin typeface="Times New Roman" pitchFamily="18" charset="0"/>
                <a:sym typeface="Math3" pitchFamily="2" charset="2"/>
              </a:rPr>
              <a:t>标准平衡常数表达式</a:t>
            </a: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933450" y="0"/>
            <a:ext cx="7772400" cy="685800"/>
          </a:xfrm>
        </p:spPr>
        <p:txBody>
          <a:bodyPr/>
          <a:lstStyle/>
          <a:p>
            <a:pPr eaLnBrk="1" hangingPunct="1"/>
            <a:r>
              <a:rPr lang="zh-CN" altLang="en-US" dirty="0" smtClean="0"/>
              <a:t>实验平衡常数</a:t>
            </a:r>
          </a:p>
        </p:txBody>
      </p:sp>
      <p:graphicFrame>
        <p:nvGraphicFramePr>
          <p:cNvPr id="249859" name="Object 3"/>
          <p:cNvGraphicFramePr>
            <a:graphicFrameLocks noChangeAspect="1"/>
          </p:cNvGraphicFramePr>
          <p:nvPr/>
        </p:nvGraphicFramePr>
        <p:xfrm>
          <a:off x="1974850" y="3103563"/>
          <a:ext cx="4986338" cy="330200"/>
        </p:xfrm>
        <a:graphic>
          <a:graphicData uri="http://schemas.openxmlformats.org/presentationml/2006/ole">
            <p:oleObj spid="_x0000_s549890" name="CS ChemDraw Drawing" r:id="rId3" imgW="4986000" imgH="330120" progId="">
              <p:embed/>
            </p:oleObj>
          </a:graphicData>
        </a:graphic>
      </p:graphicFrame>
      <p:graphicFrame>
        <p:nvGraphicFramePr>
          <p:cNvPr id="249860" name="Object 4"/>
          <p:cNvGraphicFramePr>
            <a:graphicFrameLocks noChangeAspect="1"/>
          </p:cNvGraphicFramePr>
          <p:nvPr/>
        </p:nvGraphicFramePr>
        <p:xfrm>
          <a:off x="2430463" y="3535363"/>
          <a:ext cx="2909887" cy="801687"/>
        </p:xfrm>
        <a:graphic>
          <a:graphicData uri="http://schemas.openxmlformats.org/presentationml/2006/ole">
            <p:oleObj spid="_x0000_s549891" name="Equation" r:id="rId4" imgW="1612800" imgH="444240" progId="Equation.3">
              <p:embed/>
            </p:oleObj>
          </a:graphicData>
        </a:graphic>
      </p:graphicFrame>
      <p:graphicFrame>
        <p:nvGraphicFramePr>
          <p:cNvPr id="249861" name="Object 5"/>
          <p:cNvGraphicFramePr>
            <a:graphicFrameLocks noChangeAspect="1"/>
          </p:cNvGraphicFramePr>
          <p:nvPr/>
        </p:nvGraphicFramePr>
        <p:xfrm>
          <a:off x="2471738" y="4357688"/>
          <a:ext cx="2867025" cy="828675"/>
        </p:xfrm>
        <a:graphic>
          <a:graphicData uri="http://schemas.openxmlformats.org/presentationml/2006/ole">
            <p:oleObj spid="_x0000_s549892" name="Equation" r:id="rId5" imgW="1536480" imgH="444240" progId="Equation.3">
              <p:embed/>
            </p:oleObj>
          </a:graphicData>
        </a:graphic>
      </p:graphicFrame>
      <p:sp>
        <p:nvSpPr>
          <p:cNvPr id="249862" name="Rectangle 6"/>
          <p:cNvSpPr>
            <a:spLocks noChangeArrowheads="1"/>
          </p:cNvSpPr>
          <p:nvPr/>
        </p:nvSpPr>
        <p:spPr bwMode="auto">
          <a:xfrm>
            <a:off x="966788" y="5313363"/>
            <a:ext cx="7777162" cy="822325"/>
          </a:xfrm>
          <a:prstGeom prst="rect">
            <a:avLst/>
          </a:prstGeom>
          <a:noFill/>
          <a:ln w="9525">
            <a:noFill/>
            <a:miter lim="800000"/>
            <a:headEnd/>
            <a:tailEnd/>
          </a:ln>
        </p:spPr>
        <p:txBody>
          <a:bodyPr>
            <a:spAutoFit/>
          </a:bodyPr>
          <a:lstStyle/>
          <a:p>
            <a:r>
              <a:rPr lang="en-US" altLang="zh-CN" sz="2400" b="0" i="1">
                <a:latin typeface="Times New Roman" pitchFamily="18" charset="0"/>
                <a:ea typeface="楷体_GB2312" pitchFamily="49" charset="-122"/>
              </a:rPr>
              <a:t>      K</a:t>
            </a:r>
            <a:r>
              <a:rPr lang="en-US" altLang="zh-CN" sz="2400" b="0" baseline="-25000">
                <a:latin typeface="Times New Roman" pitchFamily="18" charset="0"/>
                <a:ea typeface="楷体_GB2312" pitchFamily="49" charset="-122"/>
              </a:rPr>
              <a:t>p</a:t>
            </a:r>
            <a:r>
              <a:rPr lang="en-US" altLang="zh-CN" sz="2400" b="0" i="1">
                <a:latin typeface="Times New Roman" pitchFamily="18" charset="0"/>
                <a:ea typeface="楷体_GB2312" pitchFamily="49" charset="-122"/>
              </a:rPr>
              <a:t> </a:t>
            </a:r>
            <a:r>
              <a:rPr lang="zh-CN" altLang="en-US" sz="2400" b="0">
                <a:latin typeface="Times New Roman" pitchFamily="18" charset="0"/>
                <a:ea typeface="楷体_GB2312" pitchFamily="49" charset="-122"/>
              </a:rPr>
              <a:t>与 </a:t>
            </a:r>
            <a:r>
              <a:rPr lang="en-US" altLang="zh-CN" sz="2400" b="0" i="1">
                <a:latin typeface="Times New Roman" pitchFamily="18" charset="0"/>
                <a:ea typeface="楷体_GB2312" pitchFamily="49" charset="-122"/>
              </a:rPr>
              <a:t>K</a:t>
            </a:r>
            <a:r>
              <a:rPr lang="en-US" altLang="zh-CN" sz="2400" b="0" baseline="-25000">
                <a:latin typeface="Times New Roman" pitchFamily="18" charset="0"/>
                <a:ea typeface="楷体_GB2312" pitchFamily="49" charset="-122"/>
              </a:rPr>
              <a:t>c</a:t>
            </a:r>
            <a:r>
              <a:rPr lang="en-US" altLang="zh-CN" sz="2400" b="0" i="1">
                <a:latin typeface="Times New Roman" pitchFamily="18" charset="0"/>
                <a:ea typeface="楷体_GB2312" pitchFamily="49" charset="-122"/>
              </a:rPr>
              <a:t> </a:t>
            </a:r>
            <a:r>
              <a:rPr lang="zh-CN" altLang="en-US" sz="2400" b="0">
                <a:latin typeface="Times New Roman" pitchFamily="18" charset="0"/>
                <a:ea typeface="楷体_GB2312" pitchFamily="49" charset="-122"/>
              </a:rPr>
              <a:t>分别称为压力平衡常数与浓度平衡常数， 称为</a:t>
            </a:r>
            <a:r>
              <a:rPr lang="zh-CN" altLang="en-US" sz="2400">
                <a:solidFill>
                  <a:srgbClr val="FF0000"/>
                </a:solidFill>
                <a:latin typeface="Times New Roman" pitchFamily="18" charset="0"/>
                <a:ea typeface="楷体_GB2312" pitchFamily="49" charset="-122"/>
              </a:rPr>
              <a:t>实验平衡常数</a:t>
            </a:r>
            <a:r>
              <a:rPr lang="zh-CN" altLang="en-US" sz="2400" b="0">
                <a:latin typeface="Times New Roman" pitchFamily="18" charset="0"/>
                <a:ea typeface="楷体_GB2312" pitchFamily="49" charset="-122"/>
              </a:rPr>
              <a:t>。</a:t>
            </a:r>
            <a:r>
              <a:rPr lang="en-US" altLang="zh-CN" sz="2400" b="0">
                <a:latin typeface="Times New Roman" pitchFamily="18" charset="0"/>
                <a:ea typeface="楷体_GB2312" pitchFamily="49" charset="-122"/>
              </a:rPr>
              <a:t>(</a:t>
            </a:r>
            <a:r>
              <a:rPr lang="zh-CN" altLang="en-US" sz="2400" b="0">
                <a:latin typeface="Times New Roman" pitchFamily="18" charset="0"/>
                <a:ea typeface="楷体_GB2312" pitchFamily="49" charset="-122"/>
              </a:rPr>
              <a:t>可能有量纲）</a:t>
            </a:r>
            <a:endParaRPr lang="zh-CN" altLang="en-US" sz="2400" b="0" i="1" baseline="-25000">
              <a:latin typeface="Times New Roman" pitchFamily="18" charset="0"/>
              <a:ea typeface="楷体_GB2312" pitchFamily="49" charset="-122"/>
            </a:endParaRPr>
          </a:p>
        </p:txBody>
      </p:sp>
      <p:sp>
        <p:nvSpPr>
          <p:cNvPr id="249863" name="Rectangle 7"/>
          <p:cNvSpPr>
            <a:spLocks noChangeArrowheads="1"/>
          </p:cNvSpPr>
          <p:nvPr/>
        </p:nvSpPr>
        <p:spPr bwMode="auto">
          <a:xfrm>
            <a:off x="6932613" y="4498975"/>
            <a:ext cx="920750" cy="457200"/>
          </a:xfrm>
          <a:prstGeom prst="rect">
            <a:avLst/>
          </a:prstGeom>
          <a:noFill/>
          <a:ln w="9525">
            <a:noFill/>
            <a:miter lim="800000"/>
            <a:headEnd/>
            <a:tailEnd/>
          </a:ln>
        </p:spPr>
        <p:txBody>
          <a:bodyPr wrap="none">
            <a:spAutoFit/>
          </a:bodyPr>
          <a:lstStyle/>
          <a:p>
            <a:r>
              <a:rPr lang="en-US" altLang="zh-CN" sz="2400" b="0">
                <a:latin typeface="Times New Roman" pitchFamily="18" charset="0"/>
                <a:ea typeface="华文新魏" pitchFamily="2" charset="-122"/>
              </a:rPr>
              <a:t>(2.20)</a:t>
            </a:r>
          </a:p>
        </p:txBody>
      </p:sp>
      <p:sp>
        <p:nvSpPr>
          <p:cNvPr id="249864" name="Rectangle 8"/>
          <p:cNvSpPr>
            <a:spLocks noChangeArrowheads="1"/>
          </p:cNvSpPr>
          <p:nvPr/>
        </p:nvSpPr>
        <p:spPr bwMode="auto">
          <a:xfrm>
            <a:off x="6905625" y="3705225"/>
            <a:ext cx="920750" cy="457200"/>
          </a:xfrm>
          <a:prstGeom prst="rect">
            <a:avLst/>
          </a:prstGeom>
          <a:noFill/>
          <a:ln w="9525">
            <a:noFill/>
            <a:miter lim="800000"/>
            <a:headEnd/>
            <a:tailEnd/>
          </a:ln>
        </p:spPr>
        <p:txBody>
          <a:bodyPr wrap="none">
            <a:spAutoFit/>
          </a:bodyPr>
          <a:lstStyle/>
          <a:p>
            <a:r>
              <a:rPr lang="en-US" altLang="zh-CN" sz="2400" b="0">
                <a:latin typeface="Times New Roman" pitchFamily="18" charset="0"/>
                <a:ea typeface="华文新魏" pitchFamily="2" charset="-122"/>
              </a:rPr>
              <a:t>(2.19)</a:t>
            </a:r>
          </a:p>
        </p:txBody>
      </p:sp>
      <p:sp>
        <p:nvSpPr>
          <p:cNvPr id="249873" name="Rectangle 17"/>
          <p:cNvSpPr>
            <a:spLocks noChangeArrowheads="1"/>
          </p:cNvSpPr>
          <p:nvPr/>
        </p:nvSpPr>
        <p:spPr bwMode="auto">
          <a:xfrm>
            <a:off x="1166813" y="1419225"/>
            <a:ext cx="7607300" cy="1552575"/>
          </a:xfrm>
          <a:prstGeom prst="rect">
            <a:avLst/>
          </a:prstGeom>
          <a:noFill/>
          <a:ln w="9525">
            <a:noFill/>
            <a:miter lim="800000"/>
            <a:headEnd/>
            <a:tailEnd/>
          </a:ln>
        </p:spPr>
        <p:txBody>
          <a:bodyPr>
            <a:spAutoFit/>
          </a:bodyPr>
          <a:lstStyle/>
          <a:p>
            <a:r>
              <a:rPr lang="en-US" altLang="zh-CN" sz="2400" b="0">
                <a:latin typeface="Times New Roman" pitchFamily="18" charset="0"/>
                <a:ea typeface="楷体_GB2312" pitchFamily="49" charset="-122"/>
              </a:rPr>
              <a:t>          </a:t>
            </a:r>
            <a:r>
              <a:rPr lang="zh-CN" altLang="en-US" sz="2400" b="0">
                <a:latin typeface="Times New Roman" pitchFamily="18" charset="0"/>
                <a:ea typeface="楷体_GB2312" pitchFamily="49" charset="-122"/>
              </a:rPr>
              <a:t>实验表明，在一定温度下，当化学反应处于平衡状态时，以其化学反应的化学计量数（绝对值）为指数的各产物与各反应物分压或浓度的乘积之比为一个常数。例如，对于一般化学反应。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9873"/>
                                        </p:tgtEl>
                                        <p:attrNameLst>
                                          <p:attrName>style.visibility</p:attrName>
                                        </p:attrNameLst>
                                      </p:cBhvr>
                                      <p:to>
                                        <p:strVal val="visible"/>
                                      </p:to>
                                    </p:set>
                                    <p:animEffect transition="in" filter="barn(outVertical)">
                                      <p:cBhvr>
                                        <p:cTn id="7" dur="500"/>
                                        <p:tgtEl>
                                          <p:spTgt spid="2498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49859"/>
                                        </p:tgtEl>
                                        <p:attrNameLst>
                                          <p:attrName>style.visibility</p:attrName>
                                        </p:attrNameLst>
                                      </p:cBhvr>
                                      <p:to>
                                        <p:strVal val="visible"/>
                                      </p:to>
                                    </p:set>
                                    <p:animEffect transition="in" filter="barn(outVertical)">
                                      <p:cBhvr>
                                        <p:cTn id="12" dur="500"/>
                                        <p:tgtEl>
                                          <p:spTgt spid="24985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49860"/>
                                        </p:tgtEl>
                                        <p:attrNameLst>
                                          <p:attrName>style.visibility</p:attrName>
                                        </p:attrNameLst>
                                      </p:cBhvr>
                                      <p:to>
                                        <p:strVal val="visible"/>
                                      </p:to>
                                    </p:set>
                                    <p:animEffect transition="in" filter="barn(outVertical)">
                                      <p:cBhvr>
                                        <p:cTn id="17" dur="500"/>
                                        <p:tgtEl>
                                          <p:spTgt spid="249860"/>
                                        </p:tgtEl>
                                      </p:cBhvr>
                                    </p:animEffect>
                                  </p:childTnLst>
                                </p:cTn>
                              </p:par>
                            </p:childTnLst>
                          </p:cTn>
                        </p:par>
                        <p:par>
                          <p:cTn id="18" fill="hold">
                            <p:stCondLst>
                              <p:cond delay="500"/>
                            </p:stCondLst>
                            <p:childTnLst>
                              <p:par>
                                <p:cTn id="19" presetID="16" presetClass="entr" presetSubtype="37" fill="hold" grpId="0" nodeType="afterEffect">
                                  <p:stCondLst>
                                    <p:cond delay="0"/>
                                  </p:stCondLst>
                                  <p:childTnLst>
                                    <p:set>
                                      <p:cBhvr>
                                        <p:cTn id="20" dur="1" fill="hold">
                                          <p:stCondLst>
                                            <p:cond delay="0"/>
                                          </p:stCondLst>
                                        </p:cTn>
                                        <p:tgtEl>
                                          <p:spTgt spid="249864"/>
                                        </p:tgtEl>
                                        <p:attrNameLst>
                                          <p:attrName>style.visibility</p:attrName>
                                        </p:attrNameLst>
                                      </p:cBhvr>
                                      <p:to>
                                        <p:strVal val="visible"/>
                                      </p:to>
                                    </p:set>
                                    <p:animEffect transition="in" filter="barn(outVertical)">
                                      <p:cBhvr>
                                        <p:cTn id="21" dur="500"/>
                                        <p:tgtEl>
                                          <p:spTgt spid="24986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249861"/>
                                        </p:tgtEl>
                                        <p:attrNameLst>
                                          <p:attrName>style.visibility</p:attrName>
                                        </p:attrNameLst>
                                      </p:cBhvr>
                                      <p:to>
                                        <p:strVal val="visible"/>
                                      </p:to>
                                    </p:set>
                                    <p:animEffect transition="in" filter="barn(outVertical)">
                                      <p:cBhvr>
                                        <p:cTn id="26" dur="500"/>
                                        <p:tgtEl>
                                          <p:spTgt spid="249861"/>
                                        </p:tgtEl>
                                      </p:cBhvr>
                                    </p:animEffect>
                                  </p:childTnLst>
                                </p:cTn>
                              </p:par>
                            </p:childTnLst>
                          </p:cTn>
                        </p:par>
                        <p:par>
                          <p:cTn id="27" fill="hold">
                            <p:stCondLst>
                              <p:cond delay="500"/>
                            </p:stCondLst>
                            <p:childTnLst>
                              <p:par>
                                <p:cTn id="28" presetID="16" presetClass="entr" presetSubtype="37" fill="hold" grpId="0" nodeType="afterEffect">
                                  <p:stCondLst>
                                    <p:cond delay="0"/>
                                  </p:stCondLst>
                                  <p:childTnLst>
                                    <p:set>
                                      <p:cBhvr>
                                        <p:cTn id="29" dur="1" fill="hold">
                                          <p:stCondLst>
                                            <p:cond delay="0"/>
                                          </p:stCondLst>
                                        </p:cTn>
                                        <p:tgtEl>
                                          <p:spTgt spid="249863"/>
                                        </p:tgtEl>
                                        <p:attrNameLst>
                                          <p:attrName>style.visibility</p:attrName>
                                        </p:attrNameLst>
                                      </p:cBhvr>
                                      <p:to>
                                        <p:strVal val="visible"/>
                                      </p:to>
                                    </p:set>
                                    <p:animEffect transition="in" filter="barn(outVertical)">
                                      <p:cBhvr>
                                        <p:cTn id="30" dur="500"/>
                                        <p:tgtEl>
                                          <p:spTgt spid="24986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249862"/>
                                        </p:tgtEl>
                                        <p:attrNameLst>
                                          <p:attrName>style.visibility</p:attrName>
                                        </p:attrNameLst>
                                      </p:cBhvr>
                                      <p:to>
                                        <p:strVal val="visible"/>
                                      </p:to>
                                    </p:set>
                                    <p:animEffect transition="in" filter="barn(outVertical)">
                                      <p:cBhvr>
                                        <p:cTn id="35" dur="500"/>
                                        <p:tgtEl>
                                          <p:spTgt spid="249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2" grpId="0" autoUpdateAnimBg="0"/>
      <p:bldP spid="249863" grpId="0" autoUpdateAnimBg="0"/>
      <p:bldP spid="249864" grpId="0" autoUpdateAnimBg="0"/>
      <p:bldP spid="249873"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 name="日期占位符 3"/>
          <p:cNvSpPr>
            <a:spLocks noGrp="1"/>
          </p:cNvSpPr>
          <p:nvPr>
            <p:ph type="dt" sz="half" idx="10"/>
          </p:nvPr>
        </p:nvSpPr>
        <p:spPr/>
        <p:txBody>
          <a:bodyPr/>
          <a:lstStyle/>
          <a:p>
            <a:fld id="{2C87F3E0-4CA6-4897-9614-D3CAB35BF61E}" type="datetime1">
              <a:rPr lang="zh-CN" altLang="en-US"/>
              <a:pPr/>
              <a:t>2017/11/1</a:t>
            </a:fld>
            <a:endParaRPr lang="en-US" altLang="zh-CN"/>
          </a:p>
        </p:txBody>
      </p:sp>
      <p:sp>
        <p:nvSpPr>
          <p:cNvPr id="103" name="灯片编号占位符 5"/>
          <p:cNvSpPr>
            <a:spLocks noGrp="1"/>
          </p:cNvSpPr>
          <p:nvPr>
            <p:ph type="sldNum" sz="quarter" idx="12"/>
          </p:nvPr>
        </p:nvSpPr>
        <p:spPr/>
        <p:txBody>
          <a:bodyPr/>
          <a:lstStyle/>
          <a:p>
            <a:fld id="{DDFBD410-A15E-4062-9C69-C1B6B4AB5594}" type="slidenum">
              <a:rPr lang="en-US" altLang="zh-CN"/>
              <a:pPr/>
              <a:t>123</a:t>
            </a:fld>
            <a:endParaRPr lang="en-US" altLang="zh-CN"/>
          </a:p>
        </p:txBody>
      </p:sp>
      <p:sp>
        <p:nvSpPr>
          <p:cNvPr id="654338" name="Rectangle 2"/>
          <p:cNvSpPr>
            <a:spLocks noGrp="1" noChangeArrowheads="1"/>
          </p:cNvSpPr>
          <p:nvPr>
            <p:ph type="title"/>
          </p:nvPr>
        </p:nvSpPr>
        <p:spPr>
          <a:xfrm>
            <a:off x="900113" y="146050"/>
            <a:ext cx="7704137" cy="762000"/>
          </a:xfrm>
          <a:noFill/>
          <a:ln/>
        </p:spPr>
        <p:txBody>
          <a:bodyPr/>
          <a:lstStyle/>
          <a:p>
            <a:r>
              <a:rPr lang="en-US" altLang="zh-CN" sz="3600">
                <a:latin typeface="Times New Roman" pitchFamily="18" charset="0"/>
                <a:sym typeface="Math3" pitchFamily="2" charset="2"/>
              </a:rPr>
              <a:t>1.3.1.2 </a:t>
            </a:r>
            <a:r>
              <a:rPr lang="zh-CN" altLang="en-US" sz="3600">
                <a:latin typeface="Times New Roman" pitchFamily="18" charset="0"/>
                <a:sym typeface="Math3" pitchFamily="2" charset="2"/>
              </a:rPr>
              <a:t>标准平衡常数表达式</a:t>
            </a:r>
          </a:p>
        </p:txBody>
      </p:sp>
      <p:grpSp>
        <p:nvGrpSpPr>
          <p:cNvPr id="2" name="Group 3"/>
          <p:cNvGrpSpPr>
            <a:grpSpLocks/>
          </p:cNvGrpSpPr>
          <p:nvPr/>
        </p:nvGrpSpPr>
        <p:grpSpPr bwMode="auto">
          <a:xfrm>
            <a:off x="1676400" y="1654175"/>
            <a:ext cx="5343525" cy="700088"/>
            <a:chOff x="1056" y="1042"/>
            <a:chExt cx="3366" cy="441"/>
          </a:xfrm>
        </p:grpSpPr>
        <p:graphicFrame>
          <p:nvGraphicFramePr>
            <p:cNvPr id="654340" name="Object 4"/>
            <p:cNvGraphicFramePr>
              <a:graphicFrameLocks noChangeAspect="1"/>
            </p:cNvGraphicFramePr>
            <p:nvPr/>
          </p:nvGraphicFramePr>
          <p:xfrm>
            <a:off x="1056" y="1042"/>
            <a:ext cx="3366" cy="441"/>
          </p:xfrm>
          <a:graphic>
            <a:graphicData uri="http://schemas.openxmlformats.org/presentationml/2006/ole">
              <p:oleObj spid="_x0000_s423941" name="公式" r:id="rId3" imgW="1143000" imgH="177480" progId="Equation.3">
                <p:embed/>
              </p:oleObj>
            </a:graphicData>
          </a:graphic>
        </p:graphicFrame>
        <p:pic>
          <p:nvPicPr>
            <p:cNvPr id="654341" name="Picture 5"/>
            <p:cNvPicPr>
              <a:picLocks noChangeAspect="1" noChangeArrowheads="1"/>
            </p:cNvPicPr>
            <p:nvPr/>
          </p:nvPicPr>
          <p:blipFill>
            <a:blip r:embed="rId4"/>
            <a:srcRect/>
            <a:stretch>
              <a:fillRect/>
            </a:stretch>
          </p:blipFill>
          <p:spPr bwMode="auto">
            <a:xfrm>
              <a:off x="2784" y="1088"/>
              <a:ext cx="759" cy="300"/>
            </a:xfrm>
            <a:prstGeom prst="rect">
              <a:avLst/>
            </a:prstGeom>
            <a:noFill/>
          </p:spPr>
        </p:pic>
      </p:grpSp>
      <p:grpSp>
        <p:nvGrpSpPr>
          <p:cNvPr id="3" name="Group 6"/>
          <p:cNvGrpSpPr>
            <a:grpSpLocks/>
          </p:cNvGrpSpPr>
          <p:nvPr/>
        </p:nvGrpSpPr>
        <p:grpSpPr bwMode="auto">
          <a:xfrm>
            <a:off x="827088" y="4362446"/>
            <a:ext cx="8305800" cy="555625"/>
            <a:chOff x="432" y="2704"/>
            <a:chExt cx="5232" cy="350"/>
          </a:xfrm>
        </p:grpSpPr>
        <p:sp>
          <p:nvSpPr>
            <p:cNvPr id="654343" name="Text Box 7"/>
            <p:cNvSpPr txBox="1">
              <a:spLocks noChangeArrowheads="1"/>
            </p:cNvSpPr>
            <p:nvPr/>
          </p:nvSpPr>
          <p:spPr bwMode="auto">
            <a:xfrm>
              <a:off x="432" y="2704"/>
              <a:ext cx="5232" cy="330"/>
            </a:xfrm>
            <a:prstGeom prst="rect">
              <a:avLst/>
            </a:prstGeom>
            <a:noFill/>
            <a:ln w="9525">
              <a:noFill/>
              <a:miter lim="800000"/>
              <a:headEnd/>
              <a:tailEnd/>
            </a:ln>
            <a:effectLst/>
          </p:spPr>
          <p:txBody>
            <a:bodyPr>
              <a:spAutoFit/>
            </a:bodyPr>
            <a:lstStyle/>
            <a:p>
              <a:pPr algn="l">
                <a:spcBef>
                  <a:spcPct val="50000"/>
                </a:spcBef>
              </a:pPr>
              <a:r>
                <a:rPr lang="en-US" altLang="zh-CN" sz="2800" dirty="0"/>
                <a:t>Sn</a:t>
              </a:r>
              <a:r>
                <a:rPr lang="en-US" altLang="zh-CN" sz="2800" baseline="30000" dirty="0"/>
                <a:t>2+</a:t>
              </a:r>
              <a:r>
                <a:rPr lang="en-US" altLang="zh-CN" sz="2800" dirty="0"/>
                <a:t>(</a:t>
              </a:r>
              <a:r>
                <a:rPr lang="en-US" altLang="zh-CN" sz="2800" dirty="0" err="1"/>
                <a:t>aq</a:t>
              </a:r>
              <a:r>
                <a:rPr lang="en-US" altLang="zh-CN" sz="2800" dirty="0"/>
                <a:t>)+</a:t>
              </a:r>
              <a:r>
                <a:rPr lang="en-US" altLang="zh-CN" sz="2800" dirty="0">
                  <a:solidFill>
                    <a:srgbClr val="FF0000"/>
                  </a:solidFill>
                </a:rPr>
                <a:t>2</a:t>
              </a:r>
              <a:r>
                <a:rPr lang="en-US" altLang="zh-CN" sz="2800" dirty="0"/>
                <a:t>Fe</a:t>
              </a:r>
              <a:r>
                <a:rPr lang="en-US" altLang="zh-CN" sz="2800" baseline="30000" dirty="0"/>
                <a:t>3+</a:t>
              </a:r>
              <a:r>
                <a:rPr lang="en-US" altLang="zh-CN" sz="2800" dirty="0"/>
                <a:t>(</a:t>
              </a:r>
              <a:r>
                <a:rPr lang="en-US" altLang="zh-CN" sz="2800" dirty="0" err="1"/>
                <a:t>aq</a:t>
              </a:r>
              <a:r>
                <a:rPr lang="en-US" altLang="zh-CN" sz="2800" dirty="0" smtClean="0"/>
                <a:t>)            </a:t>
              </a:r>
              <a:r>
                <a:rPr lang="en-US" altLang="zh-CN" sz="2800" dirty="0"/>
                <a:t>Sn</a:t>
              </a:r>
              <a:r>
                <a:rPr lang="en-US" altLang="zh-CN" sz="2800" baseline="30000" dirty="0"/>
                <a:t>4+</a:t>
              </a:r>
              <a:r>
                <a:rPr lang="en-US" altLang="zh-CN" sz="2800" dirty="0"/>
                <a:t> (</a:t>
              </a:r>
              <a:r>
                <a:rPr lang="en-US" altLang="zh-CN" sz="2800" dirty="0" err="1"/>
                <a:t>aq</a:t>
              </a:r>
              <a:r>
                <a:rPr lang="en-US" altLang="zh-CN" sz="2800" dirty="0"/>
                <a:t>)+</a:t>
              </a:r>
              <a:r>
                <a:rPr lang="en-US" altLang="zh-CN" sz="2800" dirty="0">
                  <a:solidFill>
                    <a:srgbClr val="FF0000"/>
                  </a:solidFill>
                </a:rPr>
                <a:t>2</a:t>
              </a:r>
              <a:r>
                <a:rPr lang="en-US" altLang="zh-CN" sz="2800" dirty="0"/>
                <a:t>Fe</a:t>
              </a:r>
              <a:r>
                <a:rPr lang="en-US" altLang="zh-CN" sz="2800" baseline="30000" dirty="0"/>
                <a:t>2+</a:t>
              </a:r>
              <a:r>
                <a:rPr lang="en-US" altLang="zh-CN" sz="2800" dirty="0"/>
                <a:t>(</a:t>
              </a:r>
              <a:r>
                <a:rPr lang="en-US" altLang="zh-CN" sz="2800" dirty="0" err="1"/>
                <a:t>aq</a:t>
              </a:r>
              <a:r>
                <a:rPr lang="en-US" altLang="zh-CN" sz="2800" dirty="0"/>
                <a:t>)</a:t>
              </a:r>
            </a:p>
          </p:txBody>
        </p:sp>
        <p:pic>
          <p:nvPicPr>
            <p:cNvPr id="654344" name="Picture 8"/>
            <p:cNvPicPr>
              <a:picLocks noChangeAspect="1" noChangeArrowheads="1"/>
            </p:cNvPicPr>
            <p:nvPr/>
          </p:nvPicPr>
          <p:blipFill>
            <a:blip r:embed="rId4"/>
            <a:srcRect/>
            <a:stretch>
              <a:fillRect/>
            </a:stretch>
          </p:blipFill>
          <p:spPr bwMode="auto">
            <a:xfrm>
              <a:off x="2520" y="2750"/>
              <a:ext cx="768" cy="304"/>
            </a:xfrm>
            <a:prstGeom prst="rect">
              <a:avLst/>
            </a:prstGeom>
            <a:noFill/>
          </p:spPr>
        </p:pic>
      </p:grpSp>
      <p:grpSp>
        <p:nvGrpSpPr>
          <p:cNvPr id="4" name="Group 9"/>
          <p:cNvGrpSpPr>
            <a:grpSpLocks/>
          </p:cNvGrpSpPr>
          <p:nvPr/>
        </p:nvGrpSpPr>
        <p:grpSpPr bwMode="auto">
          <a:xfrm>
            <a:off x="1476375" y="2349500"/>
            <a:ext cx="6361113" cy="1252538"/>
            <a:chOff x="657" y="1492"/>
            <a:chExt cx="4053" cy="870"/>
          </a:xfrm>
        </p:grpSpPr>
        <p:graphicFrame>
          <p:nvGraphicFramePr>
            <p:cNvPr id="654346" name="Object 10"/>
            <p:cNvGraphicFramePr>
              <a:graphicFrameLocks noChangeAspect="1"/>
            </p:cNvGraphicFramePr>
            <p:nvPr/>
          </p:nvGraphicFramePr>
          <p:xfrm>
            <a:off x="2852" y="2168"/>
            <a:ext cx="55" cy="95"/>
          </p:xfrm>
          <a:graphic>
            <a:graphicData uri="http://schemas.openxmlformats.org/presentationml/2006/ole">
              <p:oleObj spid="_x0000_s423938" name="公式" r:id="rId5" imgW="88560" imgH="152280" progId="Equation.3">
                <p:embed/>
              </p:oleObj>
            </a:graphicData>
          </a:graphic>
        </p:graphicFrame>
        <p:graphicFrame>
          <p:nvGraphicFramePr>
            <p:cNvPr id="654347" name="Object 11"/>
            <p:cNvGraphicFramePr>
              <a:graphicFrameLocks noChangeAspect="1"/>
            </p:cNvGraphicFramePr>
            <p:nvPr/>
          </p:nvGraphicFramePr>
          <p:xfrm>
            <a:off x="2852" y="2168"/>
            <a:ext cx="55" cy="95"/>
          </p:xfrm>
          <a:graphic>
            <a:graphicData uri="http://schemas.openxmlformats.org/presentationml/2006/ole">
              <p:oleObj spid="_x0000_s423939" name="公式" r:id="rId6" imgW="88560" imgH="152280" progId="Equation.3">
                <p:embed/>
              </p:oleObj>
            </a:graphicData>
          </a:graphic>
        </p:graphicFrame>
        <p:graphicFrame>
          <p:nvGraphicFramePr>
            <p:cNvPr id="654348" name="Object 12"/>
            <p:cNvGraphicFramePr>
              <a:graphicFrameLocks noChangeAspect="1"/>
            </p:cNvGraphicFramePr>
            <p:nvPr/>
          </p:nvGraphicFramePr>
          <p:xfrm>
            <a:off x="2852" y="2168"/>
            <a:ext cx="55" cy="95"/>
          </p:xfrm>
          <a:graphic>
            <a:graphicData uri="http://schemas.openxmlformats.org/presentationml/2006/ole">
              <p:oleObj spid="_x0000_s423940" name="公式" r:id="rId7" imgW="88560" imgH="152280" progId="Equation.3">
                <p:embed/>
              </p:oleObj>
            </a:graphicData>
          </a:graphic>
        </p:graphicFrame>
        <p:sp>
          <p:nvSpPr>
            <p:cNvPr id="654349" name="Rectangle 13"/>
            <p:cNvSpPr>
              <a:spLocks noChangeArrowheads="1"/>
            </p:cNvSpPr>
            <p:nvPr/>
          </p:nvSpPr>
          <p:spPr bwMode="auto">
            <a:xfrm>
              <a:off x="3243" y="1554"/>
              <a:ext cx="246" cy="286"/>
            </a:xfrm>
            <a:prstGeom prst="rect">
              <a:avLst/>
            </a:prstGeom>
            <a:noFill/>
            <a:ln w="9525">
              <a:noFill/>
              <a:miter lim="800000"/>
              <a:headEnd/>
              <a:tailEnd/>
            </a:ln>
            <a:effectLst/>
          </p:spPr>
          <p:txBody>
            <a:bodyPr>
              <a:spAutoFit/>
            </a:bodyPr>
            <a:lstStyle/>
            <a:p>
              <a:pPr algn="l"/>
              <a:r>
                <a:rPr lang="ru-RU" altLang="zh-CN" baseline="30000">
                  <a:ea typeface="宋体" pitchFamily="2" charset="-122"/>
                </a:rPr>
                <a:t>ө</a:t>
              </a:r>
              <a:endParaRPr lang="en-US" altLang="zh-CN" baseline="30000">
                <a:ea typeface="宋体" pitchFamily="2" charset="-122"/>
                <a:sym typeface="Symbol" pitchFamily="18" charset="2"/>
              </a:endParaRPr>
            </a:p>
          </p:txBody>
        </p:sp>
        <p:sp>
          <p:nvSpPr>
            <p:cNvPr id="654350" name="Rectangle 14"/>
            <p:cNvSpPr>
              <a:spLocks noChangeArrowheads="1"/>
            </p:cNvSpPr>
            <p:nvPr/>
          </p:nvSpPr>
          <p:spPr bwMode="auto">
            <a:xfrm>
              <a:off x="2688" y="1976"/>
              <a:ext cx="192" cy="287"/>
            </a:xfrm>
            <a:prstGeom prst="rect">
              <a:avLst/>
            </a:prstGeom>
            <a:noFill/>
            <a:ln w="9525">
              <a:noFill/>
              <a:miter lim="800000"/>
              <a:headEnd/>
              <a:tailEnd/>
            </a:ln>
            <a:effectLst/>
          </p:spPr>
          <p:txBody>
            <a:bodyPr>
              <a:spAutoFit/>
            </a:bodyPr>
            <a:lstStyle/>
            <a:p>
              <a:pPr algn="l"/>
              <a:r>
                <a:rPr lang="ru-RU" altLang="zh-CN" baseline="30000">
                  <a:ea typeface="宋体" pitchFamily="2" charset="-122"/>
                </a:rPr>
                <a:t>ө</a:t>
              </a:r>
              <a:endParaRPr lang="en-US" altLang="zh-CN" baseline="30000">
                <a:ea typeface="宋体" pitchFamily="2" charset="-122"/>
              </a:endParaRPr>
            </a:p>
          </p:txBody>
        </p:sp>
        <p:sp>
          <p:nvSpPr>
            <p:cNvPr id="654351" name="Rectangle 15"/>
            <p:cNvSpPr>
              <a:spLocks noChangeArrowheads="1"/>
            </p:cNvSpPr>
            <p:nvPr/>
          </p:nvSpPr>
          <p:spPr bwMode="auto">
            <a:xfrm>
              <a:off x="4050" y="1979"/>
              <a:ext cx="191" cy="287"/>
            </a:xfrm>
            <a:prstGeom prst="rect">
              <a:avLst/>
            </a:prstGeom>
            <a:noFill/>
            <a:ln w="9525">
              <a:noFill/>
              <a:miter lim="800000"/>
              <a:headEnd/>
              <a:tailEnd/>
            </a:ln>
            <a:effectLst/>
          </p:spPr>
          <p:txBody>
            <a:bodyPr>
              <a:spAutoFit/>
            </a:bodyPr>
            <a:lstStyle/>
            <a:p>
              <a:pPr algn="l"/>
              <a:r>
                <a:rPr lang="ru-RU" altLang="zh-CN" baseline="30000">
                  <a:ea typeface="宋体" pitchFamily="2" charset="-122"/>
                </a:rPr>
                <a:t>ө</a:t>
              </a:r>
              <a:endParaRPr lang="en-US" altLang="zh-CN" baseline="30000">
                <a:ea typeface="宋体" pitchFamily="2" charset="-122"/>
              </a:endParaRPr>
            </a:p>
          </p:txBody>
        </p:sp>
        <p:sp>
          <p:nvSpPr>
            <p:cNvPr id="654352" name="Rectangle 16"/>
            <p:cNvSpPr>
              <a:spLocks noChangeArrowheads="1"/>
            </p:cNvSpPr>
            <p:nvPr/>
          </p:nvSpPr>
          <p:spPr bwMode="auto">
            <a:xfrm>
              <a:off x="839" y="1719"/>
              <a:ext cx="192" cy="287"/>
            </a:xfrm>
            <a:prstGeom prst="rect">
              <a:avLst/>
            </a:prstGeom>
            <a:noFill/>
            <a:ln w="9525">
              <a:noFill/>
              <a:miter lim="800000"/>
              <a:headEnd/>
              <a:tailEnd/>
            </a:ln>
            <a:effectLst/>
          </p:spPr>
          <p:txBody>
            <a:bodyPr>
              <a:spAutoFit/>
            </a:bodyPr>
            <a:lstStyle/>
            <a:p>
              <a:pPr algn="l"/>
              <a:r>
                <a:rPr lang="ru-RU" altLang="zh-CN" baseline="30000">
                  <a:ea typeface="宋体" pitchFamily="2" charset="-122"/>
                </a:rPr>
                <a:t>ө</a:t>
              </a:r>
              <a:endParaRPr lang="en-US" altLang="zh-CN" baseline="30000">
                <a:ea typeface="宋体" pitchFamily="2" charset="-122"/>
              </a:endParaRPr>
            </a:p>
          </p:txBody>
        </p:sp>
        <p:sp>
          <p:nvSpPr>
            <p:cNvPr id="654353" name="Line 17"/>
            <p:cNvSpPr>
              <a:spLocks noChangeShapeType="1"/>
            </p:cNvSpPr>
            <p:nvPr/>
          </p:nvSpPr>
          <p:spPr bwMode="auto">
            <a:xfrm>
              <a:off x="1337" y="1891"/>
              <a:ext cx="3373" cy="0"/>
            </a:xfrm>
            <a:prstGeom prst="line">
              <a:avLst/>
            </a:prstGeom>
            <a:noFill/>
            <a:ln w="17463">
              <a:solidFill>
                <a:srgbClr val="000000"/>
              </a:solidFill>
              <a:round/>
              <a:headEnd/>
              <a:tailEnd/>
            </a:ln>
          </p:spPr>
          <p:txBody>
            <a:bodyPr/>
            <a:lstStyle/>
            <a:p>
              <a:endParaRPr lang="zh-CN" altLang="en-US"/>
            </a:p>
          </p:txBody>
        </p:sp>
        <p:sp>
          <p:nvSpPr>
            <p:cNvPr id="654354" name="Rectangle 18"/>
            <p:cNvSpPr>
              <a:spLocks noChangeArrowheads="1"/>
            </p:cNvSpPr>
            <p:nvPr/>
          </p:nvSpPr>
          <p:spPr bwMode="auto">
            <a:xfrm>
              <a:off x="4195" y="1933"/>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55" name="Rectangle 19"/>
            <p:cNvSpPr>
              <a:spLocks noChangeArrowheads="1"/>
            </p:cNvSpPr>
            <p:nvPr/>
          </p:nvSpPr>
          <p:spPr bwMode="auto">
            <a:xfrm>
              <a:off x="3811" y="1932"/>
              <a:ext cx="88"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56" name="Rectangle 20"/>
            <p:cNvSpPr>
              <a:spLocks noChangeArrowheads="1"/>
            </p:cNvSpPr>
            <p:nvPr/>
          </p:nvSpPr>
          <p:spPr bwMode="auto">
            <a:xfrm>
              <a:off x="3651" y="1932"/>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57" name="Rectangle 21"/>
            <p:cNvSpPr>
              <a:spLocks noChangeArrowheads="1"/>
            </p:cNvSpPr>
            <p:nvPr/>
          </p:nvSpPr>
          <p:spPr bwMode="auto">
            <a:xfrm>
              <a:off x="3459" y="1932"/>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I</a:t>
              </a:r>
              <a:endParaRPr lang="en-US" altLang="zh-CN"/>
            </a:p>
          </p:txBody>
        </p:sp>
        <p:sp>
          <p:nvSpPr>
            <p:cNvPr id="654358" name="Rectangle 22"/>
            <p:cNvSpPr>
              <a:spLocks noChangeArrowheads="1"/>
            </p:cNvSpPr>
            <p:nvPr/>
          </p:nvSpPr>
          <p:spPr bwMode="auto">
            <a:xfrm>
              <a:off x="3334" y="1932"/>
              <a:ext cx="106"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59" name="Rectangle 23"/>
            <p:cNvSpPr>
              <a:spLocks noChangeArrowheads="1"/>
            </p:cNvSpPr>
            <p:nvPr/>
          </p:nvSpPr>
          <p:spPr bwMode="auto">
            <a:xfrm>
              <a:off x="2853" y="1932"/>
              <a:ext cx="210"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0" name="Rectangle 24"/>
            <p:cNvSpPr>
              <a:spLocks noChangeArrowheads="1"/>
            </p:cNvSpPr>
            <p:nvPr/>
          </p:nvSpPr>
          <p:spPr bwMode="auto">
            <a:xfrm>
              <a:off x="2369" y="1932"/>
              <a:ext cx="88"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1" name="Rectangle 25"/>
            <p:cNvSpPr>
              <a:spLocks noChangeArrowheads="1"/>
            </p:cNvSpPr>
            <p:nvPr/>
          </p:nvSpPr>
          <p:spPr bwMode="auto">
            <a:xfrm>
              <a:off x="2209" y="1932"/>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2" name="Rectangle 26"/>
            <p:cNvSpPr>
              <a:spLocks noChangeArrowheads="1"/>
            </p:cNvSpPr>
            <p:nvPr/>
          </p:nvSpPr>
          <p:spPr bwMode="auto">
            <a:xfrm>
              <a:off x="1805" y="1932"/>
              <a:ext cx="228"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H</a:t>
              </a:r>
              <a:endParaRPr lang="en-US" altLang="zh-CN"/>
            </a:p>
          </p:txBody>
        </p:sp>
        <p:sp>
          <p:nvSpPr>
            <p:cNvPr id="654363" name="Rectangle 27"/>
            <p:cNvSpPr>
              <a:spLocks noChangeArrowheads="1"/>
            </p:cNvSpPr>
            <p:nvPr/>
          </p:nvSpPr>
          <p:spPr bwMode="auto">
            <a:xfrm>
              <a:off x="1680" y="1932"/>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4" name="Rectangle 28"/>
            <p:cNvSpPr>
              <a:spLocks noChangeArrowheads="1"/>
            </p:cNvSpPr>
            <p:nvPr/>
          </p:nvSpPr>
          <p:spPr bwMode="auto">
            <a:xfrm>
              <a:off x="1326" y="1932"/>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5" name="Rectangle 29"/>
            <p:cNvSpPr>
              <a:spLocks noChangeArrowheads="1"/>
            </p:cNvSpPr>
            <p:nvPr/>
          </p:nvSpPr>
          <p:spPr bwMode="auto">
            <a:xfrm>
              <a:off x="3424" y="1493"/>
              <a:ext cx="106"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6" name="Rectangle 30"/>
            <p:cNvSpPr>
              <a:spLocks noChangeArrowheads="1"/>
            </p:cNvSpPr>
            <p:nvPr/>
          </p:nvSpPr>
          <p:spPr bwMode="auto">
            <a:xfrm>
              <a:off x="3044" y="1493"/>
              <a:ext cx="88"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7" name="Rectangle 31"/>
            <p:cNvSpPr>
              <a:spLocks noChangeArrowheads="1"/>
            </p:cNvSpPr>
            <p:nvPr/>
          </p:nvSpPr>
          <p:spPr bwMode="auto">
            <a:xfrm>
              <a:off x="2884" y="1493"/>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68" name="Rectangle 32"/>
            <p:cNvSpPr>
              <a:spLocks noChangeArrowheads="1"/>
            </p:cNvSpPr>
            <p:nvPr/>
          </p:nvSpPr>
          <p:spPr bwMode="auto">
            <a:xfrm>
              <a:off x="2513" y="1493"/>
              <a:ext cx="333"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HI</a:t>
              </a:r>
              <a:endParaRPr lang="en-US" altLang="zh-CN"/>
            </a:p>
          </p:txBody>
        </p:sp>
        <p:sp>
          <p:nvSpPr>
            <p:cNvPr id="654369" name="Rectangle 33"/>
            <p:cNvSpPr>
              <a:spLocks noChangeArrowheads="1"/>
            </p:cNvSpPr>
            <p:nvPr/>
          </p:nvSpPr>
          <p:spPr bwMode="auto">
            <a:xfrm>
              <a:off x="2388" y="1493"/>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70" name="Rectangle 34"/>
            <p:cNvSpPr>
              <a:spLocks noChangeArrowheads="1"/>
            </p:cNvSpPr>
            <p:nvPr/>
          </p:nvSpPr>
          <p:spPr bwMode="auto">
            <a:xfrm>
              <a:off x="2034" y="1493"/>
              <a:ext cx="105"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rPr>
                <a:t>[</a:t>
              </a:r>
              <a:endParaRPr lang="en-US" altLang="zh-CN"/>
            </a:p>
          </p:txBody>
        </p:sp>
        <p:sp>
          <p:nvSpPr>
            <p:cNvPr id="654371" name="Rectangle 35"/>
            <p:cNvSpPr>
              <a:spLocks noChangeArrowheads="1"/>
            </p:cNvSpPr>
            <p:nvPr/>
          </p:nvSpPr>
          <p:spPr bwMode="auto">
            <a:xfrm>
              <a:off x="3593" y="2150"/>
              <a:ext cx="81" cy="212"/>
            </a:xfrm>
            <a:prstGeom prst="rect">
              <a:avLst/>
            </a:prstGeom>
            <a:noFill/>
            <a:ln w="9525">
              <a:noFill/>
              <a:miter lim="800000"/>
              <a:headEnd/>
              <a:tailEnd/>
            </a:ln>
          </p:spPr>
          <p:txBody>
            <a:bodyPr wrap="none" lIns="0" tIns="0" rIns="0" bIns="0">
              <a:spAutoFit/>
            </a:bodyPr>
            <a:lstStyle/>
            <a:p>
              <a:pPr algn="l"/>
              <a:r>
                <a:rPr lang="en-US" altLang="zh-CN" sz="2000">
                  <a:solidFill>
                    <a:srgbClr val="000000"/>
                  </a:solidFill>
                </a:rPr>
                <a:t>2</a:t>
              </a:r>
              <a:endParaRPr lang="en-US" altLang="zh-CN"/>
            </a:p>
          </p:txBody>
        </p:sp>
        <p:sp>
          <p:nvSpPr>
            <p:cNvPr id="654372" name="Rectangle 36"/>
            <p:cNvSpPr>
              <a:spLocks noChangeArrowheads="1"/>
            </p:cNvSpPr>
            <p:nvPr/>
          </p:nvSpPr>
          <p:spPr bwMode="auto">
            <a:xfrm>
              <a:off x="2081" y="2150"/>
              <a:ext cx="81" cy="212"/>
            </a:xfrm>
            <a:prstGeom prst="rect">
              <a:avLst/>
            </a:prstGeom>
            <a:noFill/>
            <a:ln w="9525">
              <a:noFill/>
              <a:miter lim="800000"/>
              <a:headEnd/>
              <a:tailEnd/>
            </a:ln>
          </p:spPr>
          <p:txBody>
            <a:bodyPr wrap="none" lIns="0" tIns="0" rIns="0" bIns="0">
              <a:spAutoFit/>
            </a:bodyPr>
            <a:lstStyle/>
            <a:p>
              <a:pPr algn="l"/>
              <a:r>
                <a:rPr lang="en-US" altLang="zh-CN" sz="2000">
                  <a:solidFill>
                    <a:srgbClr val="000000"/>
                  </a:solidFill>
                </a:rPr>
                <a:t>2</a:t>
              </a:r>
              <a:endParaRPr lang="en-US" altLang="zh-CN"/>
            </a:p>
          </p:txBody>
        </p:sp>
        <p:sp>
          <p:nvSpPr>
            <p:cNvPr id="654373" name="Rectangle 37"/>
            <p:cNvSpPr>
              <a:spLocks noChangeArrowheads="1"/>
            </p:cNvSpPr>
            <p:nvPr/>
          </p:nvSpPr>
          <p:spPr bwMode="auto">
            <a:xfrm>
              <a:off x="3560" y="1492"/>
              <a:ext cx="81" cy="212"/>
            </a:xfrm>
            <a:prstGeom prst="rect">
              <a:avLst/>
            </a:prstGeom>
            <a:noFill/>
            <a:ln w="9525">
              <a:noFill/>
              <a:miter lim="800000"/>
              <a:headEnd/>
              <a:tailEnd/>
            </a:ln>
          </p:spPr>
          <p:txBody>
            <a:bodyPr wrap="none" lIns="0" tIns="0" rIns="0" bIns="0">
              <a:spAutoFit/>
            </a:bodyPr>
            <a:lstStyle/>
            <a:p>
              <a:pPr algn="l"/>
              <a:r>
                <a:rPr lang="en-US" altLang="zh-CN" sz="2000">
                  <a:solidFill>
                    <a:srgbClr val="FF0000"/>
                  </a:solidFill>
                </a:rPr>
                <a:t>2</a:t>
              </a:r>
              <a:endParaRPr lang="en-US" altLang="zh-CN">
                <a:solidFill>
                  <a:srgbClr val="FF0000"/>
                </a:solidFill>
              </a:endParaRPr>
            </a:p>
          </p:txBody>
        </p:sp>
        <p:sp>
          <p:nvSpPr>
            <p:cNvPr id="654375" name="Rectangle 39"/>
            <p:cNvSpPr>
              <a:spLocks noChangeArrowheads="1"/>
            </p:cNvSpPr>
            <p:nvPr/>
          </p:nvSpPr>
          <p:spPr bwMode="auto">
            <a:xfrm>
              <a:off x="3923" y="1932"/>
              <a:ext cx="158" cy="412"/>
            </a:xfrm>
            <a:prstGeom prst="rect">
              <a:avLst/>
            </a:prstGeom>
            <a:noFill/>
            <a:ln w="9525">
              <a:noFill/>
              <a:miter lim="800000"/>
              <a:headEnd/>
              <a:tailEnd/>
            </a:ln>
          </p:spPr>
          <p:txBody>
            <a:bodyPr wrap="none" lIns="0" tIns="0" rIns="0" bIns="0">
              <a:spAutoFit/>
            </a:bodyPr>
            <a:lstStyle/>
            <a:p>
              <a:pPr algn="l"/>
              <a:r>
                <a:rPr lang="en-US" altLang="zh-CN" sz="3900" i="1">
                  <a:solidFill>
                    <a:srgbClr val="000000"/>
                  </a:solidFill>
                </a:rPr>
                <a:t>p</a:t>
              </a:r>
              <a:endParaRPr lang="en-US" altLang="zh-CN"/>
            </a:p>
          </p:txBody>
        </p:sp>
        <p:sp>
          <p:nvSpPr>
            <p:cNvPr id="654376" name="Rectangle 40"/>
            <p:cNvSpPr>
              <a:spLocks noChangeArrowheads="1"/>
            </p:cNvSpPr>
            <p:nvPr/>
          </p:nvSpPr>
          <p:spPr bwMode="auto">
            <a:xfrm>
              <a:off x="3152" y="1932"/>
              <a:ext cx="158" cy="412"/>
            </a:xfrm>
            <a:prstGeom prst="rect">
              <a:avLst/>
            </a:prstGeom>
            <a:noFill/>
            <a:ln w="9525">
              <a:noFill/>
              <a:miter lim="800000"/>
              <a:headEnd/>
              <a:tailEnd/>
            </a:ln>
          </p:spPr>
          <p:txBody>
            <a:bodyPr wrap="none" lIns="0" tIns="0" rIns="0" bIns="0">
              <a:spAutoFit/>
            </a:bodyPr>
            <a:lstStyle/>
            <a:p>
              <a:pPr algn="l"/>
              <a:r>
                <a:rPr lang="en-US" altLang="zh-CN" sz="3900" i="1">
                  <a:solidFill>
                    <a:srgbClr val="000000"/>
                  </a:solidFill>
                </a:rPr>
                <a:t>p</a:t>
              </a:r>
              <a:endParaRPr lang="en-US" altLang="zh-CN"/>
            </a:p>
          </p:txBody>
        </p:sp>
        <p:sp>
          <p:nvSpPr>
            <p:cNvPr id="654377" name="Rectangle 41"/>
            <p:cNvSpPr>
              <a:spLocks noChangeArrowheads="1"/>
            </p:cNvSpPr>
            <p:nvPr/>
          </p:nvSpPr>
          <p:spPr bwMode="auto">
            <a:xfrm>
              <a:off x="2563" y="1932"/>
              <a:ext cx="157" cy="412"/>
            </a:xfrm>
            <a:prstGeom prst="rect">
              <a:avLst/>
            </a:prstGeom>
            <a:noFill/>
            <a:ln w="9525">
              <a:noFill/>
              <a:miter lim="800000"/>
              <a:headEnd/>
              <a:tailEnd/>
            </a:ln>
          </p:spPr>
          <p:txBody>
            <a:bodyPr wrap="none" lIns="0" tIns="0" rIns="0" bIns="0">
              <a:spAutoFit/>
            </a:bodyPr>
            <a:lstStyle/>
            <a:p>
              <a:pPr algn="l"/>
              <a:r>
                <a:rPr lang="en-US" altLang="zh-CN" sz="3900" i="1">
                  <a:solidFill>
                    <a:srgbClr val="000000"/>
                  </a:solidFill>
                </a:rPr>
                <a:t>p</a:t>
              </a:r>
              <a:endParaRPr lang="en-US" altLang="zh-CN"/>
            </a:p>
          </p:txBody>
        </p:sp>
        <p:sp>
          <p:nvSpPr>
            <p:cNvPr id="654378" name="Rectangle 42"/>
            <p:cNvSpPr>
              <a:spLocks noChangeArrowheads="1"/>
            </p:cNvSpPr>
            <p:nvPr/>
          </p:nvSpPr>
          <p:spPr bwMode="auto">
            <a:xfrm>
              <a:off x="1495" y="1932"/>
              <a:ext cx="157" cy="412"/>
            </a:xfrm>
            <a:prstGeom prst="rect">
              <a:avLst/>
            </a:prstGeom>
            <a:noFill/>
            <a:ln w="9525">
              <a:noFill/>
              <a:miter lim="800000"/>
              <a:headEnd/>
              <a:tailEnd/>
            </a:ln>
          </p:spPr>
          <p:txBody>
            <a:bodyPr wrap="none" lIns="0" tIns="0" rIns="0" bIns="0">
              <a:spAutoFit/>
            </a:bodyPr>
            <a:lstStyle/>
            <a:p>
              <a:pPr algn="l"/>
              <a:r>
                <a:rPr lang="en-US" altLang="zh-CN" sz="3900" i="1">
                  <a:solidFill>
                    <a:srgbClr val="000000"/>
                  </a:solidFill>
                </a:rPr>
                <a:t>p</a:t>
              </a:r>
              <a:endParaRPr lang="en-US" altLang="zh-CN"/>
            </a:p>
          </p:txBody>
        </p:sp>
        <p:sp>
          <p:nvSpPr>
            <p:cNvPr id="654379" name="Rectangle 43"/>
            <p:cNvSpPr>
              <a:spLocks noChangeArrowheads="1"/>
            </p:cNvSpPr>
            <p:nvPr/>
          </p:nvSpPr>
          <p:spPr bwMode="auto">
            <a:xfrm>
              <a:off x="3152" y="1493"/>
              <a:ext cx="158" cy="412"/>
            </a:xfrm>
            <a:prstGeom prst="rect">
              <a:avLst/>
            </a:prstGeom>
            <a:noFill/>
            <a:ln w="9525">
              <a:noFill/>
              <a:miter lim="800000"/>
              <a:headEnd/>
              <a:tailEnd/>
            </a:ln>
          </p:spPr>
          <p:txBody>
            <a:bodyPr wrap="none" lIns="0" tIns="0" rIns="0" bIns="0">
              <a:spAutoFit/>
            </a:bodyPr>
            <a:lstStyle/>
            <a:p>
              <a:pPr algn="l"/>
              <a:r>
                <a:rPr lang="en-US" altLang="zh-CN" sz="3900" i="1">
                  <a:solidFill>
                    <a:srgbClr val="FF0000"/>
                  </a:solidFill>
                </a:rPr>
                <a:t>p</a:t>
              </a:r>
              <a:endParaRPr lang="en-US" altLang="zh-CN">
                <a:solidFill>
                  <a:srgbClr val="FF0000"/>
                </a:solidFill>
              </a:endParaRPr>
            </a:p>
          </p:txBody>
        </p:sp>
        <p:sp>
          <p:nvSpPr>
            <p:cNvPr id="654380" name="Rectangle 44"/>
            <p:cNvSpPr>
              <a:spLocks noChangeArrowheads="1"/>
            </p:cNvSpPr>
            <p:nvPr/>
          </p:nvSpPr>
          <p:spPr bwMode="auto">
            <a:xfrm>
              <a:off x="2202" y="1493"/>
              <a:ext cx="157" cy="412"/>
            </a:xfrm>
            <a:prstGeom prst="rect">
              <a:avLst/>
            </a:prstGeom>
            <a:noFill/>
            <a:ln w="9525">
              <a:noFill/>
              <a:miter lim="800000"/>
              <a:headEnd/>
              <a:tailEnd/>
            </a:ln>
          </p:spPr>
          <p:txBody>
            <a:bodyPr wrap="none" lIns="0" tIns="0" rIns="0" bIns="0">
              <a:spAutoFit/>
            </a:bodyPr>
            <a:lstStyle/>
            <a:p>
              <a:pPr algn="l"/>
              <a:r>
                <a:rPr lang="en-US" altLang="zh-CN" sz="3900" i="1">
                  <a:solidFill>
                    <a:srgbClr val="000000"/>
                  </a:solidFill>
                </a:rPr>
                <a:t>p</a:t>
              </a:r>
              <a:endParaRPr lang="en-US" altLang="zh-CN"/>
            </a:p>
          </p:txBody>
        </p:sp>
        <p:sp>
          <p:nvSpPr>
            <p:cNvPr id="654381" name="Rectangle 45"/>
            <p:cNvSpPr>
              <a:spLocks noChangeArrowheads="1"/>
            </p:cNvSpPr>
            <p:nvPr/>
          </p:nvSpPr>
          <p:spPr bwMode="auto">
            <a:xfrm>
              <a:off x="657" y="1695"/>
              <a:ext cx="210" cy="412"/>
            </a:xfrm>
            <a:prstGeom prst="rect">
              <a:avLst/>
            </a:prstGeom>
            <a:noFill/>
            <a:ln w="9525">
              <a:noFill/>
              <a:miter lim="800000"/>
              <a:headEnd/>
              <a:tailEnd/>
            </a:ln>
          </p:spPr>
          <p:txBody>
            <a:bodyPr wrap="none" lIns="0" tIns="0" rIns="0" bIns="0">
              <a:spAutoFit/>
            </a:bodyPr>
            <a:lstStyle/>
            <a:p>
              <a:pPr algn="l"/>
              <a:r>
                <a:rPr lang="en-US" altLang="zh-CN" sz="3900" i="1">
                  <a:solidFill>
                    <a:srgbClr val="000000"/>
                  </a:solidFill>
                </a:rPr>
                <a:t>K</a:t>
              </a:r>
              <a:endParaRPr lang="en-US" altLang="zh-CN"/>
            </a:p>
          </p:txBody>
        </p:sp>
        <p:sp>
          <p:nvSpPr>
            <p:cNvPr id="654382" name="Rectangle 46"/>
            <p:cNvSpPr>
              <a:spLocks noChangeArrowheads="1"/>
            </p:cNvSpPr>
            <p:nvPr/>
          </p:nvSpPr>
          <p:spPr bwMode="auto">
            <a:xfrm>
              <a:off x="1059" y="1653"/>
              <a:ext cx="173" cy="412"/>
            </a:xfrm>
            <a:prstGeom prst="rect">
              <a:avLst/>
            </a:prstGeom>
            <a:noFill/>
            <a:ln w="9525">
              <a:noFill/>
              <a:miter lim="800000"/>
              <a:headEnd/>
              <a:tailEnd/>
            </a:ln>
          </p:spPr>
          <p:txBody>
            <a:bodyPr wrap="none" lIns="0" tIns="0" rIns="0" bIns="0">
              <a:spAutoFit/>
            </a:bodyPr>
            <a:lstStyle/>
            <a:p>
              <a:pPr algn="l"/>
              <a:r>
                <a:rPr lang="en-US" altLang="zh-CN" sz="3900">
                  <a:solidFill>
                    <a:srgbClr val="000000"/>
                  </a:solidFill>
                  <a:latin typeface="Symbol" pitchFamily="18" charset="2"/>
                </a:rPr>
                <a:t>=</a:t>
              </a:r>
              <a:endParaRPr lang="en-US" altLang="zh-CN"/>
            </a:p>
          </p:txBody>
        </p:sp>
      </p:grpSp>
      <p:sp>
        <p:nvSpPr>
          <p:cNvPr id="654383" name="Rectangle 47"/>
          <p:cNvSpPr>
            <a:spLocks noChangeArrowheads="1"/>
          </p:cNvSpPr>
          <p:nvPr/>
        </p:nvSpPr>
        <p:spPr bwMode="auto">
          <a:xfrm>
            <a:off x="849313" y="3694113"/>
            <a:ext cx="3028950" cy="519112"/>
          </a:xfrm>
          <a:prstGeom prst="rect">
            <a:avLst/>
          </a:prstGeom>
          <a:noFill/>
          <a:ln w="9525" algn="ctr">
            <a:noFill/>
            <a:miter lim="800000"/>
            <a:headEnd/>
            <a:tailEnd/>
          </a:ln>
          <a:effectLst/>
        </p:spPr>
        <p:txBody>
          <a:bodyPr wrap="none">
            <a:spAutoFit/>
          </a:bodyPr>
          <a:lstStyle/>
          <a:p>
            <a:pPr algn="l">
              <a:spcBef>
                <a:spcPct val="50000"/>
              </a:spcBef>
            </a:pPr>
            <a:r>
              <a:rPr lang="zh-CN" altLang="en-US" sz="2800">
                <a:solidFill>
                  <a:srgbClr val="0000FF"/>
                </a:solidFill>
              </a:rPr>
              <a:t>对于溶液中的反应</a:t>
            </a:r>
          </a:p>
        </p:txBody>
      </p:sp>
      <p:grpSp>
        <p:nvGrpSpPr>
          <p:cNvPr id="5" name="Group 48"/>
          <p:cNvGrpSpPr>
            <a:grpSpLocks/>
          </p:cNvGrpSpPr>
          <p:nvPr/>
        </p:nvGrpSpPr>
        <p:grpSpPr bwMode="auto">
          <a:xfrm>
            <a:off x="1619250" y="4868861"/>
            <a:ext cx="5329238" cy="1384318"/>
            <a:chOff x="748" y="3159"/>
            <a:chExt cx="3311" cy="871"/>
          </a:xfrm>
        </p:grpSpPr>
        <p:sp>
          <p:nvSpPr>
            <p:cNvPr id="654385" name="Rectangle 49"/>
            <p:cNvSpPr>
              <a:spLocks noChangeArrowheads="1"/>
            </p:cNvSpPr>
            <p:nvPr/>
          </p:nvSpPr>
          <p:spPr bwMode="auto">
            <a:xfrm>
              <a:off x="2876" y="3159"/>
              <a:ext cx="125" cy="451"/>
            </a:xfrm>
            <a:prstGeom prst="rect">
              <a:avLst/>
            </a:prstGeom>
            <a:noFill/>
            <a:ln w="9525">
              <a:noFill/>
              <a:miter lim="800000"/>
              <a:headEnd/>
              <a:tailEnd/>
            </a:ln>
          </p:spPr>
          <p:txBody>
            <a:bodyPr wrap="none" lIns="0" tIns="0" rIns="0" bIns="0">
              <a:spAutoFit/>
            </a:bodyPr>
            <a:lstStyle/>
            <a:p>
              <a:pPr algn="l"/>
              <a:r>
                <a:rPr lang="en-US" altLang="zh-CN" sz="4700" dirty="0">
                  <a:solidFill>
                    <a:srgbClr val="000000"/>
                  </a:solidFill>
                  <a:latin typeface="Symbol" pitchFamily="18" charset="2"/>
                </a:rPr>
                <a:t>(</a:t>
              </a:r>
              <a:endParaRPr lang="en-US" altLang="zh-CN" dirty="0"/>
            </a:p>
          </p:txBody>
        </p:sp>
        <p:sp>
          <p:nvSpPr>
            <p:cNvPr id="654386" name="Rectangle 50"/>
            <p:cNvSpPr>
              <a:spLocks noChangeArrowheads="1"/>
            </p:cNvSpPr>
            <p:nvPr/>
          </p:nvSpPr>
          <p:spPr bwMode="auto">
            <a:xfrm>
              <a:off x="3379" y="3159"/>
              <a:ext cx="125" cy="451"/>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grpSp>
          <p:nvGrpSpPr>
            <p:cNvPr id="6" name="Group 51"/>
            <p:cNvGrpSpPr>
              <a:grpSpLocks/>
            </p:cNvGrpSpPr>
            <p:nvPr/>
          </p:nvGrpSpPr>
          <p:grpSpPr bwMode="auto">
            <a:xfrm>
              <a:off x="748" y="3159"/>
              <a:ext cx="3311" cy="871"/>
              <a:chOff x="748" y="3159"/>
              <a:chExt cx="3311" cy="871"/>
            </a:xfrm>
          </p:grpSpPr>
          <p:sp>
            <p:nvSpPr>
              <p:cNvPr id="654388" name="Rectangle 52"/>
              <p:cNvSpPr>
                <a:spLocks noChangeArrowheads="1"/>
              </p:cNvSpPr>
              <p:nvPr/>
            </p:nvSpPr>
            <p:spPr bwMode="auto">
              <a:xfrm>
                <a:off x="1556" y="3159"/>
                <a:ext cx="123" cy="450"/>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sp>
            <p:nvSpPr>
              <p:cNvPr id="654389" name="Rectangle 53"/>
              <p:cNvSpPr>
                <a:spLocks noChangeArrowheads="1"/>
              </p:cNvSpPr>
              <p:nvPr/>
            </p:nvSpPr>
            <p:spPr bwMode="auto">
              <a:xfrm>
                <a:off x="2175" y="3159"/>
                <a:ext cx="123" cy="450"/>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grpSp>
            <p:nvGrpSpPr>
              <p:cNvPr id="7" name="Group 54"/>
              <p:cNvGrpSpPr>
                <a:grpSpLocks/>
              </p:cNvGrpSpPr>
              <p:nvPr/>
            </p:nvGrpSpPr>
            <p:grpSpPr bwMode="auto">
              <a:xfrm>
                <a:off x="748" y="3182"/>
                <a:ext cx="3311" cy="848"/>
                <a:chOff x="748" y="3182"/>
                <a:chExt cx="3311" cy="848"/>
              </a:xfrm>
            </p:grpSpPr>
            <p:sp>
              <p:nvSpPr>
                <p:cNvPr id="654391" name="Rectangle 55"/>
                <p:cNvSpPr>
                  <a:spLocks noChangeArrowheads="1"/>
                </p:cNvSpPr>
                <p:nvPr/>
              </p:nvSpPr>
              <p:spPr bwMode="auto">
                <a:xfrm>
                  <a:off x="911" y="3442"/>
                  <a:ext cx="197" cy="259"/>
                </a:xfrm>
                <a:prstGeom prst="rect">
                  <a:avLst/>
                </a:prstGeom>
                <a:noFill/>
                <a:ln w="9525" algn="ctr">
                  <a:noFill/>
                  <a:miter lim="800000"/>
                  <a:headEnd/>
                  <a:tailEnd/>
                </a:ln>
                <a:effectLst/>
              </p:spPr>
              <p:txBody>
                <a:bodyPr wrap="none">
                  <a:spAutoFit/>
                </a:bodyPr>
                <a:lstStyle/>
                <a:p>
                  <a:pPr algn="l"/>
                  <a:r>
                    <a:rPr lang="ru-RU" altLang="zh-CN" baseline="30000">
                      <a:ea typeface="宋体" pitchFamily="2" charset="-122"/>
                    </a:rPr>
                    <a:t>ө</a:t>
                  </a:r>
                  <a:endParaRPr lang="en-US" altLang="zh-CN" baseline="30000">
                    <a:ea typeface="宋体" pitchFamily="2" charset="-122"/>
                  </a:endParaRPr>
                </a:p>
              </p:txBody>
            </p:sp>
            <p:sp>
              <p:nvSpPr>
                <p:cNvPr id="654392" name="Rectangle 56"/>
                <p:cNvSpPr>
                  <a:spLocks noChangeArrowheads="1"/>
                </p:cNvSpPr>
                <p:nvPr/>
              </p:nvSpPr>
              <p:spPr bwMode="auto">
                <a:xfrm>
                  <a:off x="1561" y="3556"/>
                  <a:ext cx="123" cy="450"/>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sp>
              <p:nvSpPr>
                <p:cNvPr id="654393" name="Rectangle 57"/>
                <p:cNvSpPr>
                  <a:spLocks noChangeArrowheads="1"/>
                </p:cNvSpPr>
                <p:nvPr/>
              </p:nvSpPr>
              <p:spPr bwMode="auto">
                <a:xfrm>
                  <a:off x="2109" y="3556"/>
                  <a:ext cx="123" cy="450"/>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sp>
              <p:nvSpPr>
                <p:cNvPr id="654394" name="Rectangle 58"/>
                <p:cNvSpPr>
                  <a:spLocks noChangeArrowheads="1"/>
                </p:cNvSpPr>
                <p:nvPr/>
              </p:nvSpPr>
              <p:spPr bwMode="auto">
                <a:xfrm>
                  <a:off x="3816" y="3203"/>
                  <a:ext cx="107" cy="384"/>
                </a:xfrm>
                <a:prstGeom prst="rect">
                  <a:avLst/>
                </a:prstGeom>
                <a:noFill/>
                <a:ln w="9525">
                  <a:noFill/>
                  <a:miter lim="800000"/>
                  <a:headEnd/>
                  <a:tailEnd/>
                </a:ln>
              </p:spPr>
              <p:txBody>
                <a:bodyPr wrap="none" lIns="0" tIns="0" rIns="0" bIns="0">
                  <a:spAutoFit/>
                </a:bodyPr>
                <a:lstStyle/>
                <a:p>
                  <a:pPr algn="l"/>
                  <a:r>
                    <a:rPr lang="en-US" altLang="zh-CN" sz="4000">
                      <a:solidFill>
                        <a:srgbClr val="000000"/>
                      </a:solidFill>
                      <a:latin typeface="Symbol" pitchFamily="18" charset="2"/>
                    </a:rPr>
                    <a:t>]</a:t>
                  </a:r>
                  <a:endParaRPr lang="en-US" altLang="zh-CN" sz="4000"/>
                </a:p>
              </p:txBody>
            </p:sp>
            <p:sp>
              <p:nvSpPr>
                <p:cNvPr id="654395" name="Rectangle 59"/>
                <p:cNvSpPr>
                  <a:spLocks noChangeArrowheads="1"/>
                </p:cNvSpPr>
                <p:nvPr/>
              </p:nvSpPr>
              <p:spPr bwMode="auto">
                <a:xfrm>
                  <a:off x="2830" y="3559"/>
                  <a:ext cx="123" cy="450"/>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sp>
              <p:nvSpPr>
                <p:cNvPr id="654396" name="Rectangle 60"/>
                <p:cNvSpPr>
                  <a:spLocks noChangeArrowheads="1"/>
                </p:cNvSpPr>
                <p:nvPr/>
              </p:nvSpPr>
              <p:spPr bwMode="auto">
                <a:xfrm>
                  <a:off x="3334" y="3556"/>
                  <a:ext cx="123" cy="450"/>
                </a:xfrm>
                <a:prstGeom prst="rect">
                  <a:avLst/>
                </a:prstGeom>
                <a:noFill/>
                <a:ln w="9525">
                  <a:noFill/>
                  <a:miter lim="800000"/>
                  <a:headEnd/>
                  <a:tailEnd/>
                </a:ln>
              </p:spPr>
              <p:txBody>
                <a:bodyPr wrap="none" lIns="0" tIns="0" rIns="0" bIns="0">
                  <a:spAutoFit/>
                </a:bodyPr>
                <a:lstStyle/>
                <a:p>
                  <a:pPr algn="l"/>
                  <a:r>
                    <a:rPr lang="en-US" altLang="zh-CN" sz="4700">
                      <a:solidFill>
                        <a:srgbClr val="000000"/>
                      </a:solidFill>
                      <a:latin typeface="Symbol" pitchFamily="18" charset="2"/>
                    </a:rPr>
                    <a:t>)</a:t>
                  </a:r>
                  <a:endParaRPr lang="en-US" altLang="zh-CN"/>
                </a:p>
              </p:txBody>
            </p:sp>
            <p:sp>
              <p:nvSpPr>
                <p:cNvPr id="654397" name="Line 61"/>
                <p:cNvSpPr>
                  <a:spLocks noChangeShapeType="1"/>
                </p:cNvSpPr>
                <p:nvPr/>
              </p:nvSpPr>
              <p:spPr bwMode="auto">
                <a:xfrm>
                  <a:off x="1300" y="3636"/>
                  <a:ext cx="2759" cy="0"/>
                </a:xfrm>
                <a:prstGeom prst="line">
                  <a:avLst/>
                </a:prstGeom>
                <a:noFill/>
                <a:ln w="17463">
                  <a:solidFill>
                    <a:srgbClr val="000000"/>
                  </a:solidFill>
                  <a:round/>
                  <a:headEnd/>
                  <a:tailEnd/>
                </a:ln>
              </p:spPr>
              <p:txBody>
                <a:bodyPr/>
                <a:lstStyle/>
                <a:p>
                  <a:endParaRPr lang="zh-CN" altLang="en-US"/>
                </a:p>
              </p:txBody>
            </p:sp>
            <p:sp>
              <p:nvSpPr>
                <p:cNvPr id="654398" name="Rectangle 62"/>
                <p:cNvSpPr>
                  <a:spLocks noChangeArrowheads="1"/>
                </p:cNvSpPr>
                <p:nvPr/>
              </p:nvSpPr>
              <p:spPr bwMode="auto">
                <a:xfrm>
                  <a:off x="3896" y="3651"/>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FF0000"/>
                      </a:solidFill>
                    </a:rPr>
                    <a:t>2</a:t>
                  </a:r>
                  <a:endParaRPr lang="en-US" altLang="zh-CN">
                    <a:solidFill>
                      <a:srgbClr val="FF0000"/>
                    </a:solidFill>
                  </a:endParaRPr>
                </a:p>
              </p:txBody>
            </p:sp>
            <p:sp>
              <p:nvSpPr>
                <p:cNvPr id="654399" name="Rectangle 63"/>
                <p:cNvSpPr>
                  <a:spLocks noChangeArrowheads="1"/>
                </p:cNvSpPr>
                <p:nvPr/>
              </p:nvSpPr>
              <p:spPr bwMode="auto">
                <a:xfrm>
                  <a:off x="3198" y="3699"/>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3</a:t>
                  </a:r>
                  <a:endParaRPr lang="en-US" altLang="zh-CN"/>
                </a:p>
              </p:txBody>
            </p:sp>
            <p:sp>
              <p:nvSpPr>
                <p:cNvPr id="654400" name="Rectangle 64"/>
                <p:cNvSpPr>
                  <a:spLocks noChangeArrowheads="1"/>
                </p:cNvSpPr>
                <p:nvPr/>
              </p:nvSpPr>
              <p:spPr bwMode="auto">
                <a:xfrm>
                  <a:off x="1927" y="3699"/>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a:p>
              </p:txBody>
            </p:sp>
            <p:sp>
              <p:nvSpPr>
                <p:cNvPr id="654401" name="Rectangle 65"/>
                <p:cNvSpPr>
                  <a:spLocks noChangeArrowheads="1"/>
                </p:cNvSpPr>
                <p:nvPr/>
              </p:nvSpPr>
              <p:spPr bwMode="auto">
                <a:xfrm>
                  <a:off x="3946" y="3254"/>
                  <a:ext cx="68" cy="163"/>
                </a:xfrm>
                <a:prstGeom prst="rect">
                  <a:avLst/>
                </a:prstGeom>
                <a:noFill/>
                <a:ln w="9525">
                  <a:noFill/>
                  <a:miter lim="800000"/>
                  <a:headEnd/>
                  <a:tailEnd/>
                </a:ln>
              </p:spPr>
              <p:txBody>
                <a:bodyPr wrap="none" lIns="0" tIns="0" rIns="0" bIns="0">
                  <a:spAutoFit/>
                </a:bodyPr>
                <a:lstStyle/>
                <a:p>
                  <a:pPr algn="l"/>
                  <a:r>
                    <a:rPr lang="en-US" altLang="zh-CN" sz="1700" dirty="0"/>
                    <a:t>2</a:t>
                  </a:r>
                  <a:endParaRPr lang="en-US" altLang="zh-CN" dirty="0"/>
                </a:p>
              </p:txBody>
            </p:sp>
            <p:sp>
              <p:nvSpPr>
                <p:cNvPr id="654402" name="Rectangle 66"/>
                <p:cNvSpPr>
                  <a:spLocks noChangeArrowheads="1"/>
                </p:cNvSpPr>
                <p:nvPr/>
              </p:nvSpPr>
              <p:spPr bwMode="auto">
                <a:xfrm>
                  <a:off x="3255" y="3302"/>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a:p>
              </p:txBody>
            </p:sp>
            <p:sp>
              <p:nvSpPr>
                <p:cNvPr id="654403" name="Rectangle 67"/>
                <p:cNvSpPr>
                  <a:spLocks noChangeArrowheads="1"/>
                </p:cNvSpPr>
                <p:nvPr/>
              </p:nvSpPr>
              <p:spPr bwMode="auto">
                <a:xfrm>
                  <a:off x="1927" y="3302"/>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4</a:t>
                  </a:r>
                  <a:endParaRPr lang="en-US" altLang="zh-CN"/>
                </a:p>
              </p:txBody>
            </p:sp>
            <p:sp>
              <p:nvSpPr>
                <p:cNvPr id="654404" name="Rectangle 68"/>
                <p:cNvSpPr>
                  <a:spLocks noChangeArrowheads="1"/>
                </p:cNvSpPr>
                <p:nvPr/>
              </p:nvSpPr>
              <p:spPr bwMode="auto">
                <a:xfrm>
                  <a:off x="2934" y="3703"/>
                  <a:ext cx="260" cy="317"/>
                </a:xfrm>
                <a:prstGeom prst="rect">
                  <a:avLst/>
                </a:prstGeom>
                <a:noFill/>
                <a:ln w="9525">
                  <a:noFill/>
                  <a:miter lim="800000"/>
                  <a:headEnd/>
                  <a:tailEnd/>
                </a:ln>
              </p:spPr>
              <p:txBody>
                <a:bodyPr wrap="none" lIns="0" tIns="0" rIns="0" bIns="0">
                  <a:spAutoFit/>
                </a:bodyPr>
                <a:lstStyle/>
                <a:p>
                  <a:pPr algn="l"/>
                  <a:r>
                    <a:rPr lang="en-US" altLang="zh-CN" sz="3300">
                      <a:solidFill>
                        <a:srgbClr val="000000"/>
                      </a:solidFill>
                    </a:rPr>
                    <a:t>Fe</a:t>
                  </a:r>
                  <a:endParaRPr lang="en-US" altLang="zh-CN"/>
                </a:p>
              </p:txBody>
            </p:sp>
            <p:sp>
              <p:nvSpPr>
                <p:cNvPr id="654405" name="Rectangle 69"/>
                <p:cNvSpPr>
                  <a:spLocks noChangeArrowheads="1"/>
                </p:cNvSpPr>
                <p:nvPr/>
              </p:nvSpPr>
              <p:spPr bwMode="auto">
                <a:xfrm>
                  <a:off x="1648" y="3700"/>
                  <a:ext cx="276" cy="317"/>
                </a:xfrm>
                <a:prstGeom prst="rect">
                  <a:avLst/>
                </a:prstGeom>
                <a:noFill/>
                <a:ln w="9525">
                  <a:noFill/>
                  <a:miter lim="800000"/>
                  <a:headEnd/>
                  <a:tailEnd/>
                </a:ln>
              </p:spPr>
              <p:txBody>
                <a:bodyPr wrap="none" lIns="0" tIns="0" rIns="0" bIns="0">
                  <a:spAutoFit/>
                </a:bodyPr>
                <a:lstStyle/>
                <a:p>
                  <a:pPr algn="l"/>
                  <a:r>
                    <a:rPr lang="en-US" altLang="zh-CN" sz="3300">
                      <a:solidFill>
                        <a:srgbClr val="000000"/>
                      </a:solidFill>
                    </a:rPr>
                    <a:t>Sn</a:t>
                  </a:r>
                  <a:endParaRPr lang="en-US" altLang="zh-CN"/>
                </a:p>
              </p:txBody>
            </p:sp>
            <p:sp>
              <p:nvSpPr>
                <p:cNvPr id="654406" name="Rectangle 70"/>
                <p:cNvSpPr>
                  <a:spLocks noChangeArrowheads="1"/>
                </p:cNvSpPr>
                <p:nvPr/>
              </p:nvSpPr>
              <p:spPr bwMode="auto">
                <a:xfrm>
                  <a:off x="2971" y="3294"/>
                  <a:ext cx="260" cy="316"/>
                </a:xfrm>
                <a:prstGeom prst="rect">
                  <a:avLst/>
                </a:prstGeom>
                <a:noFill/>
                <a:ln w="9525">
                  <a:noFill/>
                  <a:miter lim="800000"/>
                  <a:headEnd/>
                  <a:tailEnd/>
                </a:ln>
              </p:spPr>
              <p:txBody>
                <a:bodyPr wrap="none" lIns="0" tIns="0" rIns="0" bIns="0">
                  <a:spAutoFit/>
                </a:bodyPr>
                <a:lstStyle/>
                <a:p>
                  <a:pPr algn="l"/>
                  <a:r>
                    <a:rPr lang="en-US" altLang="zh-CN" sz="3300">
                      <a:solidFill>
                        <a:srgbClr val="000000"/>
                      </a:solidFill>
                    </a:rPr>
                    <a:t>Fe</a:t>
                  </a:r>
                  <a:endParaRPr lang="en-US" altLang="zh-CN"/>
                </a:p>
              </p:txBody>
            </p:sp>
            <p:sp>
              <p:nvSpPr>
                <p:cNvPr id="654407" name="Rectangle 71"/>
                <p:cNvSpPr>
                  <a:spLocks noChangeArrowheads="1"/>
                </p:cNvSpPr>
                <p:nvPr/>
              </p:nvSpPr>
              <p:spPr bwMode="auto">
                <a:xfrm>
                  <a:off x="1643" y="3295"/>
                  <a:ext cx="275" cy="316"/>
                </a:xfrm>
                <a:prstGeom prst="rect">
                  <a:avLst/>
                </a:prstGeom>
                <a:noFill/>
                <a:ln w="9525">
                  <a:noFill/>
                  <a:miter lim="800000"/>
                  <a:headEnd/>
                  <a:tailEnd/>
                </a:ln>
              </p:spPr>
              <p:txBody>
                <a:bodyPr wrap="none" lIns="0" tIns="0" rIns="0" bIns="0">
                  <a:spAutoFit/>
                </a:bodyPr>
                <a:lstStyle/>
                <a:p>
                  <a:pPr algn="l"/>
                  <a:r>
                    <a:rPr lang="en-US" altLang="zh-CN" sz="3300" dirty="0" err="1">
                      <a:solidFill>
                        <a:srgbClr val="000000"/>
                      </a:solidFill>
                    </a:rPr>
                    <a:t>Sn</a:t>
                  </a:r>
                  <a:endParaRPr lang="en-US" altLang="zh-CN" dirty="0"/>
                </a:p>
              </p:txBody>
            </p:sp>
            <p:sp>
              <p:nvSpPr>
                <p:cNvPr id="654408" name="Rectangle 72"/>
                <p:cNvSpPr>
                  <a:spLocks noChangeArrowheads="1"/>
                </p:cNvSpPr>
                <p:nvPr/>
              </p:nvSpPr>
              <p:spPr bwMode="auto">
                <a:xfrm>
                  <a:off x="3724" y="3703"/>
                  <a:ext cx="0" cy="310"/>
                </a:xfrm>
                <a:prstGeom prst="rect">
                  <a:avLst/>
                </a:prstGeom>
                <a:noFill/>
                <a:ln w="9525">
                  <a:noFill/>
                  <a:miter lim="800000"/>
                  <a:headEnd/>
                  <a:tailEnd/>
                </a:ln>
              </p:spPr>
              <p:txBody>
                <a:bodyPr wrap="none" lIns="0" tIns="0" rIns="0" bIns="0">
                  <a:spAutoFit/>
                </a:bodyPr>
                <a:lstStyle/>
                <a:p>
                  <a:pPr algn="l"/>
                  <a:endParaRPr lang="en-US" altLang="zh-CN" dirty="0"/>
                </a:p>
              </p:txBody>
            </p:sp>
            <p:sp>
              <p:nvSpPr>
                <p:cNvPr id="654409" name="Rectangle 73"/>
                <p:cNvSpPr>
                  <a:spLocks noChangeArrowheads="1"/>
                </p:cNvSpPr>
                <p:nvPr/>
              </p:nvSpPr>
              <p:spPr bwMode="auto">
                <a:xfrm>
                  <a:off x="2687" y="3306"/>
                  <a:ext cx="0" cy="310"/>
                </a:xfrm>
                <a:prstGeom prst="rect">
                  <a:avLst/>
                </a:prstGeom>
                <a:noFill/>
                <a:ln w="9525">
                  <a:noFill/>
                  <a:miter lim="800000"/>
                  <a:headEnd/>
                  <a:tailEnd/>
                </a:ln>
              </p:spPr>
              <p:txBody>
                <a:bodyPr wrap="none" lIns="0" tIns="0" rIns="0" bIns="0">
                  <a:spAutoFit/>
                </a:bodyPr>
                <a:lstStyle/>
                <a:p>
                  <a:pPr algn="l"/>
                  <a:endParaRPr lang="en-US" altLang="zh-CN" dirty="0"/>
                </a:p>
              </p:txBody>
            </p:sp>
            <p:sp>
              <p:nvSpPr>
                <p:cNvPr id="654410" name="Rectangle 74"/>
                <p:cNvSpPr>
                  <a:spLocks noChangeArrowheads="1"/>
                </p:cNvSpPr>
                <p:nvPr/>
              </p:nvSpPr>
              <p:spPr bwMode="auto">
                <a:xfrm>
                  <a:off x="3449" y="3702"/>
                  <a:ext cx="188" cy="317"/>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/c</a:t>
                  </a:r>
                  <a:endParaRPr lang="en-US" altLang="zh-CN"/>
                </a:p>
              </p:txBody>
            </p:sp>
            <p:sp>
              <p:nvSpPr>
                <p:cNvPr id="654411" name="Rectangle 75"/>
                <p:cNvSpPr>
                  <a:spLocks noChangeArrowheads="1"/>
                </p:cNvSpPr>
                <p:nvPr/>
              </p:nvSpPr>
              <p:spPr bwMode="auto">
                <a:xfrm>
                  <a:off x="2699" y="3702"/>
                  <a:ext cx="115" cy="317"/>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c</a:t>
                  </a:r>
                  <a:endParaRPr lang="en-US" altLang="zh-CN"/>
                </a:p>
              </p:txBody>
            </p:sp>
            <p:sp>
              <p:nvSpPr>
                <p:cNvPr id="654412" name="Rectangle 76"/>
                <p:cNvSpPr>
                  <a:spLocks noChangeArrowheads="1"/>
                </p:cNvSpPr>
                <p:nvPr/>
              </p:nvSpPr>
              <p:spPr bwMode="auto">
                <a:xfrm>
                  <a:off x="2222" y="3700"/>
                  <a:ext cx="187" cy="317"/>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/c</a:t>
                  </a:r>
                  <a:endParaRPr lang="en-US" altLang="zh-CN"/>
                </a:p>
              </p:txBody>
            </p:sp>
            <p:sp>
              <p:nvSpPr>
                <p:cNvPr id="654413" name="Rectangle 77"/>
                <p:cNvSpPr>
                  <a:spLocks noChangeArrowheads="1"/>
                </p:cNvSpPr>
                <p:nvPr/>
              </p:nvSpPr>
              <p:spPr bwMode="auto">
                <a:xfrm>
                  <a:off x="1396" y="3657"/>
                  <a:ext cx="115" cy="317"/>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c</a:t>
                  </a:r>
                  <a:endParaRPr lang="en-US" altLang="zh-CN"/>
                </a:p>
              </p:txBody>
            </p:sp>
            <p:sp>
              <p:nvSpPr>
                <p:cNvPr id="654414" name="Rectangle 78"/>
                <p:cNvSpPr>
                  <a:spLocks noChangeArrowheads="1"/>
                </p:cNvSpPr>
                <p:nvPr/>
              </p:nvSpPr>
              <p:spPr bwMode="auto">
                <a:xfrm>
                  <a:off x="3488" y="3294"/>
                  <a:ext cx="187" cy="316"/>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a:t>
                  </a:r>
                  <a:r>
                    <a:rPr lang="en-US" altLang="zh-CN" sz="3300" i="1">
                      <a:solidFill>
                        <a:srgbClr val="FF0000"/>
                      </a:solidFill>
                    </a:rPr>
                    <a:t>c</a:t>
                  </a:r>
                  <a:endParaRPr lang="en-US" altLang="zh-CN">
                    <a:solidFill>
                      <a:srgbClr val="FF0000"/>
                    </a:solidFill>
                  </a:endParaRPr>
                </a:p>
              </p:txBody>
            </p:sp>
            <p:sp>
              <p:nvSpPr>
                <p:cNvPr id="654415" name="Rectangle 79"/>
                <p:cNvSpPr>
                  <a:spLocks noChangeArrowheads="1"/>
                </p:cNvSpPr>
                <p:nvPr/>
              </p:nvSpPr>
              <p:spPr bwMode="auto">
                <a:xfrm>
                  <a:off x="2716" y="3287"/>
                  <a:ext cx="117" cy="317"/>
                </a:xfrm>
                <a:prstGeom prst="rect">
                  <a:avLst/>
                </a:prstGeom>
                <a:noFill/>
                <a:ln w="9525">
                  <a:noFill/>
                  <a:miter lim="800000"/>
                  <a:headEnd/>
                  <a:tailEnd/>
                </a:ln>
              </p:spPr>
              <p:txBody>
                <a:bodyPr wrap="none" lIns="0" tIns="0" rIns="0" bIns="0">
                  <a:spAutoFit/>
                </a:bodyPr>
                <a:lstStyle/>
                <a:p>
                  <a:pPr algn="l"/>
                  <a:r>
                    <a:rPr lang="en-US" altLang="zh-CN" sz="3300" i="1" dirty="0">
                      <a:solidFill>
                        <a:srgbClr val="000000"/>
                      </a:solidFill>
                    </a:rPr>
                    <a:t>c</a:t>
                  </a:r>
                  <a:endParaRPr lang="en-US" altLang="zh-CN" dirty="0"/>
                </a:p>
              </p:txBody>
            </p:sp>
            <p:sp>
              <p:nvSpPr>
                <p:cNvPr id="654416" name="Rectangle 80"/>
                <p:cNvSpPr>
                  <a:spLocks noChangeArrowheads="1"/>
                </p:cNvSpPr>
                <p:nvPr/>
              </p:nvSpPr>
              <p:spPr bwMode="auto">
                <a:xfrm>
                  <a:off x="2289" y="3303"/>
                  <a:ext cx="187" cy="316"/>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/c</a:t>
                  </a:r>
                  <a:endParaRPr lang="en-US" altLang="zh-CN"/>
                </a:p>
              </p:txBody>
            </p:sp>
            <p:sp>
              <p:nvSpPr>
                <p:cNvPr id="654417" name="Rectangle 81"/>
                <p:cNvSpPr>
                  <a:spLocks noChangeArrowheads="1"/>
                </p:cNvSpPr>
                <p:nvPr/>
              </p:nvSpPr>
              <p:spPr bwMode="auto">
                <a:xfrm>
                  <a:off x="1390" y="3303"/>
                  <a:ext cx="115" cy="316"/>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c</a:t>
                  </a:r>
                  <a:endParaRPr lang="en-US" altLang="zh-CN"/>
                </a:p>
              </p:txBody>
            </p:sp>
            <p:sp>
              <p:nvSpPr>
                <p:cNvPr id="654418" name="Rectangle 82"/>
                <p:cNvSpPr>
                  <a:spLocks noChangeArrowheads="1"/>
                </p:cNvSpPr>
                <p:nvPr/>
              </p:nvSpPr>
              <p:spPr bwMode="auto">
                <a:xfrm>
                  <a:off x="748" y="3467"/>
                  <a:ext cx="174" cy="316"/>
                </a:xfrm>
                <a:prstGeom prst="rect">
                  <a:avLst/>
                </a:prstGeom>
                <a:noFill/>
                <a:ln w="9525">
                  <a:noFill/>
                  <a:miter lim="800000"/>
                  <a:headEnd/>
                  <a:tailEnd/>
                </a:ln>
              </p:spPr>
              <p:txBody>
                <a:bodyPr wrap="none" lIns="0" tIns="0" rIns="0" bIns="0">
                  <a:spAutoFit/>
                </a:bodyPr>
                <a:lstStyle/>
                <a:p>
                  <a:pPr algn="l"/>
                  <a:r>
                    <a:rPr lang="en-US" altLang="zh-CN" sz="3300" i="1">
                      <a:solidFill>
                        <a:srgbClr val="000000"/>
                      </a:solidFill>
                    </a:rPr>
                    <a:t>K</a:t>
                  </a:r>
                  <a:endParaRPr lang="en-US" altLang="zh-CN"/>
                </a:p>
              </p:txBody>
            </p:sp>
            <p:sp>
              <p:nvSpPr>
                <p:cNvPr id="654419" name="Rectangle 83"/>
                <p:cNvSpPr>
                  <a:spLocks noChangeArrowheads="1"/>
                </p:cNvSpPr>
                <p:nvPr/>
              </p:nvSpPr>
              <p:spPr bwMode="auto">
                <a:xfrm>
                  <a:off x="3287" y="3684"/>
                  <a:ext cx="75"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latin typeface="Symbol" pitchFamily="18" charset="2"/>
                    </a:rPr>
                    <a:t>+</a:t>
                  </a:r>
                  <a:endParaRPr lang="en-US" altLang="zh-CN"/>
                </a:p>
              </p:txBody>
            </p:sp>
            <p:sp>
              <p:nvSpPr>
                <p:cNvPr id="654420" name="Rectangle 84"/>
                <p:cNvSpPr>
                  <a:spLocks noChangeArrowheads="1"/>
                </p:cNvSpPr>
                <p:nvPr/>
              </p:nvSpPr>
              <p:spPr bwMode="auto">
                <a:xfrm>
                  <a:off x="2021" y="3684"/>
                  <a:ext cx="75"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latin typeface="Symbol" pitchFamily="18" charset="2"/>
                    </a:rPr>
                    <a:t>+</a:t>
                  </a:r>
                  <a:endParaRPr lang="en-US" altLang="zh-CN"/>
                </a:p>
              </p:txBody>
            </p:sp>
            <p:sp>
              <p:nvSpPr>
                <p:cNvPr id="654421" name="Rectangle 85"/>
                <p:cNvSpPr>
                  <a:spLocks noChangeArrowheads="1"/>
                </p:cNvSpPr>
                <p:nvPr/>
              </p:nvSpPr>
              <p:spPr bwMode="auto">
                <a:xfrm>
                  <a:off x="3349" y="3287"/>
                  <a:ext cx="75"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latin typeface="Symbol" pitchFamily="18" charset="2"/>
                    </a:rPr>
                    <a:t>+</a:t>
                  </a:r>
                  <a:endParaRPr lang="en-US" altLang="zh-CN"/>
                </a:p>
              </p:txBody>
            </p:sp>
            <p:sp>
              <p:nvSpPr>
                <p:cNvPr id="654422" name="Rectangle 86"/>
                <p:cNvSpPr>
                  <a:spLocks noChangeArrowheads="1"/>
                </p:cNvSpPr>
                <p:nvPr/>
              </p:nvSpPr>
              <p:spPr bwMode="auto">
                <a:xfrm>
                  <a:off x="2020" y="3287"/>
                  <a:ext cx="75"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latin typeface="Symbol" pitchFamily="18" charset="2"/>
                    </a:rPr>
                    <a:t>+</a:t>
                  </a:r>
                  <a:endParaRPr lang="en-US" altLang="zh-CN"/>
                </a:p>
              </p:txBody>
            </p:sp>
            <p:sp>
              <p:nvSpPr>
                <p:cNvPr id="654423" name="Rectangle 87"/>
                <p:cNvSpPr>
                  <a:spLocks noChangeArrowheads="1"/>
                </p:cNvSpPr>
                <p:nvPr/>
              </p:nvSpPr>
              <p:spPr bwMode="auto">
                <a:xfrm>
                  <a:off x="1102" y="3437"/>
                  <a:ext cx="143" cy="316"/>
                </a:xfrm>
                <a:prstGeom prst="rect">
                  <a:avLst/>
                </a:prstGeom>
                <a:noFill/>
                <a:ln w="9525">
                  <a:noFill/>
                  <a:miter lim="800000"/>
                  <a:headEnd/>
                  <a:tailEnd/>
                </a:ln>
              </p:spPr>
              <p:txBody>
                <a:bodyPr wrap="none" lIns="0" tIns="0" rIns="0" bIns="0">
                  <a:spAutoFit/>
                </a:bodyPr>
                <a:lstStyle/>
                <a:p>
                  <a:pPr algn="l"/>
                  <a:r>
                    <a:rPr lang="en-US" altLang="zh-CN" sz="3300">
                      <a:solidFill>
                        <a:srgbClr val="000000"/>
                      </a:solidFill>
                      <a:latin typeface="Symbol" pitchFamily="18" charset="2"/>
                    </a:rPr>
                    <a:t>=</a:t>
                  </a:r>
                  <a:endParaRPr lang="en-US" altLang="zh-CN"/>
                </a:p>
              </p:txBody>
            </p:sp>
            <p:sp>
              <p:nvSpPr>
                <p:cNvPr id="654424" name="Rectangle 88"/>
                <p:cNvSpPr>
                  <a:spLocks noChangeArrowheads="1"/>
                </p:cNvSpPr>
                <p:nvPr/>
              </p:nvSpPr>
              <p:spPr bwMode="auto">
                <a:xfrm>
                  <a:off x="1292" y="3228"/>
                  <a:ext cx="107" cy="384"/>
                </a:xfrm>
                <a:prstGeom prst="rect">
                  <a:avLst/>
                </a:prstGeom>
                <a:noFill/>
                <a:ln w="9525">
                  <a:noFill/>
                  <a:miter lim="800000"/>
                  <a:headEnd/>
                  <a:tailEnd/>
                </a:ln>
              </p:spPr>
              <p:txBody>
                <a:bodyPr wrap="none" lIns="0" tIns="0" rIns="0" bIns="0">
                  <a:spAutoFit/>
                </a:bodyPr>
                <a:lstStyle/>
                <a:p>
                  <a:pPr algn="l"/>
                  <a:r>
                    <a:rPr lang="en-US" altLang="zh-CN" sz="4000">
                      <a:solidFill>
                        <a:srgbClr val="000000"/>
                      </a:solidFill>
                      <a:latin typeface="Symbol" pitchFamily="18" charset="2"/>
                    </a:rPr>
                    <a:t>[</a:t>
                  </a:r>
                  <a:endParaRPr lang="en-US" altLang="zh-CN" sz="4000"/>
                </a:p>
              </p:txBody>
            </p:sp>
            <p:sp>
              <p:nvSpPr>
                <p:cNvPr id="654425" name="Rectangle 89"/>
                <p:cNvSpPr>
                  <a:spLocks noChangeArrowheads="1"/>
                </p:cNvSpPr>
                <p:nvPr/>
              </p:nvSpPr>
              <p:spPr bwMode="auto">
                <a:xfrm>
                  <a:off x="1292" y="3590"/>
                  <a:ext cx="107" cy="384"/>
                </a:xfrm>
                <a:prstGeom prst="rect">
                  <a:avLst/>
                </a:prstGeom>
                <a:noFill/>
                <a:ln w="9525">
                  <a:noFill/>
                  <a:miter lim="800000"/>
                  <a:headEnd/>
                  <a:tailEnd/>
                </a:ln>
              </p:spPr>
              <p:txBody>
                <a:bodyPr wrap="none" lIns="0" tIns="0" rIns="0" bIns="0">
                  <a:spAutoFit/>
                </a:bodyPr>
                <a:lstStyle/>
                <a:p>
                  <a:pPr algn="l"/>
                  <a:r>
                    <a:rPr lang="en-US" altLang="zh-CN" sz="4000">
                      <a:solidFill>
                        <a:srgbClr val="000000"/>
                      </a:solidFill>
                      <a:latin typeface="Symbol" pitchFamily="18" charset="2"/>
                    </a:rPr>
                    <a:t>[</a:t>
                  </a:r>
                  <a:endParaRPr lang="en-US" altLang="zh-CN" sz="4000"/>
                </a:p>
              </p:txBody>
            </p:sp>
            <p:sp>
              <p:nvSpPr>
                <p:cNvPr id="654426" name="Rectangle 90"/>
                <p:cNvSpPr>
                  <a:spLocks noChangeArrowheads="1"/>
                </p:cNvSpPr>
                <p:nvPr/>
              </p:nvSpPr>
              <p:spPr bwMode="auto">
                <a:xfrm>
                  <a:off x="2592" y="3612"/>
                  <a:ext cx="107" cy="384"/>
                </a:xfrm>
                <a:prstGeom prst="rect">
                  <a:avLst/>
                </a:prstGeom>
                <a:noFill/>
                <a:ln w="9525">
                  <a:noFill/>
                  <a:miter lim="800000"/>
                  <a:headEnd/>
                  <a:tailEnd/>
                </a:ln>
              </p:spPr>
              <p:txBody>
                <a:bodyPr wrap="none" lIns="0" tIns="0" rIns="0" bIns="0">
                  <a:spAutoFit/>
                </a:bodyPr>
                <a:lstStyle/>
                <a:p>
                  <a:pPr algn="l"/>
                  <a:r>
                    <a:rPr lang="en-US" altLang="zh-CN" sz="4000">
                      <a:solidFill>
                        <a:srgbClr val="000000"/>
                      </a:solidFill>
                      <a:latin typeface="Symbol" pitchFamily="18" charset="2"/>
                    </a:rPr>
                    <a:t>[</a:t>
                  </a:r>
                  <a:endParaRPr lang="en-US" altLang="zh-CN" sz="4000"/>
                </a:p>
              </p:txBody>
            </p:sp>
            <p:sp>
              <p:nvSpPr>
                <p:cNvPr id="654427" name="Rectangle 91"/>
                <p:cNvSpPr>
                  <a:spLocks noChangeArrowheads="1"/>
                </p:cNvSpPr>
                <p:nvPr/>
              </p:nvSpPr>
              <p:spPr bwMode="auto">
                <a:xfrm>
                  <a:off x="2608" y="3182"/>
                  <a:ext cx="107" cy="384"/>
                </a:xfrm>
                <a:prstGeom prst="rect">
                  <a:avLst/>
                </a:prstGeom>
                <a:noFill/>
                <a:ln w="9525">
                  <a:noFill/>
                  <a:miter lim="800000"/>
                  <a:headEnd/>
                  <a:tailEnd/>
                </a:ln>
              </p:spPr>
              <p:txBody>
                <a:bodyPr wrap="none" lIns="0" tIns="0" rIns="0" bIns="0">
                  <a:spAutoFit/>
                </a:bodyPr>
                <a:lstStyle/>
                <a:p>
                  <a:pPr algn="l"/>
                  <a:r>
                    <a:rPr lang="en-US" altLang="zh-CN" sz="4000" dirty="0">
                      <a:solidFill>
                        <a:srgbClr val="000000"/>
                      </a:solidFill>
                      <a:latin typeface="Symbol" pitchFamily="18" charset="2"/>
                    </a:rPr>
                    <a:t>[</a:t>
                  </a:r>
                  <a:endParaRPr lang="en-US" altLang="zh-CN" sz="4000" dirty="0"/>
                </a:p>
              </p:txBody>
            </p:sp>
            <p:sp>
              <p:nvSpPr>
                <p:cNvPr id="654428" name="Rectangle 92"/>
                <p:cNvSpPr>
                  <a:spLocks noChangeArrowheads="1"/>
                </p:cNvSpPr>
                <p:nvPr/>
              </p:nvSpPr>
              <p:spPr bwMode="auto">
                <a:xfrm>
                  <a:off x="2546" y="3182"/>
                  <a:ext cx="107" cy="384"/>
                </a:xfrm>
                <a:prstGeom prst="rect">
                  <a:avLst/>
                </a:prstGeom>
                <a:noFill/>
                <a:ln w="9525">
                  <a:noFill/>
                  <a:miter lim="800000"/>
                  <a:headEnd/>
                  <a:tailEnd/>
                </a:ln>
              </p:spPr>
              <p:txBody>
                <a:bodyPr wrap="none" lIns="0" tIns="0" rIns="0" bIns="0">
                  <a:spAutoFit/>
                </a:bodyPr>
                <a:lstStyle/>
                <a:p>
                  <a:pPr algn="l"/>
                  <a:r>
                    <a:rPr lang="en-US" altLang="zh-CN" sz="4000">
                      <a:solidFill>
                        <a:srgbClr val="000000"/>
                      </a:solidFill>
                      <a:latin typeface="Symbol" pitchFamily="18" charset="2"/>
                    </a:rPr>
                    <a:t>]</a:t>
                  </a:r>
                  <a:endParaRPr lang="en-US" altLang="zh-CN" sz="4000"/>
                </a:p>
              </p:txBody>
            </p:sp>
            <p:sp>
              <p:nvSpPr>
                <p:cNvPr id="654429" name="Rectangle 93"/>
                <p:cNvSpPr>
                  <a:spLocks noChangeArrowheads="1"/>
                </p:cNvSpPr>
                <p:nvPr/>
              </p:nvSpPr>
              <p:spPr bwMode="auto">
                <a:xfrm>
                  <a:off x="2517" y="3612"/>
                  <a:ext cx="107" cy="384"/>
                </a:xfrm>
                <a:prstGeom prst="rect">
                  <a:avLst/>
                </a:prstGeom>
                <a:noFill/>
                <a:ln w="9525">
                  <a:noFill/>
                  <a:miter lim="800000"/>
                  <a:headEnd/>
                  <a:tailEnd/>
                </a:ln>
              </p:spPr>
              <p:txBody>
                <a:bodyPr wrap="none" lIns="0" tIns="0" rIns="0" bIns="0">
                  <a:spAutoFit/>
                </a:bodyPr>
                <a:lstStyle/>
                <a:p>
                  <a:pPr algn="l"/>
                  <a:r>
                    <a:rPr lang="en-US" altLang="zh-CN" sz="4000">
                      <a:solidFill>
                        <a:srgbClr val="000000"/>
                      </a:solidFill>
                      <a:latin typeface="Symbol" pitchFamily="18" charset="2"/>
                    </a:rPr>
                    <a:t>]</a:t>
                  </a:r>
                  <a:endParaRPr lang="en-US" altLang="zh-CN" sz="4000"/>
                </a:p>
              </p:txBody>
            </p:sp>
            <p:sp>
              <p:nvSpPr>
                <p:cNvPr id="654430" name="Rectangle 94"/>
                <p:cNvSpPr>
                  <a:spLocks noChangeArrowheads="1"/>
                </p:cNvSpPr>
                <p:nvPr/>
              </p:nvSpPr>
              <p:spPr bwMode="auto">
                <a:xfrm>
                  <a:off x="2381" y="3760"/>
                  <a:ext cx="227" cy="260"/>
                </a:xfrm>
                <a:prstGeom prst="rect">
                  <a:avLst/>
                </a:prstGeom>
                <a:noFill/>
                <a:ln w="9525" algn="ctr">
                  <a:noFill/>
                  <a:miter lim="800000"/>
                  <a:headEnd/>
                  <a:tailEnd/>
                </a:ln>
                <a:effectLst/>
              </p:spPr>
              <p:txBody>
                <a:bodyPr>
                  <a:spAutoFit/>
                </a:bodyPr>
                <a:lstStyle/>
                <a:p>
                  <a:pPr algn="l"/>
                  <a:r>
                    <a:rPr lang="ru-RU" altLang="zh-CN" baseline="30000">
                      <a:ea typeface="宋体" pitchFamily="2" charset="-122"/>
                    </a:rPr>
                    <a:t>ө</a:t>
                  </a:r>
                  <a:endParaRPr lang="en-US" altLang="zh-CN" baseline="30000">
                    <a:ea typeface="宋体" pitchFamily="2" charset="-122"/>
                  </a:endParaRPr>
                </a:p>
              </p:txBody>
            </p:sp>
            <p:sp>
              <p:nvSpPr>
                <p:cNvPr id="654431" name="Rectangle 95"/>
                <p:cNvSpPr>
                  <a:spLocks noChangeArrowheads="1"/>
                </p:cNvSpPr>
                <p:nvPr/>
              </p:nvSpPr>
              <p:spPr bwMode="auto">
                <a:xfrm>
                  <a:off x="2426" y="3352"/>
                  <a:ext cx="136" cy="260"/>
                </a:xfrm>
                <a:prstGeom prst="rect">
                  <a:avLst/>
                </a:prstGeom>
                <a:noFill/>
                <a:ln w="9525" algn="ctr">
                  <a:noFill/>
                  <a:miter lim="800000"/>
                  <a:headEnd/>
                  <a:tailEnd/>
                </a:ln>
                <a:effectLst/>
              </p:spPr>
              <p:txBody>
                <a:bodyPr>
                  <a:spAutoFit/>
                </a:bodyPr>
                <a:lstStyle/>
                <a:p>
                  <a:pPr algn="l"/>
                  <a:r>
                    <a:rPr lang="ru-RU" altLang="zh-CN" baseline="30000">
                      <a:ea typeface="宋体" pitchFamily="2" charset="-122"/>
                    </a:rPr>
                    <a:t>ө</a:t>
                  </a:r>
                  <a:endParaRPr lang="en-US" altLang="zh-CN" baseline="30000">
                    <a:ea typeface="宋体" pitchFamily="2" charset="-122"/>
                  </a:endParaRPr>
                </a:p>
              </p:txBody>
            </p:sp>
            <p:sp>
              <p:nvSpPr>
                <p:cNvPr id="654432" name="Rectangle 96"/>
                <p:cNvSpPr>
                  <a:spLocks noChangeArrowheads="1"/>
                </p:cNvSpPr>
                <p:nvPr/>
              </p:nvSpPr>
              <p:spPr bwMode="auto">
                <a:xfrm>
                  <a:off x="3651" y="3339"/>
                  <a:ext cx="227" cy="260"/>
                </a:xfrm>
                <a:prstGeom prst="rect">
                  <a:avLst/>
                </a:prstGeom>
                <a:noFill/>
                <a:ln w="9525" algn="ctr">
                  <a:noFill/>
                  <a:miter lim="800000"/>
                  <a:headEnd/>
                  <a:tailEnd/>
                </a:ln>
                <a:effectLst/>
              </p:spPr>
              <p:txBody>
                <a:bodyPr>
                  <a:spAutoFit/>
                </a:bodyPr>
                <a:lstStyle/>
                <a:p>
                  <a:pPr algn="l"/>
                  <a:r>
                    <a:rPr lang="ru-RU" altLang="zh-CN" baseline="30000">
                      <a:solidFill>
                        <a:srgbClr val="FF0000"/>
                      </a:solidFill>
                      <a:ea typeface="宋体" pitchFamily="2" charset="-122"/>
                    </a:rPr>
                    <a:t>ө</a:t>
                  </a:r>
                  <a:endParaRPr lang="en-US" altLang="zh-CN" baseline="30000">
                    <a:solidFill>
                      <a:srgbClr val="FF0000"/>
                    </a:solidFill>
                    <a:ea typeface="宋体" pitchFamily="2" charset="-122"/>
                  </a:endParaRPr>
                </a:p>
              </p:txBody>
            </p:sp>
            <p:sp>
              <p:nvSpPr>
                <p:cNvPr id="654433" name="Rectangle 97"/>
                <p:cNvSpPr>
                  <a:spLocks noChangeArrowheads="1"/>
                </p:cNvSpPr>
                <p:nvPr/>
              </p:nvSpPr>
              <p:spPr bwMode="auto">
                <a:xfrm>
                  <a:off x="3603" y="3646"/>
                  <a:ext cx="227" cy="260"/>
                </a:xfrm>
                <a:prstGeom prst="rect">
                  <a:avLst/>
                </a:prstGeom>
                <a:noFill/>
                <a:ln w="9525" algn="ctr">
                  <a:noFill/>
                  <a:miter lim="800000"/>
                  <a:headEnd/>
                  <a:tailEnd/>
                </a:ln>
                <a:effectLst/>
              </p:spPr>
              <p:txBody>
                <a:bodyPr>
                  <a:spAutoFit/>
                </a:bodyPr>
                <a:lstStyle/>
                <a:p>
                  <a:pPr algn="l"/>
                  <a:r>
                    <a:rPr lang="ru-RU" altLang="zh-CN" baseline="30000" dirty="0">
                      <a:ea typeface="宋体" pitchFamily="2" charset="-122"/>
                    </a:rPr>
                    <a:t>ө</a:t>
                  </a:r>
                  <a:endParaRPr lang="en-US" altLang="zh-CN" baseline="30000" dirty="0">
                    <a:ea typeface="宋体" pitchFamily="2" charset="-122"/>
                  </a:endParaRPr>
                </a:p>
              </p:txBody>
            </p:sp>
            <p:sp>
              <p:nvSpPr>
                <p:cNvPr id="654434" name="Rectangle 98"/>
                <p:cNvSpPr>
                  <a:spLocks noChangeArrowheads="1"/>
                </p:cNvSpPr>
                <p:nvPr/>
              </p:nvSpPr>
              <p:spPr bwMode="auto">
                <a:xfrm>
                  <a:off x="3781" y="3646"/>
                  <a:ext cx="107" cy="384"/>
                </a:xfrm>
                <a:prstGeom prst="rect">
                  <a:avLst/>
                </a:prstGeom>
                <a:noFill/>
                <a:ln w="9525">
                  <a:noFill/>
                  <a:miter lim="800000"/>
                  <a:headEnd/>
                  <a:tailEnd/>
                </a:ln>
              </p:spPr>
              <p:txBody>
                <a:bodyPr wrap="none" lIns="0" tIns="0" rIns="0" bIns="0">
                  <a:spAutoFit/>
                </a:bodyPr>
                <a:lstStyle/>
                <a:p>
                  <a:pPr algn="l"/>
                  <a:r>
                    <a:rPr lang="en-US" altLang="zh-CN" sz="4000" dirty="0">
                      <a:solidFill>
                        <a:srgbClr val="000000"/>
                      </a:solidFill>
                      <a:latin typeface="Symbol" pitchFamily="18" charset="2"/>
                    </a:rPr>
                    <a:t>]</a:t>
                  </a:r>
                  <a:endParaRPr lang="en-US" altLang="zh-CN" sz="4000" dirty="0"/>
                </a:p>
              </p:txBody>
            </p:sp>
          </p:grpSp>
        </p:grpSp>
      </p:grpSp>
      <p:sp>
        <p:nvSpPr>
          <p:cNvPr id="654435" name="Text Box 99"/>
          <p:cNvSpPr txBox="1">
            <a:spLocks noChangeArrowheads="1"/>
          </p:cNvSpPr>
          <p:nvPr/>
        </p:nvSpPr>
        <p:spPr bwMode="auto">
          <a:xfrm>
            <a:off x="755650" y="1125538"/>
            <a:ext cx="7772400" cy="533400"/>
          </a:xfrm>
          <a:prstGeom prst="rect">
            <a:avLst/>
          </a:prstGeom>
          <a:noFill/>
          <a:ln w="9525">
            <a:noFill/>
            <a:miter lim="800000"/>
            <a:headEnd/>
            <a:tailEnd/>
          </a:ln>
          <a:effectLst/>
        </p:spPr>
        <p:txBody>
          <a:bodyPr/>
          <a:lstStyle/>
          <a:p>
            <a:pPr marL="342900" indent="-342900" algn="l">
              <a:lnSpc>
                <a:spcPct val="120000"/>
              </a:lnSpc>
              <a:spcBef>
                <a:spcPct val="50000"/>
              </a:spcBef>
              <a:buClr>
                <a:srgbClr val="FF00FF"/>
              </a:buClr>
              <a:buFont typeface="Wingdings" pitchFamily="2" charset="2"/>
              <a:buNone/>
            </a:pPr>
            <a:r>
              <a:rPr lang="zh-CN" altLang="en-US" sz="2800">
                <a:solidFill>
                  <a:srgbClr val="0000FF"/>
                </a:solidFill>
                <a:latin typeface="Arial Narrow" pitchFamily="34" charset="0"/>
              </a:rPr>
              <a:t>对于气相反应</a:t>
            </a:r>
          </a:p>
        </p:txBody>
      </p:sp>
      <p:pic>
        <p:nvPicPr>
          <p:cNvPr id="654436" name="Picture 100"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日期占位符 1"/>
          <p:cNvSpPr>
            <a:spLocks noGrp="1"/>
          </p:cNvSpPr>
          <p:nvPr>
            <p:ph type="dt" sz="half" idx="10"/>
          </p:nvPr>
        </p:nvSpPr>
        <p:spPr/>
        <p:txBody>
          <a:bodyPr/>
          <a:lstStyle/>
          <a:p>
            <a:fld id="{55D21070-A618-4E1E-BB3E-18494E7CC260}" type="datetime1">
              <a:rPr lang="zh-CN" altLang="en-US"/>
              <a:pPr/>
              <a:t>2017/11/1</a:t>
            </a:fld>
            <a:endParaRPr lang="en-US" altLang="zh-CN"/>
          </a:p>
        </p:txBody>
      </p:sp>
      <p:sp>
        <p:nvSpPr>
          <p:cNvPr id="15" name="灯片编号占位符 3"/>
          <p:cNvSpPr>
            <a:spLocks noGrp="1"/>
          </p:cNvSpPr>
          <p:nvPr>
            <p:ph type="sldNum" sz="quarter" idx="12"/>
          </p:nvPr>
        </p:nvSpPr>
        <p:spPr/>
        <p:txBody>
          <a:bodyPr/>
          <a:lstStyle/>
          <a:p>
            <a:fld id="{FDC4ABB8-92C9-4D38-B8C9-63CA0D760C9E}" type="slidenum">
              <a:rPr lang="en-US" altLang="zh-CN"/>
              <a:pPr/>
              <a:t>124</a:t>
            </a:fld>
            <a:endParaRPr lang="en-US" altLang="zh-CN"/>
          </a:p>
        </p:txBody>
      </p:sp>
      <p:sp>
        <p:nvSpPr>
          <p:cNvPr id="655362" name="Text Box 2"/>
          <p:cNvSpPr txBox="1">
            <a:spLocks noChangeArrowheads="1"/>
          </p:cNvSpPr>
          <p:nvPr/>
        </p:nvSpPr>
        <p:spPr bwMode="auto">
          <a:xfrm>
            <a:off x="1066800" y="260350"/>
            <a:ext cx="6934200" cy="579438"/>
          </a:xfrm>
          <a:prstGeom prst="rect">
            <a:avLst/>
          </a:prstGeom>
          <a:noFill/>
          <a:ln w="9525">
            <a:noFill/>
            <a:miter lim="800000"/>
            <a:headEnd/>
            <a:tailEnd/>
          </a:ln>
          <a:effectLst/>
        </p:spPr>
        <p:txBody>
          <a:bodyPr>
            <a:spAutoFit/>
          </a:bodyPr>
          <a:lstStyle/>
          <a:p>
            <a:pPr algn="l">
              <a:spcBef>
                <a:spcPct val="50000"/>
              </a:spcBef>
            </a:pPr>
            <a:r>
              <a:rPr lang="zh-CN" altLang="en-US">
                <a:solidFill>
                  <a:srgbClr val="0000FF"/>
                </a:solidFill>
              </a:rPr>
              <a:t>对于一般的化学反应</a:t>
            </a:r>
          </a:p>
        </p:txBody>
      </p:sp>
      <p:graphicFrame>
        <p:nvGraphicFramePr>
          <p:cNvPr id="655364" name="Object 4"/>
          <p:cNvGraphicFramePr>
            <a:graphicFrameLocks noChangeAspect="1"/>
          </p:cNvGraphicFramePr>
          <p:nvPr/>
        </p:nvGraphicFramePr>
        <p:xfrm>
          <a:off x="2411413" y="2133600"/>
          <a:ext cx="4927600" cy="1628775"/>
        </p:xfrm>
        <a:graphic>
          <a:graphicData uri="http://schemas.openxmlformats.org/presentationml/2006/ole">
            <p:oleObj spid="_x0000_s424962" name="Equation" r:id="rId3" imgW="2031840" imgH="609480" progId="Equation.DSMT4">
              <p:embed/>
            </p:oleObj>
          </a:graphicData>
        </a:graphic>
      </p:graphicFrame>
      <p:grpSp>
        <p:nvGrpSpPr>
          <p:cNvPr id="2" name="Group 5"/>
          <p:cNvGrpSpPr>
            <a:grpSpLocks/>
          </p:cNvGrpSpPr>
          <p:nvPr/>
        </p:nvGrpSpPr>
        <p:grpSpPr bwMode="auto">
          <a:xfrm>
            <a:off x="142844" y="4143384"/>
            <a:ext cx="8770938" cy="533401"/>
            <a:chOff x="340" y="2790"/>
            <a:chExt cx="5525" cy="336"/>
          </a:xfrm>
        </p:grpSpPr>
        <p:sp>
          <p:nvSpPr>
            <p:cNvPr id="655366" name="Rectangle 6"/>
            <p:cNvSpPr>
              <a:spLocks noChangeArrowheads="1"/>
            </p:cNvSpPr>
            <p:nvPr/>
          </p:nvSpPr>
          <p:spPr bwMode="auto">
            <a:xfrm>
              <a:off x="340" y="2790"/>
              <a:ext cx="2812" cy="327"/>
            </a:xfrm>
            <a:prstGeom prst="rect">
              <a:avLst/>
            </a:prstGeom>
            <a:noFill/>
            <a:ln w="9525" algn="ctr">
              <a:noFill/>
              <a:miter lim="800000"/>
              <a:headEnd/>
              <a:tailEnd/>
            </a:ln>
            <a:effectLst/>
          </p:spPr>
          <p:txBody>
            <a:bodyPr anchor="ctr">
              <a:spAutoFit/>
            </a:bodyPr>
            <a:lstStyle/>
            <a:p>
              <a:pPr algn="l" eaLnBrk="0" hangingPunct="0"/>
              <a:r>
                <a:rPr lang="en-US" altLang="zh-CN" sz="2800" dirty="0">
                  <a:ea typeface="宋体" pitchFamily="2" charset="-122"/>
                </a:rPr>
                <a:t>MnO</a:t>
              </a:r>
              <a:r>
                <a:rPr lang="en-US" altLang="zh-CN" sz="2800" baseline="-30000" dirty="0">
                  <a:ea typeface="宋体" pitchFamily="2" charset="-122"/>
                </a:rPr>
                <a:t>2</a:t>
              </a:r>
              <a:r>
                <a:rPr lang="en-US" altLang="zh-CN" sz="2800" dirty="0">
                  <a:ea typeface="宋体" pitchFamily="2" charset="-122"/>
                </a:rPr>
                <a:t>(s)+4H</a:t>
              </a:r>
              <a:r>
                <a:rPr lang="en-US" altLang="zh-CN" sz="2800" baseline="30000" dirty="0">
                  <a:ea typeface="宋体" pitchFamily="2" charset="-122"/>
                </a:rPr>
                <a:t>+</a:t>
              </a:r>
              <a:r>
                <a:rPr lang="en-US" altLang="zh-CN" sz="2800" dirty="0">
                  <a:ea typeface="宋体" pitchFamily="2" charset="-122"/>
                </a:rPr>
                <a:t>(</a:t>
              </a:r>
              <a:r>
                <a:rPr lang="en-US" altLang="zh-CN" sz="2800" dirty="0" err="1">
                  <a:ea typeface="宋体" pitchFamily="2" charset="-122"/>
                </a:rPr>
                <a:t>aq</a:t>
              </a:r>
              <a:r>
                <a:rPr lang="en-US" altLang="zh-CN" sz="2800" dirty="0">
                  <a:ea typeface="宋体" pitchFamily="2" charset="-122"/>
                </a:rPr>
                <a:t>)+</a:t>
              </a:r>
              <a:r>
                <a:rPr lang="en-US" altLang="zh-CN" sz="2400" dirty="0">
                  <a:ea typeface="宋体" pitchFamily="2" charset="-122"/>
                </a:rPr>
                <a:t>2Cl</a:t>
              </a:r>
              <a:r>
                <a:rPr lang="en-US" altLang="zh-CN" sz="2400" baseline="30000" dirty="0">
                  <a:ea typeface="宋体" pitchFamily="2" charset="-122"/>
                </a:rPr>
                <a:t>-</a:t>
              </a:r>
              <a:r>
                <a:rPr lang="en-US" altLang="zh-CN" sz="2800" dirty="0">
                  <a:ea typeface="宋体" pitchFamily="2" charset="-122"/>
                </a:rPr>
                <a:t>(</a:t>
              </a:r>
              <a:r>
                <a:rPr lang="en-US" altLang="zh-CN" sz="2800" dirty="0" err="1">
                  <a:ea typeface="宋体" pitchFamily="2" charset="-122"/>
                </a:rPr>
                <a:t>aq</a:t>
              </a:r>
              <a:r>
                <a:rPr lang="en-US" altLang="zh-CN" sz="2800" dirty="0">
                  <a:ea typeface="宋体" pitchFamily="2" charset="-122"/>
                </a:rPr>
                <a:t>) </a:t>
              </a:r>
            </a:p>
          </p:txBody>
        </p:sp>
        <p:pic>
          <p:nvPicPr>
            <p:cNvPr id="655367" name="Picture 7"/>
            <p:cNvPicPr>
              <a:picLocks noChangeAspect="1" noChangeArrowheads="1"/>
            </p:cNvPicPr>
            <p:nvPr/>
          </p:nvPicPr>
          <p:blipFill>
            <a:blip r:embed="rId4"/>
            <a:srcRect/>
            <a:stretch>
              <a:fillRect/>
            </a:stretch>
          </p:blipFill>
          <p:spPr bwMode="auto">
            <a:xfrm>
              <a:off x="2950" y="2880"/>
              <a:ext cx="499" cy="194"/>
            </a:xfrm>
            <a:prstGeom prst="rect">
              <a:avLst/>
            </a:prstGeom>
            <a:noFill/>
          </p:spPr>
        </p:pic>
        <p:sp>
          <p:nvSpPr>
            <p:cNvPr id="655368" name="Rectangle 8"/>
            <p:cNvSpPr>
              <a:spLocks noChangeArrowheads="1"/>
            </p:cNvSpPr>
            <p:nvPr/>
          </p:nvSpPr>
          <p:spPr bwMode="auto">
            <a:xfrm>
              <a:off x="3355" y="2835"/>
              <a:ext cx="2510" cy="291"/>
            </a:xfrm>
            <a:prstGeom prst="rect">
              <a:avLst/>
            </a:prstGeom>
            <a:noFill/>
            <a:ln w="9525" algn="ctr">
              <a:noFill/>
              <a:miter lim="800000"/>
              <a:headEnd/>
              <a:tailEnd/>
            </a:ln>
            <a:effectLst/>
          </p:spPr>
          <p:txBody>
            <a:bodyPr anchor="ctr">
              <a:spAutoFit/>
            </a:bodyPr>
            <a:lstStyle/>
            <a:p>
              <a:pPr algn="l" eaLnBrk="0" hangingPunct="0"/>
              <a:r>
                <a:rPr lang="en-US" altLang="zh-CN" sz="2400" dirty="0">
                  <a:ea typeface="宋体" pitchFamily="2" charset="-122"/>
                </a:rPr>
                <a:t>Mn</a:t>
              </a:r>
              <a:r>
                <a:rPr lang="en-US" altLang="zh-CN" sz="2400" baseline="30000" dirty="0">
                  <a:ea typeface="宋体" pitchFamily="2" charset="-122"/>
                </a:rPr>
                <a:t>2+</a:t>
              </a:r>
              <a:r>
                <a:rPr lang="en-US" altLang="zh-CN" sz="2400" dirty="0">
                  <a:ea typeface="宋体" pitchFamily="2" charset="-122"/>
                </a:rPr>
                <a:t>(</a:t>
              </a:r>
              <a:r>
                <a:rPr lang="en-US" altLang="zh-CN" sz="2400" dirty="0" err="1">
                  <a:ea typeface="宋体" pitchFamily="2" charset="-122"/>
                </a:rPr>
                <a:t>aq</a:t>
              </a:r>
              <a:r>
                <a:rPr lang="en-US" altLang="zh-CN" sz="2400" dirty="0">
                  <a:ea typeface="宋体" pitchFamily="2" charset="-122"/>
                </a:rPr>
                <a:t>)+Cl</a:t>
              </a:r>
              <a:r>
                <a:rPr lang="en-US" altLang="zh-CN" sz="2400" baseline="-30000" dirty="0">
                  <a:ea typeface="宋体" pitchFamily="2" charset="-122"/>
                </a:rPr>
                <a:t>2</a:t>
              </a:r>
              <a:r>
                <a:rPr lang="en-US" altLang="zh-CN" sz="2400" dirty="0">
                  <a:ea typeface="宋体" pitchFamily="2" charset="-122"/>
                </a:rPr>
                <a:t>(g)+2H</a:t>
              </a:r>
              <a:r>
                <a:rPr lang="en-US" altLang="zh-CN" sz="2400" baseline="-30000" dirty="0">
                  <a:ea typeface="宋体" pitchFamily="2" charset="-122"/>
                </a:rPr>
                <a:t>2</a:t>
              </a:r>
              <a:r>
                <a:rPr lang="en-US" altLang="zh-CN" sz="2400" dirty="0">
                  <a:ea typeface="宋体" pitchFamily="2" charset="-122"/>
                </a:rPr>
                <a:t>O(l)</a:t>
              </a:r>
              <a:r>
                <a:rPr lang="en-US" altLang="zh-CN" sz="2400" dirty="0"/>
                <a:t> </a:t>
              </a:r>
              <a:endParaRPr lang="en-US" altLang="zh-CN" sz="2400" dirty="0">
                <a:ea typeface="宋体" pitchFamily="2" charset="-122"/>
              </a:endParaRPr>
            </a:p>
          </p:txBody>
        </p:sp>
      </p:grpSp>
      <p:graphicFrame>
        <p:nvGraphicFramePr>
          <p:cNvPr id="655369" name="Object 9"/>
          <p:cNvGraphicFramePr>
            <a:graphicFrameLocks noChangeAspect="1"/>
          </p:cNvGraphicFramePr>
          <p:nvPr/>
        </p:nvGraphicFramePr>
        <p:xfrm>
          <a:off x="1476375" y="4797425"/>
          <a:ext cx="5210175" cy="1152525"/>
        </p:xfrm>
        <a:graphic>
          <a:graphicData uri="http://schemas.openxmlformats.org/presentationml/2006/ole">
            <p:oleObj spid="_x0000_s424963" name="Equation" r:id="rId5" imgW="2387520" imgH="482400" progId="Equation.DSMT4">
              <p:embed/>
            </p:oleObj>
          </a:graphicData>
        </a:graphic>
      </p:graphicFrame>
      <p:sp>
        <p:nvSpPr>
          <p:cNvPr id="655370" name="Text Box 10"/>
          <p:cNvSpPr txBox="1">
            <a:spLocks noChangeArrowheads="1"/>
          </p:cNvSpPr>
          <p:nvPr/>
        </p:nvSpPr>
        <p:spPr bwMode="auto">
          <a:xfrm>
            <a:off x="1166813" y="3500438"/>
            <a:ext cx="6934200" cy="579437"/>
          </a:xfrm>
          <a:prstGeom prst="rect">
            <a:avLst/>
          </a:prstGeom>
          <a:noFill/>
          <a:ln w="9525">
            <a:noFill/>
            <a:miter lim="800000"/>
            <a:headEnd/>
            <a:tailEnd/>
          </a:ln>
          <a:effectLst/>
        </p:spPr>
        <p:txBody>
          <a:bodyPr>
            <a:spAutoFit/>
          </a:bodyPr>
          <a:lstStyle/>
          <a:p>
            <a:pPr algn="l">
              <a:spcBef>
                <a:spcPct val="50000"/>
              </a:spcBef>
            </a:pPr>
            <a:r>
              <a:rPr lang="zh-CN" altLang="en-US">
                <a:solidFill>
                  <a:srgbClr val="0000FF"/>
                </a:solidFill>
              </a:rPr>
              <a:t>例如</a:t>
            </a:r>
          </a:p>
        </p:txBody>
      </p:sp>
      <p:pic>
        <p:nvPicPr>
          <p:cNvPr id="655371" name="Picture 11"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
        <p:nvSpPr>
          <p:cNvPr id="655372" name="Text Box 12"/>
          <p:cNvSpPr txBox="1">
            <a:spLocks noChangeArrowheads="1"/>
          </p:cNvSpPr>
          <p:nvPr/>
        </p:nvSpPr>
        <p:spPr bwMode="auto">
          <a:xfrm>
            <a:off x="900113" y="1412875"/>
            <a:ext cx="8159606" cy="584775"/>
          </a:xfrm>
          <a:prstGeom prst="rect">
            <a:avLst/>
          </a:prstGeom>
          <a:noFill/>
          <a:ln w="63500" algn="ctr">
            <a:noFill/>
            <a:miter lim="800000"/>
            <a:headEnd/>
            <a:tailEnd/>
          </a:ln>
          <a:effectLst/>
        </p:spPr>
        <p:txBody>
          <a:bodyPr wrap="none">
            <a:spAutoFit/>
          </a:bodyPr>
          <a:lstStyle/>
          <a:p>
            <a:r>
              <a:rPr lang="en-US" altLang="zh-CN" sz="3200" dirty="0" err="1">
                <a:solidFill>
                  <a:srgbClr val="FF0000"/>
                </a:solidFill>
              </a:rPr>
              <a:t>aA</a:t>
            </a:r>
            <a:r>
              <a:rPr lang="en-US" altLang="zh-CN" sz="3200" dirty="0">
                <a:solidFill>
                  <a:srgbClr val="FF0000"/>
                </a:solidFill>
              </a:rPr>
              <a:t>(g)+</a:t>
            </a:r>
            <a:r>
              <a:rPr lang="en-US" altLang="zh-CN" sz="3200" dirty="0" err="1">
                <a:solidFill>
                  <a:srgbClr val="FF0000"/>
                </a:solidFill>
              </a:rPr>
              <a:t>bB</a:t>
            </a:r>
            <a:r>
              <a:rPr lang="en-US" altLang="zh-CN" sz="3200" dirty="0">
                <a:solidFill>
                  <a:srgbClr val="FF0000"/>
                </a:solidFill>
              </a:rPr>
              <a:t>(</a:t>
            </a:r>
            <a:r>
              <a:rPr lang="en-US" altLang="zh-CN" sz="3200" dirty="0" err="1">
                <a:solidFill>
                  <a:srgbClr val="FF0000"/>
                </a:solidFill>
              </a:rPr>
              <a:t>aq</a:t>
            </a:r>
            <a:r>
              <a:rPr lang="en-US" altLang="zh-CN" sz="3200" dirty="0">
                <a:solidFill>
                  <a:srgbClr val="FF0000"/>
                </a:solidFill>
              </a:rPr>
              <a:t>)+</a:t>
            </a:r>
            <a:r>
              <a:rPr lang="en-US" altLang="zh-CN" sz="3200" dirty="0" err="1">
                <a:solidFill>
                  <a:srgbClr val="FF0000"/>
                </a:solidFill>
              </a:rPr>
              <a:t>cC</a:t>
            </a:r>
            <a:r>
              <a:rPr lang="en-US" altLang="zh-CN" sz="3200" dirty="0">
                <a:solidFill>
                  <a:srgbClr val="FF0000"/>
                </a:solidFill>
              </a:rPr>
              <a:t>(s)       </a:t>
            </a:r>
            <a:r>
              <a:rPr lang="en-US" altLang="zh-CN" sz="3200" dirty="0" err="1">
                <a:solidFill>
                  <a:srgbClr val="FF0000"/>
                </a:solidFill>
              </a:rPr>
              <a:t>xX</a:t>
            </a:r>
            <a:r>
              <a:rPr lang="en-US" altLang="zh-CN" sz="3200" dirty="0">
                <a:solidFill>
                  <a:srgbClr val="FF0000"/>
                </a:solidFill>
              </a:rPr>
              <a:t>(g)+</a:t>
            </a:r>
            <a:r>
              <a:rPr lang="en-US" altLang="zh-CN" sz="3200" dirty="0" err="1">
                <a:solidFill>
                  <a:srgbClr val="FF0000"/>
                </a:solidFill>
              </a:rPr>
              <a:t>yY</a:t>
            </a:r>
            <a:r>
              <a:rPr lang="en-US" altLang="zh-CN" sz="3200" dirty="0">
                <a:solidFill>
                  <a:srgbClr val="FF0000"/>
                </a:solidFill>
              </a:rPr>
              <a:t>(</a:t>
            </a:r>
            <a:r>
              <a:rPr lang="en-US" altLang="zh-CN" sz="3200" dirty="0" err="1">
                <a:solidFill>
                  <a:srgbClr val="FF0000"/>
                </a:solidFill>
              </a:rPr>
              <a:t>aq</a:t>
            </a:r>
            <a:r>
              <a:rPr lang="en-US" altLang="zh-CN" sz="3200" dirty="0">
                <a:solidFill>
                  <a:srgbClr val="FF0000"/>
                </a:solidFill>
              </a:rPr>
              <a:t>)+</a:t>
            </a:r>
            <a:r>
              <a:rPr lang="en-US" altLang="zh-CN" sz="3200" dirty="0" err="1">
                <a:solidFill>
                  <a:srgbClr val="FF0000"/>
                </a:solidFill>
              </a:rPr>
              <a:t>zZ</a:t>
            </a:r>
            <a:r>
              <a:rPr lang="en-US" altLang="zh-CN" sz="3200" dirty="0">
                <a:solidFill>
                  <a:srgbClr val="FF0000"/>
                </a:solidFill>
              </a:rPr>
              <a:t>(l)</a:t>
            </a:r>
          </a:p>
        </p:txBody>
      </p:sp>
      <p:pic>
        <p:nvPicPr>
          <p:cNvPr id="655373" name="Picture 13"/>
          <p:cNvPicPr>
            <a:picLocks noChangeAspect="1" noChangeArrowheads="1"/>
          </p:cNvPicPr>
          <p:nvPr/>
        </p:nvPicPr>
        <p:blipFill>
          <a:blip r:embed="rId8"/>
          <a:srcRect/>
          <a:stretch>
            <a:fillRect/>
          </a:stretch>
        </p:blipFill>
        <p:spPr bwMode="auto">
          <a:xfrm>
            <a:off x="4643438" y="1500174"/>
            <a:ext cx="574675" cy="431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372"/>
                                        </p:tgtEl>
                                        <p:attrNameLst>
                                          <p:attrName>style.visibility</p:attrName>
                                        </p:attrNameLst>
                                      </p:cBhvr>
                                      <p:to>
                                        <p:strVal val="visible"/>
                                      </p:to>
                                    </p:set>
                                    <p:animEffect transition="in" filter="blinds(horizontal)">
                                      <p:cBhvr>
                                        <p:cTn id="7" dur="500"/>
                                        <p:tgtEl>
                                          <p:spTgt spid="655372"/>
                                        </p:tgtEl>
                                      </p:cBhvr>
                                    </p:animEffect>
                                  </p:childTnLst>
                                </p:cTn>
                              </p:par>
                              <p:par>
                                <p:cTn id="8" presetID="3" presetClass="entr" presetSubtype="10" fill="hold" nodeType="withEffect">
                                  <p:stCondLst>
                                    <p:cond delay="0"/>
                                  </p:stCondLst>
                                  <p:childTnLst>
                                    <p:set>
                                      <p:cBhvr>
                                        <p:cTn id="9" dur="1" fill="hold">
                                          <p:stCondLst>
                                            <p:cond delay="0"/>
                                          </p:stCondLst>
                                        </p:cTn>
                                        <p:tgtEl>
                                          <p:spTgt spid="655364"/>
                                        </p:tgtEl>
                                        <p:attrNameLst>
                                          <p:attrName>style.visibility</p:attrName>
                                        </p:attrNameLst>
                                      </p:cBhvr>
                                      <p:to>
                                        <p:strVal val="visible"/>
                                      </p:to>
                                    </p:set>
                                    <p:animEffect transition="in" filter="blinds(horizontal)">
                                      <p:cBhvr>
                                        <p:cTn id="10" dur="500"/>
                                        <p:tgtEl>
                                          <p:spTgt spid="655364"/>
                                        </p:tgtEl>
                                      </p:cBhvr>
                                    </p:animEffect>
                                  </p:childTnLst>
                                </p:cTn>
                              </p:par>
                              <p:par>
                                <p:cTn id="11" presetID="3" presetClass="entr" presetSubtype="10" fill="hold" nodeType="withEffect">
                                  <p:stCondLst>
                                    <p:cond delay="0"/>
                                  </p:stCondLst>
                                  <p:childTnLst>
                                    <p:set>
                                      <p:cBhvr>
                                        <p:cTn id="12" dur="1" fill="hold">
                                          <p:stCondLst>
                                            <p:cond delay="0"/>
                                          </p:stCondLst>
                                        </p:cTn>
                                        <p:tgtEl>
                                          <p:spTgt spid="655373"/>
                                        </p:tgtEl>
                                        <p:attrNameLst>
                                          <p:attrName>style.visibility</p:attrName>
                                        </p:attrNameLst>
                                      </p:cBhvr>
                                      <p:to>
                                        <p:strVal val="visible"/>
                                      </p:to>
                                    </p:set>
                                    <p:animEffect transition="in" filter="blinds(horizontal)">
                                      <p:cBhvr>
                                        <p:cTn id="13" dur="500"/>
                                        <p:tgtEl>
                                          <p:spTgt spid="65537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55370"/>
                                        </p:tgtEl>
                                        <p:attrNameLst>
                                          <p:attrName>style.visibility</p:attrName>
                                        </p:attrNameLst>
                                      </p:cBhvr>
                                      <p:to>
                                        <p:strVal val="visible"/>
                                      </p:to>
                                    </p:set>
                                    <p:animEffect transition="in" filter="blinds(horizontal)">
                                      <p:cBhvr>
                                        <p:cTn id="18" dur="500"/>
                                        <p:tgtEl>
                                          <p:spTgt spid="65537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par>
                                <p:cTn id="24" presetID="3"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55369"/>
                                        </p:tgtEl>
                                        <p:attrNameLst>
                                          <p:attrName>style.visibility</p:attrName>
                                        </p:attrNameLst>
                                      </p:cBhvr>
                                      <p:to>
                                        <p:strVal val="visible"/>
                                      </p:to>
                                    </p:set>
                                    <p:animEffect transition="in" filter="blinds(horizontal)">
                                      <p:cBhvr>
                                        <p:cTn id="31" dur="500"/>
                                        <p:tgtEl>
                                          <p:spTgt spid="65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0" grpId="0"/>
      <p:bldP spid="655372"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AB5B3CE-EC92-438B-977C-CD9867E40FF2}"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03F1366E-B355-4112-8E88-C59921A78F78}" type="slidenum">
              <a:rPr lang="en-US" altLang="zh-CN"/>
              <a:pPr/>
              <a:t>125</a:t>
            </a:fld>
            <a:endParaRPr lang="en-US" altLang="zh-CN"/>
          </a:p>
        </p:txBody>
      </p:sp>
      <p:sp>
        <p:nvSpPr>
          <p:cNvPr id="656386" name="Rectangle 2"/>
          <p:cNvSpPr>
            <a:spLocks noGrp="1" noChangeArrowheads="1"/>
          </p:cNvSpPr>
          <p:nvPr>
            <p:ph type="title"/>
          </p:nvPr>
        </p:nvSpPr>
        <p:spPr>
          <a:xfrm>
            <a:off x="1214414" y="142852"/>
            <a:ext cx="7292975" cy="706438"/>
          </a:xfrm>
          <a:noFill/>
          <a:ln/>
        </p:spPr>
        <p:txBody>
          <a:bodyPr/>
          <a:lstStyle/>
          <a:p>
            <a:pPr algn="l">
              <a:lnSpc>
                <a:spcPct val="160000"/>
              </a:lnSpc>
            </a:pPr>
            <a:r>
              <a:rPr lang="zh-CN" altLang="en-US" sz="3200" dirty="0"/>
              <a:t>标准平衡常数的几点说明</a:t>
            </a:r>
          </a:p>
        </p:txBody>
      </p:sp>
      <p:sp>
        <p:nvSpPr>
          <p:cNvPr id="656387" name="Rectangle 3"/>
          <p:cNvSpPr>
            <a:spLocks noChangeArrowheads="1"/>
          </p:cNvSpPr>
          <p:nvPr/>
        </p:nvSpPr>
        <p:spPr bwMode="auto">
          <a:xfrm>
            <a:off x="684213" y="1268413"/>
            <a:ext cx="8120062" cy="5040312"/>
          </a:xfrm>
          <a:prstGeom prst="rect">
            <a:avLst/>
          </a:prstGeom>
          <a:noFill/>
          <a:ln w="9525">
            <a:noFill/>
            <a:miter lim="800000"/>
            <a:headEnd/>
            <a:tailEnd/>
          </a:ln>
        </p:spPr>
        <p:txBody>
          <a:bodyPr/>
          <a:lstStyle/>
          <a:p>
            <a:pPr marL="342900" indent="-342900" algn="just">
              <a:lnSpc>
                <a:spcPct val="140000"/>
              </a:lnSpc>
              <a:spcBef>
                <a:spcPct val="20000"/>
              </a:spcBef>
              <a:buClr>
                <a:srgbClr val="FF00FF"/>
              </a:buClr>
              <a:buFont typeface="Wingdings" pitchFamily="2" charset="2"/>
              <a:buChar char="v"/>
            </a:pPr>
            <a:r>
              <a:rPr lang="en-US" altLang="zh-CN" sz="3200" i="1" dirty="0">
                <a:solidFill>
                  <a:srgbClr val="0000FF"/>
                </a:solidFill>
              </a:rPr>
              <a:t>K</a:t>
            </a:r>
            <a:r>
              <a:rPr lang="ru-RU" altLang="zh-CN" sz="3200" baseline="30000" dirty="0">
                <a:solidFill>
                  <a:schemeClr val="hlink"/>
                </a:solidFill>
              </a:rPr>
              <a:t>ө</a:t>
            </a:r>
            <a:r>
              <a:rPr lang="zh-CN" altLang="th-TH" sz="3200" dirty="0">
                <a:solidFill>
                  <a:srgbClr val="0000FF"/>
                </a:solidFill>
              </a:rPr>
              <a:t>表达式中，气体的平衡分压要除以</a:t>
            </a:r>
            <a:r>
              <a:rPr lang="en-US" altLang="zh-CN" sz="3200" i="1" dirty="0">
                <a:solidFill>
                  <a:srgbClr val="0000FF"/>
                </a:solidFill>
              </a:rPr>
              <a:t>p</a:t>
            </a:r>
            <a:r>
              <a:rPr lang="ru-RU" altLang="zh-CN" sz="3200" baseline="30000" dirty="0">
                <a:solidFill>
                  <a:schemeClr val="hlink"/>
                </a:solidFill>
              </a:rPr>
              <a:t>ө</a:t>
            </a:r>
            <a:r>
              <a:rPr lang="en-US" altLang="zh-CN" sz="3200" dirty="0">
                <a:solidFill>
                  <a:srgbClr val="0000FF"/>
                </a:solidFill>
                <a:latin typeface="Arial Narrow" pitchFamily="34" charset="0"/>
              </a:rPr>
              <a:t> </a:t>
            </a:r>
            <a:r>
              <a:rPr lang="th-TH" altLang="zh-CN" sz="3200" dirty="0">
                <a:solidFill>
                  <a:srgbClr val="0000FF"/>
                </a:solidFill>
              </a:rPr>
              <a:t>(100kPa)</a:t>
            </a:r>
            <a:r>
              <a:rPr lang="zh-CN" altLang="en-US" sz="3200" dirty="0">
                <a:solidFill>
                  <a:srgbClr val="0000FF"/>
                </a:solidFill>
              </a:rPr>
              <a:t>；</a:t>
            </a:r>
            <a:r>
              <a:rPr lang="zh-CN" altLang="th-TH" sz="3200" dirty="0">
                <a:solidFill>
                  <a:srgbClr val="0000FF"/>
                </a:solidFill>
              </a:rPr>
              <a:t>溶质的平衡浓度要除以</a:t>
            </a:r>
            <a:r>
              <a:rPr lang="en-US" altLang="zh-CN" sz="3200" i="1" dirty="0">
                <a:solidFill>
                  <a:srgbClr val="0000FF"/>
                </a:solidFill>
              </a:rPr>
              <a:t>c</a:t>
            </a:r>
            <a:r>
              <a:rPr lang="ru-RU" altLang="zh-CN" sz="3200" baseline="30000" dirty="0">
                <a:solidFill>
                  <a:schemeClr val="hlink"/>
                </a:solidFill>
              </a:rPr>
              <a:t>ө</a:t>
            </a:r>
            <a:r>
              <a:rPr lang="th-TH" altLang="zh-CN" sz="3200" dirty="0">
                <a:solidFill>
                  <a:srgbClr val="0000FF"/>
                </a:solidFill>
              </a:rPr>
              <a:t>(</a:t>
            </a:r>
            <a:r>
              <a:rPr lang="en-US" altLang="zh-CN" sz="3200" dirty="0">
                <a:solidFill>
                  <a:srgbClr val="0000FF"/>
                </a:solidFill>
              </a:rPr>
              <a:t>1mol</a:t>
            </a:r>
            <a:r>
              <a:rPr lang="en-US" altLang="zh-CN" sz="3200" dirty="0">
                <a:solidFill>
                  <a:srgbClr val="0000FF"/>
                </a:solidFill>
                <a:sym typeface="Symbol" pitchFamily="18" charset="2"/>
              </a:rPr>
              <a:t>L</a:t>
            </a:r>
            <a:r>
              <a:rPr lang="en-US" altLang="zh-CN" sz="3200" baseline="30000" dirty="0">
                <a:solidFill>
                  <a:srgbClr val="0000FF"/>
                </a:solidFill>
                <a:sym typeface="Symbol" pitchFamily="18" charset="2"/>
              </a:rPr>
              <a:t>-1</a:t>
            </a:r>
            <a:r>
              <a:rPr lang="en-US" altLang="zh-CN" sz="3200" dirty="0">
                <a:solidFill>
                  <a:srgbClr val="0000FF"/>
                </a:solidFill>
              </a:rPr>
              <a:t>)</a:t>
            </a:r>
            <a:r>
              <a:rPr lang="zh-CN" altLang="en-US" sz="3200" dirty="0">
                <a:solidFill>
                  <a:srgbClr val="0000FF"/>
                </a:solidFill>
              </a:rPr>
              <a:t>；不出现液体和固体的相应物理量；</a:t>
            </a:r>
          </a:p>
          <a:p>
            <a:pPr marL="342900" indent="-342900" algn="l">
              <a:lnSpc>
                <a:spcPct val="140000"/>
              </a:lnSpc>
              <a:spcBef>
                <a:spcPct val="20000"/>
              </a:spcBef>
              <a:buClr>
                <a:srgbClr val="FF00FF"/>
              </a:buClr>
              <a:buFont typeface="Wingdings" pitchFamily="2" charset="2"/>
              <a:buChar char="v"/>
            </a:pPr>
            <a:r>
              <a:rPr lang="en-US" altLang="zh-CN" sz="3200" i="1" dirty="0">
                <a:solidFill>
                  <a:srgbClr val="C00000"/>
                </a:solidFill>
              </a:rPr>
              <a:t>K</a:t>
            </a:r>
            <a:r>
              <a:rPr lang="ru-RU" altLang="zh-CN" sz="3200" baseline="30000" dirty="0">
                <a:solidFill>
                  <a:srgbClr val="C00000"/>
                </a:solidFill>
              </a:rPr>
              <a:t>ө</a:t>
            </a:r>
            <a:r>
              <a:rPr lang="zh-CN" altLang="en-US" sz="3200" dirty="0">
                <a:solidFill>
                  <a:srgbClr val="C00000"/>
                </a:solidFill>
              </a:rPr>
              <a:t>是量纲为</a:t>
            </a:r>
            <a:r>
              <a:rPr lang="en-US" altLang="zh-CN" sz="3200" dirty="0">
                <a:solidFill>
                  <a:srgbClr val="C00000"/>
                </a:solidFill>
              </a:rPr>
              <a:t>1</a:t>
            </a:r>
            <a:r>
              <a:rPr lang="zh-CN" altLang="en-US" sz="3200" dirty="0">
                <a:solidFill>
                  <a:srgbClr val="C00000"/>
                </a:solidFill>
              </a:rPr>
              <a:t>的量。</a:t>
            </a:r>
          </a:p>
          <a:p>
            <a:pPr marL="342900" indent="-342900" algn="l">
              <a:lnSpc>
                <a:spcPct val="140000"/>
              </a:lnSpc>
              <a:spcBef>
                <a:spcPct val="20000"/>
              </a:spcBef>
              <a:buClr>
                <a:srgbClr val="FF00FF"/>
              </a:buClr>
              <a:buFont typeface="Wingdings" pitchFamily="2" charset="2"/>
              <a:buChar char="v"/>
            </a:pPr>
            <a:r>
              <a:rPr lang="en-US" altLang="zh-CN" sz="3200" i="1" dirty="0">
                <a:solidFill>
                  <a:srgbClr val="C00000"/>
                </a:solidFill>
              </a:rPr>
              <a:t>K</a:t>
            </a:r>
            <a:r>
              <a:rPr lang="ru-RU" altLang="zh-CN" sz="3200" baseline="30000" dirty="0">
                <a:solidFill>
                  <a:srgbClr val="C00000"/>
                </a:solidFill>
              </a:rPr>
              <a:t>ө</a:t>
            </a:r>
            <a:r>
              <a:rPr lang="zh-CN" altLang="el-GR" sz="3200" dirty="0">
                <a:solidFill>
                  <a:srgbClr val="C00000"/>
                </a:solidFill>
              </a:rPr>
              <a:t>只</a:t>
            </a:r>
            <a:r>
              <a:rPr lang="zh-CN" altLang="en-US" sz="3200" dirty="0">
                <a:solidFill>
                  <a:srgbClr val="C00000"/>
                </a:solidFill>
              </a:rPr>
              <a:t>是温度的函数</a:t>
            </a:r>
            <a:r>
              <a:rPr lang="zh-CN" altLang="en-US" sz="3200" dirty="0">
                <a:solidFill>
                  <a:srgbClr val="0000FF"/>
                </a:solidFill>
              </a:rPr>
              <a:t>，与浓度、分压无关。</a:t>
            </a:r>
          </a:p>
        </p:txBody>
      </p:sp>
      <p:pic>
        <p:nvPicPr>
          <p:cNvPr id="656388"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日期占位符 5"/>
          <p:cNvSpPr>
            <a:spLocks noGrp="1"/>
          </p:cNvSpPr>
          <p:nvPr>
            <p:ph type="dt" sz="half" idx="10"/>
          </p:nvPr>
        </p:nvSpPr>
        <p:spPr/>
        <p:txBody>
          <a:bodyPr/>
          <a:lstStyle/>
          <a:p>
            <a:fld id="{C2B9BDD4-6F9A-4126-8692-85CE36564ECB}" type="datetime1">
              <a:rPr lang="zh-CN" altLang="en-US"/>
              <a:pPr/>
              <a:t>2017/11/1</a:t>
            </a:fld>
            <a:endParaRPr lang="en-US" altLang="zh-CN" dirty="0"/>
          </a:p>
        </p:txBody>
      </p:sp>
      <p:sp>
        <p:nvSpPr>
          <p:cNvPr id="29" name="灯片编号占位符 7"/>
          <p:cNvSpPr>
            <a:spLocks noGrp="1"/>
          </p:cNvSpPr>
          <p:nvPr>
            <p:ph type="sldNum" sz="quarter" idx="12"/>
          </p:nvPr>
        </p:nvSpPr>
        <p:spPr/>
        <p:txBody>
          <a:bodyPr/>
          <a:lstStyle/>
          <a:p>
            <a:fld id="{EBE1BDA8-3081-4162-A6FA-164C6F65A835}" type="slidenum">
              <a:rPr lang="en-US" altLang="zh-CN"/>
              <a:pPr/>
              <a:t>126</a:t>
            </a:fld>
            <a:endParaRPr lang="en-US" altLang="zh-CN"/>
          </a:p>
        </p:txBody>
      </p:sp>
      <p:sp>
        <p:nvSpPr>
          <p:cNvPr id="657410" name="Rectangle 2"/>
          <p:cNvSpPr>
            <a:spLocks noGrp="1" noChangeArrowheads="1"/>
          </p:cNvSpPr>
          <p:nvPr>
            <p:ph type="title"/>
          </p:nvPr>
        </p:nvSpPr>
        <p:spPr>
          <a:noFill/>
          <a:ln/>
        </p:spPr>
        <p:txBody>
          <a:bodyPr/>
          <a:lstStyle/>
          <a:p>
            <a:pPr algn="l">
              <a:lnSpc>
                <a:spcPct val="160000"/>
              </a:lnSpc>
            </a:pPr>
            <a:r>
              <a:rPr lang="zh-CN" altLang="en-US" sz="3200"/>
              <a:t>标准平衡常数的几点说明</a:t>
            </a:r>
          </a:p>
        </p:txBody>
      </p:sp>
      <p:graphicFrame>
        <p:nvGraphicFramePr>
          <p:cNvPr id="657434" name="Rectangle 26"/>
          <p:cNvGraphicFramePr>
            <a:graphicFrameLocks/>
          </p:cNvGraphicFramePr>
          <p:nvPr>
            <p:ph sz="half" idx="1"/>
          </p:nvPr>
        </p:nvGraphicFramePr>
        <p:xfrm>
          <a:off x="838200" y="2482850"/>
          <a:ext cx="3962400" cy="2641600"/>
        </p:xfrm>
        <a:graphic>
          <a:graphicData uri="http://schemas.openxmlformats.org/presentationml/2006/ole">
            <p:oleObj spid="_x0000_s425986" name="Equation" r:id="rId4" imgW="0" imgH="0" progId="Equation.DSMT4">
              <p:embed/>
            </p:oleObj>
          </a:graphicData>
        </a:graphic>
      </p:graphicFrame>
      <p:graphicFrame>
        <p:nvGraphicFramePr>
          <p:cNvPr id="657436" name="Rectangle 28"/>
          <p:cNvGraphicFramePr>
            <a:graphicFrameLocks/>
          </p:cNvGraphicFramePr>
          <p:nvPr>
            <p:ph sz="quarter" idx="2"/>
          </p:nvPr>
        </p:nvGraphicFramePr>
        <p:xfrm>
          <a:off x="5167313" y="1371600"/>
          <a:ext cx="3533775" cy="2355850"/>
        </p:xfrm>
        <a:graphic>
          <a:graphicData uri="http://schemas.openxmlformats.org/presentationml/2006/ole">
            <p:oleObj spid="_x0000_s425987" name="Equation" r:id="rId5" imgW="0" imgH="0" progId="Equation.DSMT4">
              <p:embed/>
            </p:oleObj>
          </a:graphicData>
        </a:graphic>
      </p:graphicFrame>
      <p:sp>
        <p:nvSpPr>
          <p:cNvPr id="657411" name="WordArt 3"/>
          <p:cNvSpPr>
            <a:spLocks noChangeArrowheads="1" noChangeShapeType="1" noTextEdit="1"/>
          </p:cNvSpPr>
          <p:nvPr/>
        </p:nvSpPr>
        <p:spPr bwMode="auto">
          <a:xfrm>
            <a:off x="6084888" y="404813"/>
            <a:ext cx="2806700" cy="385762"/>
          </a:xfrm>
          <a:prstGeom prst="rect">
            <a:avLst/>
          </a:prstGeom>
        </p:spPr>
        <p:txBody>
          <a:bodyPr wrap="none" fromWordArt="1">
            <a:prstTxWarp prst="textPlain">
              <a:avLst>
                <a:gd name="adj" fmla="val 50000"/>
              </a:avLst>
            </a:prstTxWarp>
          </a:bodyPr>
          <a:lstStyle/>
          <a:p>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grpSp>
        <p:nvGrpSpPr>
          <p:cNvPr id="2" name="Group 12"/>
          <p:cNvGrpSpPr>
            <a:grpSpLocks/>
          </p:cNvGrpSpPr>
          <p:nvPr/>
        </p:nvGrpSpPr>
        <p:grpSpPr bwMode="auto">
          <a:xfrm>
            <a:off x="2195513" y="3933825"/>
            <a:ext cx="3700462" cy="882650"/>
            <a:chOff x="1383" y="2478"/>
            <a:chExt cx="2331" cy="556"/>
          </a:xfrm>
        </p:grpSpPr>
        <p:pic>
          <p:nvPicPr>
            <p:cNvPr id="657421" name="Picture 13"/>
            <p:cNvPicPr>
              <a:picLocks noChangeAspect="1" noChangeArrowheads="1"/>
            </p:cNvPicPr>
            <p:nvPr/>
          </p:nvPicPr>
          <p:blipFill>
            <a:blip r:embed="rId6"/>
            <a:srcRect/>
            <a:stretch>
              <a:fillRect/>
            </a:stretch>
          </p:blipFill>
          <p:spPr bwMode="auto">
            <a:xfrm>
              <a:off x="1927" y="2478"/>
              <a:ext cx="499" cy="194"/>
            </a:xfrm>
            <a:prstGeom prst="rect">
              <a:avLst/>
            </a:prstGeom>
            <a:noFill/>
          </p:spPr>
        </p:pic>
        <p:pic>
          <p:nvPicPr>
            <p:cNvPr id="657422" name="Picture 14"/>
            <p:cNvPicPr>
              <a:picLocks noChangeAspect="1" noChangeArrowheads="1"/>
            </p:cNvPicPr>
            <p:nvPr/>
          </p:nvPicPr>
          <p:blipFill>
            <a:blip r:embed="rId6"/>
            <a:srcRect/>
            <a:stretch>
              <a:fillRect/>
            </a:stretch>
          </p:blipFill>
          <p:spPr bwMode="auto">
            <a:xfrm>
              <a:off x="1383" y="2840"/>
              <a:ext cx="499" cy="194"/>
            </a:xfrm>
            <a:prstGeom prst="rect">
              <a:avLst/>
            </a:prstGeom>
            <a:noFill/>
          </p:spPr>
        </p:pic>
        <p:grpSp>
          <p:nvGrpSpPr>
            <p:cNvPr id="3" name="Group 15"/>
            <p:cNvGrpSpPr>
              <a:grpSpLocks/>
            </p:cNvGrpSpPr>
            <p:nvPr/>
          </p:nvGrpSpPr>
          <p:grpSpPr bwMode="auto">
            <a:xfrm>
              <a:off x="3452" y="2478"/>
              <a:ext cx="262" cy="529"/>
              <a:chOff x="3452" y="2478"/>
              <a:chExt cx="262" cy="529"/>
            </a:xfrm>
          </p:grpSpPr>
          <p:sp>
            <p:nvSpPr>
              <p:cNvPr id="657424" name="Rectangle 16"/>
              <p:cNvSpPr>
                <a:spLocks noChangeArrowheads="1"/>
              </p:cNvSpPr>
              <p:nvPr/>
            </p:nvSpPr>
            <p:spPr bwMode="auto">
              <a:xfrm>
                <a:off x="3470" y="2478"/>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sp>
            <p:nvSpPr>
              <p:cNvPr id="657425" name="Rectangle 17"/>
              <p:cNvSpPr>
                <a:spLocks noChangeArrowheads="1"/>
              </p:cNvSpPr>
              <p:nvPr/>
            </p:nvSpPr>
            <p:spPr bwMode="auto">
              <a:xfrm>
                <a:off x="3452" y="2795"/>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grpSp>
      </p:grpSp>
      <p:grpSp>
        <p:nvGrpSpPr>
          <p:cNvPr id="4" name="Group 18"/>
          <p:cNvGrpSpPr>
            <a:grpSpLocks/>
          </p:cNvGrpSpPr>
          <p:nvPr/>
        </p:nvGrpSpPr>
        <p:grpSpPr bwMode="auto">
          <a:xfrm>
            <a:off x="2716213" y="4941888"/>
            <a:ext cx="1495425" cy="358775"/>
            <a:chOff x="1711" y="3113"/>
            <a:chExt cx="942" cy="226"/>
          </a:xfrm>
        </p:grpSpPr>
        <p:sp>
          <p:nvSpPr>
            <p:cNvPr id="657427" name="Rectangle 19"/>
            <p:cNvSpPr>
              <a:spLocks noChangeArrowheads="1"/>
            </p:cNvSpPr>
            <p:nvPr/>
          </p:nvSpPr>
          <p:spPr bwMode="auto">
            <a:xfrm>
              <a:off x="1711" y="3127"/>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sp>
          <p:nvSpPr>
            <p:cNvPr id="657428" name="Rectangle 20"/>
            <p:cNvSpPr>
              <a:spLocks noChangeArrowheads="1"/>
            </p:cNvSpPr>
            <p:nvPr/>
          </p:nvSpPr>
          <p:spPr bwMode="auto">
            <a:xfrm>
              <a:off x="2409" y="3113"/>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grpSp>
      <p:grpSp>
        <p:nvGrpSpPr>
          <p:cNvPr id="5" name="Group 25"/>
          <p:cNvGrpSpPr>
            <a:grpSpLocks/>
          </p:cNvGrpSpPr>
          <p:nvPr/>
        </p:nvGrpSpPr>
        <p:grpSpPr bwMode="auto">
          <a:xfrm>
            <a:off x="214283" y="1285860"/>
            <a:ext cx="8335962" cy="5040312"/>
            <a:chOff x="473" y="572"/>
            <a:chExt cx="5251" cy="3175"/>
          </a:xfrm>
        </p:grpSpPr>
        <p:grpSp>
          <p:nvGrpSpPr>
            <p:cNvPr id="6" name="Group 4"/>
            <p:cNvGrpSpPr>
              <a:grpSpLocks/>
            </p:cNvGrpSpPr>
            <p:nvPr/>
          </p:nvGrpSpPr>
          <p:grpSpPr bwMode="auto">
            <a:xfrm>
              <a:off x="1791" y="1570"/>
              <a:ext cx="894" cy="212"/>
              <a:chOff x="1655" y="1842"/>
              <a:chExt cx="894" cy="212"/>
            </a:xfrm>
          </p:grpSpPr>
          <p:sp>
            <p:nvSpPr>
              <p:cNvPr id="657413" name="Rectangle 5"/>
              <p:cNvSpPr>
                <a:spLocks noChangeArrowheads="1"/>
              </p:cNvSpPr>
              <p:nvPr/>
            </p:nvSpPr>
            <p:spPr bwMode="auto">
              <a:xfrm>
                <a:off x="1655" y="1842"/>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sp>
            <p:nvSpPr>
              <p:cNvPr id="657414" name="Rectangle 6"/>
              <p:cNvSpPr>
                <a:spLocks noChangeArrowheads="1"/>
              </p:cNvSpPr>
              <p:nvPr/>
            </p:nvSpPr>
            <p:spPr bwMode="auto">
              <a:xfrm>
                <a:off x="2273" y="1842"/>
                <a:ext cx="276"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r>
                  <a:rPr lang="en-US" altLang="zh-CN" sz="2400" baseline="30000">
                    <a:ea typeface="宋体" pitchFamily="2" charset="-122"/>
                    <a:sym typeface="Webdings" pitchFamily="18" charset="2"/>
                  </a:rPr>
                  <a:t> </a:t>
                </a:r>
              </a:p>
            </p:txBody>
          </p:sp>
        </p:grpSp>
        <p:grpSp>
          <p:nvGrpSpPr>
            <p:cNvPr id="7" name="Group 24"/>
            <p:cNvGrpSpPr>
              <a:grpSpLocks/>
            </p:cNvGrpSpPr>
            <p:nvPr/>
          </p:nvGrpSpPr>
          <p:grpSpPr bwMode="auto">
            <a:xfrm>
              <a:off x="473" y="572"/>
              <a:ext cx="5251" cy="3175"/>
              <a:chOff x="473" y="572"/>
              <a:chExt cx="5251" cy="3175"/>
            </a:xfrm>
          </p:grpSpPr>
          <p:grpSp>
            <p:nvGrpSpPr>
              <p:cNvPr id="8" name="Group 7"/>
              <p:cNvGrpSpPr>
                <a:grpSpLocks/>
              </p:cNvGrpSpPr>
              <p:nvPr/>
            </p:nvGrpSpPr>
            <p:grpSpPr bwMode="auto">
              <a:xfrm>
                <a:off x="2064" y="935"/>
                <a:ext cx="2150" cy="590"/>
                <a:chOff x="1927" y="1162"/>
                <a:chExt cx="2150" cy="590"/>
              </a:xfrm>
            </p:grpSpPr>
            <p:sp>
              <p:nvSpPr>
                <p:cNvPr id="657416" name="Rectangle 8"/>
                <p:cNvSpPr>
                  <a:spLocks noChangeArrowheads="1"/>
                </p:cNvSpPr>
                <p:nvPr/>
              </p:nvSpPr>
              <p:spPr bwMode="auto">
                <a:xfrm>
                  <a:off x="3815" y="1162"/>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sp>
              <p:nvSpPr>
                <p:cNvPr id="657417" name="Rectangle 9"/>
                <p:cNvSpPr>
                  <a:spLocks noChangeArrowheads="1"/>
                </p:cNvSpPr>
                <p:nvPr/>
              </p:nvSpPr>
              <p:spPr bwMode="auto">
                <a:xfrm>
                  <a:off x="3833" y="1525"/>
                  <a:ext cx="244" cy="212"/>
                </a:xfrm>
                <a:prstGeom prst="rect">
                  <a:avLst/>
                </a:prstGeom>
                <a:noFill/>
                <a:ln w="9525" algn="ctr">
                  <a:noFill/>
                  <a:miter lim="800000"/>
                  <a:headEnd/>
                  <a:tailEnd/>
                </a:ln>
                <a:effectLst/>
              </p:spPr>
              <p:txBody>
                <a:bodyPr wrap="none">
                  <a:spAutoFit/>
                </a:bodyPr>
                <a:lstStyle/>
                <a:p>
                  <a:pPr algn="l"/>
                  <a:r>
                    <a:rPr lang="el-GR" altLang="zh-CN" sz="2400" baseline="30000">
                      <a:ea typeface="宋体" pitchFamily="2" charset="-122"/>
                      <a:sym typeface="Webdings" pitchFamily="18" charset="2"/>
                    </a:rPr>
                    <a:t></a:t>
                  </a:r>
                  <a:endParaRPr lang="en-US" altLang="zh-CN" sz="2400" baseline="30000">
                    <a:ea typeface="宋体" pitchFamily="2" charset="-122"/>
                    <a:sym typeface="Webdings" pitchFamily="18" charset="2"/>
                  </a:endParaRPr>
                </a:p>
              </p:txBody>
            </p:sp>
            <p:pic>
              <p:nvPicPr>
                <p:cNvPr id="657418" name="Picture 10"/>
                <p:cNvPicPr>
                  <a:picLocks noChangeAspect="1" noChangeArrowheads="1"/>
                </p:cNvPicPr>
                <p:nvPr/>
              </p:nvPicPr>
              <p:blipFill>
                <a:blip r:embed="rId6"/>
                <a:srcRect/>
                <a:stretch>
                  <a:fillRect/>
                </a:stretch>
              </p:blipFill>
              <p:spPr bwMode="auto">
                <a:xfrm>
                  <a:off x="1927" y="1207"/>
                  <a:ext cx="499" cy="194"/>
                </a:xfrm>
                <a:prstGeom prst="rect">
                  <a:avLst/>
                </a:prstGeom>
                <a:noFill/>
              </p:spPr>
            </p:pic>
            <p:pic>
              <p:nvPicPr>
                <p:cNvPr id="657419" name="Picture 11"/>
                <p:cNvPicPr>
                  <a:picLocks noChangeAspect="1" noChangeArrowheads="1"/>
                </p:cNvPicPr>
                <p:nvPr/>
              </p:nvPicPr>
              <p:blipFill>
                <a:blip r:embed="rId6"/>
                <a:srcRect/>
                <a:stretch>
                  <a:fillRect/>
                </a:stretch>
              </p:blipFill>
              <p:spPr bwMode="auto">
                <a:xfrm>
                  <a:off x="2426" y="1558"/>
                  <a:ext cx="499" cy="194"/>
                </a:xfrm>
                <a:prstGeom prst="rect">
                  <a:avLst/>
                </a:prstGeom>
                <a:noFill/>
              </p:spPr>
            </p:pic>
          </p:grpSp>
          <p:sp>
            <p:nvSpPr>
              <p:cNvPr id="657430" name="Rectangle 22"/>
              <p:cNvSpPr>
                <a:spLocks noChangeArrowheads="1"/>
              </p:cNvSpPr>
              <p:nvPr/>
            </p:nvSpPr>
            <p:spPr bwMode="auto">
              <a:xfrm>
                <a:off x="473" y="572"/>
                <a:ext cx="5251" cy="3175"/>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Char char="v"/>
                </a:pPr>
                <a:r>
                  <a:rPr lang="en-US" altLang="zh-CN" sz="2800" i="1" dirty="0">
                    <a:solidFill>
                      <a:srgbClr val="0000CC"/>
                    </a:solidFill>
                  </a:rPr>
                  <a:t>K</a:t>
                </a:r>
                <a:r>
                  <a:rPr lang="ru-RU" altLang="zh-CN" sz="2800" baseline="30000" dirty="0">
                    <a:solidFill>
                      <a:srgbClr val="0000CC"/>
                    </a:solidFill>
                  </a:rPr>
                  <a:t>ө</a:t>
                </a:r>
                <a:r>
                  <a:rPr lang="zh-CN" altLang="en-US" sz="2800" dirty="0">
                    <a:solidFill>
                      <a:srgbClr val="0000CC"/>
                    </a:solidFill>
                  </a:rPr>
                  <a:t>表达式必须与化学反应计量式相对应。</a:t>
                </a:r>
              </a:p>
              <a:p>
                <a:pPr marL="742950" lvl="1" indent="-285750" algn="l">
                  <a:spcBef>
                    <a:spcPct val="20000"/>
                  </a:spcBef>
                </a:pPr>
                <a:r>
                  <a:rPr lang="en-US" altLang="zh-CN" sz="2800" dirty="0"/>
                  <a:t>H</a:t>
                </a:r>
                <a:r>
                  <a:rPr lang="en-US" altLang="zh-CN" sz="2800" baseline="-25000" dirty="0"/>
                  <a:t>2</a:t>
                </a:r>
                <a:r>
                  <a:rPr lang="en-US" altLang="zh-CN" sz="2800" dirty="0"/>
                  <a:t>(g) + I</a:t>
                </a:r>
                <a:r>
                  <a:rPr lang="en-US" altLang="zh-CN" sz="2800" baseline="-25000" dirty="0"/>
                  <a:t>2</a:t>
                </a:r>
                <a:r>
                  <a:rPr lang="en-US" altLang="zh-CN" sz="2800" dirty="0"/>
                  <a:t>(g)         2HI(g)      </a:t>
                </a:r>
                <a:r>
                  <a:rPr lang="en-US" altLang="zh-CN" sz="2800" dirty="0" smtClean="0"/>
                  <a:t>    </a:t>
                </a:r>
                <a:r>
                  <a:rPr lang="en-US" altLang="zh-CN" sz="2800" i="1" dirty="0"/>
                  <a:t>K</a:t>
                </a:r>
                <a:r>
                  <a:rPr lang="en-US" altLang="zh-CN" sz="2800" baseline="-25000" dirty="0"/>
                  <a:t>1</a:t>
                </a:r>
                <a:r>
                  <a:rPr lang="en-US" altLang="zh-CN" sz="2800" dirty="0"/>
                  <a:t>  </a:t>
                </a:r>
                <a:endParaRPr lang="en-US" altLang="zh-CN" sz="2800" baseline="30000" dirty="0" smtClean="0"/>
              </a:p>
              <a:p>
                <a:pPr marL="742950" lvl="1" indent="-285750" algn="l">
                  <a:spcBef>
                    <a:spcPct val="20000"/>
                  </a:spcBef>
                </a:pPr>
                <a:r>
                  <a:rPr lang="en-US" altLang="zh-CN" sz="2800" dirty="0" smtClean="0"/>
                  <a:t>1/2H</a:t>
                </a:r>
                <a:r>
                  <a:rPr lang="en-US" altLang="zh-CN" sz="2800" baseline="-25000" dirty="0" smtClean="0"/>
                  <a:t>2</a:t>
                </a:r>
                <a:r>
                  <a:rPr lang="en-US" altLang="zh-CN" sz="2800" dirty="0" smtClean="0"/>
                  <a:t>(g</a:t>
                </a:r>
                <a:r>
                  <a:rPr lang="en-US" altLang="zh-CN" sz="2800" dirty="0"/>
                  <a:t>) + 1/2I</a:t>
                </a:r>
                <a:r>
                  <a:rPr lang="en-US" altLang="zh-CN" sz="2800" baseline="-25000" dirty="0"/>
                  <a:t>2</a:t>
                </a:r>
                <a:r>
                  <a:rPr lang="en-US" altLang="zh-CN" sz="2800" dirty="0"/>
                  <a:t>(g)       HI(g)  </a:t>
                </a:r>
                <a:r>
                  <a:rPr lang="en-US" altLang="zh-CN" sz="2800" dirty="0" smtClean="0"/>
                  <a:t>  </a:t>
                </a:r>
                <a:r>
                  <a:rPr lang="en-US" altLang="zh-CN" sz="2800" i="1" dirty="0"/>
                  <a:t>K</a:t>
                </a:r>
                <a:r>
                  <a:rPr lang="en-US" altLang="zh-CN" sz="2800" baseline="-25000" dirty="0"/>
                  <a:t>2 </a:t>
                </a:r>
                <a:endParaRPr lang="en-US" altLang="zh-CN" sz="2800" baseline="30000" dirty="0"/>
              </a:p>
              <a:p>
                <a:pPr marL="742950" lvl="1" indent="-285750" algn="l">
                  <a:spcBef>
                    <a:spcPct val="20000"/>
                  </a:spcBef>
                </a:pPr>
                <a:r>
                  <a:rPr lang="en-US" altLang="zh-CN" sz="2800" dirty="0"/>
                  <a:t>    </a:t>
                </a:r>
                <a:r>
                  <a:rPr lang="zh-CN" altLang="en-US" sz="2800" dirty="0"/>
                  <a:t>则      </a:t>
                </a:r>
                <a:r>
                  <a:rPr lang="en-US" altLang="zh-CN" sz="2800" i="1" dirty="0"/>
                  <a:t>K</a:t>
                </a:r>
                <a:r>
                  <a:rPr lang="en-US" altLang="zh-CN" sz="2800" baseline="-25000" dirty="0"/>
                  <a:t>1  </a:t>
                </a:r>
                <a:r>
                  <a:rPr lang="en-US" altLang="zh-CN" sz="2800" dirty="0" smtClean="0"/>
                  <a:t>=  (</a:t>
                </a:r>
                <a:r>
                  <a:rPr lang="en-US" altLang="zh-CN" sz="2800" i="1" dirty="0"/>
                  <a:t>K</a:t>
                </a:r>
                <a:r>
                  <a:rPr lang="en-US" altLang="zh-CN" sz="2800" baseline="-25000" dirty="0"/>
                  <a:t>2  </a:t>
                </a:r>
                <a:r>
                  <a:rPr lang="en-US" altLang="zh-CN" sz="2800" dirty="0"/>
                  <a:t>)</a:t>
                </a:r>
                <a:r>
                  <a:rPr lang="en-US" altLang="zh-CN" sz="2800" baseline="30000" dirty="0"/>
                  <a:t>2</a:t>
                </a:r>
                <a:endParaRPr lang="en-US" altLang="zh-CN" sz="2800" dirty="0"/>
              </a:p>
              <a:p>
                <a:pPr marL="342900" indent="-342900" algn="l">
                  <a:spcBef>
                    <a:spcPct val="20000"/>
                  </a:spcBef>
                  <a:buClr>
                    <a:srgbClr val="FF00FF"/>
                  </a:buClr>
                  <a:buFont typeface="Wingdings" pitchFamily="2" charset="2"/>
                  <a:buChar char="v"/>
                </a:pPr>
                <a:r>
                  <a:rPr lang="zh-CN" altLang="en-US" sz="2800" dirty="0">
                    <a:solidFill>
                      <a:srgbClr val="0000FF"/>
                    </a:solidFill>
                    <a:sym typeface="Symbol" pitchFamily="18" charset="2"/>
                  </a:rPr>
                  <a:t>可逆反应的正反应和逆反应的平衡常数互为倒数。</a:t>
                </a:r>
              </a:p>
              <a:p>
                <a:pPr marL="342900" indent="-342900" algn="l">
                  <a:spcBef>
                    <a:spcPct val="20000"/>
                  </a:spcBef>
                  <a:buClr>
                    <a:srgbClr val="FF00FF"/>
                  </a:buClr>
                  <a:buFont typeface="Wingdings" pitchFamily="2" charset="2"/>
                  <a:buNone/>
                </a:pPr>
                <a:r>
                  <a:rPr lang="zh-CN" altLang="en-US" sz="2800" dirty="0"/>
                  <a:t>    </a:t>
                </a:r>
                <a:r>
                  <a:rPr lang="zh-CN" altLang="en-US" sz="2800" dirty="0" smtClean="0"/>
                  <a:t>   </a:t>
                </a:r>
                <a:r>
                  <a:rPr lang="en-US" altLang="zh-CN" sz="2800" dirty="0"/>
                  <a:t>H</a:t>
                </a:r>
                <a:r>
                  <a:rPr lang="en-US" altLang="zh-CN" sz="2800" baseline="-25000" dirty="0"/>
                  <a:t>2</a:t>
                </a:r>
                <a:r>
                  <a:rPr lang="en-US" altLang="zh-CN" sz="2800" dirty="0"/>
                  <a:t>(g) + I</a:t>
                </a:r>
                <a:r>
                  <a:rPr lang="en-US" altLang="zh-CN" sz="2800" baseline="-25000" dirty="0"/>
                  <a:t>2</a:t>
                </a:r>
                <a:r>
                  <a:rPr lang="en-US" altLang="zh-CN" sz="2800" dirty="0"/>
                  <a:t>(g)          2HI(g)  </a:t>
                </a:r>
                <a:r>
                  <a:rPr lang="en-US" altLang="zh-CN" sz="2800" dirty="0" smtClean="0"/>
                  <a:t>   </a:t>
                </a:r>
                <a:r>
                  <a:rPr lang="en-US" altLang="zh-CN" sz="2800" i="1" dirty="0"/>
                  <a:t>K</a:t>
                </a:r>
                <a:r>
                  <a:rPr lang="en-US" altLang="zh-CN" sz="2800" baseline="-25000" dirty="0"/>
                  <a:t>1</a:t>
                </a:r>
                <a:endParaRPr lang="en-US" altLang="zh-CN" sz="2800" dirty="0"/>
              </a:p>
              <a:p>
                <a:pPr marL="342900" indent="-342900" algn="l">
                  <a:spcBef>
                    <a:spcPct val="20000"/>
                  </a:spcBef>
                  <a:buClr>
                    <a:srgbClr val="FF00FF"/>
                  </a:buClr>
                  <a:buFont typeface="Wingdings" pitchFamily="2" charset="2"/>
                  <a:buNone/>
                </a:pPr>
                <a:r>
                  <a:rPr lang="en-US" altLang="zh-CN" sz="2800" dirty="0"/>
                  <a:t>   </a:t>
                </a:r>
                <a:r>
                  <a:rPr lang="en-US" altLang="zh-CN" sz="2800" dirty="0" smtClean="0"/>
                  <a:t>    </a:t>
                </a:r>
                <a:r>
                  <a:rPr lang="en-US" altLang="zh-CN" sz="2800" dirty="0"/>
                  <a:t>2HI(g)          H</a:t>
                </a:r>
                <a:r>
                  <a:rPr lang="en-US" altLang="zh-CN" sz="2800" baseline="-25000" dirty="0"/>
                  <a:t>2</a:t>
                </a:r>
                <a:r>
                  <a:rPr lang="en-US" altLang="zh-CN" sz="2800" dirty="0"/>
                  <a:t>(g) + I</a:t>
                </a:r>
                <a:r>
                  <a:rPr lang="en-US" altLang="zh-CN" sz="2800" baseline="-25000" dirty="0"/>
                  <a:t>2</a:t>
                </a:r>
                <a:r>
                  <a:rPr lang="en-US" altLang="zh-CN" sz="2800" dirty="0"/>
                  <a:t>(g)  </a:t>
                </a:r>
                <a:r>
                  <a:rPr lang="en-US" altLang="zh-CN" sz="2800" dirty="0" smtClean="0"/>
                  <a:t>   </a:t>
                </a:r>
                <a:r>
                  <a:rPr lang="en-US" altLang="zh-CN" sz="2800" i="1" dirty="0"/>
                  <a:t>K</a:t>
                </a:r>
                <a:r>
                  <a:rPr lang="en-US" altLang="zh-CN" sz="2800" baseline="-25000" dirty="0"/>
                  <a:t>3</a:t>
                </a:r>
                <a:endParaRPr lang="en-US" altLang="zh-CN" sz="2800" baseline="30000" dirty="0"/>
              </a:p>
              <a:p>
                <a:pPr marL="342900" indent="-342900" algn="l">
                  <a:spcBef>
                    <a:spcPct val="20000"/>
                  </a:spcBef>
                  <a:buClr>
                    <a:srgbClr val="FF00FF"/>
                  </a:buClr>
                  <a:buFont typeface="Wingdings" pitchFamily="2" charset="2"/>
                  <a:buNone/>
                </a:pPr>
                <a:r>
                  <a:rPr lang="en-US" altLang="zh-CN" sz="2800" dirty="0">
                    <a:latin typeface="Arial Narrow" pitchFamily="34" charset="0"/>
                  </a:rPr>
                  <a:t>         </a:t>
                </a:r>
                <a:r>
                  <a:rPr lang="zh-CN" altLang="en-US" sz="2800" dirty="0">
                    <a:latin typeface="Arial Narrow" pitchFamily="34" charset="0"/>
                  </a:rPr>
                  <a:t>则   </a:t>
                </a:r>
                <a:r>
                  <a:rPr lang="zh-CN" altLang="en-US" sz="2800" dirty="0" smtClean="0">
                    <a:latin typeface="Arial Narrow" pitchFamily="34" charset="0"/>
                  </a:rPr>
                  <a:t>           </a:t>
                </a:r>
                <a:r>
                  <a:rPr lang="en-US" altLang="zh-CN" sz="2800" i="1" dirty="0"/>
                  <a:t>K</a:t>
                </a:r>
                <a:r>
                  <a:rPr lang="en-US" altLang="zh-CN" sz="2800" baseline="-25000" dirty="0"/>
                  <a:t>3  </a:t>
                </a:r>
                <a:r>
                  <a:rPr lang="zh-CN" altLang="en-US" sz="2800" dirty="0"/>
                  <a:t>＝</a:t>
                </a:r>
                <a:r>
                  <a:rPr lang="en-US" altLang="zh-CN" sz="2800" dirty="0" smtClean="0"/>
                  <a:t>1/</a:t>
                </a:r>
                <a:r>
                  <a:rPr lang="en-US" altLang="zh-CN" sz="2800" i="1" dirty="0" smtClean="0"/>
                  <a:t>K</a:t>
                </a:r>
                <a:r>
                  <a:rPr lang="en-US" altLang="zh-CN" sz="2800" baseline="-25000" dirty="0" smtClean="0"/>
                  <a:t>1</a:t>
                </a:r>
                <a:endParaRPr lang="en-US" altLang="zh-CN" sz="2800" dirty="0"/>
              </a:p>
              <a:p>
                <a:pPr marL="342900" indent="-342900" algn="l">
                  <a:spcBef>
                    <a:spcPct val="20000"/>
                  </a:spcBef>
                  <a:buClr>
                    <a:srgbClr val="FF00FF"/>
                  </a:buClr>
                  <a:buFont typeface="Wingdings" pitchFamily="2" charset="2"/>
                  <a:buChar char="v"/>
                </a:pPr>
                <a:r>
                  <a:rPr lang="en-US" altLang="zh-CN" sz="2800" i="1" dirty="0">
                    <a:solidFill>
                      <a:srgbClr val="0000FF"/>
                    </a:solidFill>
                  </a:rPr>
                  <a:t>K</a:t>
                </a:r>
                <a:r>
                  <a:rPr lang="ru-RU" altLang="zh-CN" sz="2800" baseline="30000" dirty="0">
                    <a:solidFill>
                      <a:schemeClr val="hlink"/>
                    </a:solidFill>
                  </a:rPr>
                  <a:t>ө</a:t>
                </a:r>
                <a:r>
                  <a:rPr lang="zh-CN" altLang="en-US" sz="2800" dirty="0">
                    <a:solidFill>
                      <a:srgbClr val="0000FF"/>
                    </a:solidFill>
                  </a:rPr>
                  <a:t>值越大，说明该反应进行的越彻底，反应物的转化率越高。</a:t>
                </a:r>
              </a:p>
            </p:txBody>
          </p:sp>
        </p:grpSp>
      </p:grpSp>
      <p:pic>
        <p:nvPicPr>
          <p:cNvPr id="657431" name="Picture 23"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日期占位符 4"/>
          <p:cNvSpPr>
            <a:spLocks noGrp="1"/>
          </p:cNvSpPr>
          <p:nvPr>
            <p:ph type="dt" sz="half" idx="10"/>
          </p:nvPr>
        </p:nvSpPr>
        <p:spPr/>
        <p:txBody>
          <a:bodyPr/>
          <a:lstStyle/>
          <a:p>
            <a:fld id="{BD7C73E7-3820-42B4-BDFF-FDA5B924BD5B}" type="datetime1">
              <a:rPr lang="zh-CN" altLang="en-US"/>
              <a:pPr/>
              <a:t>2017/11/1</a:t>
            </a:fld>
            <a:endParaRPr lang="en-US" altLang="zh-CN"/>
          </a:p>
        </p:txBody>
      </p:sp>
      <p:sp>
        <p:nvSpPr>
          <p:cNvPr id="21" name="灯片编号占位符 6"/>
          <p:cNvSpPr>
            <a:spLocks noGrp="1"/>
          </p:cNvSpPr>
          <p:nvPr>
            <p:ph type="sldNum" sz="quarter" idx="12"/>
          </p:nvPr>
        </p:nvSpPr>
        <p:spPr/>
        <p:txBody>
          <a:bodyPr/>
          <a:lstStyle/>
          <a:p>
            <a:fld id="{F8B98113-1D3F-44AD-8595-655DD644EBB3}" type="slidenum">
              <a:rPr lang="en-US" altLang="zh-CN"/>
              <a:pPr/>
              <a:t>127</a:t>
            </a:fld>
            <a:endParaRPr lang="en-US" altLang="zh-CN"/>
          </a:p>
        </p:txBody>
      </p:sp>
      <p:sp>
        <p:nvSpPr>
          <p:cNvPr id="829442" name="Rectangle 2"/>
          <p:cNvSpPr>
            <a:spLocks noGrp="1" noChangeArrowheads="1"/>
          </p:cNvSpPr>
          <p:nvPr>
            <p:ph type="title"/>
          </p:nvPr>
        </p:nvSpPr>
        <p:spPr>
          <a:xfrm>
            <a:off x="812800" y="114300"/>
            <a:ext cx="8113713" cy="793750"/>
          </a:xfrm>
          <a:noFill/>
          <a:ln/>
        </p:spPr>
        <p:txBody>
          <a:bodyPr/>
          <a:lstStyle/>
          <a:p>
            <a:pPr algn="l"/>
            <a:r>
              <a:rPr lang="en-US" altLang="zh-CN" sz="3600">
                <a:latin typeface="Times New Roman" pitchFamily="18" charset="0"/>
              </a:rPr>
              <a:t>1.3.1.3 </a:t>
            </a:r>
            <a:r>
              <a:rPr lang="zh-CN" altLang="en-US" sz="3600">
                <a:latin typeface="Times New Roman" pitchFamily="18" charset="0"/>
                <a:sym typeface="Math3" pitchFamily="2" charset="2"/>
              </a:rPr>
              <a:t>平衡常数</a:t>
            </a:r>
            <a:r>
              <a:rPr lang="zh-CN" altLang="en-US" sz="3600">
                <a:latin typeface="Times New Roman" pitchFamily="18" charset="0"/>
              </a:rPr>
              <a:t>与标准吉布斯自由能变</a:t>
            </a:r>
          </a:p>
        </p:txBody>
      </p:sp>
      <p:graphicFrame>
        <p:nvGraphicFramePr>
          <p:cNvPr id="829443" name="Object 3"/>
          <p:cNvGraphicFramePr>
            <a:graphicFrameLocks noChangeAspect="1"/>
          </p:cNvGraphicFramePr>
          <p:nvPr/>
        </p:nvGraphicFramePr>
        <p:xfrm>
          <a:off x="900113" y="3141663"/>
          <a:ext cx="5543550" cy="1547812"/>
        </p:xfrm>
        <a:graphic>
          <a:graphicData uri="http://schemas.openxmlformats.org/presentationml/2006/ole">
            <p:oleObj spid="_x0000_s427010" name="Equation" r:id="rId3" imgW="2184120" imgH="609480" progId="Equation.DSMT4">
              <p:embed/>
            </p:oleObj>
          </a:graphicData>
        </a:graphic>
      </p:graphicFrame>
      <p:grpSp>
        <p:nvGrpSpPr>
          <p:cNvPr id="2" name="Group 4"/>
          <p:cNvGrpSpPr>
            <a:grpSpLocks/>
          </p:cNvGrpSpPr>
          <p:nvPr/>
        </p:nvGrpSpPr>
        <p:grpSpPr bwMode="auto">
          <a:xfrm>
            <a:off x="971550" y="1844675"/>
            <a:ext cx="5329238" cy="552450"/>
            <a:chOff x="667" y="1054"/>
            <a:chExt cx="3357" cy="348"/>
          </a:xfrm>
        </p:grpSpPr>
        <p:sp>
          <p:nvSpPr>
            <p:cNvPr id="829445" name="Rectangle 5"/>
            <p:cNvSpPr>
              <a:spLocks noChangeArrowheads="1"/>
            </p:cNvSpPr>
            <p:nvPr/>
          </p:nvSpPr>
          <p:spPr bwMode="auto">
            <a:xfrm>
              <a:off x="3907" y="1085"/>
              <a:ext cx="117" cy="31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829446" name="Rectangle 6"/>
            <p:cNvSpPr>
              <a:spLocks noChangeArrowheads="1"/>
            </p:cNvSpPr>
            <p:nvPr/>
          </p:nvSpPr>
          <p:spPr bwMode="auto">
            <a:xfrm>
              <a:off x="3275" y="1085"/>
              <a:ext cx="308" cy="31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RT</a:t>
              </a:r>
              <a:endParaRPr kumimoji="0" lang="en-US" altLang="zh-CN" sz="1800">
                <a:latin typeface="Arial" pitchFamily="34" charset="0"/>
                <a:ea typeface="宋体" pitchFamily="2" charset="-122"/>
              </a:endParaRPr>
            </a:p>
          </p:txBody>
        </p:sp>
        <p:sp>
          <p:nvSpPr>
            <p:cNvPr id="829447" name="Rectangle 7"/>
            <p:cNvSpPr>
              <a:spLocks noChangeArrowheads="1"/>
            </p:cNvSpPr>
            <p:nvPr/>
          </p:nvSpPr>
          <p:spPr bwMode="auto">
            <a:xfrm>
              <a:off x="1200" y="1085"/>
              <a:ext cx="675" cy="317"/>
            </a:xfrm>
            <a:prstGeom prst="rect">
              <a:avLst/>
            </a:prstGeom>
            <a:noFill/>
            <a:ln w="9525">
              <a:noFill/>
              <a:miter lim="800000"/>
              <a:headEnd/>
              <a:tailEnd/>
            </a:ln>
          </p:spPr>
          <p:txBody>
            <a:bodyPr wrap="none" lIns="0" tIns="0" rIns="0" bIns="0">
              <a:spAutoFit/>
            </a:bodyPr>
            <a:lstStyle/>
            <a:p>
              <a:pPr algn="l"/>
              <a:r>
                <a:rPr kumimoji="0" lang="zh-CN" altLang="en-US" sz="3300">
                  <a:solidFill>
                    <a:srgbClr val="000000"/>
                  </a:solidFill>
                  <a:ea typeface="宋体" pitchFamily="2" charset="-122"/>
                </a:rPr>
                <a:t>（</a:t>
              </a:r>
              <a:r>
                <a:rPr kumimoji="0" lang="en-US" altLang="zh-CN" sz="3300" i="1">
                  <a:solidFill>
                    <a:srgbClr val="000000"/>
                  </a:solidFill>
                  <a:ea typeface="宋体" pitchFamily="2" charset="-122"/>
                </a:rPr>
                <a:t>T</a:t>
              </a:r>
              <a:r>
                <a:rPr kumimoji="0" lang="zh-CN" altLang="en-US" sz="3300">
                  <a:solidFill>
                    <a:srgbClr val="000000"/>
                  </a:solidFill>
                  <a:ea typeface="宋体" pitchFamily="2" charset="-122"/>
                </a:rPr>
                <a:t>）</a:t>
              </a:r>
              <a:endParaRPr kumimoji="0" lang="zh-CN" altLang="en-US" sz="1800">
                <a:latin typeface="Arial" pitchFamily="34" charset="0"/>
                <a:ea typeface="宋体" pitchFamily="2" charset="-122"/>
              </a:endParaRPr>
            </a:p>
          </p:txBody>
        </p:sp>
        <p:sp>
          <p:nvSpPr>
            <p:cNvPr id="829448" name="Rectangle 8"/>
            <p:cNvSpPr>
              <a:spLocks noChangeArrowheads="1"/>
            </p:cNvSpPr>
            <p:nvPr/>
          </p:nvSpPr>
          <p:spPr bwMode="auto">
            <a:xfrm>
              <a:off x="3646" y="1085"/>
              <a:ext cx="20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ea typeface="宋体" pitchFamily="2" charset="-122"/>
                </a:rPr>
                <a:t>ln</a:t>
              </a:r>
              <a:endParaRPr kumimoji="0" lang="en-US" altLang="zh-CN" sz="1800">
                <a:latin typeface="Arial" pitchFamily="34" charset="0"/>
                <a:ea typeface="宋体" pitchFamily="2" charset="-122"/>
              </a:endParaRPr>
            </a:p>
          </p:txBody>
        </p:sp>
        <p:sp>
          <p:nvSpPr>
            <p:cNvPr id="829449" name="Rectangle 9"/>
            <p:cNvSpPr>
              <a:spLocks noChangeArrowheads="1"/>
            </p:cNvSpPr>
            <p:nvPr/>
          </p:nvSpPr>
          <p:spPr bwMode="auto">
            <a:xfrm>
              <a:off x="3072" y="1054"/>
              <a:ext cx="14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829450" name="Rectangle 10"/>
            <p:cNvSpPr>
              <a:spLocks noChangeArrowheads="1"/>
            </p:cNvSpPr>
            <p:nvPr/>
          </p:nvSpPr>
          <p:spPr bwMode="auto">
            <a:xfrm>
              <a:off x="1775" y="1054"/>
              <a:ext cx="14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829451" name="Object 11"/>
            <p:cNvGraphicFramePr>
              <a:graphicFrameLocks noChangeAspect="1"/>
            </p:cNvGraphicFramePr>
            <p:nvPr/>
          </p:nvGraphicFramePr>
          <p:xfrm>
            <a:off x="1920" y="1056"/>
            <a:ext cx="686" cy="331"/>
          </p:xfrm>
          <a:graphic>
            <a:graphicData uri="http://schemas.openxmlformats.org/presentationml/2006/ole">
              <p:oleObj spid="_x0000_s427012" name="CS ChemDraw Drawing" r:id="rId4" imgW="1089360" imgH="525600" progId="">
                <p:embed/>
              </p:oleObj>
            </a:graphicData>
          </a:graphic>
        </p:graphicFrame>
        <p:sp>
          <p:nvSpPr>
            <p:cNvPr id="829452" name="Rectangle 12"/>
            <p:cNvSpPr>
              <a:spLocks noChangeArrowheads="1"/>
            </p:cNvSpPr>
            <p:nvPr/>
          </p:nvSpPr>
          <p:spPr bwMode="auto">
            <a:xfrm>
              <a:off x="2493" y="1080"/>
              <a:ext cx="675" cy="317"/>
            </a:xfrm>
            <a:prstGeom prst="rect">
              <a:avLst/>
            </a:prstGeom>
            <a:noFill/>
            <a:ln w="9525">
              <a:noFill/>
              <a:miter lim="800000"/>
              <a:headEnd/>
              <a:tailEnd/>
            </a:ln>
          </p:spPr>
          <p:txBody>
            <a:bodyPr wrap="none" lIns="0" tIns="0" rIns="0" bIns="0">
              <a:spAutoFit/>
            </a:bodyPr>
            <a:lstStyle/>
            <a:p>
              <a:pPr algn="l"/>
              <a:r>
                <a:rPr kumimoji="0" lang="zh-CN" altLang="en-US" sz="3300">
                  <a:solidFill>
                    <a:srgbClr val="000000"/>
                  </a:solidFill>
                  <a:ea typeface="宋体" pitchFamily="2" charset="-122"/>
                </a:rPr>
                <a:t>（</a:t>
              </a:r>
              <a:r>
                <a:rPr kumimoji="0" lang="en-US" altLang="zh-CN" sz="3300" i="1">
                  <a:solidFill>
                    <a:srgbClr val="000000"/>
                  </a:solidFill>
                  <a:ea typeface="宋体" pitchFamily="2" charset="-122"/>
                </a:rPr>
                <a:t>T</a:t>
              </a:r>
              <a:r>
                <a:rPr kumimoji="0" lang="zh-CN" altLang="en-US" sz="3300">
                  <a:solidFill>
                    <a:srgbClr val="000000"/>
                  </a:solidFill>
                  <a:ea typeface="宋体" pitchFamily="2" charset="-122"/>
                </a:rPr>
                <a:t>）</a:t>
              </a:r>
              <a:endParaRPr kumimoji="0" lang="zh-CN" altLang="en-US" sz="1800">
                <a:latin typeface="Arial" pitchFamily="34" charset="0"/>
                <a:ea typeface="宋体" pitchFamily="2" charset="-122"/>
              </a:endParaRPr>
            </a:p>
          </p:txBody>
        </p:sp>
        <p:graphicFrame>
          <p:nvGraphicFramePr>
            <p:cNvPr id="829453" name="Object 13"/>
            <p:cNvGraphicFramePr>
              <a:graphicFrameLocks noChangeAspect="1"/>
            </p:cNvGraphicFramePr>
            <p:nvPr/>
          </p:nvGraphicFramePr>
          <p:xfrm>
            <a:off x="667" y="1102"/>
            <a:ext cx="677" cy="290"/>
          </p:xfrm>
          <a:graphic>
            <a:graphicData uri="http://schemas.openxmlformats.org/presentationml/2006/ole">
              <p:oleObj spid="_x0000_s427013" name="CS ChemDraw Drawing" r:id="rId5" imgW="1074240" imgH="459720" progId="">
                <p:embed/>
              </p:oleObj>
            </a:graphicData>
          </a:graphic>
        </p:graphicFrame>
      </p:grpSp>
      <p:sp>
        <p:nvSpPr>
          <p:cNvPr id="829454" name="Rectangle 14"/>
          <p:cNvSpPr>
            <a:spLocks noChangeArrowheads="1"/>
          </p:cNvSpPr>
          <p:nvPr/>
        </p:nvSpPr>
        <p:spPr bwMode="auto">
          <a:xfrm>
            <a:off x="828675" y="2565400"/>
            <a:ext cx="5688013" cy="519113"/>
          </a:xfrm>
          <a:prstGeom prst="rect">
            <a:avLst/>
          </a:prstGeom>
          <a:noFill/>
          <a:ln w="9525" algn="ctr">
            <a:noFill/>
            <a:miter lim="800000"/>
            <a:headEnd/>
            <a:tailEnd/>
          </a:ln>
          <a:effectLst/>
        </p:spPr>
        <p:txBody>
          <a:bodyPr>
            <a:spAutoFit/>
          </a:bodyPr>
          <a:lstStyle/>
          <a:p>
            <a:pPr algn="l"/>
            <a:r>
              <a:rPr lang="zh-CN" altLang="en-US" sz="2800">
                <a:solidFill>
                  <a:srgbClr val="0000FF"/>
                </a:solidFill>
              </a:rPr>
              <a:t>平衡时</a:t>
            </a:r>
            <a:r>
              <a:rPr lang="zh-CN" altLang="en-US"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en-US" altLang="zh-CN" sz="2800">
                <a:solidFill>
                  <a:srgbClr val="0000FF"/>
                </a:solidFill>
              </a:rPr>
              <a:t>(</a:t>
            </a:r>
            <a:r>
              <a:rPr lang="en-US" altLang="zh-CN" sz="2800" i="1">
                <a:solidFill>
                  <a:srgbClr val="0000FF"/>
                </a:solidFill>
              </a:rPr>
              <a:t>T</a:t>
            </a:r>
            <a:r>
              <a:rPr lang="en-US" altLang="zh-CN" sz="2800">
                <a:solidFill>
                  <a:srgbClr val="0000FF"/>
                </a:solidFill>
              </a:rPr>
              <a:t>)=0</a:t>
            </a:r>
            <a:r>
              <a:rPr lang="zh-CN" altLang="en-US" sz="2800">
                <a:solidFill>
                  <a:srgbClr val="0000FF"/>
                </a:solidFill>
              </a:rPr>
              <a:t>，则</a:t>
            </a:r>
          </a:p>
        </p:txBody>
      </p:sp>
      <p:graphicFrame>
        <p:nvGraphicFramePr>
          <p:cNvPr id="829455" name="Object 15"/>
          <p:cNvGraphicFramePr>
            <a:graphicFrameLocks noChangeAspect="1"/>
          </p:cNvGraphicFramePr>
          <p:nvPr>
            <p:ph sz="half" idx="2"/>
          </p:nvPr>
        </p:nvGraphicFramePr>
        <p:xfrm>
          <a:off x="900113" y="4703763"/>
          <a:ext cx="3959225" cy="1741487"/>
        </p:xfrm>
        <a:graphic>
          <a:graphicData uri="http://schemas.openxmlformats.org/presentationml/2006/ole">
            <p:oleObj spid="_x0000_s427011" name="Equation" r:id="rId6" imgW="1676160" imgH="736560" progId="Equation.DSMT4">
              <p:embed/>
            </p:oleObj>
          </a:graphicData>
        </a:graphic>
      </p:graphicFrame>
      <p:sp>
        <p:nvSpPr>
          <p:cNvPr id="829456" name="AutoShape 16"/>
          <p:cNvSpPr>
            <a:spLocks noChangeArrowheads="1"/>
          </p:cNvSpPr>
          <p:nvPr/>
        </p:nvSpPr>
        <p:spPr bwMode="auto">
          <a:xfrm>
            <a:off x="5507038" y="4365625"/>
            <a:ext cx="2881312" cy="1079500"/>
          </a:xfrm>
          <a:prstGeom prst="wedgeRoundRectCallout">
            <a:avLst>
              <a:gd name="adj1" fmla="val -100356"/>
              <a:gd name="adj2" fmla="val -61616"/>
              <a:gd name="adj3" fmla="val 16667"/>
            </a:avLst>
          </a:prstGeom>
          <a:solidFill>
            <a:schemeClr val="accent1"/>
          </a:solidFill>
          <a:ln w="9525" algn="ctr">
            <a:solidFill>
              <a:srgbClr val="CC99FF"/>
            </a:solidFill>
            <a:miter lim="800000"/>
            <a:headEnd/>
            <a:tailEnd/>
          </a:ln>
          <a:effectLst/>
        </p:spPr>
        <p:txBody>
          <a:bodyPr/>
          <a:lstStyle/>
          <a:p>
            <a:pPr>
              <a:lnSpc>
                <a:spcPct val="120000"/>
              </a:lnSpc>
            </a:pPr>
            <a:r>
              <a:rPr lang="zh-CN" altLang="en-US" sz="2400">
                <a:solidFill>
                  <a:srgbClr val="FF0000"/>
                </a:solidFill>
              </a:rPr>
              <a:t>标准平衡常数</a:t>
            </a:r>
            <a:r>
              <a:rPr lang="zh-CN" altLang="en-US" sz="2400"/>
              <a:t>也称</a:t>
            </a:r>
            <a:r>
              <a:rPr lang="zh-CN" altLang="en-US" sz="2400">
                <a:solidFill>
                  <a:srgbClr val="FF0000"/>
                </a:solidFill>
              </a:rPr>
              <a:t>热力学平衡常数</a:t>
            </a:r>
            <a:r>
              <a:rPr lang="zh-CN" altLang="en-US" sz="2400"/>
              <a:t> </a:t>
            </a:r>
          </a:p>
        </p:txBody>
      </p:sp>
      <p:sp>
        <p:nvSpPr>
          <p:cNvPr id="829457" name="Rectangle 17"/>
          <p:cNvSpPr>
            <a:spLocks noChangeArrowheads="1"/>
          </p:cNvSpPr>
          <p:nvPr/>
        </p:nvSpPr>
        <p:spPr bwMode="auto">
          <a:xfrm>
            <a:off x="827088" y="1268413"/>
            <a:ext cx="7766050" cy="647700"/>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zh-CN" altLang="en-US" sz="2800">
                <a:solidFill>
                  <a:srgbClr val="0000FF"/>
                </a:solidFill>
              </a:rPr>
              <a:t>由化学反应等温方程式：</a:t>
            </a:r>
          </a:p>
        </p:txBody>
      </p:sp>
      <p:pic>
        <p:nvPicPr>
          <p:cNvPr id="829458" name="Picture 18"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54"/>
                                        </p:tgtEl>
                                        <p:attrNameLst>
                                          <p:attrName>style.visibility</p:attrName>
                                        </p:attrNameLst>
                                      </p:cBhvr>
                                      <p:to>
                                        <p:strVal val="visible"/>
                                      </p:to>
                                    </p:set>
                                    <p:animEffect transition="in" filter="blinds(horizontal)">
                                      <p:cBhvr>
                                        <p:cTn id="7" dur="500"/>
                                        <p:tgtEl>
                                          <p:spTgt spid="8294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9443"/>
                                        </p:tgtEl>
                                        <p:attrNameLst>
                                          <p:attrName>style.visibility</p:attrName>
                                        </p:attrNameLst>
                                      </p:cBhvr>
                                      <p:to>
                                        <p:strVal val="visible"/>
                                      </p:to>
                                    </p:set>
                                    <p:animEffect transition="in" filter="blinds(horizontal)">
                                      <p:cBhvr>
                                        <p:cTn id="12" dur="500"/>
                                        <p:tgtEl>
                                          <p:spTgt spid="82944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29456"/>
                                        </p:tgtEl>
                                        <p:attrNameLst>
                                          <p:attrName>style.visibility</p:attrName>
                                        </p:attrNameLst>
                                      </p:cBhvr>
                                      <p:to>
                                        <p:strVal val="visible"/>
                                      </p:to>
                                    </p:set>
                                    <p:animEffect transition="in" filter="blinds(horizontal)">
                                      <p:cBhvr>
                                        <p:cTn id="15" dur="500"/>
                                        <p:tgtEl>
                                          <p:spTgt spid="82945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29455"/>
                                        </p:tgtEl>
                                        <p:attrNameLst>
                                          <p:attrName>style.visibility</p:attrName>
                                        </p:attrNameLst>
                                      </p:cBhvr>
                                      <p:to>
                                        <p:strVal val="visible"/>
                                      </p:to>
                                    </p:set>
                                    <p:animEffect transition="in" filter="blinds(horizontal)">
                                      <p:cBhvr>
                                        <p:cTn id="20" dur="500"/>
                                        <p:tgtEl>
                                          <p:spTgt spid="829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54" grpId="0"/>
      <p:bldP spid="82945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4"/>
          <p:cNvSpPr>
            <a:spLocks noGrp="1"/>
          </p:cNvSpPr>
          <p:nvPr>
            <p:ph type="dt" sz="half" idx="10"/>
          </p:nvPr>
        </p:nvSpPr>
        <p:spPr/>
        <p:txBody>
          <a:bodyPr/>
          <a:lstStyle/>
          <a:p>
            <a:fld id="{64B4014E-5197-45EB-985A-8C4E5C0AA619}" type="datetime1">
              <a:rPr lang="zh-CN" altLang="en-US"/>
              <a:pPr/>
              <a:t>2017/11/1</a:t>
            </a:fld>
            <a:endParaRPr lang="en-US" altLang="zh-CN"/>
          </a:p>
        </p:txBody>
      </p:sp>
      <p:sp>
        <p:nvSpPr>
          <p:cNvPr id="14" name="灯片编号占位符 6"/>
          <p:cNvSpPr>
            <a:spLocks noGrp="1"/>
          </p:cNvSpPr>
          <p:nvPr>
            <p:ph type="sldNum" sz="quarter" idx="12"/>
          </p:nvPr>
        </p:nvSpPr>
        <p:spPr/>
        <p:txBody>
          <a:bodyPr/>
          <a:lstStyle/>
          <a:p>
            <a:fld id="{63004F10-8748-4E1C-AE76-073F31A274B9}" type="slidenum">
              <a:rPr lang="en-US" altLang="zh-CN"/>
              <a:pPr/>
              <a:t>128</a:t>
            </a:fld>
            <a:endParaRPr lang="en-US" altLang="zh-CN"/>
          </a:p>
        </p:txBody>
      </p:sp>
      <p:sp>
        <p:nvSpPr>
          <p:cNvPr id="659458" name="Rectangle 2"/>
          <p:cNvSpPr>
            <a:spLocks noChangeArrowheads="1"/>
          </p:cNvSpPr>
          <p:nvPr/>
        </p:nvSpPr>
        <p:spPr bwMode="auto">
          <a:xfrm>
            <a:off x="0" y="3333750"/>
            <a:ext cx="9144000" cy="0"/>
          </a:xfrm>
          <a:prstGeom prst="rect">
            <a:avLst/>
          </a:prstGeom>
          <a:noFill/>
          <a:ln w="9525" algn="ctr">
            <a:noFill/>
            <a:miter lim="800000"/>
            <a:headEnd/>
            <a:tailEnd/>
          </a:ln>
          <a:effectLst/>
        </p:spPr>
        <p:txBody>
          <a:bodyPr wrap="none" anchor="ctr">
            <a:spAutoFit/>
          </a:bodyPr>
          <a:lstStyle/>
          <a:p>
            <a:endParaRPr lang="zh-CN" altLang="en-US"/>
          </a:p>
        </p:txBody>
      </p:sp>
      <p:sp>
        <p:nvSpPr>
          <p:cNvPr id="659460" name="Rectangle 4"/>
          <p:cNvSpPr>
            <a:spLocks noChangeArrowheads="1"/>
          </p:cNvSpPr>
          <p:nvPr/>
        </p:nvSpPr>
        <p:spPr bwMode="auto">
          <a:xfrm>
            <a:off x="0" y="3262313"/>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659461" name="Object 5"/>
          <p:cNvGraphicFramePr>
            <a:graphicFrameLocks noChangeAspect="1"/>
          </p:cNvGraphicFramePr>
          <p:nvPr/>
        </p:nvGraphicFramePr>
        <p:xfrm>
          <a:off x="2268538" y="2506663"/>
          <a:ext cx="5759450" cy="1066800"/>
        </p:xfrm>
        <a:graphic>
          <a:graphicData uri="http://schemas.openxmlformats.org/presentationml/2006/ole">
            <p:oleObj spid="_x0000_s428034" name="Equation" r:id="rId3" imgW="2501640" imgH="482400" progId="Equation.DSMT4">
              <p:embed/>
            </p:oleObj>
          </a:graphicData>
        </a:graphic>
      </p:graphicFrame>
      <p:sp>
        <p:nvSpPr>
          <p:cNvPr id="659462" name="Rectangle 6"/>
          <p:cNvSpPr>
            <a:spLocks noChangeArrowheads="1"/>
          </p:cNvSpPr>
          <p:nvPr/>
        </p:nvSpPr>
        <p:spPr bwMode="auto">
          <a:xfrm>
            <a:off x="827088" y="3646488"/>
            <a:ext cx="8137525" cy="1727200"/>
          </a:xfrm>
          <a:prstGeom prst="rect">
            <a:avLst/>
          </a:prstGeom>
          <a:noFill/>
          <a:ln w="9525">
            <a:noFill/>
            <a:miter lim="800000"/>
            <a:headEnd/>
            <a:tailEnd/>
          </a:ln>
        </p:spPr>
        <p:txBody>
          <a:bodyPr/>
          <a:lstStyle/>
          <a:p>
            <a:pPr marL="342900" indent="-342900" algn="l">
              <a:lnSpc>
                <a:spcPct val="110000"/>
              </a:lnSpc>
              <a:spcBef>
                <a:spcPct val="20000"/>
              </a:spcBef>
              <a:buClr>
                <a:srgbClr val="FF00FF"/>
              </a:buClr>
              <a:buFont typeface="Wingdings" pitchFamily="2" charset="2"/>
              <a:buNone/>
            </a:pPr>
            <a:r>
              <a:rPr lang="zh-CN" altLang="en-US" sz="2800">
                <a:solidFill>
                  <a:srgbClr val="0000FF"/>
                </a:solidFill>
              </a:rPr>
              <a:t>由例</a:t>
            </a:r>
            <a:r>
              <a:rPr lang="en-US" altLang="zh-CN" sz="2800">
                <a:solidFill>
                  <a:srgbClr val="0000FF"/>
                </a:solidFill>
              </a:rPr>
              <a:t>6</a:t>
            </a:r>
            <a:r>
              <a:rPr lang="zh-CN" altLang="en-US" sz="2800">
                <a:solidFill>
                  <a:srgbClr val="0000FF"/>
                </a:solidFill>
              </a:rPr>
              <a:t>得</a:t>
            </a:r>
            <a:r>
              <a:rPr lang="en-US" altLang="zh-CN" sz="2800">
                <a:solidFill>
                  <a:srgbClr val="0000FF"/>
                </a:solidFill>
              </a:rPr>
              <a:t>298.15K</a:t>
            </a:r>
            <a:r>
              <a:rPr lang="zh-CN" altLang="en-US" sz="2800">
                <a:solidFill>
                  <a:srgbClr val="0000FF"/>
                </a:solidFill>
              </a:rPr>
              <a:t>时反应的</a:t>
            </a:r>
            <a:r>
              <a:rPr lang="zh-CN" altLang="en-US"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a:t>
            </a:r>
            <a:r>
              <a:rPr lang="zh-CN" altLang="en-US" sz="2800">
                <a:solidFill>
                  <a:srgbClr val="0000FF"/>
                </a:solidFill>
              </a:rPr>
              <a:t>：</a:t>
            </a:r>
          </a:p>
          <a:p>
            <a:pPr marL="342900" indent="-342900" algn="l">
              <a:lnSpc>
                <a:spcPct val="110000"/>
              </a:lnSpc>
              <a:spcBef>
                <a:spcPct val="20000"/>
              </a:spcBef>
              <a:buClr>
                <a:srgbClr val="FF00FF"/>
              </a:buClr>
              <a:buFont typeface="Wingdings" pitchFamily="2" charset="2"/>
              <a:buNone/>
            </a:pPr>
            <a:r>
              <a:rPr lang="zh-CN" altLang="en-US"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=(-394.36) + 0 ×1/2 - (-137.17)- 86.55 </a:t>
            </a:r>
          </a:p>
          <a:p>
            <a:pPr marL="342900" indent="-342900" algn="l">
              <a:lnSpc>
                <a:spcPct val="110000"/>
              </a:lnSpc>
              <a:spcBef>
                <a:spcPct val="20000"/>
              </a:spcBef>
              <a:buClr>
                <a:srgbClr val="FF00FF"/>
              </a:buClr>
              <a:buFont typeface="Wingdings" pitchFamily="2" charset="2"/>
              <a:buNone/>
            </a:pPr>
            <a:r>
              <a:rPr lang="en-US" altLang="zh-CN" sz="2800">
                <a:solidFill>
                  <a:srgbClr val="0000FF"/>
                </a:solidFill>
              </a:rPr>
              <a:t>           </a:t>
            </a:r>
            <a:r>
              <a:rPr lang="en-US" altLang="zh-CN" sz="2800">
                <a:solidFill>
                  <a:srgbClr val="0000FF"/>
                </a:solidFill>
                <a:ea typeface="宋体" pitchFamily="2" charset="-122"/>
              </a:rPr>
              <a:t>=</a:t>
            </a:r>
            <a:r>
              <a:rPr lang="en-US" altLang="zh-CN" sz="2800">
                <a:solidFill>
                  <a:srgbClr val="0000FF"/>
                </a:solidFill>
              </a:rPr>
              <a:t> -343.74 kJ·mol</a:t>
            </a:r>
            <a:r>
              <a:rPr lang="en-US" altLang="zh-CN" sz="2800" baseline="30000">
                <a:solidFill>
                  <a:srgbClr val="0000FF"/>
                </a:solidFill>
              </a:rPr>
              <a:t>-1</a:t>
            </a:r>
          </a:p>
        </p:txBody>
      </p:sp>
      <p:graphicFrame>
        <p:nvGraphicFramePr>
          <p:cNvPr id="659463" name="Object 7"/>
          <p:cNvGraphicFramePr>
            <a:graphicFrameLocks noChangeAspect="1"/>
          </p:cNvGraphicFramePr>
          <p:nvPr>
            <p:ph sz="half" idx="2"/>
          </p:nvPr>
        </p:nvGraphicFramePr>
        <p:xfrm>
          <a:off x="2268538" y="5445125"/>
          <a:ext cx="3241675" cy="569913"/>
        </p:xfrm>
        <a:graphic>
          <a:graphicData uri="http://schemas.openxmlformats.org/presentationml/2006/ole">
            <p:oleObj spid="_x0000_s428035" name="Equation" r:id="rId4" imgW="1371600" imgH="241200" progId="Equation.DSMT4">
              <p:embed/>
            </p:oleObj>
          </a:graphicData>
        </a:graphic>
      </p:graphicFrame>
      <p:sp>
        <p:nvSpPr>
          <p:cNvPr id="659464" name="Rectangle 8"/>
          <p:cNvSpPr>
            <a:spLocks noChangeArrowheads="1"/>
          </p:cNvSpPr>
          <p:nvPr/>
        </p:nvSpPr>
        <p:spPr bwMode="auto">
          <a:xfrm>
            <a:off x="1214414" y="0"/>
            <a:ext cx="8113713" cy="876300"/>
          </a:xfrm>
          <a:prstGeom prst="rect">
            <a:avLst/>
          </a:prstGeom>
          <a:noFill/>
          <a:ln w="9525">
            <a:noFill/>
            <a:miter lim="800000"/>
            <a:headEnd/>
            <a:tailEnd/>
          </a:ln>
        </p:spPr>
        <p:txBody>
          <a:bodyPr anchor="b"/>
          <a:lstStyle/>
          <a:p>
            <a:pPr algn="l"/>
            <a:r>
              <a:rPr lang="zh-CN" altLang="en-US" sz="2800" dirty="0">
                <a:solidFill>
                  <a:srgbClr val="FF3300"/>
                </a:solidFill>
                <a:effectLst>
                  <a:outerShdw blurRad="38100" dist="38100" dir="2700000" algn="tl">
                    <a:srgbClr val="C0C0C0"/>
                  </a:outerShdw>
                </a:effectLst>
                <a:latin typeface="Arial Narrow" pitchFamily="34" charset="0"/>
              </a:rPr>
              <a:t>例</a:t>
            </a:r>
            <a:r>
              <a:rPr lang="en-US" altLang="zh-CN" sz="2800" dirty="0">
                <a:solidFill>
                  <a:srgbClr val="FF3300"/>
                </a:solidFill>
                <a:effectLst>
                  <a:outerShdw blurRad="38100" dist="38100" dir="2700000" algn="tl">
                    <a:srgbClr val="C0C0C0"/>
                  </a:outerShdw>
                </a:effectLst>
                <a:latin typeface="Arial Narrow" pitchFamily="34" charset="0"/>
              </a:rPr>
              <a:t>10  </a:t>
            </a:r>
            <a:r>
              <a:rPr lang="zh-CN" altLang="en-US" sz="2800" dirty="0">
                <a:solidFill>
                  <a:srgbClr val="FF3300"/>
                </a:solidFill>
                <a:effectLst>
                  <a:outerShdw blurRad="38100" dist="38100" dir="2700000" algn="tl">
                    <a:srgbClr val="C0C0C0"/>
                  </a:outerShdw>
                </a:effectLst>
                <a:latin typeface="Arial Narrow" pitchFamily="34" charset="0"/>
              </a:rPr>
              <a:t>试写出下列反应的标准平衡常数表达式，并计算</a:t>
            </a:r>
            <a:r>
              <a:rPr lang="en-US" altLang="zh-CN" sz="2800" dirty="0">
                <a:solidFill>
                  <a:srgbClr val="FF3300"/>
                </a:solidFill>
                <a:effectLst>
                  <a:outerShdw blurRad="38100" dist="38100" dir="2700000" algn="tl">
                    <a:srgbClr val="C0C0C0"/>
                  </a:outerShdw>
                </a:effectLst>
                <a:latin typeface="Arial Narrow" pitchFamily="34" charset="0"/>
              </a:rPr>
              <a:t>298.15K</a:t>
            </a:r>
            <a:r>
              <a:rPr lang="zh-CN" altLang="en-US" sz="2800" dirty="0">
                <a:solidFill>
                  <a:srgbClr val="FF3300"/>
                </a:solidFill>
                <a:effectLst>
                  <a:outerShdw blurRad="38100" dist="38100" dir="2700000" algn="tl">
                    <a:srgbClr val="C0C0C0"/>
                  </a:outerShdw>
                </a:effectLst>
                <a:latin typeface="Arial Narrow" pitchFamily="34" charset="0"/>
              </a:rPr>
              <a:t>时的</a:t>
            </a:r>
            <a:r>
              <a:rPr lang="en-US" altLang="zh-CN" sz="2800" i="1" dirty="0">
                <a:solidFill>
                  <a:srgbClr val="FF3300"/>
                </a:solidFill>
                <a:effectLst>
                  <a:outerShdw blurRad="38100" dist="38100" dir="2700000" algn="tl">
                    <a:srgbClr val="C0C0C0"/>
                  </a:outerShdw>
                </a:effectLst>
              </a:rPr>
              <a:t>K</a:t>
            </a:r>
            <a:r>
              <a:rPr lang="ru-RU" altLang="zh-CN" sz="2800" baseline="30000" dirty="0">
                <a:solidFill>
                  <a:srgbClr val="FF3300"/>
                </a:solidFill>
                <a:effectLst>
                  <a:outerShdw blurRad="38100" dist="38100" dir="2700000" algn="tl">
                    <a:srgbClr val="C0C0C0"/>
                  </a:outerShdw>
                </a:effectLst>
                <a:cs typeface="Times New Roman" pitchFamily="18" charset="0"/>
              </a:rPr>
              <a:t>ө </a:t>
            </a:r>
            <a:r>
              <a:rPr lang="zh-CN" altLang="en-US" sz="2800" dirty="0">
                <a:solidFill>
                  <a:srgbClr val="FF3300"/>
                </a:solidFill>
                <a:effectLst>
                  <a:outerShdw blurRad="38100" dist="38100" dir="2700000" algn="tl">
                    <a:srgbClr val="C0C0C0"/>
                  </a:outerShdw>
                </a:effectLst>
                <a:latin typeface="Arial Narrow" pitchFamily="34" charset="0"/>
              </a:rPr>
              <a:t>。</a:t>
            </a:r>
          </a:p>
        </p:txBody>
      </p:sp>
      <p:sp>
        <p:nvSpPr>
          <p:cNvPr id="659465" name="Rectangle 9"/>
          <p:cNvSpPr>
            <a:spLocks noChangeArrowheads="1"/>
          </p:cNvSpPr>
          <p:nvPr/>
        </p:nvSpPr>
        <p:spPr bwMode="auto">
          <a:xfrm>
            <a:off x="838200" y="1917700"/>
            <a:ext cx="7910513" cy="719138"/>
          </a:xfrm>
          <a:prstGeom prst="rect">
            <a:avLst/>
          </a:prstGeom>
          <a:noFill/>
          <a:ln w="9525">
            <a:noFill/>
            <a:miter lim="800000"/>
            <a:headEnd/>
            <a:tailEnd/>
          </a:ln>
        </p:spPr>
        <p:txBody>
          <a:bodyPr/>
          <a:lstStyle/>
          <a:p>
            <a:pPr marL="342900" indent="-342900" algn="l">
              <a:lnSpc>
                <a:spcPct val="110000"/>
              </a:lnSpc>
              <a:spcBef>
                <a:spcPct val="20000"/>
              </a:spcBef>
              <a:buClr>
                <a:srgbClr val="FF00FF"/>
              </a:buClr>
              <a:buFont typeface="Wingdings" pitchFamily="2" charset="2"/>
              <a:buNone/>
            </a:pPr>
            <a:r>
              <a:rPr lang="zh-CN" altLang="en-US" sz="2800" b="1">
                <a:solidFill>
                  <a:srgbClr val="FF00FF"/>
                </a:solidFill>
              </a:rPr>
              <a:t>解 </a:t>
            </a:r>
            <a:r>
              <a:rPr lang="zh-CN" altLang="en-US" sz="2800" b="1">
                <a:solidFill>
                  <a:srgbClr val="0000FF"/>
                </a:solidFill>
              </a:rPr>
              <a:t> </a:t>
            </a:r>
            <a:r>
              <a:rPr lang="zh-CN" altLang="en-US" sz="2800">
                <a:solidFill>
                  <a:srgbClr val="0000FF"/>
                </a:solidFill>
              </a:rPr>
              <a:t>标准平衡常数表达式为</a:t>
            </a:r>
          </a:p>
        </p:txBody>
      </p:sp>
      <p:pic>
        <p:nvPicPr>
          <p:cNvPr id="659466" name="Picture 10"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
        <p:nvSpPr>
          <p:cNvPr id="659467" name="Text Box 11"/>
          <p:cNvSpPr txBox="1">
            <a:spLocks noChangeArrowheads="1"/>
          </p:cNvSpPr>
          <p:nvPr/>
        </p:nvSpPr>
        <p:spPr bwMode="auto">
          <a:xfrm>
            <a:off x="1476375" y="1412875"/>
            <a:ext cx="5832475" cy="647700"/>
          </a:xfrm>
          <a:prstGeom prst="rect">
            <a:avLst/>
          </a:prstGeom>
          <a:noFill/>
          <a:ln w="63500" algn="ctr">
            <a:noFill/>
            <a:miter lim="800000"/>
            <a:headEnd/>
            <a:tailEnd/>
          </a:ln>
          <a:effectLst/>
        </p:spPr>
        <p:txBody>
          <a:bodyPr/>
          <a:lstStyle/>
          <a:p>
            <a:r>
              <a:rPr lang="en-US" altLang="zh-CN" sz="2400" dirty="0">
                <a:solidFill>
                  <a:srgbClr val="000000"/>
                </a:solidFill>
              </a:rPr>
              <a:t>CO(g</a:t>
            </a:r>
            <a:r>
              <a:rPr lang="zh-CN" altLang="en-US" sz="2400" dirty="0">
                <a:solidFill>
                  <a:srgbClr val="000000"/>
                </a:solidFill>
              </a:rPr>
              <a:t>）</a:t>
            </a:r>
            <a:r>
              <a:rPr lang="en-US" altLang="zh-CN" sz="2400" dirty="0">
                <a:solidFill>
                  <a:srgbClr val="000000"/>
                </a:solidFill>
              </a:rPr>
              <a:t>+NO(g)         CO</a:t>
            </a:r>
            <a:r>
              <a:rPr lang="en-US" altLang="zh-CN" sz="2400" baseline="-25000" dirty="0">
                <a:solidFill>
                  <a:srgbClr val="000000"/>
                </a:solidFill>
              </a:rPr>
              <a:t>2</a:t>
            </a:r>
            <a:r>
              <a:rPr lang="en-US" altLang="zh-CN" sz="2400" dirty="0">
                <a:solidFill>
                  <a:srgbClr val="000000"/>
                </a:solidFill>
              </a:rPr>
              <a:t>(g)+1/2N</a:t>
            </a:r>
            <a:r>
              <a:rPr lang="en-US" altLang="zh-CN" sz="2400" baseline="-25000" dirty="0">
                <a:solidFill>
                  <a:srgbClr val="000000"/>
                </a:solidFill>
              </a:rPr>
              <a:t>2</a:t>
            </a:r>
            <a:r>
              <a:rPr lang="en-US" altLang="zh-CN" sz="2400" dirty="0">
                <a:solidFill>
                  <a:srgbClr val="000000"/>
                </a:solidFill>
              </a:rPr>
              <a:t>(g)         </a:t>
            </a:r>
            <a:endParaRPr lang="en-US" altLang="zh-CN" sz="2400" dirty="0"/>
          </a:p>
        </p:txBody>
      </p:sp>
      <p:pic>
        <p:nvPicPr>
          <p:cNvPr id="659468" name="Picture 12"/>
          <p:cNvPicPr>
            <a:picLocks noChangeAspect="1" noChangeArrowheads="1"/>
          </p:cNvPicPr>
          <p:nvPr/>
        </p:nvPicPr>
        <p:blipFill>
          <a:blip r:embed="rId7"/>
          <a:srcRect/>
          <a:stretch>
            <a:fillRect/>
          </a:stretch>
        </p:blipFill>
        <p:spPr bwMode="auto">
          <a:xfrm>
            <a:off x="3714744" y="1428736"/>
            <a:ext cx="647700" cy="4921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59465">
                                            <p:txEl>
                                              <p:pRg st="0" end="0"/>
                                            </p:txEl>
                                          </p:spTgt>
                                        </p:tgtEl>
                                        <p:attrNameLst>
                                          <p:attrName>style.visibility</p:attrName>
                                        </p:attrNameLst>
                                      </p:cBhvr>
                                      <p:to>
                                        <p:strVal val="visible"/>
                                      </p:to>
                                    </p:set>
                                    <p:animEffect transition="in" filter="strips(downRight)">
                                      <p:cBhvr>
                                        <p:cTn id="7" dur="500"/>
                                        <p:tgtEl>
                                          <p:spTgt spid="659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59461"/>
                                        </p:tgtEl>
                                        <p:attrNameLst>
                                          <p:attrName>style.visibility</p:attrName>
                                        </p:attrNameLst>
                                      </p:cBhvr>
                                      <p:to>
                                        <p:strVal val="visible"/>
                                      </p:to>
                                    </p:set>
                                    <p:animEffect transition="in" filter="strips(downRight)">
                                      <p:cBhvr>
                                        <p:cTn id="12" dur="500"/>
                                        <p:tgtEl>
                                          <p:spTgt spid="65946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59462"/>
                                        </p:tgtEl>
                                        <p:attrNameLst>
                                          <p:attrName>style.visibility</p:attrName>
                                        </p:attrNameLst>
                                      </p:cBhvr>
                                      <p:to>
                                        <p:strVal val="visible"/>
                                      </p:to>
                                    </p:set>
                                    <p:animEffect transition="in" filter="strips(downRight)">
                                      <p:cBhvr>
                                        <p:cTn id="17" dur="500"/>
                                        <p:tgtEl>
                                          <p:spTgt spid="659462"/>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659463"/>
                                        </p:tgtEl>
                                        <p:attrNameLst>
                                          <p:attrName>style.visibility</p:attrName>
                                        </p:attrNameLst>
                                      </p:cBhvr>
                                      <p:to>
                                        <p:strVal val="visible"/>
                                      </p:to>
                                    </p:set>
                                    <p:anim calcmode="lin" valueType="num">
                                      <p:cBhvr>
                                        <p:cTn id="22" dur="1000" fill="hold"/>
                                        <p:tgtEl>
                                          <p:spTgt spid="659463"/>
                                        </p:tgtEl>
                                        <p:attrNameLst>
                                          <p:attrName>ppt_w</p:attrName>
                                        </p:attrNameLst>
                                      </p:cBhvr>
                                      <p:tavLst>
                                        <p:tav tm="0">
                                          <p:val>
                                            <p:strVal val="#ppt_w*0.70"/>
                                          </p:val>
                                        </p:tav>
                                        <p:tav tm="100000">
                                          <p:val>
                                            <p:strVal val="#ppt_w"/>
                                          </p:val>
                                        </p:tav>
                                      </p:tavLst>
                                    </p:anim>
                                    <p:anim calcmode="lin" valueType="num">
                                      <p:cBhvr>
                                        <p:cTn id="23" dur="1000" fill="hold"/>
                                        <p:tgtEl>
                                          <p:spTgt spid="659463"/>
                                        </p:tgtEl>
                                        <p:attrNameLst>
                                          <p:attrName>ppt_h</p:attrName>
                                        </p:attrNameLst>
                                      </p:cBhvr>
                                      <p:tavLst>
                                        <p:tav tm="0">
                                          <p:val>
                                            <p:strVal val="#ppt_h"/>
                                          </p:val>
                                        </p:tav>
                                        <p:tav tm="100000">
                                          <p:val>
                                            <p:strVal val="#ppt_h"/>
                                          </p:val>
                                        </p:tav>
                                      </p:tavLst>
                                    </p:anim>
                                    <p:animEffect transition="in" filter="fade">
                                      <p:cBhvr>
                                        <p:cTn id="24" dur="1000"/>
                                        <p:tgtEl>
                                          <p:spTgt spid="65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62" grpId="0"/>
      <p:bldP spid="65946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CD0DEDCD-3335-465E-AD8F-FB5096A17C11}" type="datetime1">
              <a:rPr lang="zh-CN" altLang="en-US"/>
              <a:pPr/>
              <a:t>2017/11/1</a:t>
            </a:fld>
            <a:endParaRPr lang="en-US" altLang="zh-CN"/>
          </a:p>
        </p:txBody>
      </p:sp>
      <p:sp>
        <p:nvSpPr>
          <p:cNvPr id="7" name="灯片编号占位符 6"/>
          <p:cNvSpPr>
            <a:spLocks noGrp="1"/>
          </p:cNvSpPr>
          <p:nvPr>
            <p:ph type="sldNum" sz="quarter" idx="12"/>
          </p:nvPr>
        </p:nvSpPr>
        <p:spPr/>
        <p:txBody>
          <a:bodyPr/>
          <a:lstStyle/>
          <a:p>
            <a:fld id="{2AC3232C-97EC-412A-B5EB-DC957CC5C711}" type="slidenum">
              <a:rPr lang="en-US" altLang="zh-CN"/>
              <a:pPr/>
              <a:t>129</a:t>
            </a:fld>
            <a:endParaRPr lang="en-US" altLang="zh-CN"/>
          </a:p>
        </p:txBody>
      </p:sp>
      <p:sp>
        <p:nvSpPr>
          <p:cNvPr id="660482" name="Rectangle 2"/>
          <p:cNvSpPr>
            <a:spLocks noGrp="1" noChangeArrowheads="1"/>
          </p:cNvSpPr>
          <p:nvPr>
            <p:ph type="title"/>
          </p:nvPr>
        </p:nvSpPr>
        <p:spPr/>
        <p:txBody>
          <a:bodyPr/>
          <a:lstStyle/>
          <a:p>
            <a:r>
              <a:rPr lang="zh-CN" altLang="en-US" sz="3600"/>
              <a:t>例</a:t>
            </a:r>
            <a:r>
              <a:rPr lang="en-US" altLang="zh-CN" sz="3600"/>
              <a:t>10</a:t>
            </a:r>
            <a:r>
              <a:rPr lang="zh-CN" altLang="en-US" sz="3600"/>
              <a:t>解</a:t>
            </a:r>
          </a:p>
        </p:txBody>
      </p:sp>
      <p:sp>
        <p:nvSpPr>
          <p:cNvPr id="660483" name="Rectangle 3"/>
          <p:cNvSpPr>
            <a:spLocks noChangeArrowheads="1"/>
          </p:cNvSpPr>
          <p:nvPr/>
        </p:nvSpPr>
        <p:spPr bwMode="auto">
          <a:xfrm>
            <a:off x="684213" y="1268413"/>
            <a:ext cx="8135937" cy="4895850"/>
          </a:xfrm>
          <a:prstGeom prst="rect">
            <a:avLst/>
          </a:prstGeom>
          <a:noFill/>
          <a:ln w="9525">
            <a:noFill/>
            <a:miter lim="800000"/>
            <a:headEnd/>
            <a:tailEnd/>
          </a:ln>
        </p:spPr>
        <p:txBody>
          <a:bodyPr/>
          <a:lstStyle/>
          <a:p>
            <a:pPr marL="342900" indent="-342900">
              <a:lnSpc>
                <a:spcPct val="110000"/>
              </a:lnSpc>
              <a:spcBef>
                <a:spcPct val="20000"/>
              </a:spcBef>
              <a:buClr>
                <a:srgbClr val="FF00FF"/>
              </a:buClr>
              <a:buFont typeface="Wingdings" pitchFamily="2" charset="2"/>
              <a:buNone/>
            </a:pPr>
            <a:r>
              <a:rPr lang="en-US" altLang="zh-CN"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ru-RU" altLang="zh-CN" sz="2800" baseline="30000">
                <a:solidFill>
                  <a:srgbClr val="0000FF"/>
                </a:solidFill>
                <a:cs typeface="Times New Roman" pitchFamily="18" charset="0"/>
                <a:sym typeface="Symbol" pitchFamily="18" charset="2"/>
              </a:rPr>
              <a:t>ө</a:t>
            </a:r>
            <a:r>
              <a:rPr lang="en-US" altLang="zh-CN" sz="2800">
                <a:solidFill>
                  <a:srgbClr val="0000FF"/>
                </a:solidFill>
              </a:rPr>
              <a:t> =-</a:t>
            </a:r>
            <a:r>
              <a:rPr lang="en-US" altLang="zh-CN" sz="2800" i="1">
                <a:solidFill>
                  <a:srgbClr val="0000FF"/>
                </a:solidFill>
              </a:rPr>
              <a:t>RT</a:t>
            </a:r>
            <a:r>
              <a:rPr lang="en-US" altLang="zh-CN" sz="2800">
                <a:solidFill>
                  <a:srgbClr val="0000FF"/>
                </a:solidFill>
              </a:rPr>
              <a:t>ln</a:t>
            </a:r>
            <a:r>
              <a:rPr lang="en-US" altLang="zh-CN" sz="2800" i="1">
                <a:solidFill>
                  <a:srgbClr val="0000FF"/>
                </a:solidFill>
              </a:rPr>
              <a:t>K</a:t>
            </a:r>
            <a:r>
              <a:rPr lang="ru-RU" altLang="zh-CN" sz="2800" baseline="30000">
                <a:solidFill>
                  <a:srgbClr val="0000FF"/>
                </a:solidFill>
                <a:cs typeface="Times New Roman" pitchFamily="18" charset="0"/>
              </a:rPr>
              <a:t>ө </a:t>
            </a:r>
            <a:endParaRPr lang="en-US" altLang="zh-CN" sz="2800" baseline="30000">
              <a:solidFill>
                <a:srgbClr val="0000FF"/>
              </a:solidFill>
              <a:cs typeface="Times New Roman" pitchFamily="18" charset="0"/>
            </a:endParaRPr>
          </a:p>
          <a:p>
            <a:pPr marL="342900" indent="-342900">
              <a:lnSpc>
                <a:spcPct val="110000"/>
              </a:lnSpc>
              <a:spcBef>
                <a:spcPct val="20000"/>
              </a:spcBef>
              <a:buClr>
                <a:srgbClr val="FF00FF"/>
              </a:buClr>
              <a:buFont typeface="Wingdings" pitchFamily="2" charset="2"/>
              <a:buNone/>
            </a:pPr>
            <a:r>
              <a:rPr lang="en-US" altLang="zh-CN" sz="2800">
                <a:solidFill>
                  <a:srgbClr val="0000FF"/>
                </a:solidFill>
              </a:rPr>
              <a:t>-343.74 ×10</a:t>
            </a:r>
            <a:r>
              <a:rPr lang="en-US" altLang="zh-CN" sz="2800" baseline="30000">
                <a:solidFill>
                  <a:srgbClr val="0000FF"/>
                </a:solidFill>
              </a:rPr>
              <a:t>3</a:t>
            </a:r>
            <a:r>
              <a:rPr lang="en-US" altLang="zh-CN" sz="2800">
                <a:solidFill>
                  <a:srgbClr val="0000FF"/>
                </a:solidFill>
              </a:rPr>
              <a:t>=-8.314×298.15ln</a:t>
            </a:r>
            <a:r>
              <a:rPr lang="en-US" altLang="zh-CN" sz="2800" i="1">
                <a:solidFill>
                  <a:srgbClr val="0000FF"/>
                </a:solidFill>
              </a:rPr>
              <a:t>K</a:t>
            </a:r>
            <a:r>
              <a:rPr lang="ru-RU" altLang="zh-CN" sz="2800" baseline="30000">
                <a:solidFill>
                  <a:srgbClr val="0000FF"/>
                </a:solidFill>
                <a:cs typeface="Times New Roman" pitchFamily="18" charset="0"/>
              </a:rPr>
              <a:t>ө </a:t>
            </a:r>
            <a:r>
              <a:rPr lang="zh-CN" altLang="en-US" sz="2800">
                <a:solidFill>
                  <a:srgbClr val="0000FF"/>
                </a:solidFill>
              </a:rPr>
              <a:t>；</a:t>
            </a:r>
          </a:p>
          <a:p>
            <a:pPr marL="342900" indent="-342900">
              <a:lnSpc>
                <a:spcPct val="110000"/>
              </a:lnSpc>
              <a:spcBef>
                <a:spcPct val="20000"/>
              </a:spcBef>
              <a:buClr>
                <a:srgbClr val="FF00FF"/>
              </a:buClr>
              <a:buFont typeface="Wingdings" pitchFamily="2" charset="2"/>
              <a:buNone/>
            </a:pPr>
            <a:r>
              <a:rPr lang="en-US" altLang="zh-CN" sz="2800" i="1">
                <a:solidFill>
                  <a:srgbClr val="0000FF"/>
                </a:solidFill>
              </a:rPr>
              <a:t>K</a:t>
            </a:r>
            <a:r>
              <a:rPr lang="ru-RU" altLang="zh-CN" sz="2800" baseline="30000">
                <a:solidFill>
                  <a:srgbClr val="0000FF"/>
                </a:solidFill>
                <a:cs typeface="Times New Roman" pitchFamily="18" charset="0"/>
              </a:rPr>
              <a:t>ө </a:t>
            </a:r>
            <a:r>
              <a:rPr lang="en-US" altLang="zh-CN" sz="2800">
                <a:solidFill>
                  <a:srgbClr val="0000FF"/>
                </a:solidFill>
              </a:rPr>
              <a:t>=1.67×10</a:t>
            </a:r>
            <a:r>
              <a:rPr lang="en-US" altLang="zh-CN" sz="2800" baseline="30000">
                <a:solidFill>
                  <a:srgbClr val="0000FF"/>
                </a:solidFill>
              </a:rPr>
              <a:t>60</a:t>
            </a:r>
          </a:p>
          <a:p>
            <a:pPr marL="342900" indent="-342900" algn="just">
              <a:lnSpc>
                <a:spcPct val="110000"/>
              </a:lnSpc>
              <a:spcBef>
                <a:spcPct val="20000"/>
              </a:spcBef>
              <a:buClr>
                <a:srgbClr val="FF00FF"/>
              </a:buClr>
              <a:buFont typeface="Wingdings" pitchFamily="2" charset="2"/>
              <a:buChar char="v"/>
            </a:pPr>
            <a:r>
              <a:rPr lang="zh-CN" altLang="en-US" sz="2800">
                <a:solidFill>
                  <a:srgbClr val="0000FF"/>
                </a:solidFill>
              </a:rPr>
              <a:t>反应的平衡常数很大，表明该反应在</a:t>
            </a:r>
            <a:r>
              <a:rPr lang="en-US" altLang="zh-CN" sz="2800">
                <a:solidFill>
                  <a:srgbClr val="0000FF"/>
                </a:solidFill>
              </a:rPr>
              <a:t>298.15K</a:t>
            </a:r>
            <a:r>
              <a:rPr lang="zh-CN" altLang="en-US" sz="2800">
                <a:solidFill>
                  <a:srgbClr val="0000FF"/>
                </a:solidFill>
              </a:rPr>
              <a:t>时进行很完全，也就是说利用该反应治理汽车尾气</a:t>
            </a:r>
            <a:r>
              <a:rPr lang="en-US" altLang="zh-CN" sz="2800">
                <a:solidFill>
                  <a:srgbClr val="0000FF"/>
                </a:solidFill>
              </a:rPr>
              <a:t>CO</a:t>
            </a:r>
            <a:r>
              <a:rPr lang="zh-CN" altLang="en-US" sz="2800">
                <a:solidFill>
                  <a:srgbClr val="0000FF"/>
                </a:solidFill>
              </a:rPr>
              <a:t>和</a:t>
            </a:r>
            <a:r>
              <a:rPr lang="en-US" altLang="zh-CN" sz="2800">
                <a:solidFill>
                  <a:srgbClr val="0000FF"/>
                </a:solidFill>
              </a:rPr>
              <a:t>NO</a:t>
            </a:r>
            <a:r>
              <a:rPr lang="zh-CN" altLang="en-US" sz="2800">
                <a:solidFill>
                  <a:srgbClr val="0000FF"/>
                </a:solidFill>
              </a:rPr>
              <a:t>对环境的污染是有可能的。</a:t>
            </a:r>
          </a:p>
          <a:p>
            <a:pPr marL="342900" indent="-342900" algn="just">
              <a:lnSpc>
                <a:spcPct val="110000"/>
              </a:lnSpc>
              <a:spcBef>
                <a:spcPct val="20000"/>
              </a:spcBef>
              <a:buClr>
                <a:srgbClr val="FF00FF"/>
              </a:buClr>
              <a:buFont typeface="Wingdings" pitchFamily="2" charset="2"/>
              <a:buChar char="v"/>
            </a:pPr>
            <a:r>
              <a:rPr lang="zh-CN" altLang="en-US" sz="2800">
                <a:solidFill>
                  <a:srgbClr val="0000FF"/>
                </a:solidFill>
                <a:latin typeface="Arial Narrow" pitchFamily="34" charset="0"/>
              </a:rPr>
              <a:t>但实际上并没有明显看到此反应进行，这是因为反应速率很慢。因此，研制该反应的催化剂成为当今人们非常感兴趣的课题。 </a:t>
            </a:r>
          </a:p>
        </p:txBody>
      </p:sp>
      <p:pic>
        <p:nvPicPr>
          <p:cNvPr id="660484"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4105275" y="4221163"/>
            <a:ext cx="5003800" cy="1978025"/>
          </a:xfrm>
        </p:spPr>
        <p:txBody>
          <a:bodyPr/>
          <a:lstStyle/>
          <a:p>
            <a:pPr marL="609600" indent="-609600"/>
            <a:r>
              <a:rPr lang="zh-CN" altLang="en-US">
                <a:solidFill>
                  <a:srgbClr val="FF0066"/>
                </a:solidFill>
              </a:rPr>
              <a:t>状态一定，其值一定；</a:t>
            </a:r>
          </a:p>
          <a:p>
            <a:pPr marL="609600" indent="-609600"/>
            <a:r>
              <a:rPr lang="zh-CN" altLang="en-US">
                <a:solidFill>
                  <a:srgbClr val="FF0066"/>
                </a:solidFill>
              </a:rPr>
              <a:t>殊途同归，值变相等；</a:t>
            </a:r>
          </a:p>
          <a:p>
            <a:pPr marL="609600" indent="-609600"/>
            <a:r>
              <a:rPr lang="zh-CN" altLang="en-US">
                <a:solidFill>
                  <a:srgbClr val="FF0066"/>
                </a:solidFill>
              </a:rPr>
              <a:t>周而复始，值变为零。</a:t>
            </a:r>
          </a:p>
        </p:txBody>
      </p:sp>
      <p:sp>
        <p:nvSpPr>
          <p:cNvPr id="36867" name="Rectangle 3"/>
          <p:cNvSpPr>
            <a:spLocks noGrp="1" noChangeArrowheads="1"/>
          </p:cNvSpPr>
          <p:nvPr>
            <p:ph type="title"/>
          </p:nvPr>
        </p:nvSpPr>
        <p:spPr>
          <a:xfrm>
            <a:off x="684213" y="0"/>
            <a:ext cx="7772400" cy="855663"/>
          </a:xfrm>
          <a:noFill/>
          <a:ln/>
        </p:spPr>
        <p:txBody>
          <a:bodyPr anchor="b"/>
          <a:lstStyle/>
          <a:p>
            <a:r>
              <a:rPr lang="zh-CN" altLang="en-US" sz="3600">
                <a:latin typeface="Times New Roman" pitchFamily="18" charset="0"/>
              </a:rPr>
              <a:t>状态函数特点</a:t>
            </a:r>
          </a:p>
        </p:txBody>
      </p:sp>
      <p:sp>
        <p:nvSpPr>
          <p:cNvPr id="36868" name="Text Box 4"/>
          <p:cNvSpPr txBox="1">
            <a:spLocks noChangeArrowheads="1"/>
          </p:cNvSpPr>
          <p:nvPr/>
        </p:nvSpPr>
        <p:spPr bwMode="auto">
          <a:xfrm>
            <a:off x="576263" y="1268413"/>
            <a:ext cx="8604250" cy="519112"/>
          </a:xfrm>
          <a:prstGeom prst="rect">
            <a:avLst/>
          </a:prstGeom>
          <a:noFill/>
          <a:ln w="9525">
            <a:noFill/>
            <a:miter lim="800000"/>
            <a:headEnd/>
            <a:tailEnd/>
          </a:ln>
          <a:effectLst/>
        </p:spPr>
        <p:txBody>
          <a:bodyPr lIns="92075" tIns="46038" rIns="92075" bIns="46038">
            <a:spAutoFit/>
          </a:bodyPr>
          <a:lstStyle/>
          <a:p>
            <a:pPr eaLnBrk="0" hangingPunct="0">
              <a:spcBef>
                <a:spcPct val="50000"/>
              </a:spcBef>
            </a:pPr>
            <a:r>
              <a:rPr kumimoji="1" lang="en-US" altLang="zh-CN" sz="2800">
                <a:latin typeface="Arial Narrow" pitchFamily="34" charset="0"/>
                <a:ea typeface="黑体" pitchFamily="49" charset="-122"/>
              </a:rPr>
              <a:t>(1) </a:t>
            </a:r>
            <a:r>
              <a:rPr kumimoji="1" lang="zh-CN" altLang="en-US" sz="2800">
                <a:latin typeface="Arial Narrow" pitchFamily="34" charset="0"/>
                <a:ea typeface="黑体" pitchFamily="49" charset="-122"/>
              </a:rPr>
              <a:t>体系状态一确定，各状态函数均有确定值。</a:t>
            </a:r>
          </a:p>
        </p:txBody>
      </p:sp>
      <p:sp>
        <p:nvSpPr>
          <p:cNvPr id="36869" name="Text Box 5"/>
          <p:cNvSpPr txBox="1">
            <a:spLocks noChangeArrowheads="1"/>
          </p:cNvSpPr>
          <p:nvPr/>
        </p:nvSpPr>
        <p:spPr bwMode="auto">
          <a:xfrm>
            <a:off x="576263" y="1989138"/>
            <a:ext cx="8459787" cy="903287"/>
          </a:xfrm>
          <a:prstGeom prst="rect">
            <a:avLst/>
          </a:prstGeom>
          <a:noFill/>
          <a:ln w="9525">
            <a:noFill/>
            <a:miter lim="800000"/>
            <a:headEnd/>
            <a:tailEnd/>
          </a:ln>
          <a:effectLst/>
        </p:spPr>
        <p:txBody>
          <a:bodyPr lIns="92075" tIns="46038" rIns="92075" bIns="46038">
            <a:spAutoFit/>
          </a:bodyPr>
          <a:lstStyle/>
          <a:p>
            <a:pPr eaLnBrk="0" hangingPunct="0">
              <a:lnSpc>
                <a:spcPct val="70000"/>
              </a:lnSpc>
              <a:spcBef>
                <a:spcPct val="50000"/>
              </a:spcBef>
            </a:pPr>
            <a:r>
              <a:rPr kumimoji="1" lang="en-US" altLang="zh-CN" sz="2800">
                <a:latin typeface="Arial Narrow" pitchFamily="34" charset="0"/>
                <a:ea typeface="黑体" pitchFamily="49" charset="-122"/>
              </a:rPr>
              <a:t>(2) </a:t>
            </a:r>
            <a:r>
              <a:rPr kumimoji="1" lang="zh-CN" altLang="en-US" sz="2800">
                <a:latin typeface="Arial Narrow" pitchFamily="34" charset="0"/>
                <a:ea typeface="黑体" pitchFamily="49" charset="-122"/>
              </a:rPr>
              <a:t>体系状态发生变化时</a:t>
            </a:r>
            <a:r>
              <a:rPr kumimoji="1" lang="zh-CN" altLang="en-US" sz="2800">
                <a:latin typeface="Times New Roman" pitchFamily="18" charset="0"/>
                <a:ea typeface="黑体" pitchFamily="49" charset="-122"/>
              </a:rPr>
              <a:t>，</a:t>
            </a:r>
            <a:r>
              <a:rPr kumimoji="1" lang="zh-CN" altLang="en-US" sz="2800">
                <a:latin typeface="Arial Narrow" pitchFamily="34" charset="0"/>
                <a:ea typeface="黑体" pitchFamily="49" charset="-122"/>
              </a:rPr>
              <a:t>各状态函数的改变量</a:t>
            </a:r>
            <a:r>
              <a:rPr kumimoji="1" lang="zh-CN" altLang="en-US" sz="2800">
                <a:latin typeface="Times New Roman" pitchFamily="18" charset="0"/>
                <a:ea typeface="黑体" pitchFamily="49" charset="-122"/>
              </a:rPr>
              <a:t>，</a:t>
            </a:r>
            <a:r>
              <a:rPr kumimoji="1" lang="zh-CN" altLang="en-US" sz="2800">
                <a:latin typeface="Arial Narrow" pitchFamily="34" charset="0"/>
                <a:ea typeface="黑体" pitchFamily="49" charset="-122"/>
              </a:rPr>
              <a:t>只</a:t>
            </a:r>
          </a:p>
          <a:p>
            <a:pPr eaLnBrk="0" hangingPunct="0">
              <a:lnSpc>
                <a:spcPct val="70000"/>
              </a:lnSpc>
              <a:spcBef>
                <a:spcPct val="50000"/>
              </a:spcBef>
            </a:pPr>
            <a:r>
              <a:rPr kumimoji="1" lang="zh-CN" altLang="en-US" sz="2800">
                <a:latin typeface="Arial Narrow" pitchFamily="34" charset="0"/>
                <a:ea typeface="黑体" pitchFamily="49" charset="-122"/>
              </a:rPr>
              <a:t>     与始态和终态有关</a:t>
            </a:r>
            <a:r>
              <a:rPr kumimoji="1" lang="zh-CN" altLang="en-US" sz="2800">
                <a:latin typeface="Times New Roman" pitchFamily="18" charset="0"/>
                <a:ea typeface="黑体" pitchFamily="49" charset="-122"/>
              </a:rPr>
              <a:t>，</a:t>
            </a:r>
            <a:r>
              <a:rPr kumimoji="1" lang="zh-CN" altLang="en-US" sz="2800">
                <a:latin typeface="Arial Narrow" pitchFamily="34" charset="0"/>
                <a:ea typeface="黑体" pitchFamily="49" charset="-122"/>
              </a:rPr>
              <a:t>与变化途径无关。</a:t>
            </a:r>
          </a:p>
        </p:txBody>
      </p:sp>
      <p:sp>
        <p:nvSpPr>
          <p:cNvPr id="36870" name="Text Box 6"/>
          <p:cNvSpPr txBox="1">
            <a:spLocks noChangeArrowheads="1"/>
          </p:cNvSpPr>
          <p:nvPr/>
        </p:nvSpPr>
        <p:spPr bwMode="auto">
          <a:xfrm>
            <a:off x="574675" y="3101975"/>
            <a:ext cx="8461375" cy="903288"/>
          </a:xfrm>
          <a:prstGeom prst="rect">
            <a:avLst/>
          </a:prstGeom>
          <a:noFill/>
          <a:ln w="9525" algn="ctr">
            <a:noFill/>
            <a:miter lim="800000"/>
            <a:headEnd/>
            <a:tailEnd/>
          </a:ln>
          <a:effectLst/>
        </p:spPr>
        <p:txBody>
          <a:bodyPr lIns="92075" tIns="46038" rIns="92075" bIns="46038">
            <a:spAutoFit/>
          </a:bodyPr>
          <a:lstStyle/>
          <a:p>
            <a:pPr eaLnBrk="0" hangingPunct="0">
              <a:lnSpc>
                <a:spcPct val="70000"/>
              </a:lnSpc>
              <a:spcBef>
                <a:spcPct val="50000"/>
              </a:spcBef>
            </a:pPr>
            <a:r>
              <a:rPr kumimoji="1" lang="en-US" altLang="zh-CN" sz="2800">
                <a:latin typeface="Arial Narrow" pitchFamily="34" charset="0"/>
                <a:ea typeface="黑体" pitchFamily="49" charset="-122"/>
              </a:rPr>
              <a:t>(3) </a:t>
            </a:r>
            <a:r>
              <a:rPr kumimoji="1" lang="zh-CN" altLang="en-US" sz="2800">
                <a:latin typeface="Arial Narrow" pitchFamily="34" charset="0"/>
                <a:ea typeface="黑体" pitchFamily="49" charset="-122"/>
              </a:rPr>
              <a:t>状态函数之间往往是有联系的，状态函数的集合  </a:t>
            </a:r>
          </a:p>
          <a:p>
            <a:pPr eaLnBrk="0" hangingPunct="0">
              <a:lnSpc>
                <a:spcPct val="70000"/>
              </a:lnSpc>
              <a:spcBef>
                <a:spcPct val="50000"/>
              </a:spcBef>
            </a:pPr>
            <a:r>
              <a:rPr kumimoji="1" lang="zh-CN" altLang="en-US" sz="2800">
                <a:latin typeface="Arial Narrow" pitchFamily="34" charset="0"/>
                <a:ea typeface="黑体" pitchFamily="49" charset="-122"/>
              </a:rPr>
              <a:t>   （和、差、积、商）也是状态函数。 </a:t>
            </a:r>
          </a:p>
        </p:txBody>
      </p:sp>
      <p:sp>
        <p:nvSpPr>
          <p:cNvPr id="36871" name="Text Box 7"/>
          <p:cNvSpPr txBox="1">
            <a:spLocks noChangeArrowheads="1"/>
          </p:cNvSpPr>
          <p:nvPr/>
        </p:nvSpPr>
        <p:spPr bwMode="auto">
          <a:xfrm>
            <a:off x="755650" y="5084763"/>
            <a:ext cx="1079500" cy="528637"/>
          </a:xfrm>
          <a:prstGeom prst="rect">
            <a:avLst/>
          </a:prstGeom>
          <a:gradFill rotWithShape="1">
            <a:gsLst>
              <a:gs pos="0">
                <a:srgbClr val="FFCCFF"/>
              </a:gs>
              <a:gs pos="100000">
                <a:srgbClr val="FFCC66"/>
              </a:gs>
            </a:gsLst>
            <a:lin ang="189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FFCC66"/>
            </a:extrusionClr>
          </a:sp3d>
        </p:spPr>
        <p:txBody>
          <a:bodyPr>
            <a:spAutoFit/>
            <a:flatTx/>
          </a:bodyPr>
          <a:lstStyle/>
          <a:p>
            <a:pPr algn="ctr">
              <a:spcBef>
                <a:spcPct val="50000"/>
              </a:spcBef>
            </a:pPr>
            <a:r>
              <a:rPr kumimoji="1" lang="zh-CN" altLang="en-US" sz="2800">
                <a:solidFill>
                  <a:srgbClr val="CC3300"/>
                </a:solidFill>
                <a:latin typeface="Times New Roman" pitchFamily="18" charset="0"/>
                <a:ea typeface="黑体" pitchFamily="49" charset="-122"/>
              </a:rPr>
              <a:t>始态</a:t>
            </a:r>
          </a:p>
        </p:txBody>
      </p:sp>
      <p:sp>
        <p:nvSpPr>
          <p:cNvPr id="36872" name="Text Box 8"/>
          <p:cNvSpPr txBox="1">
            <a:spLocks noChangeArrowheads="1"/>
          </p:cNvSpPr>
          <p:nvPr/>
        </p:nvSpPr>
        <p:spPr bwMode="auto">
          <a:xfrm>
            <a:off x="2987675" y="5084763"/>
            <a:ext cx="1079500" cy="528637"/>
          </a:xfrm>
          <a:prstGeom prst="rect">
            <a:avLst/>
          </a:prstGeom>
          <a:gradFill rotWithShape="1">
            <a:gsLst>
              <a:gs pos="0">
                <a:srgbClr val="FFCC66"/>
              </a:gs>
              <a:gs pos="50000">
                <a:srgbClr val="FFCCFF"/>
              </a:gs>
              <a:gs pos="100000">
                <a:srgbClr val="FFCC66"/>
              </a:gs>
            </a:gsLst>
            <a:lin ang="189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FFCC66"/>
            </a:extrusionClr>
          </a:sp3d>
        </p:spPr>
        <p:txBody>
          <a:bodyPr>
            <a:spAutoFit/>
            <a:flatTx/>
          </a:bodyPr>
          <a:lstStyle/>
          <a:p>
            <a:pPr algn="ctr">
              <a:spcBef>
                <a:spcPct val="50000"/>
              </a:spcBef>
            </a:pPr>
            <a:r>
              <a:rPr kumimoji="1" lang="zh-CN" altLang="en-US" sz="2800">
                <a:solidFill>
                  <a:srgbClr val="0000FF"/>
                </a:solidFill>
                <a:latin typeface="Times New Roman" pitchFamily="18" charset="0"/>
                <a:ea typeface="黑体" pitchFamily="49" charset="-122"/>
              </a:rPr>
              <a:t>终态</a:t>
            </a:r>
          </a:p>
        </p:txBody>
      </p:sp>
      <p:grpSp>
        <p:nvGrpSpPr>
          <p:cNvPr id="36873" name="Group 9"/>
          <p:cNvGrpSpPr>
            <a:grpSpLocks/>
          </p:cNvGrpSpPr>
          <p:nvPr/>
        </p:nvGrpSpPr>
        <p:grpSpPr bwMode="auto">
          <a:xfrm>
            <a:off x="971550" y="4343400"/>
            <a:ext cx="3168650" cy="560388"/>
            <a:chOff x="612" y="2736"/>
            <a:chExt cx="1996" cy="353"/>
          </a:xfrm>
        </p:grpSpPr>
        <p:sp>
          <p:nvSpPr>
            <p:cNvPr id="36874" name="Text Box 10"/>
            <p:cNvSpPr txBox="1">
              <a:spLocks noChangeArrowheads="1"/>
            </p:cNvSpPr>
            <p:nvPr/>
          </p:nvSpPr>
          <p:spPr bwMode="auto">
            <a:xfrm>
              <a:off x="1202" y="2786"/>
              <a:ext cx="617" cy="250"/>
            </a:xfrm>
            <a:prstGeom prst="rect">
              <a:avLst/>
            </a:prstGeom>
            <a:noFill/>
            <a:ln w="9525">
              <a:noFill/>
              <a:miter lim="800000"/>
              <a:headEnd/>
              <a:tailEnd/>
            </a:ln>
          </p:spPr>
          <p:txBody>
            <a:bodyPr>
              <a:spAutoFit/>
            </a:bodyPr>
            <a:lstStyle/>
            <a:p>
              <a:pPr algn="ctr">
                <a:spcBef>
                  <a:spcPct val="50000"/>
                </a:spcBef>
              </a:pPr>
              <a:r>
                <a:rPr kumimoji="1" lang="zh-CN" altLang="en-US" sz="2000">
                  <a:latin typeface="Times New Roman" pitchFamily="18" charset="0"/>
                </a:rPr>
                <a:t>（</a:t>
              </a:r>
              <a:r>
                <a:rPr kumimoji="1" lang="en-US" altLang="zh-CN" sz="2000">
                  <a:latin typeface="Times New Roman" pitchFamily="18" charset="0"/>
                </a:rPr>
                <a:t>Ⅰ</a:t>
              </a:r>
              <a:r>
                <a:rPr kumimoji="1" lang="zh-CN" altLang="en-US" sz="2000">
                  <a:latin typeface="Times New Roman" pitchFamily="18" charset="0"/>
                </a:rPr>
                <a:t>）</a:t>
              </a:r>
            </a:p>
          </p:txBody>
        </p:sp>
        <p:sp>
          <p:nvSpPr>
            <p:cNvPr id="36875" name="AutoShape 11"/>
            <p:cNvSpPr>
              <a:spLocks noChangeArrowheads="1"/>
            </p:cNvSpPr>
            <p:nvPr/>
          </p:nvSpPr>
          <p:spPr bwMode="auto">
            <a:xfrm>
              <a:off x="612" y="2736"/>
              <a:ext cx="1996" cy="353"/>
            </a:xfrm>
            <a:prstGeom prst="curvedDownArrow">
              <a:avLst>
                <a:gd name="adj1" fmla="val 113088"/>
                <a:gd name="adj2" fmla="val 226176"/>
                <a:gd name="adj3" fmla="val 33333"/>
              </a:avLst>
            </a:prstGeom>
            <a:gradFill rotWithShape="1">
              <a:gsLst>
                <a:gs pos="0">
                  <a:srgbClr val="FFEBFA"/>
                </a:gs>
                <a:gs pos="30000">
                  <a:srgbClr val="C4D6EB"/>
                </a:gs>
                <a:gs pos="60001">
                  <a:srgbClr val="85C2FF"/>
                </a:gs>
                <a:gs pos="100000">
                  <a:srgbClr val="5E9EFF"/>
                </a:gs>
              </a:gsLst>
              <a:lin ang="18900000" scaled="1"/>
            </a:gradFill>
            <a:ln w="12700" cap="sq">
              <a:solidFill>
                <a:schemeClr val="tx1"/>
              </a:solidFill>
              <a:miter lim="800000"/>
              <a:headEnd type="none" w="sm" len="sm"/>
              <a:tailEnd type="none" w="sm" len="sm"/>
            </a:ln>
            <a:effectLst/>
          </p:spPr>
          <p:txBody>
            <a:bodyPr wrap="none" anchor="ctr"/>
            <a:lstStyle/>
            <a:p>
              <a:endParaRPr lang="zh-CN" altLang="en-US"/>
            </a:p>
          </p:txBody>
        </p:sp>
      </p:grpSp>
      <p:grpSp>
        <p:nvGrpSpPr>
          <p:cNvPr id="36876" name="Group 12"/>
          <p:cNvGrpSpPr>
            <a:grpSpLocks/>
          </p:cNvGrpSpPr>
          <p:nvPr/>
        </p:nvGrpSpPr>
        <p:grpSpPr bwMode="auto">
          <a:xfrm>
            <a:off x="949325" y="5661025"/>
            <a:ext cx="3262313" cy="587375"/>
            <a:chOff x="598" y="3612"/>
            <a:chExt cx="2055" cy="370"/>
          </a:xfrm>
        </p:grpSpPr>
        <p:sp>
          <p:nvSpPr>
            <p:cNvPr id="36877" name="AutoShape 13"/>
            <p:cNvSpPr>
              <a:spLocks noChangeArrowheads="1"/>
            </p:cNvSpPr>
            <p:nvPr/>
          </p:nvSpPr>
          <p:spPr bwMode="auto">
            <a:xfrm>
              <a:off x="598" y="3612"/>
              <a:ext cx="2055" cy="370"/>
            </a:xfrm>
            <a:prstGeom prst="curvedUpArrow">
              <a:avLst>
                <a:gd name="adj1" fmla="val 111081"/>
                <a:gd name="adj2" fmla="val 222162"/>
                <a:gd name="adj3" fmla="val 33333"/>
              </a:avLst>
            </a:prstGeom>
            <a:gradFill rotWithShape="1">
              <a:gsLst>
                <a:gs pos="0">
                  <a:srgbClr val="000082"/>
                </a:gs>
                <a:gs pos="15000">
                  <a:srgbClr val="66008F"/>
                </a:gs>
                <a:gs pos="32499">
                  <a:srgbClr val="BA0066"/>
                </a:gs>
                <a:gs pos="45000">
                  <a:srgbClr val="FF0000"/>
                </a:gs>
                <a:gs pos="50000">
                  <a:srgbClr val="FF8200"/>
                </a:gs>
                <a:gs pos="55001">
                  <a:srgbClr val="FF0000"/>
                </a:gs>
                <a:gs pos="67501">
                  <a:srgbClr val="BA0066"/>
                </a:gs>
                <a:gs pos="85000">
                  <a:srgbClr val="66008F"/>
                </a:gs>
                <a:gs pos="100000">
                  <a:srgbClr val="000082"/>
                </a:gs>
              </a:gsLst>
              <a:lin ang="2700000" scaled="1"/>
            </a:gradFill>
            <a:ln w="12700" cap="sq">
              <a:solidFill>
                <a:srgbClr val="FFCCFF"/>
              </a:solidFill>
              <a:miter lim="800000"/>
              <a:headEnd type="none" w="sm" len="sm"/>
              <a:tailEnd type="none" w="sm" len="sm"/>
            </a:ln>
            <a:effectLst/>
          </p:spPr>
          <p:txBody>
            <a:bodyPr wrap="none" anchor="ctr"/>
            <a:lstStyle/>
            <a:p>
              <a:endParaRPr lang="zh-CN" altLang="en-US"/>
            </a:p>
          </p:txBody>
        </p:sp>
        <p:sp>
          <p:nvSpPr>
            <p:cNvPr id="36878" name="Text Box 14"/>
            <p:cNvSpPr txBox="1">
              <a:spLocks noChangeArrowheads="1"/>
            </p:cNvSpPr>
            <p:nvPr/>
          </p:nvSpPr>
          <p:spPr bwMode="auto">
            <a:xfrm>
              <a:off x="1156" y="3612"/>
              <a:ext cx="583" cy="250"/>
            </a:xfrm>
            <a:prstGeom prst="rect">
              <a:avLst/>
            </a:prstGeom>
            <a:noFill/>
            <a:ln w="9525">
              <a:noFill/>
              <a:miter lim="800000"/>
              <a:headEnd/>
              <a:tailEnd/>
            </a:ln>
          </p:spPr>
          <p:txBody>
            <a:bodyPr>
              <a:spAutoFit/>
            </a:bodyPr>
            <a:lstStyle/>
            <a:p>
              <a:pPr algn="ctr">
                <a:spcBef>
                  <a:spcPct val="50000"/>
                </a:spcBef>
              </a:pPr>
              <a:r>
                <a:rPr kumimoji="1" lang="zh-CN" altLang="en-US" sz="2000">
                  <a:latin typeface="Times New Roman" pitchFamily="18" charset="0"/>
                </a:rPr>
                <a:t>（</a:t>
              </a:r>
              <a:r>
                <a:rPr kumimoji="1" lang="en-US" altLang="zh-CN" sz="2000">
                  <a:latin typeface="Times New Roman" pitchFamily="18" charset="0"/>
                </a:rPr>
                <a:t>Ⅱ</a:t>
              </a:r>
              <a:r>
                <a:rPr kumimoji="1" lang="zh-CN" altLang="en-US" sz="2000">
                  <a:latin typeface="Times New Roman" pitchFamily="18" charset="0"/>
                </a:rPr>
                <a:t>）</a:t>
              </a:r>
            </a:p>
          </p:txBody>
        </p:sp>
      </p:grpSp>
      <p:pic>
        <p:nvPicPr>
          <p:cNvPr id="36879" name="Picture 15" descr="G1-9way"/>
          <p:cNvPicPr>
            <a:picLocks noChangeAspect="1" noChangeArrowheads="1"/>
          </p:cNvPicPr>
          <p:nvPr/>
        </p:nvPicPr>
        <p:blipFill>
          <a:blip r:embed="rId3"/>
          <a:srcRect/>
          <a:stretch>
            <a:fillRect/>
          </a:stretch>
        </p:blipFill>
        <p:spPr bwMode="auto">
          <a:xfrm>
            <a:off x="755650" y="4076700"/>
            <a:ext cx="3455988" cy="2305050"/>
          </a:xfrm>
          <a:prstGeom prst="rect">
            <a:avLst/>
          </a:prstGeom>
          <a:noFill/>
        </p:spPr>
      </p:pic>
      <p:pic>
        <p:nvPicPr>
          <p:cNvPr id="36880" name="Picture 16"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9"/>
                                        </p:tgtEl>
                                        <p:attrNameLst>
                                          <p:attrName>style.visibility</p:attrName>
                                        </p:attrNameLst>
                                      </p:cBhvr>
                                      <p:to>
                                        <p:strVal val="visible"/>
                                      </p:to>
                                    </p:set>
                                    <p:animEffect transition="in" filter="blinds(horizontal)">
                                      <p:cBhvr>
                                        <p:cTn id="7" dur="500"/>
                                        <p:tgtEl>
                                          <p:spTgt spid="36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80225"/>
            <a:chOff x="0" y="0"/>
            <a:chExt cx="5760" cy="4334"/>
          </a:xfrm>
        </p:grpSpPr>
        <p:pic>
          <p:nvPicPr>
            <p:cNvPr id="38952" name="Picture 3" descr="NSNBG"/>
            <p:cNvPicPr>
              <a:picLocks noChangeAspect="1" noChangeArrowheads="1"/>
            </p:cNvPicPr>
            <p:nvPr/>
          </p:nvPicPr>
          <p:blipFill>
            <a:blip r:embed="rId3"/>
            <a:srcRect/>
            <a:stretch>
              <a:fillRect/>
            </a:stretch>
          </p:blipFill>
          <p:spPr bwMode="auto">
            <a:xfrm>
              <a:off x="0" y="0"/>
              <a:ext cx="5760" cy="4334"/>
            </a:xfrm>
            <a:prstGeom prst="rect">
              <a:avLst/>
            </a:prstGeom>
            <a:noFill/>
            <a:ln w="9525">
              <a:noFill/>
              <a:miter lim="800000"/>
              <a:headEnd/>
              <a:tailEnd/>
            </a:ln>
          </p:spPr>
        </p:pic>
        <p:sp>
          <p:nvSpPr>
            <p:cNvPr id="38953" name="Rectangle 4"/>
            <p:cNvSpPr>
              <a:spLocks noChangeArrowheads="1"/>
            </p:cNvSpPr>
            <p:nvPr/>
          </p:nvSpPr>
          <p:spPr bwMode="auto">
            <a:xfrm rot="5400000">
              <a:off x="2803" y="-2702"/>
              <a:ext cx="154" cy="5760"/>
            </a:xfrm>
            <a:prstGeom prst="rect">
              <a:avLst/>
            </a:prstGeom>
            <a:gradFill rotWithShape="1">
              <a:gsLst>
                <a:gs pos="0">
                  <a:srgbClr val="63546B"/>
                </a:gs>
                <a:gs pos="100000">
                  <a:srgbClr val="D5B6E8"/>
                </a:gs>
              </a:gsLst>
              <a:lin ang="0" scaled="1"/>
            </a:gradFill>
            <a:ln w="9525">
              <a:noFill/>
              <a:miter lim="800000"/>
              <a:headEnd/>
              <a:tailEnd/>
            </a:ln>
          </p:spPr>
          <p:txBody>
            <a:bodyPr wrap="none" anchor="ctr"/>
            <a:lstStyle/>
            <a:p>
              <a:endParaRPr lang="zh-CN" altLang="en-US"/>
            </a:p>
          </p:txBody>
        </p:sp>
        <p:sp>
          <p:nvSpPr>
            <p:cNvPr id="38954" name="Rectangle 5"/>
            <p:cNvSpPr>
              <a:spLocks noChangeArrowheads="1"/>
            </p:cNvSpPr>
            <p:nvPr/>
          </p:nvSpPr>
          <p:spPr bwMode="auto">
            <a:xfrm rot="5400000">
              <a:off x="2820" y="-2820"/>
              <a:ext cx="119" cy="5760"/>
            </a:xfrm>
            <a:prstGeom prst="rect">
              <a:avLst/>
            </a:prstGeom>
            <a:gradFill rotWithShape="1">
              <a:gsLst>
                <a:gs pos="0">
                  <a:srgbClr val="760076"/>
                </a:gs>
                <a:gs pos="100000">
                  <a:srgbClr val="FF00FF"/>
                </a:gs>
              </a:gsLst>
              <a:lin ang="0" scaled="1"/>
            </a:gradFill>
            <a:ln w="9525">
              <a:noFill/>
              <a:miter lim="800000"/>
              <a:headEnd/>
              <a:tailEnd/>
            </a:ln>
          </p:spPr>
          <p:txBody>
            <a:bodyPr wrap="none" anchor="ctr"/>
            <a:lstStyle/>
            <a:p>
              <a:endParaRPr lang="zh-CN" altLang="en-US"/>
            </a:p>
          </p:txBody>
        </p:sp>
        <p:sp>
          <p:nvSpPr>
            <p:cNvPr id="38955" name="Rectangle 6"/>
            <p:cNvSpPr>
              <a:spLocks noChangeArrowheads="1"/>
            </p:cNvSpPr>
            <p:nvPr/>
          </p:nvSpPr>
          <p:spPr bwMode="auto">
            <a:xfrm rot="5400000">
              <a:off x="2848" y="-2701"/>
              <a:ext cx="63" cy="5760"/>
            </a:xfrm>
            <a:prstGeom prst="rect">
              <a:avLst/>
            </a:prstGeom>
            <a:gradFill rotWithShape="1">
              <a:gsLst>
                <a:gs pos="0">
                  <a:srgbClr val="767600"/>
                </a:gs>
                <a:gs pos="100000">
                  <a:srgbClr val="FFFF00"/>
                </a:gs>
              </a:gsLst>
              <a:lin ang="0" scaled="1"/>
            </a:gradFill>
            <a:ln w="9525">
              <a:noFill/>
              <a:miter lim="800000"/>
              <a:headEnd/>
              <a:tailEnd/>
            </a:ln>
          </p:spPr>
          <p:txBody>
            <a:bodyPr wrap="none" anchor="ctr"/>
            <a:lstStyle/>
            <a:p>
              <a:endParaRPr lang="zh-CN" altLang="en-US"/>
            </a:p>
          </p:txBody>
        </p:sp>
      </p:grpSp>
      <p:sp>
        <p:nvSpPr>
          <p:cNvPr id="258055" name="Rectangle 7"/>
          <p:cNvSpPr>
            <a:spLocks noChangeArrowheads="1"/>
          </p:cNvSpPr>
          <p:nvPr/>
        </p:nvSpPr>
        <p:spPr bwMode="auto">
          <a:xfrm>
            <a:off x="334963" y="747713"/>
            <a:ext cx="8382000" cy="1006475"/>
          </a:xfrm>
          <a:prstGeom prst="rect">
            <a:avLst/>
          </a:prstGeom>
          <a:noFill/>
          <a:ln w="9525">
            <a:noFill/>
            <a:miter lim="800000"/>
            <a:headEnd/>
            <a:tailEnd/>
          </a:ln>
        </p:spPr>
        <p:txBody>
          <a:bodyPr>
            <a:spAutoFit/>
          </a:bodyPr>
          <a:lstStyle/>
          <a:p>
            <a:r>
              <a:rPr lang="zh-CN" altLang="en-US" sz="2000" dirty="0" smtClean="0">
                <a:solidFill>
                  <a:schemeClr val="accent2"/>
                </a:solidFill>
                <a:latin typeface="宋体" charset="-122"/>
              </a:rPr>
              <a:t>例</a:t>
            </a:r>
            <a:r>
              <a:rPr lang="en-US" altLang="zh-CN" sz="2000" dirty="0" smtClean="0">
                <a:solidFill>
                  <a:schemeClr val="accent2"/>
                </a:solidFill>
                <a:latin typeface="宋体" charset="-122"/>
              </a:rPr>
              <a:t>11</a:t>
            </a:r>
            <a:r>
              <a:rPr lang="en-US" altLang="zh-CN" sz="2000" b="0" dirty="0" smtClean="0">
                <a:solidFill>
                  <a:schemeClr val="tx2"/>
                </a:solidFill>
                <a:latin typeface="Times New Roman" pitchFamily="18" charset="0"/>
                <a:ea typeface="楷体_GB2312" pitchFamily="49" charset="-122"/>
              </a:rPr>
              <a:t>  </a:t>
            </a:r>
            <a:r>
              <a:rPr lang="en-US" altLang="zh-CN" sz="2000" b="0" dirty="0">
                <a:latin typeface="Times New Roman" pitchFamily="18" charset="0"/>
                <a:ea typeface="楷体_GB2312" pitchFamily="49" charset="-122"/>
              </a:rPr>
              <a:t>C(s) + CO</a:t>
            </a:r>
            <a:r>
              <a:rPr lang="en-US" altLang="zh-CN" sz="2000" b="0" baseline="-25000" dirty="0">
                <a:latin typeface="Times New Roman" pitchFamily="18" charset="0"/>
                <a:ea typeface="楷体_GB2312" pitchFamily="49" charset="-122"/>
              </a:rPr>
              <a:t>2</a:t>
            </a:r>
            <a:r>
              <a:rPr lang="en-US" altLang="zh-CN" sz="2000" b="0" dirty="0">
                <a:latin typeface="Times New Roman" pitchFamily="18" charset="0"/>
                <a:ea typeface="楷体_GB2312" pitchFamily="49" charset="-122"/>
              </a:rPr>
              <a:t>(g) = 2CO(g)</a:t>
            </a:r>
            <a:r>
              <a:rPr lang="zh-CN" altLang="en-US" sz="2000" b="0" dirty="0">
                <a:latin typeface="Times New Roman" pitchFamily="18" charset="0"/>
                <a:ea typeface="楷体_GB2312" pitchFamily="49" charset="-122"/>
              </a:rPr>
              <a:t>是高温加工处理钢铁零件时涉及脱碳氧化或渗碳的一个重要化学平衡式。试分别计算该反应在</a:t>
            </a:r>
            <a:r>
              <a:rPr lang="en-US" altLang="zh-CN" sz="2000" b="0" dirty="0">
                <a:latin typeface="Times New Roman" pitchFamily="18" charset="0"/>
                <a:ea typeface="楷体_GB2312" pitchFamily="49" charset="-122"/>
              </a:rPr>
              <a:t>298.15 K </a:t>
            </a:r>
            <a:r>
              <a:rPr lang="zh-CN" altLang="zh-CN" sz="2000" b="0" dirty="0">
                <a:latin typeface="Times New Roman" pitchFamily="18" charset="0"/>
                <a:ea typeface="楷体_GB2312" pitchFamily="49" charset="-122"/>
              </a:rPr>
              <a:t>和1173</a:t>
            </a:r>
            <a:r>
              <a:rPr lang="en-US" altLang="zh-CN" sz="2000" b="0" dirty="0">
                <a:latin typeface="Times New Roman" pitchFamily="18" charset="0"/>
                <a:ea typeface="楷体_GB2312" pitchFamily="49" charset="-122"/>
              </a:rPr>
              <a:t> K </a:t>
            </a:r>
            <a:r>
              <a:rPr lang="zh-CN" altLang="zh-CN" sz="2000" b="0" dirty="0">
                <a:latin typeface="Times New Roman" pitchFamily="18" charset="0"/>
                <a:ea typeface="楷体_GB2312" pitchFamily="49" charset="-122"/>
              </a:rPr>
              <a:t>时的平衡常数，并简要说明其意义。</a:t>
            </a:r>
            <a:endParaRPr lang="zh-CN" altLang="en-US" sz="2000" b="0" dirty="0">
              <a:latin typeface="Times New Roman" pitchFamily="18" charset="0"/>
              <a:ea typeface="楷体_GB2312" pitchFamily="49" charset="-122"/>
            </a:endParaRPr>
          </a:p>
        </p:txBody>
      </p:sp>
      <p:grpSp>
        <p:nvGrpSpPr>
          <p:cNvPr id="3" name="Group 8"/>
          <p:cNvGrpSpPr>
            <a:grpSpLocks/>
          </p:cNvGrpSpPr>
          <p:nvPr/>
        </p:nvGrpSpPr>
        <p:grpSpPr bwMode="auto">
          <a:xfrm>
            <a:off x="673100" y="1739900"/>
            <a:ext cx="7375525" cy="457200"/>
            <a:chOff x="424" y="1321"/>
            <a:chExt cx="4646" cy="288"/>
          </a:xfrm>
        </p:grpSpPr>
        <p:sp>
          <p:nvSpPr>
            <p:cNvPr id="38951" name="Rectangle 9"/>
            <p:cNvSpPr>
              <a:spLocks noChangeArrowheads="1"/>
            </p:cNvSpPr>
            <p:nvPr/>
          </p:nvSpPr>
          <p:spPr bwMode="auto">
            <a:xfrm>
              <a:off x="424" y="1321"/>
              <a:ext cx="458" cy="288"/>
            </a:xfrm>
            <a:prstGeom prst="rect">
              <a:avLst/>
            </a:prstGeom>
            <a:noFill/>
            <a:ln w="9525">
              <a:noFill/>
              <a:miter lim="800000"/>
              <a:headEnd/>
              <a:tailEnd/>
            </a:ln>
          </p:spPr>
          <p:txBody>
            <a:bodyPr>
              <a:spAutoFit/>
            </a:bodyPr>
            <a:lstStyle/>
            <a:p>
              <a:pPr>
                <a:spcBef>
                  <a:spcPct val="50000"/>
                </a:spcBef>
              </a:pPr>
              <a:r>
                <a:rPr lang="zh-CN" altLang="en-US" sz="2000">
                  <a:solidFill>
                    <a:schemeClr val="accent2"/>
                  </a:solidFill>
                  <a:latin typeface="宋体" charset="-122"/>
                </a:rPr>
                <a:t>解</a:t>
              </a:r>
              <a:r>
                <a:rPr lang="zh-CN" altLang="en-US" sz="2400" b="0">
                  <a:latin typeface="华文新魏" pitchFamily="2" charset="-122"/>
                  <a:ea typeface="华文新魏" pitchFamily="2" charset="-122"/>
                </a:rPr>
                <a:t>：</a:t>
              </a:r>
              <a:endParaRPr lang="zh-CN" altLang="en-US" sz="2400" b="0">
                <a:latin typeface="Times New Roman" pitchFamily="18" charset="0"/>
              </a:endParaRPr>
            </a:p>
          </p:txBody>
        </p:sp>
        <p:graphicFrame>
          <p:nvGraphicFramePr>
            <p:cNvPr id="38916" name="Object 10"/>
            <p:cNvGraphicFramePr>
              <a:graphicFrameLocks noChangeAspect="1"/>
            </p:cNvGraphicFramePr>
            <p:nvPr/>
          </p:nvGraphicFramePr>
          <p:xfrm>
            <a:off x="2342" y="1348"/>
            <a:ext cx="2728" cy="204"/>
          </p:xfrm>
          <a:graphic>
            <a:graphicData uri="http://schemas.openxmlformats.org/presentationml/2006/ole">
              <p:oleObj spid="_x0000_s646148" name="CS ChemDraw Drawing" r:id="rId4" imgW="5072400" imgH="375840" progId="">
                <p:embed/>
              </p:oleObj>
            </a:graphicData>
          </a:graphic>
        </p:graphicFrame>
      </p:grpSp>
      <p:grpSp>
        <p:nvGrpSpPr>
          <p:cNvPr id="4" name="Group 11"/>
          <p:cNvGrpSpPr>
            <a:grpSpLocks/>
          </p:cNvGrpSpPr>
          <p:nvPr/>
        </p:nvGrpSpPr>
        <p:grpSpPr bwMode="auto">
          <a:xfrm>
            <a:off x="396875" y="2144713"/>
            <a:ext cx="8002588" cy="762000"/>
            <a:chOff x="250" y="1351"/>
            <a:chExt cx="5041" cy="480"/>
          </a:xfrm>
        </p:grpSpPr>
        <p:sp>
          <p:nvSpPr>
            <p:cNvPr id="38944" name="Rectangle 12"/>
            <p:cNvSpPr>
              <a:spLocks noChangeArrowheads="1"/>
            </p:cNvSpPr>
            <p:nvPr/>
          </p:nvSpPr>
          <p:spPr bwMode="auto">
            <a:xfrm>
              <a:off x="250" y="1351"/>
              <a:ext cx="5041" cy="480"/>
            </a:xfrm>
            <a:prstGeom prst="rect">
              <a:avLst/>
            </a:prstGeom>
            <a:noFill/>
            <a:ln w="9525">
              <a:noFill/>
              <a:miter lim="800000"/>
              <a:headEnd/>
              <a:tailEnd/>
            </a:ln>
          </p:spPr>
          <p:txBody>
            <a:bodyPr>
              <a:spAutoFit/>
            </a:bodyPr>
            <a:lstStyle/>
            <a:p>
              <a:pPr>
                <a:spcBef>
                  <a:spcPct val="10000"/>
                </a:spcBef>
                <a:spcAft>
                  <a:spcPct val="10000"/>
                </a:spcAft>
              </a:pPr>
              <a:r>
                <a:rPr kumimoji="1" lang="en-US" altLang="zh-CN" sz="2000" b="0">
                  <a:latin typeface="Times New Roman" pitchFamily="18" charset="0"/>
                  <a:ea typeface="楷体_GB2312" pitchFamily="49" charset="-122"/>
                  <a:sym typeface="Symbol" pitchFamily="18" charset="2"/>
                </a:rPr>
                <a:t></a:t>
              </a:r>
              <a:r>
                <a:rPr kumimoji="1" lang="en-US" altLang="zh-CN" sz="2000" b="0">
                  <a:latin typeface="Times New Roman" pitchFamily="18" charset="0"/>
                  <a:ea typeface="楷体_GB2312" pitchFamily="49" charset="-122"/>
                </a:rPr>
                <a:t> </a:t>
              </a:r>
              <a:r>
                <a:rPr kumimoji="1" lang="en-US" altLang="zh-CN" sz="2000" b="0" baseline="-30000">
                  <a:latin typeface="Times New Roman" pitchFamily="18" charset="0"/>
                  <a:ea typeface="楷体_GB2312" pitchFamily="49" charset="-122"/>
                  <a:sym typeface="Symbol" pitchFamily="18" charset="2"/>
                </a:rPr>
                <a:t>f</a:t>
              </a:r>
              <a:r>
                <a:rPr kumimoji="1" lang="en-US" altLang="zh-CN" sz="2000" b="0" i="1">
                  <a:latin typeface="Times New Roman" pitchFamily="18" charset="0"/>
                  <a:ea typeface="楷体_GB2312" pitchFamily="49" charset="-122"/>
                  <a:sym typeface="Symbol" pitchFamily="18" charset="2"/>
                </a:rPr>
                <a:t> H</a:t>
              </a:r>
              <a:r>
                <a:rPr kumimoji="1" lang="en-US" altLang="zh-CN" sz="2000" b="0" baseline="-30000">
                  <a:latin typeface="Times New Roman" pitchFamily="18" charset="0"/>
                  <a:ea typeface="楷体_GB2312" pitchFamily="49" charset="-122"/>
                </a:rPr>
                <a:t>m</a:t>
              </a:r>
              <a:r>
                <a:rPr kumimoji="1" lang="en-US" altLang="zh-CN" sz="2000" b="0">
                  <a:latin typeface="Times New Roman" pitchFamily="18" charset="0"/>
                  <a:cs typeface="Microsoft Sans Serif" pitchFamily="34" charset="0"/>
                </a:rPr>
                <a:t> </a:t>
              </a:r>
              <a:r>
                <a:rPr kumimoji="1" lang="en-US" altLang="zh-CN" sz="2000" b="0">
                  <a:latin typeface="Times New Roman" pitchFamily="18" charset="0"/>
                  <a:ea typeface="楷体_GB2312" pitchFamily="49" charset="-122"/>
                </a:rPr>
                <a:t>(298.15 K)/(kJ</a:t>
              </a:r>
              <a:r>
                <a:rPr kumimoji="1" lang="en-US" altLang="zh-CN" sz="2000" baseline="30000">
                  <a:latin typeface="Times New Roman" pitchFamily="18" charset="0"/>
                  <a:ea typeface="楷体_GB2312" pitchFamily="49" charset="-122"/>
                </a:rPr>
                <a:t>. </a:t>
              </a:r>
              <a:r>
                <a:rPr kumimoji="1" lang="en-US" altLang="zh-CN" sz="2000" b="0">
                  <a:latin typeface="Times New Roman" pitchFamily="18" charset="0"/>
                  <a:ea typeface="楷体_GB2312" pitchFamily="49" charset="-122"/>
                </a:rPr>
                <a:t>m</a:t>
              </a:r>
              <a:r>
                <a:rPr lang="en-US" altLang="zh-CN" sz="2000" b="0">
                  <a:latin typeface="Times New Roman" pitchFamily="18" charset="0"/>
                </a:rPr>
                <a:t>ol</a:t>
              </a:r>
              <a:r>
                <a:rPr lang="en-US" altLang="zh-CN" sz="2000" b="0" baseline="30000">
                  <a:latin typeface="宋体" charset="-122"/>
                </a:rPr>
                <a:t>-</a:t>
              </a:r>
              <a:r>
                <a:rPr lang="en-US" altLang="zh-CN" sz="2000" b="0" baseline="30000">
                  <a:latin typeface="Times New Roman" pitchFamily="18" charset="0"/>
                </a:rPr>
                <a:t>1</a:t>
              </a:r>
              <a:r>
                <a:rPr lang="en-US" altLang="zh-CN" sz="2000" b="0">
                  <a:latin typeface="Times New Roman" pitchFamily="18" charset="0"/>
                </a:rPr>
                <a:t>)</a:t>
              </a:r>
              <a:r>
                <a:rPr lang="en-US" altLang="zh-CN" sz="2000" b="0" i="1">
                  <a:latin typeface="Times New Roman" pitchFamily="18" charset="0"/>
                </a:rPr>
                <a:t>          </a:t>
              </a:r>
              <a:r>
                <a:rPr lang="en-US" altLang="zh-CN" sz="2000" b="0">
                  <a:latin typeface="Times New Roman" pitchFamily="18" charset="0"/>
                </a:rPr>
                <a:t>0                </a:t>
              </a:r>
              <a:r>
                <a:rPr lang="en-US" altLang="zh-CN" sz="2000" b="0">
                  <a:latin typeface="宋体" charset="-122"/>
                </a:rPr>
                <a:t>-</a:t>
              </a:r>
              <a:r>
                <a:rPr lang="en-US" altLang="zh-CN" sz="2000" b="0">
                  <a:latin typeface="Times New Roman" pitchFamily="18" charset="0"/>
                </a:rPr>
                <a:t>393.509              </a:t>
              </a:r>
              <a:r>
                <a:rPr lang="en-US" altLang="zh-CN" sz="2000" b="0">
                  <a:latin typeface="宋体" charset="-122"/>
                </a:rPr>
                <a:t>-</a:t>
              </a:r>
              <a:r>
                <a:rPr lang="en-US" altLang="zh-CN" sz="2000" b="0">
                  <a:latin typeface="Times New Roman" pitchFamily="18" charset="0"/>
                </a:rPr>
                <a:t>110.525</a:t>
              </a:r>
            </a:p>
            <a:p>
              <a:pPr>
                <a:spcBef>
                  <a:spcPct val="10000"/>
                </a:spcBef>
                <a:spcAft>
                  <a:spcPct val="10000"/>
                </a:spcAft>
              </a:pPr>
              <a:r>
                <a:rPr lang="en-US" altLang="zh-CN" sz="2000" b="0" i="1">
                  <a:latin typeface="Times New Roman" pitchFamily="18" charset="0"/>
                </a:rPr>
                <a:t> </a:t>
              </a:r>
              <a:r>
                <a:rPr kumimoji="1" lang="en-US" altLang="zh-CN" sz="2000" b="0" i="1">
                  <a:latin typeface="Times New Roman" pitchFamily="18" charset="0"/>
                  <a:ea typeface="楷体_GB2312" pitchFamily="49" charset="-122"/>
                  <a:sym typeface="Symbol" pitchFamily="18" charset="2"/>
                </a:rPr>
                <a:t>S</a:t>
              </a:r>
              <a:r>
                <a:rPr kumimoji="1" lang="en-US" altLang="zh-CN" sz="2000" b="0" baseline="-30000">
                  <a:latin typeface="Times New Roman" pitchFamily="18" charset="0"/>
                  <a:ea typeface="楷体_GB2312" pitchFamily="49" charset="-122"/>
                </a:rPr>
                <a:t>m</a:t>
              </a:r>
              <a:r>
                <a:rPr kumimoji="1" lang="en-US" altLang="zh-CN" sz="2000" b="0">
                  <a:latin typeface="Times New Roman" pitchFamily="18" charset="0"/>
                  <a:cs typeface="Microsoft Sans Serif" pitchFamily="34" charset="0"/>
                </a:rPr>
                <a:t> </a:t>
              </a:r>
              <a:r>
                <a:rPr kumimoji="1" lang="en-US" altLang="zh-CN" sz="2000" b="0">
                  <a:latin typeface="Times New Roman" pitchFamily="18" charset="0"/>
                  <a:ea typeface="楷体_GB2312" pitchFamily="49" charset="-122"/>
                </a:rPr>
                <a:t>(298.15 K)/(J</a:t>
              </a:r>
              <a:r>
                <a:rPr kumimoji="1" lang="en-US" altLang="zh-CN" sz="2000" baseline="30000">
                  <a:latin typeface="Times New Roman" pitchFamily="18" charset="0"/>
                  <a:ea typeface="楷体_GB2312" pitchFamily="49" charset="-122"/>
                </a:rPr>
                <a:t>. </a:t>
              </a:r>
              <a:r>
                <a:rPr kumimoji="1" lang="en-US" altLang="zh-CN" sz="2000" b="0">
                  <a:latin typeface="Times New Roman" pitchFamily="18" charset="0"/>
                  <a:ea typeface="楷体_GB2312" pitchFamily="49" charset="-122"/>
                </a:rPr>
                <a:t>m</a:t>
              </a:r>
              <a:r>
                <a:rPr lang="en-US" altLang="zh-CN" sz="2000" b="0">
                  <a:latin typeface="Times New Roman" pitchFamily="18" charset="0"/>
                </a:rPr>
                <a:t>ol</a:t>
              </a:r>
              <a:r>
                <a:rPr lang="en-US" altLang="zh-CN" sz="2000" b="0" baseline="30000">
                  <a:latin typeface="宋体" charset="-122"/>
                </a:rPr>
                <a:t>-</a:t>
              </a:r>
              <a:r>
                <a:rPr lang="en-US" altLang="zh-CN" sz="2000" b="0" baseline="30000">
                  <a:latin typeface="Times New Roman" pitchFamily="18" charset="0"/>
                </a:rPr>
                <a:t>1 </a:t>
              </a:r>
              <a:r>
                <a:rPr kumimoji="1" lang="en-US" altLang="zh-CN" sz="2000" baseline="30000">
                  <a:latin typeface="Times New Roman" pitchFamily="18" charset="0"/>
                  <a:ea typeface="楷体_GB2312" pitchFamily="49" charset="-122"/>
                </a:rPr>
                <a:t>. </a:t>
              </a:r>
              <a:r>
                <a:rPr kumimoji="1" lang="en-US" altLang="zh-CN" sz="2000" b="0">
                  <a:latin typeface="Times New Roman" pitchFamily="18" charset="0"/>
                  <a:ea typeface="楷体_GB2312" pitchFamily="49" charset="-122"/>
                </a:rPr>
                <a:t>K</a:t>
              </a:r>
              <a:r>
                <a:rPr lang="en-US" altLang="zh-CN" sz="2000" b="0" baseline="30000">
                  <a:latin typeface="宋体" charset="-122"/>
                </a:rPr>
                <a:t>-</a:t>
              </a:r>
              <a:r>
                <a:rPr lang="en-US" altLang="zh-CN" sz="2000" b="0" baseline="30000">
                  <a:latin typeface="Times New Roman" pitchFamily="18" charset="0"/>
                </a:rPr>
                <a:t>1</a:t>
              </a:r>
              <a:r>
                <a:rPr lang="en-US" altLang="zh-CN" sz="2000" b="0">
                  <a:latin typeface="Times New Roman" pitchFamily="18" charset="0"/>
                </a:rPr>
                <a:t>)</a:t>
              </a:r>
              <a:r>
                <a:rPr lang="en-US" altLang="zh-CN" sz="2000" b="0" i="1">
                  <a:latin typeface="Times New Roman" pitchFamily="18" charset="0"/>
                </a:rPr>
                <a:t>  </a:t>
              </a:r>
              <a:r>
                <a:rPr lang="en-US" altLang="zh-CN" sz="2000" b="0">
                  <a:latin typeface="Times New Roman" pitchFamily="18" charset="0"/>
                </a:rPr>
                <a:t>       5.74              213.74                  197.674</a:t>
              </a:r>
            </a:p>
          </p:txBody>
        </p:sp>
        <p:grpSp>
          <p:nvGrpSpPr>
            <p:cNvPr id="5" name="Group 13"/>
            <p:cNvGrpSpPr>
              <a:grpSpLocks/>
            </p:cNvGrpSpPr>
            <p:nvPr/>
          </p:nvGrpSpPr>
          <p:grpSpPr bwMode="auto">
            <a:xfrm>
              <a:off x="664" y="1401"/>
              <a:ext cx="49" cy="55"/>
              <a:chOff x="2101" y="2293"/>
              <a:chExt cx="60" cy="55"/>
            </a:xfrm>
          </p:grpSpPr>
          <p:sp>
            <p:nvSpPr>
              <p:cNvPr id="38949" name="Oval 14"/>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8950" name="Line 15"/>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6" name="Group 16"/>
            <p:cNvGrpSpPr>
              <a:grpSpLocks/>
            </p:cNvGrpSpPr>
            <p:nvPr/>
          </p:nvGrpSpPr>
          <p:grpSpPr bwMode="auto">
            <a:xfrm>
              <a:off x="464" y="1634"/>
              <a:ext cx="49" cy="55"/>
              <a:chOff x="2101" y="2293"/>
              <a:chExt cx="60" cy="55"/>
            </a:xfrm>
          </p:grpSpPr>
          <p:sp>
            <p:nvSpPr>
              <p:cNvPr id="38947" name="Oval 17"/>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8948" name="Line 18"/>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7" name="Group 19"/>
          <p:cNvGrpSpPr>
            <a:grpSpLocks/>
          </p:cNvGrpSpPr>
          <p:nvPr/>
        </p:nvGrpSpPr>
        <p:grpSpPr bwMode="auto">
          <a:xfrm>
            <a:off x="295275" y="2986088"/>
            <a:ext cx="8369300" cy="1789112"/>
            <a:chOff x="186" y="1881"/>
            <a:chExt cx="5272" cy="1127"/>
          </a:xfrm>
        </p:grpSpPr>
        <p:sp>
          <p:nvSpPr>
            <p:cNvPr id="38933" name="Rectangle 20"/>
            <p:cNvSpPr>
              <a:spLocks noChangeArrowheads="1"/>
            </p:cNvSpPr>
            <p:nvPr/>
          </p:nvSpPr>
          <p:spPr bwMode="auto">
            <a:xfrm>
              <a:off x="186" y="1881"/>
              <a:ext cx="1112" cy="250"/>
            </a:xfrm>
            <a:prstGeom prst="rect">
              <a:avLst/>
            </a:prstGeom>
            <a:noFill/>
            <a:ln w="9525">
              <a:noFill/>
              <a:miter lim="800000"/>
              <a:headEnd/>
              <a:tailEnd/>
            </a:ln>
          </p:spPr>
          <p:txBody>
            <a:bodyPr wrap="none">
              <a:spAutoFit/>
            </a:bodyPr>
            <a:lstStyle/>
            <a:p>
              <a:r>
                <a:rPr lang="en-US" altLang="zh-CN" sz="2000" b="0">
                  <a:latin typeface="宋体" charset="-122"/>
                </a:rPr>
                <a:t>(1)</a:t>
              </a:r>
              <a:r>
                <a:rPr lang="en-US" altLang="zh-CN" sz="2000" b="0">
                  <a:latin typeface="Times New Roman" pitchFamily="18" charset="0"/>
                </a:rPr>
                <a:t>298.15 K</a:t>
              </a:r>
              <a:r>
                <a:rPr lang="zh-CN" altLang="en-US" sz="2000" b="0">
                  <a:latin typeface="Times New Roman" pitchFamily="18" charset="0"/>
                  <a:ea typeface="华文新魏" pitchFamily="2" charset="-122"/>
                </a:rPr>
                <a:t>时</a:t>
              </a:r>
            </a:p>
          </p:txBody>
        </p:sp>
        <p:sp>
          <p:nvSpPr>
            <p:cNvPr id="38934" name="Rectangle 21"/>
            <p:cNvSpPr>
              <a:spLocks noChangeArrowheads="1"/>
            </p:cNvSpPr>
            <p:nvPr/>
          </p:nvSpPr>
          <p:spPr bwMode="auto">
            <a:xfrm>
              <a:off x="1912" y="2528"/>
              <a:ext cx="3546" cy="480"/>
            </a:xfrm>
            <a:prstGeom prst="rect">
              <a:avLst/>
            </a:prstGeom>
            <a:noFill/>
            <a:ln w="9525">
              <a:noFill/>
              <a:miter lim="800000"/>
              <a:headEnd/>
              <a:tailEnd/>
            </a:ln>
          </p:spPr>
          <p:txBody>
            <a:bodyPr>
              <a:spAutoFit/>
            </a:bodyPr>
            <a:lstStyle/>
            <a:p>
              <a:pPr>
                <a:spcBef>
                  <a:spcPct val="10000"/>
                </a:spcBef>
                <a:spcAft>
                  <a:spcPct val="10000"/>
                </a:spcAft>
              </a:pPr>
              <a:r>
                <a:rPr lang="en-US" altLang="zh-CN" sz="2000" b="0">
                  <a:latin typeface="Times New Roman" pitchFamily="18" charset="0"/>
                </a:rPr>
                <a:t>=</a:t>
              </a:r>
              <a:r>
                <a:rPr lang="en-US" altLang="zh-CN" sz="2000" b="0">
                  <a:latin typeface="宋体" charset="-122"/>
                </a:rPr>
                <a:t> [</a:t>
              </a:r>
              <a:r>
                <a:rPr lang="en-US" altLang="zh-CN" sz="2000" b="0">
                  <a:latin typeface="Times New Roman" pitchFamily="18" charset="0"/>
                </a:rPr>
                <a:t>2</a:t>
              </a:r>
              <a:r>
                <a:rPr lang="en-US" altLang="zh-CN" sz="2000" b="0">
                  <a:latin typeface="宋体" charset="-122"/>
                </a:rPr>
                <a:t>×(-</a:t>
              </a:r>
              <a:r>
                <a:rPr lang="en-US" altLang="zh-CN" sz="2000" b="0">
                  <a:latin typeface="Times New Roman" pitchFamily="18" charset="0"/>
                </a:rPr>
                <a:t>110.525</a:t>
              </a:r>
              <a:r>
                <a:rPr lang="en-US" altLang="zh-CN" sz="2000" b="0">
                  <a:latin typeface="宋体" charset="-122"/>
                </a:rPr>
                <a:t>)- </a:t>
              </a:r>
              <a:r>
                <a:rPr lang="en-US" altLang="zh-CN" sz="2000" b="0">
                  <a:latin typeface="Times New Roman" pitchFamily="18" charset="0"/>
                </a:rPr>
                <a:t>0</a:t>
              </a:r>
              <a:r>
                <a:rPr lang="en-US" altLang="zh-CN" sz="2000" b="0">
                  <a:latin typeface="宋体" charset="-122"/>
                </a:rPr>
                <a:t> -(-</a:t>
              </a:r>
              <a:r>
                <a:rPr lang="en-US" altLang="zh-CN" sz="2000" b="0">
                  <a:latin typeface="Times New Roman" pitchFamily="18" charset="0"/>
                </a:rPr>
                <a:t>393.509</a:t>
              </a:r>
              <a:r>
                <a:rPr lang="en-US" altLang="zh-CN" sz="2000" b="0">
                  <a:latin typeface="宋体" charset="-122"/>
                </a:rPr>
                <a:t>)] </a:t>
              </a:r>
              <a:r>
                <a:rPr lang="en-US" altLang="zh-CN" sz="2000" b="0">
                  <a:latin typeface="Times New Roman" pitchFamily="18" charset="0"/>
                </a:rPr>
                <a:t>kJ</a:t>
              </a:r>
              <a:r>
                <a:rPr lang="en-US" altLang="zh-CN" sz="2000" baseline="30000">
                  <a:latin typeface="Times New Roman" pitchFamily="18" charset="0"/>
                </a:rPr>
                <a:t>. </a:t>
              </a:r>
              <a:r>
                <a:rPr lang="en-US" altLang="zh-CN" sz="2000" b="0">
                  <a:latin typeface="Times New Roman" pitchFamily="18" charset="0"/>
                </a:rPr>
                <a:t>mol</a:t>
              </a:r>
              <a:r>
                <a:rPr lang="en-US" altLang="zh-CN" sz="2000" b="0" baseline="30000">
                  <a:latin typeface="宋体" charset="-122"/>
                </a:rPr>
                <a:t>-1</a:t>
              </a:r>
              <a:endParaRPr lang="en-US" altLang="zh-CN" sz="2000" b="0">
                <a:latin typeface="宋体" charset="-122"/>
              </a:endParaRPr>
            </a:p>
            <a:p>
              <a:pPr>
                <a:spcBef>
                  <a:spcPct val="10000"/>
                </a:spcBef>
                <a:spcAft>
                  <a:spcPct val="10000"/>
                </a:spcAft>
              </a:pPr>
              <a:r>
                <a:rPr lang="en-US" altLang="zh-CN" sz="2000" b="0">
                  <a:latin typeface="Times New Roman" pitchFamily="18" charset="0"/>
                </a:rPr>
                <a:t>=</a:t>
              </a:r>
              <a:r>
                <a:rPr lang="en-US" altLang="zh-CN" sz="2000" b="0">
                  <a:latin typeface="宋体" charset="-122"/>
                </a:rPr>
                <a:t> </a:t>
              </a:r>
              <a:r>
                <a:rPr lang="en-US" altLang="zh-CN" sz="2000" b="0">
                  <a:latin typeface="Times New Roman" pitchFamily="18" charset="0"/>
                </a:rPr>
                <a:t>172.459</a:t>
              </a:r>
              <a:r>
                <a:rPr lang="en-US" altLang="zh-CN" sz="2000" b="0">
                  <a:latin typeface="宋体" charset="-122"/>
                </a:rPr>
                <a:t> </a:t>
              </a:r>
              <a:r>
                <a:rPr lang="en-US" altLang="zh-CN" sz="2000" b="0">
                  <a:latin typeface="Times New Roman" pitchFamily="18" charset="0"/>
                </a:rPr>
                <a:t>kJ</a:t>
              </a:r>
              <a:r>
                <a:rPr lang="en-US" altLang="zh-CN" sz="2000" baseline="30000">
                  <a:latin typeface="Times New Roman" pitchFamily="18" charset="0"/>
                </a:rPr>
                <a:t>. </a:t>
              </a:r>
              <a:r>
                <a:rPr lang="en-US" altLang="zh-CN" sz="2000" b="0">
                  <a:latin typeface="Times New Roman" pitchFamily="18" charset="0"/>
                </a:rPr>
                <a:t>mol</a:t>
              </a:r>
              <a:r>
                <a:rPr lang="en-US" altLang="zh-CN" sz="2000" b="0" baseline="30000">
                  <a:latin typeface="宋体" charset="-122"/>
                </a:rPr>
                <a:t>-1</a:t>
              </a:r>
            </a:p>
          </p:txBody>
        </p:sp>
        <p:grpSp>
          <p:nvGrpSpPr>
            <p:cNvPr id="8" name="Group 22"/>
            <p:cNvGrpSpPr>
              <a:grpSpLocks/>
            </p:cNvGrpSpPr>
            <p:nvPr/>
          </p:nvGrpSpPr>
          <p:grpSpPr bwMode="auto">
            <a:xfrm>
              <a:off x="633" y="2123"/>
              <a:ext cx="3265" cy="366"/>
              <a:chOff x="550" y="2206"/>
              <a:chExt cx="3265" cy="366"/>
            </a:xfrm>
          </p:grpSpPr>
          <p:sp>
            <p:nvSpPr>
              <p:cNvPr id="38942" name="Rectangle 23"/>
              <p:cNvSpPr>
                <a:spLocks noChangeArrowheads="1"/>
              </p:cNvSpPr>
              <p:nvPr/>
            </p:nvSpPr>
            <p:spPr bwMode="auto">
              <a:xfrm>
                <a:off x="550" y="2206"/>
                <a:ext cx="1470" cy="288"/>
              </a:xfrm>
              <a:prstGeom prst="rect">
                <a:avLst/>
              </a:prstGeom>
              <a:noFill/>
              <a:ln w="9525">
                <a:noFill/>
                <a:miter lim="800000"/>
                <a:headEnd/>
                <a:tailEnd/>
              </a:ln>
            </p:spPr>
            <p:txBody>
              <a:bodyPr wrap="none">
                <a:spAutoFit/>
              </a:bodyPr>
              <a:lstStyle/>
              <a:p>
                <a:pPr>
                  <a:spcBef>
                    <a:spcPct val="50000"/>
                  </a:spcBef>
                </a:pPr>
                <a:r>
                  <a:rPr lang="en-US" altLang="zh-CN" sz="2400" b="0">
                    <a:latin typeface="Times New Roman" pitchFamily="18" charset="0"/>
                  </a:rPr>
                  <a:t>Δ</a:t>
                </a:r>
                <a:r>
                  <a:rPr lang="en-US" altLang="zh-CN" sz="2400" b="0" baseline="-25000">
                    <a:latin typeface="Times New Roman" pitchFamily="18" charset="0"/>
                  </a:rPr>
                  <a:t>r</a:t>
                </a:r>
                <a:r>
                  <a:rPr kumimoji="1" lang="en-US" altLang="zh-CN" sz="2000" b="0" i="1">
                    <a:latin typeface="Times New Roman" pitchFamily="18" charset="0"/>
                    <a:ea typeface="楷体_GB2312" pitchFamily="49" charset="-122"/>
                    <a:sym typeface="Symbol" pitchFamily="18" charset="2"/>
                  </a:rPr>
                  <a:t>H</a:t>
                </a:r>
                <a:r>
                  <a:rPr kumimoji="1" lang="en-US" altLang="zh-CN" sz="2000" b="0" baseline="-30000">
                    <a:latin typeface="Times New Roman" pitchFamily="18" charset="0"/>
                    <a:ea typeface="楷体_GB2312" pitchFamily="49" charset="-122"/>
                  </a:rPr>
                  <a:t>m</a:t>
                </a:r>
                <a:r>
                  <a:rPr kumimoji="1" lang="en-US" altLang="zh-CN" sz="2000" b="0">
                    <a:latin typeface="Times New Roman" pitchFamily="18" charset="0"/>
                    <a:cs typeface="Microsoft Sans Serif" pitchFamily="34" charset="0"/>
                  </a:rPr>
                  <a:t> </a:t>
                </a:r>
                <a:r>
                  <a:rPr kumimoji="1" lang="en-US" altLang="zh-CN" sz="2000" b="0">
                    <a:latin typeface="Times New Roman" pitchFamily="18" charset="0"/>
                    <a:ea typeface="楷体_GB2312" pitchFamily="49" charset="-122"/>
                  </a:rPr>
                  <a:t>(298.15 K )</a:t>
                </a:r>
                <a:r>
                  <a:rPr lang="en-US" altLang="zh-CN" sz="2400" b="0" i="1" baseline="-25000">
                    <a:latin typeface="Times New Roman" pitchFamily="18" charset="0"/>
                  </a:rPr>
                  <a:t> </a:t>
                </a:r>
                <a:r>
                  <a:rPr lang="en-US" altLang="zh-CN" sz="2400" b="0">
                    <a:latin typeface="Times New Roman" pitchFamily="18" charset="0"/>
                  </a:rPr>
                  <a:t>=</a:t>
                </a:r>
              </a:p>
            </p:txBody>
          </p:sp>
          <p:sp>
            <p:nvSpPr>
              <p:cNvPr id="38943" name="Rectangle 24"/>
              <p:cNvSpPr>
                <a:spLocks noChangeArrowheads="1"/>
              </p:cNvSpPr>
              <p:nvPr/>
            </p:nvSpPr>
            <p:spPr bwMode="auto">
              <a:xfrm>
                <a:off x="2280" y="2237"/>
                <a:ext cx="1535" cy="250"/>
              </a:xfrm>
              <a:prstGeom prst="rect">
                <a:avLst/>
              </a:prstGeom>
              <a:noFill/>
              <a:ln w="9525">
                <a:noFill/>
                <a:miter lim="800000"/>
                <a:headEnd/>
                <a:tailEnd/>
              </a:ln>
            </p:spPr>
            <p:txBody>
              <a:bodyPr wrap="none">
                <a:spAutoFit/>
              </a:bodyPr>
              <a:lstStyle/>
              <a:p>
                <a:r>
                  <a:rPr kumimoji="1" lang="en-US" altLang="zh-CN" sz="2000" b="0">
                    <a:latin typeface="Times New Roman" pitchFamily="18" charset="0"/>
                    <a:ea typeface="楷体_GB2312" pitchFamily="49" charset="-122"/>
                    <a:sym typeface="Symbol" pitchFamily="18" charset="2"/>
                  </a:rPr>
                  <a:t></a:t>
                </a:r>
                <a:r>
                  <a:rPr kumimoji="1" lang="en-US" altLang="zh-CN" sz="2000" b="0">
                    <a:latin typeface="Times New Roman" pitchFamily="18" charset="0"/>
                    <a:ea typeface="楷体_GB2312" pitchFamily="49" charset="-122"/>
                  </a:rPr>
                  <a:t> </a:t>
                </a:r>
                <a:r>
                  <a:rPr kumimoji="1" lang="en-US" altLang="zh-CN" sz="2000" b="0" baseline="-30000">
                    <a:latin typeface="Times New Roman" pitchFamily="18" charset="0"/>
                    <a:ea typeface="楷体_GB2312" pitchFamily="49" charset="-122"/>
                    <a:sym typeface="Symbol" pitchFamily="18" charset="2"/>
                  </a:rPr>
                  <a:t>f</a:t>
                </a:r>
                <a:r>
                  <a:rPr kumimoji="1" lang="en-US" altLang="zh-CN" sz="2000" b="0" i="1">
                    <a:latin typeface="Times New Roman" pitchFamily="18" charset="0"/>
                    <a:ea typeface="楷体_GB2312" pitchFamily="49" charset="-122"/>
                    <a:sym typeface="Symbol" pitchFamily="18" charset="2"/>
                  </a:rPr>
                  <a:t> H</a:t>
                </a:r>
                <a:r>
                  <a:rPr kumimoji="1" lang="en-US" altLang="zh-CN" sz="2000" b="0" baseline="-30000">
                    <a:latin typeface="Times New Roman" pitchFamily="18" charset="0"/>
                    <a:ea typeface="楷体_GB2312" pitchFamily="49" charset="-122"/>
                  </a:rPr>
                  <a:t>m</a:t>
                </a:r>
                <a:r>
                  <a:rPr kumimoji="1" lang="en-US" altLang="zh-CN" sz="2000" b="0">
                    <a:latin typeface="Times New Roman" pitchFamily="18" charset="0"/>
                    <a:cs typeface="Microsoft Sans Serif" pitchFamily="34" charset="0"/>
                  </a:rPr>
                  <a:t> </a:t>
                </a:r>
                <a:r>
                  <a:rPr kumimoji="1" lang="en-US" altLang="zh-CN" sz="2000" b="0">
                    <a:latin typeface="Times New Roman" pitchFamily="18" charset="0"/>
                    <a:ea typeface="楷体_GB2312" pitchFamily="49" charset="-122"/>
                  </a:rPr>
                  <a:t>(B</a:t>
                </a:r>
                <a:r>
                  <a:rPr kumimoji="1" lang="zh-CN" altLang="en-US" sz="2000" b="0">
                    <a:latin typeface="Times New Roman" pitchFamily="18" charset="0"/>
                    <a:ea typeface="楷体_GB2312" pitchFamily="49" charset="-122"/>
                  </a:rPr>
                  <a:t>，</a:t>
                </a:r>
                <a:r>
                  <a:rPr kumimoji="1" lang="en-US" altLang="zh-CN" sz="2000" b="0">
                    <a:latin typeface="Times New Roman" pitchFamily="18" charset="0"/>
                    <a:ea typeface="楷体_GB2312" pitchFamily="49" charset="-122"/>
                  </a:rPr>
                  <a:t>298.15 K)</a:t>
                </a:r>
              </a:p>
            </p:txBody>
          </p:sp>
          <p:graphicFrame>
            <p:nvGraphicFramePr>
              <p:cNvPr id="38915" name="Object 25"/>
              <p:cNvGraphicFramePr>
                <a:graphicFrameLocks noChangeAspect="1"/>
              </p:cNvGraphicFramePr>
              <p:nvPr/>
            </p:nvGraphicFramePr>
            <p:xfrm>
              <a:off x="1979" y="2235"/>
              <a:ext cx="362" cy="337"/>
            </p:xfrm>
            <a:graphic>
              <a:graphicData uri="http://schemas.openxmlformats.org/presentationml/2006/ole">
                <p:oleObj spid="_x0000_s646147" name="Equation" r:id="rId5" imgW="368280" imgH="342720" progId="Equation.3">
                  <p:embed/>
                </p:oleObj>
              </a:graphicData>
            </a:graphic>
          </p:graphicFrame>
        </p:grpSp>
        <p:grpSp>
          <p:nvGrpSpPr>
            <p:cNvPr id="9" name="Group 26"/>
            <p:cNvGrpSpPr>
              <a:grpSpLocks/>
            </p:cNvGrpSpPr>
            <p:nvPr/>
          </p:nvGrpSpPr>
          <p:grpSpPr bwMode="auto">
            <a:xfrm>
              <a:off x="1074" y="2188"/>
              <a:ext cx="49" cy="55"/>
              <a:chOff x="2101" y="2293"/>
              <a:chExt cx="60" cy="55"/>
            </a:xfrm>
          </p:grpSpPr>
          <p:sp>
            <p:nvSpPr>
              <p:cNvPr id="38940" name="Oval 27"/>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8941" name="Line 28"/>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10" name="Group 29"/>
            <p:cNvGrpSpPr>
              <a:grpSpLocks/>
            </p:cNvGrpSpPr>
            <p:nvPr/>
          </p:nvGrpSpPr>
          <p:grpSpPr bwMode="auto">
            <a:xfrm>
              <a:off x="2779" y="2209"/>
              <a:ext cx="49" cy="55"/>
              <a:chOff x="2101" y="2293"/>
              <a:chExt cx="60" cy="55"/>
            </a:xfrm>
          </p:grpSpPr>
          <p:sp>
            <p:nvSpPr>
              <p:cNvPr id="38938" name="Oval 30"/>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8939" name="Line 31"/>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11" name="Group 32"/>
          <p:cNvGrpSpPr>
            <a:grpSpLocks/>
          </p:cNvGrpSpPr>
          <p:nvPr/>
        </p:nvGrpSpPr>
        <p:grpSpPr bwMode="auto">
          <a:xfrm>
            <a:off x="1057275" y="4884738"/>
            <a:ext cx="7689850" cy="1373187"/>
            <a:chOff x="666" y="3077"/>
            <a:chExt cx="4844" cy="865"/>
          </a:xfrm>
        </p:grpSpPr>
        <p:sp>
          <p:nvSpPr>
            <p:cNvPr id="38923" name="Rectangle 33"/>
            <p:cNvSpPr>
              <a:spLocks noChangeArrowheads="1"/>
            </p:cNvSpPr>
            <p:nvPr/>
          </p:nvSpPr>
          <p:spPr bwMode="auto">
            <a:xfrm>
              <a:off x="1912" y="3462"/>
              <a:ext cx="3598" cy="480"/>
            </a:xfrm>
            <a:prstGeom prst="rect">
              <a:avLst/>
            </a:prstGeom>
            <a:noFill/>
            <a:ln w="9525">
              <a:noFill/>
              <a:miter lim="800000"/>
              <a:headEnd/>
              <a:tailEnd/>
            </a:ln>
          </p:spPr>
          <p:txBody>
            <a:bodyPr>
              <a:spAutoFit/>
            </a:bodyPr>
            <a:lstStyle/>
            <a:p>
              <a:pPr>
                <a:spcBef>
                  <a:spcPct val="10000"/>
                </a:spcBef>
                <a:spcAft>
                  <a:spcPct val="10000"/>
                </a:spcAft>
              </a:pPr>
              <a:r>
                <a:rPr lang="en-US" altLang="zh-CN" sz="2000" b="0">
                  <a:latin typeface="Times New Roman" pitchFamily="18" charset="0"/>
                </a:rPr>
                <a:t>=</a:t>
              </a:r>
              <a:r>
                <a:rPr lang="en-US" altLang="zh-CN" sz="2000" b="0">
                  <a:latin typeface="宋体" charset="-122"/>
                </a:rPr>
                <a:t> ( </a:t>
              </a:r>
              <a:r>
                <a:rPr lang="en-US" altLang="zh-CN" sz="2000" b="0">
                  <a:latin typeface="Times New Roman" pitchFamily="18" charset="0"/>
                </a:rPr>
                <a:t>2</a:t>
              </a:r>
              <a:r>
                <a:rPr lang="en-US" altLang="zh-CN" sz="2000" b="0" i="1" baseline="30000">
                  <a:latin typeface="宋体" charset="-122"/>
                </a:rPr>
                <a:t> </a:t>
              </a:r>
              <a:r>
                <a:rPr lang="en-US" altLang="zh-CN" sz="2000" b="0">
                  <a:latin typeface="宋体" charset="-122"/>
                </a:rPr>
                <a:t>×</a:t>
              </a:r>
              <a:r>
                <a:rPr lang="en-US" altLang="zh-CN" sz="2000" b="0">
                  <a:latin typeface="Times New Roman" pitchFamily="18" charset="0"/>
                </a:rPr>
                <a:t>197.674</a:t>
              </a:r>
              <a:r>
                <a:rPr lang="en-US" altLang="zh-CN" sz="2000" b="0">
                  <a:latin typeface="宋体" charset="-122"/>
                </a:rPr>
                <a:t> - </a:t>
              </a:r>
              <a:r>
                <a:rPr lang="en-US" altLang="zh-CN" sz="2000" b="0">
                  <a:latin typeface="Times New Roman" pitchFamily="18" charset="0"/>
                </a:rPr>
                <a:t>5.740</a:t>
              </a:r>
              <a:r>
                <a:rPr lang="en-US" altLang="zh-CN" sz="2000" b="0">
                  <a:latin typeface="宋体" charset="-122"/>
                </a:rPr>
                <a:t> - </a:t>
              </a:r>
              <a:r>
                <a:rPr lang="en-US" altLang="zh-CN" sz="2000" b="0">
                  <a:latin typeface="Times New Roman" pitchFamily="18" charset="0"/>
                </a:rPr>
                <a:t>213.74</a:t>
              </a:r>
              <a:r>
                <a:rPr lang="en-US" altLang="zh-CN" sz="2000" b="0">
                  <a:latin typeface="宋体" charset="-122"/>
                </a:rPr>
                <a:t> ) </a:t>
              </a:r>
              <a:r>
                <a:rPr lang="en-US" altLang="zh-CN" sz="2000" b="0">
                  <a:latin typeface="Times New Roman" pitchFamily="18" charset="0"/>
                </a:rPr>
                <a:t>J</a:t>
              </a:r>
              <a:r>
                <a:rPr lang="en-US" altLang="zh-CN" sz="2000" baseline="30000">
                  <a:latin typeface="Times New Roman" pitchFamily="18" charset="0"/>
                </a:rPr>
                <a:t>.</a:t>
              </a:r>
              <a:r>
                <a:rPr lang="en-US" altLang="zh-CN" sz="2000" b="0">
                  <a:latin typeface="Times New Roman" pitchFamily="18" charset="0"/>
                </a:rPr>
                <a:t>K</a:t>
              </a:r>
              <a:r>
                <a:rPr lang="en-US" altLang="zh-CN" sz="2000" b="0" baseline="30000">
                  <a:latin typeface="宋体" charset="-122"/>
                </a:rPr>
                <a:t>-1</a:t>
              </a:r>
              <a:r>
                <a:rPr lang="en-US" altLang="zh-CN" sz="2000" baseline="30000">
                  <a:latin typeface="宋体" charset="-122"/>
                </a:rPr>
                <a:t>.</a:t>
              </a:r>
              <a:r>
                <a:rPr lang="en-US" altLang="zh-CN" sz="2000" b="0">
                  <a:latin typeface="Times New Roman" pitchFamily="18" charset="0"/>
                </a:rPr>
                <a:t>mol</a:t>
              </a:r>
              <a:r>
                <a:rPr lang="en-US" altLang="zh-CN" sz="2000" b="0" baseline="30000">
                  <a:latin typeface="宋体" charset="-122"/>
                </a:rPr>
                <a:t>-1</a:t>
              </a:r>
              <a:endParaRPr lang="en-US" altLang="zh-CN" sz="2000" b="0">
                <a:latin typeface="宋体" charset="-122"/>
              </a:endParaRPr>
            </a:p>
            <a:p>
              <a:pPr>
                <a:spcBef>
                  <a:spcPct val="10000"/>
                </a:spcBef>
                <a:spcAft>
                  <a:spcPct val="10000"/>
                </a:spcAft>
              </a:pPr>
              <a:r>
                <a:rPr lang="en-US" altLang="zh-CN" sz="2000" b="0">
                  <a:latin typeface="Times New Roman" pitchFamily="18" charset="0"/>
                </a:rPr>
                <a:t>=</a:t>
              </a:r>
              <a:r>
                <a:rPr lang="en-US" altLang="zh-CN" sz="2000" b="0">
                  <a:latin typeface="宋体" charset="-122"/>
                </a:rPr>
                <a:t>  </a:t>
              </a:r>
              <a:r>
                <a:rPr lang="en-US" altLang="zh-CN" sz="2000" b="0">
                  <a:latin typeface="Times New Roman" pitchFamily="18" charset="0"/>
                </a:rPr>
                <a:t>175.87</a:t>
              </a:r>
              <a:r>
                <a:rPr lang="en-US" altLang="zh-CN" sz="2000" b="0">
                  <a:latin typeface="宋体" charset="-122"/>
                </a:rPr>
                <a:t> </a:t>
              </a:r>
              <a:r>
                <a:rPr lang="en-US" altLang="zh-CN" sz="2000" b="0">
                  <a:latin typeface="Times New Roman" pitchFamily="18" charset="0"/>
                </a:rPr>
                <a:t>J</a:t>
              </a:r>
              <a:r>
                <a:rPr lang="en-US" altLang="zh-CN" sz="2000" baseline="30000">
                  <a:latin typeface="Times New Roman" pitchFamily="18" charset="0"/>
                </a:rPr>
                <a:t>. </a:t>
              </a:r>
              <a:r>
                <a:rPr lang="en-US" altLang="zh-CN" sz="2000" b="0">
                  <a:latin typeface="Times New Roman" pitchFamily="18" charset="0"/>
                </a:rPr>
                <a:t>K</a:t>
              </a:r>
              <a:r>
                <a:rPr lang="en-US" altLang="zh-CN" sz="2000" b="0" baseline="30000">
                  <a:latin typeface="宋体" charset="-122"/>
                </a:rPr>
                <a:t>-1</a:t>
              </a:r>
              <a:r>
                <a:rPr lang="en-US" altLang="zh-CN" sz="2000" baseline="30000">
                  <a:latin typeface="宋体" charset="-122"/>
                </a:rPr>
                <a:t>. </a:t>
              </a:r>
              <a:r>
                <a:rPr lang="en-US" altLang="zh-CN" sz="2000" b="0">
                  <a:latin typeface="Times New Roman" pitchFamily="18" charset="0"/>
                </a:rPr>
                <a:t>mol</a:t>
              </a:r>
              <a:r>
                <a:rPr lang="en-US" altLang="zh-CN" sz="2000" b="0" baseline="30000">
                  <a:latin typeface="宋体" charset="-122"/>
                </a:rPr>
                <a:t>-1</a:t>
              </a:r>
            </a:p>
          </p:txBody>
        </p:sp>
        <p:grpSp>
          <p:nvGrpSpPr>
            <p:cNvPr id="12" name="Group 34"/>
            <p:cNvGrpSpPr>
              <a:grpSpLocks/>
            </p:cNvGrpSpPr>
            <p:nvPr/>
          </p:nvGrpSpPr>
          <p:grpSpPr bwMode="auto">
            <a:xfrm>
              <a:off x="666" y="3077"/>
              <a:ext cx="2756" cy="375"/>
              <a:chOff x="525" y="3157"/>
              <a:chExt cx="2756" cy="375"/>
            </a:xfrm>
          </p:grpSpPr>
          <p:graphicFrame>
            <p:nvGraphicFramePr>
              <p:cNvPr id="38914" name="Object 35"/>
              <p:cNvGraphicFramePr>
                <a:graphicFrameLocks noChangeAspect="1"/>
              </p:cNvGraphicFramePr>
              <p:nvPr/>
            </p:nvGraphicFramePr>
            <p:xfrm>
              <a:off x="1920" y="3195"/>
              <a:ext cx="362" cy="337"/>
            </p:xfrm>
            <a:graphic>
              <a:graphicData uri="http://schemas.openxmlformats.org/presentationml/2006/ole">
                <p:oleObj spid="_x0000_s646146" name="Equation" r:id="rId6" imgW="368280" imgH="342720" progId="Equation.3">
                  <p:embed/>
                </p:oleObj>
              </a:graphicData>
            </a:graphic>
          </p:graphicFrame>
          <p:sp>
            <p:nvSpPr>
              <p:cNvPr id="38931" name="Rectangle 36"/>
              <p:cNvSpPr>
                <a:spLocks noChangeArrowheads="1"/>
              </p:cNvSpPr>
              <p:nvPr/>
            </p:nvSpPr>
            <p:spPr bwMode="auto">
              <a:xfrm>
                <a:off x="2228" y="3157"/>
                <a:ext cx="1053" cy="288"/>
              </a:xfrm>
              <a:prstGeom prst="rect">
                <a:avLst/>
              </a:prstGeom>
              <a:noFill/>
              <a:ln w="9525">
                <a:noFill/>
                <a:miter lim="800000"/>
                <a:headEnd/>
                <a:tailEnd/>
              </a:ln>
            </p:spPr>
            <p:txBody>
              <a:bodyPr wrap="none">
                <a:spAutoFit/>
              </a:bodyPr>
              <a:lstStyle/>
              <a:p>
                <a:r>
                  <a:rPr kumimoji="1" lang="en-US" altLang="zh-CN" sz="2000" b="0" i="1">
                    <a:latin typeface="Times New Roman" pitchFamily="18" charset="0"/>
                    <a:ea typeface="楷体_GB2312" pitchFamily="49" charset="-122"/>
                    <a:sym typeface="Symbol" pitchFamily="18" charset="2"/>
                  </a:rPr>
                  <a:t>S</a:t>
                </a:r>
                <a:r>
                  <a:rPr kumimoji="1" lang="en-US" altLang="zh-CN" sz="2000" b="0" baseline="-30000">
                    <a:latin typeface="Times New Roman" pitchFamily="18" charset="0"/>
                    <a:ea typeface="楷体_GB2312" pitchFamily="49" charset="-122"/>
                  </a:rPr>
                  <a:t>m</a:t>
                </a:r>
                <a:r>
                  <a:rPr kumimoji="1" lang="en-US" altLang="zh-CN" sz="2400" b="0">
                    <a:latin typeface="Times New Roman" pitchFamily="18" charset="0"/>
                    <a:cs typeface="Microsoft Sans Serif" pitchFamily="34" charset="0"/>
                  </a:rPr>
                  <a:t> </a:t>
                </a:r>
                <a:r>
                  <a:rPr kumimoji="1" lang="en-US" altLang="zh-CN" sz="2000" b="0" baseline="30000">
                    <a:latin typeface="Times New Roman" pitchFamily="18" charset="0"/>
                    <a:ea typeface="楷体_GB2312" pitchFamily="49" charset="-122"/>
                  </a:rPr>
                  <a:t> </a:t>
                </a:r>
                <a:r>
                  <a:rPr kumimoji="1" lang="en-US" altLang="zh-CN" sz="2000" b="0">
                    <a:latin typeface="Times New Roman" pitchFamily="18" charset="0"/>
                    <a:ea typeface="楷体_GB2312" pitchFamily="49" charset="-122"/>
                  </a:rPr>
                  <a:t>(298.15 K)</a:t>
                </a:r>
              </a:p>
            </p:txBody>
          </p:sp>
          <p:sp>
            <p:nvSpPr>
              <p:cNvPr id="38932" name="Rectangle 37"/>
              <p:cNvSpPr>
                <a:spLocks noChangeArrowheads="1"/>
              </p:cNvSpPr>
              <p:nvPr/>
            </p:nvSpPr>
            <p:spPr bwMode="auto">
              <a:xfrm>
                <a:off x="525" y="3174"/>
                <a:ext cx="1402" cy="288"/>
              </a:xfrm>
              <a:prstGeom prst="rect">
                <a:avLst/>
              </a:prstGeom>
              <a:noFill/>
              <a:ln w="9525">
                <a:noFill/>
                <a:miter lim="800000"/>
                <a:headEnd/>
                <a:tailEnd/>
              </a:ln>
            </p:spPr>
            <p:txBody>
              <a:bodyPr wrap="none">
                <a:spAutoFit/>
              </a:bodyPr>
              <a:lstStyle/>
              <a:p>
                <a:pPr>
                  <a:spcBef>
                    <a:spcPct val="50000"/>
                  </a:spcBef>
                </a:pPr>
                <a:r>
                  <a:rPr lang="en-US" altLang="zh-CN" sz="2400" b="0">
                    <a:latin typeface="Times New Roman" pitchFamily="18" charset="0"/>
                  </a:rPr>
                  <a:t>Δ</a:t>
                </a:r>
                <a:r>
                  <a:rPr lang="en-US" altLang="zh-CN" sz="2400" b="0" baseline="-25000">
                    <a:latin typeface="Times New Roman" pitchFamily="18" charset="0"/>
                  </a:rPr>
                  <a:t>r</a:t>
                </a:r>
                <a:r>
                  <a:rPr kumimoji="1" lang="en-US" altLang="zh-CN" sz="2000" b="0" i="1">
                    <a:latin typeface="Times New Roman" pitchFamily="18" charset="0"/>
                    <a:ea typeface="楷体_GB2312" pitchFamily="49" charset="-122"/>
                    <a:sym typeface="Symbol" pitchFamily="18" charset="2"/>
                  </a:rPr>
                  <a:t>S</a:t>
                </a:r>
                <a:r>
                  <a:rPr kumimoji="1" lang="en-US" altLang="zh-CN" sz="2000" b="0" baseline="-30000">
                    <a:latin typeface="Times New Roman" pitchFamily="18" charset="0"/>
                    <a:ea typeface="楷体_GB2312" pitchFamily="49" charset="-122"/>
                  </a:rPr>
                  <a:t>m</a:t>
                </a:r>
                <a:r>
                  <a:rPr kumimoji="1" lang="en-US" altLang="zh-CN" sz="2400" b="0">
                    <a:latin typeface="Times New Roman" pitchFamily="18" charset="0"/>
                    <a:cs typeface="Microsoft Sans Serif" pitchFamily="34" charset="0"/>
                  </a:rPr>
                  <a:t> </a:t>
                </a:r>
                <a:r>
                  <a:rPr kumimoji="1" lang="en-US" altLang="zh-CN" sz="2000" b="0">
                    <a:latin typeface="Times New Roman" pitchFamily="18" charset="0"/>
                    <a:ea typeface="楷体_GB2312" pitchFamily="49" charset="-122"/>
                  </a:rPr>
                  <a:t>(298.15 K)</a:t>
                </a:r>
                <a:r>
                  <a:rPr lang="en-US" altLang="zh-CN" sz="2400" b="0" i="1" baseline="-25000">
                    <a:latin typeface="Times New Roman" pitchFamily="18" charset="0"/>
                  </a:rPr>
                  <a:t> </a:t>
                </a:r>
                <a:r>
                  <a:rPr lang="en-US" altLang="zh-CN" sz="2400" b="0">
                    <a:latin typeface="Times New Roman" pitchFamily="18" charset="0"/>
                  </a:rPr>
                  <a:t>=</a:t>
                </a:r>
              </a:p>
            </p:txBody>
          </p:sp>
        </p:grpSp>
        <p:grpSp>
          <p:nvGrpSpPr>
            <p:cNvPr id="13" name="Group 38"/>
            <p:cNvGrpSpPr>
              <a:grpSpLocks/>
            </p:cNvGrpSpPr>
            <p:nvPr/>
          </p:nvGrpSpPr>
          <p:grpSpPr bwMode="auto">
            <a:xfrm>
              <a:off x="1074" y="3173"/>
              <a:ext cx="49" cy="55"/>
              <a:chOff x="2101" y="2293"/>
              <a:chExt cx="60" cy="55"/>
            </a:xfrm>
          </p:grpSpPr>
          <p:sp>
            <p:nvSpPr>
              <p:cNvPr id="38929" name="Oval 39"/>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8930" name="Line 40"/>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14" name="Group 41"/>
            <p:cNvGrpSpPr>
              <a:grpSpLocks/>
            </p:cNvGrpSpPr>
            <p:nvPr/>
          </p:nvGrpSpPr>
          <p:grpSpPr bwMode="auto">
            <a:xfrm>
              <a:off x="2536" y="3151"/>
              <a:ext cx="49" cy="55"/>
              <a:chOff x="2101" y="2293"/>
              <a:chExt cx="60" cy="55"/>
            </a:xfrm>
          </p:grpSpPr>
          <p:sp>
            <p:nvSpPr>
              <p:cNvPr id="38927" name="Oval 42"/>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8928" name="Line 43"/>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8055"/>
                                        </p:tgtEl>
                                        <p:attrNameLst>
                                          <p:attrName>style.visibility</p:attrName>
                                        </p:attrNameLst>
                                      </p:cBhvr>
                                      <p:to>
                                        <p:strVal val="visible"/>
                                      </p:to>
                                    </p:set>
                                    <p:animEffect transition="in" filter="barn(outVertical)">
                                      <p:cBhvr>
                                        <p:cTn id="7" dur="500"/>
                                        <p:tgtEl>
                                          <p:spTgt spid="25805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5"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80225"/>
            <a:chOff x="0" y="0"/>
            <a:chExt cx="5760" cy="4334"/>
          </a:xfrm>
        </p:grpSpPr>
        <p:pic>
          <p:nvPicPr>
            <p:cNvPr id="39992" name="Picture 3" descr="NSNBG"/>
            <p:cNvPicPr>
              <a:picLocks noChangeAspect="1" noChangeArrowheads="1"/>
            </p:cNvPicPr>
            <p:nvPr/>
          </p:nvPicPr>
          <p:blipFill>
            <a:blip r:embed="rId3"/>
            <a:srcRect/>
            <a:stretch>
              <a:fillRect/>
            </a:stretch>
          </p:blipFill>
          <p:spPr bwMode="auto">
            <a:xfrm>
              <a:off x="0" y="0"/>
              <a:ext cx="5760" cy="4334"/>
            </a:xfrm>
            <a:prstGeom prst="rect">
              <a:avLst/>
            </a:prstGeom>
            <a:noFill/>
            <a:ln w="9525">
              <a:noFill/>
              <a:miter lim="800000"/>
              <a:headEnd/>
              <a:tailEnd/>
            </a:ln>
          </p:spPr>
        </p:pic>
        <p:sp>
          <p:nvSpPr>
            <p:cNvPr id="39993" name="Rectangle 4"/>
            <p:cNvSpPr>
              <a:spLocks noChangeArrowheads="1"/>
            </p:cNvSpPr>
            <p:nvPr/>
          </p:nvSpPr>
          <p:spPr bwMode="auto">
            <a:xfrm rot="5400000">
              <a:off x="2803" y="-2702"/>
              <a:ext cx="154" cy="5760"/>
            </a:xfrm>
            <a:prstGeom prst="rect">
              <a:avLst/>
            </a:prstGeom>
            <a:gradFill rotWithShape="1">
              <a:gsLst>
                <a:gs pos="0">
                  <a:srgbClr val="63546B"/>
                </a:gs>
                <a:gs pos="100000">
                  <a:srgbClr val="D5B6E8"/>
                </a:gs>
              </a:gsLst>
              <a:lin ang="0" scaled="1"/>
            </a:gradFill>
            <a:ln w="9525">
              <a:noFill/>
              <a:miter lim="800000"/>
              <a:headEnd/>
              <a:tailEnd/>
            </a:ln>
          </p:spPr>
          <p:txBody>
            <a:bodyPr wrap="none" anchor="ctr"/>
            <a:lstStyle/>
            <a:p>
              <a:endParaRPr lang="zh-CN" altLang="en-US"/>
            </a:p>
          </p:txBody>
        </p:sp>
        <p:sp>
          <p:nvSpPr>
            <p:cNvPr id="39994" name="Rectangle 5"/>
            <p:cNvSpPr>
              <a:spLocks noChangeArrowheads="1"/>
            </p:cNvSpPr>
            <p:nvPr/>
          </p:nvSpPr>
          <p:spPr bwMode="auto">
            <a:xfrm rot="5400000">
              <a:off x="2820" y="-2820"/>
              <a:ext cx="119" cy="5760"/>
            </a:xfrm>
            <a:prstGeom prst="rect">
              <a:avLst/>
            </a:prstGeom>
            <a:gradFill rotWithShape="1">
              <a:gsLst>
                <a:gs pos="0">
                  <a:srgbClr val="760076"/>
                </a:gs>
                <a:gs pos="100000">
                  <a:srgbClr val="FF00FF"/>
                </a:gs>
              </a:gsLst>
              <a:lin ang="0" scaled="1"/>
            </a:gradFill>
            <a:ln w="9525">
              <a:noFill/>
              <a:miter lim="800000"/>
              <a:headEnd/>
              <a:tailEnd/>
            </a:ln>
          </p:spPr>
          <p:txBody>
            <a:bodyPr wrap="none" anchor="ctr"/>
            <a:lstStyle/>
            <a:p>
              <a:endParaRPr lang="zh-CN" altLang="en-US"/>
            </a:p>
          </p:txBody>
        </p:sp>
        <p:sp>
          <p:nvSpPr>
            <p:cNvPr id="39995" name="Rectangle 6"/>
            <p:cNvSpPr>
              <a:spLocks noChangeArrowheads="1"/>
            </p:cNvSpPr>
            <p:nvPr/>
          </p:nvSpPr>
          <p:spPr bwMode="auto">
            <a:xfrm rot="5400000">
              <a:off x="2848" y="-2701"/>
              <a:ext cx="63" cy="5760"/>
            </a:xfrm>
            <a:prstGeom prst="rect">
              <a:avLst/>
            </a:prstGeom>
            <a:gradFill rotWithShape="1">
              <a:gsLst>
                <a:gs pos="0">
                  <a:srgbClr val="767600"/>
                </a:gs>
                <a:gs pos="100000">
                  <a:srgbClr val="FFFF00"/>
                </a:gs>
              </a:gsLst>
              <a:lin ang="0" scaled="1"/>
            </a:gradFill>
            <a:ln w="9525">
              <a:noFill/>
              <a:miter lim="800000"/>
              <a:headEnd/>
              <a:tailEnd/>
            </a:ln>
          </p:spPr>
          <p:txBody>
            <a:bodyPr wrap="none" anchor="ctr"/>
            <a:lstStyle/>
            <a:p>
              <a:endParaRPr lang="zh-CN" altLang="en-US"/>
            </a:p>
          </p:txBody>
        </p:sp>
      </p:grpSp>
      <p:sp>
        <p:nvSpPr>
          <p:cNvPr id="259079" name="Rectangle 7"/>
          <p:cNvSpPr>
            <a:spLocks noChangeArrowheads="1"/>
          </p:cNvSpPr>
          <p:nvPr/>
        </p:nvSpPr>
        <p:spPr bwMode="auto">
          <a:xfrm>
            <a:off x="263525" y="3524250"/>
            <a:ext cx="1674813" cy="396875"/>
          </a:xfrm>
          <a:prstGeom prst="rect">
            <a:avLst/>
          </a:prstGeom>
          <a:noFill/>
          <a:ln w="9525">
            <a:noFill/>
            <a:miter lim="800000"/>
            <a:headEnd/>
            <a:tailEnd/>
          </a:ln>
        </p:spPr>
        <p:txBody>
          <a:bodyPr>
            <a:spAutoFit/>
          </a:bodyPr>
          <a:lstStyle/>
          <a:p>
            <a:r>
              <a:rPr kumimoji="1" lang="en-US" altLang="zh-CN" sz="2000" b="0">
                <a:latin typeface="Times New Roman" pitchFamily="18" charset="0"/>
                <a:ea typeface="楷体_GB2312" pitchFamily="49" charset="-122"/>
                <a:sym typeface="Webdings" pitchFamily="18" charset="2"/>
              </a:rPr>
              <a:t>(2) 1173 K</a:t>
            </a:r>
            <a:r>
              <a:rPr kumimoji="1" lang="zh-CN" altLang="en-US" sz="2000" b="0">
                <a:latin typeface="Times New Roman" pitchFamily="18" charset="0"/>
                <a:ea typeface="华文新魏" pitchFamily="2" charset="-122"/>
                <a:sym typeface="Webdings" pitchFamily="18" charset="2"/>
              </a:rPr>
              <a:t>时</a:t>
            </a:r>
          </a:p>
        </p:txBody>
      </p:sp>
      <p:grpSp>
        <p:nvGrpSpPr>
          <p:cNvPr id="3" name="Group 8"/>
          <p:cNvGrpSpPr>
            <a:grpSpLocks/>
          </p:cNvGrpSpPr>
          <p:nvPr/>
        </p:nvGrpSpPr>
        <p:grpSpPr bwMode="auto">
          <a:xfrm>
            <a:off x="1136650" y="822325"/>
            <a:ext cx="7059613" cy="1109663"/>
            <a:chOff x="716" y="518"/>
            <a:chExt cx="4447" cy="699"/>
          </a:xfrm>
        </p:grpSpPr>
        <p:sp>
          <p:nvSpPr>
            <p:cNvPr id="39981" name="Rectangle 9"/>
            <p:cNvSpPr>
              <a:spLocks noChangeArrowheads="1"/>
            </p:cNvSpPr>
            <p:nvPr/>
          </p:nvSpPr>
          <p:spPr bwMode="auto">
            <a:xfrm>
              <a:off x="2004" y="737"/>
              <a:ext cx="3159" cy="480"/>
            </a:xfrm>
            <a:prstGeom prst="rect">
              <a:avLst/>
            </a:prstGeom>
            <a:noFill/>
            <a:ln w="9525">
              <a:noFill/>
              <a:miter lim="800000"/>
              <a:headEnd/>
              <a:tailEnd/>
            </a:ln>
          </p:spPr>
          <p:txBody>
            <a:bodyPr>
              <a:spAutoFit/>
            </a:bodyPr>
            <a:lstStyle/>
            <a:p>
              <a:pPr>
                <a:spcBef>
                  <a:spcPct val="10000"/>
                </a:spcBef>
                <a:spcAft>
                  <a:spcPct val="10000"/>
                </a:spcAft>
              </a:pPr>
              <a:r>
                <a:rPr lang="en-US" altLang="zh-CN" sz="2000" b="0">
                  <a:latin typeface="Times New Roman" pitchFamily="18" charset="0"/>
                </a:rPr>
                <a:t>= {172.5 </a:t>
              </a:r>
              <a:r>
                <a:rPr lang="en-US" altLang="zh-CN" sz="2000" b="0">
                  <a:latin typeface="宋体" charset="-122"/>
                </a:rPr>
                <a:t>- </a:t>
              </a:r>
              <a:r>
                <a:rPr lang="en-US" altLang="zh-CN" sz="2000" b="0">
                  <a:latin typeface="Times New Roman" pitchFamily="18" charset="0"/>
                </a:rPr>
                <a:t>298×0.1759}  kJ</a:t>
              </a:r>
              <a:r>
                <a:rPr lang="en-US" altLang="zh-CN" sz="2000" baseline="30000">
                  <a:latin typeface="Times New Roman" pitchFamily="18" charset="0"/>
                </a:rPr>
                <a:t>. </a:t>
              </a:r>
              <a:r>
                <a:rPr lang="en-US" altLang="zh-CN" sz="2000" b="0">
                  <a:latin typeface="Times New Roman" pitchFamily="18" charset="0"/>
                </a:rPr>
                <a:t>mol</a:t>
              </a:r>
              <a:r>
                <a:rPr lang="en-US" altLang="zh-CN" sz="2000" b="0" baseline="30000">
                  <a:latin typeface="宋体" charset="-122"/>
                </a:rPr>
                <a:t>-</a:t>
              </a:r>
              <a:r>
                <a:rPr lang="en-US" altLang="zh-CN" sz="2000" b="0" baseline="30000">
                  <a:latin typeface="Times New Roman" pitchFamily="18" charset="0"/>
                </a:rPr>
                <a:t>1</a:t>
              </a:r>
              <a:r>
                <a:rPr lang="en-US" altLang="zh-CN" sz="2000" b="0">
                  <a:latin typeface="Times New Roman" pitchFamily="18" charset="0"/>
                </a:rPr>
                <a:t> </a:t>
              </a:r>
            </a:p>
            <a:p>
              <a:pPr>
                <a:spcBef>
                  <a:spcPct val="10000"/>
                </a:spcBef>
                <a:spcAft>
                  <a:spcPct val="10000"/>
                </a:spcAft>
              </a:pPr>
              <a:r>
                <a:rPr lang="en-US" altLang="zh-CN" sz="2000" b="0">
                  <a:latin typeface="Times New Roman" pitchFamily="18" charset="0"/>
                </a:rPr>
                <a:t>= 120.1 kJ</a:t>
              </a:r>
              <a:r>
                <a:rPr lang="en-US" altLang="zh-CN" sz="2000" baseline="30000">
                  <a:latin typeface="Times New Roman" pitchFamily="18" charset="0"/>
                </a:rPr>
                <a:t>. </a:t>
              </a:r>
              <a:r>
                <a:rPr lang="en-US" altLang="zh-CN" sz="2000" b="0">
                  <a:latin typeface="Times New Roman" pitchFamily="18" charset="0"/>
                </a:rPr>
                <a:t>mol</a:t>
              </a:r>
              <a:r>
                <a:rPr lang="en-US" altLang="zh-CN" sz="2000" b="0" baseline="30000">
                  <a:latin typeface="宋体" charset="-122"/>
                </a:rPr>
                <a:t>-</a:t>
              </a:r>
              <a:r>
                <a:rPr lang="en-US" altLang="zh-CN" sz="2000" b="0" baseline="30000">
                  <a:latin typeface="Times New Roman" pitchFamily="18" charset="0"/>
                </a:rPr>
                <a:t>1</a:t>
              </a:r>
              <a:r>
                <a:rPr lang="en-US" altLang="zh-CN" sz="2000" b="0">
                  <a:latin typeface="Times New Roman" pitchFamily="18" charset="0"/>
                </a:rPr>
                <a:t> </a:t>
              </a:r>
            </a:p>
          </p:txBody>
        </p:sp>
        <p:sp>
          <p:nvSpPr>
            <p:cNvPr id="39982" name="Rectangle 10"/>
            <p:cNvSpPr>
              <a:spLocks noChangeArrowheads="1"/>
            </p:cNvSpPr>
            <p:nvPr/>
          </p:nvSpPr>
          <p:spPr bwMode="auto">
            <a:xfrm>
              <a:off x="716" y="518"/>
              <a:ext cx="4111" cy="250"/>
            </a:xfrm>
            <a:prstGeom prst="rect">
              <a:avLst/>
            </a:prstGeom>
            <a:noFill/>
            <a:ln w="9525">
              <a:noFill/>
              <a:miter lim="800000"/>
              <a:headEnd/>
              <a:tailEnd/>
            </a:ln>
          </p:spPr>
          <p:txBody>
            <a:bodyPr wrap="none">
              <a:spAutoFit/>
            </a:bodyPr>
            <a:lstStyle/>
            <a:p>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a:t>
              </a:r>
              <a:r>
                <a:rPr kumimoji="1" lang="en-US" altLang="zh-CN" sz="2000" b="0" i="1">
                  <a:latin typeface="Times New Roman" pitchFamily="18" charset="0"/>
                  <a:ea typeface="黑体" pitchFamily="49" charset="-122"/>
                </a:rPr>
                <a:t>G</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r>
                <a:rPr kumimoji="1" lang="en-US" altLang="zh-CN" sz="2000" b="0">
                  <a:latin typeface="Tahoma" pitchFamily="34" charset="0"/>
                  <a:ea typeface="黑体" pitchFamily="49" charset="-122"/>
                </a:rPr>
                <a:t> =</a:t>
              </a:r>
              <a:r>
                <a:rPr kumimoji="1" lang="en-US" altLang="zh-CN" sz="2000" b="0" i="1">
                  <a:latin typeface="Tahoma" pitchFamily="34" charset="0"/>
                  <a:ea typeface="黑体" pitchFamily="49" charset="-122"/>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 </a:t>
              </a:r>
              <a:r>
                <a:rPr kumimoji="1" lang="en-US" altLang="zh-CN" sz="2000" b="0" i="1">
                  <a:latin typeface="Times New Roman" pitchFamily="18" charset="0"/>
                  <a:ea typeface="黑体" pitchFamily="49" charset="-122"/>
                </a:rPr>
                <a:t>H</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r>
                <a:rPr kumimoji="1" lang="en-US" altLang="zh-CN" sz="2000" b="0">
                  <a:latin typeface="Times New Roman" pitchFamily="18" charset="0"/>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rPr>
                <a:t> </a:t>
              </a:r>
              <a:r>
                <a:rPr kumimoji="1" lang="en-US" altLang="zh-CN" sz="2000" b="0" i="1">
                  <a:latin typeface="Times New Roman" pitchFamily="18" charset="0"/>
                </a:rPr>
                <a:t>T</a:t>
              </a:r>
              <a:r>
                <a:rPr kumimoji="1" lang="en-US" altLang="zh-CN" sz="2000" baseline="30000">
                  <a:latin typeface="Times New Roman" pitchFamily="18" charset="0"/>
                  <a:ea typeface="黑体" pitchFamily="49" charset="-122"/>
                </a:rPr>
                <a:t> .</a:t>
              </a:r>
              <a:r>
                <a:rPr kumimoji="1" lang="en-US" altLang="zh-CN" sz="2000">
                  <a:latin typeface="Times New Roman" pitchFamily="18" charset="0"/>
                  <a:ea typeface="黑体" pitchFamily="49" charset="-122"/>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 </a:t>
              </a:r>
              <a:r>
                <a:rPr kumimoji="1" lang="en-US" altLang="zh-CN" sz="2000" b="0" i="1">
                  <a:latin typeface="Times New Roman" pitchFamily="18" charset="0"/>
                  <a:ea typeface="黑体" pitchFamily="49" charset="-122"/>
                </a:rPr>
                <a:t>S</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p>
          </p:txBody>
        </p:sp>
        <p:grpSp>
          <p:nvGrpSpPr>
            <p:cNvPr id="4" name="Group 11"/>
            <p:cNvGrpSpPr>
              <a:grpSpLocks/>
            </p:cNvGrpSpPr>
            <p:nvPr/>
          </p:nvGrpSpPr>
          <p:grpSpPr bwMode="auto">
            <a:xfrm>
              <a:off x="1129" y="570"/>
              <a:ext cx="49" cy="55"/>
              <a:chOff x="2101" y="2293"/>
              <a:chExt cx="60" cy="55"/>
            </a:xfrm>
          </p:grpSpPr>
          <p:sp>
            <p:nvSpPr>
              <p:cNvPr id="39990" name="Oval 12"/>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91" name="Line 13"/>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5" name="Group 14"/>
            <p:cNvGrpSpPr>
              <a:grpSpLocks/>
            </p:cNvGrpSpPr>
            <p:nvPr/>
          </p:nvGrpSpPr>
          <p:grpSpPr bwMode="auto">
            <a:xfrm>
              <a:off x="2503" y="570"/>
              <a:ext cx="49" cy="55"/>
              <a:chOff x="2101" y="2293"/>
              <a:chExt cx="60" cy="55"/>
            </a:xfrm>
          </p:grpSpPr>
          <p:sp>
            <p:nvSpPr>
              <p:cNvPr id="39988" name="Oval 15"/>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89" name="Line 16"/>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6" name="Group 17"/>
            <p:cNvGrpSpPr>
              <a:grpSpLocks/>
            </p:cNvGrpSpPr>
            <p:nvPr/>
          </p:nvGrpSpPr>
          <p:grpSpPr bwMode="auto">
            <a:xfrm>
              <a:off x="3987" y="570"/>
              <a:ext cx="49" cy="55"/>
              <a:chOff x="2101" y="2293"/>
              <a:chExt cx="60" cy="55"/>
            </a:xfrm>
          </p:grpSpPr>
          <p:sp>
            <p:nvSpPr>
              <p:cNvPr id="39986" name="Oval 18"/>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87" name="Line 19"/>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7" name="Group 20"/>
          <p:cNvGrpSpPr>
            <a:grpSpLocks/>
          </p:cNvGrpSpPr>
          <p:nvPr/>
        </p:nvGrpSpPr>
        <p:grpSpPr bwMode="auto">
          <a:xfrm>
            <a:off x="1246188" y="1890713"/>
            <a:ext cx="5049837" cy="1023937"/>
            <a:chOff x="785" y="1191"/>
            <a:chExt cx="3181" cy="645"/>
          </a:xfrm>
        </p:grpSpPr>
        <p:sp>
          <p:nvSpPr>
            <p:cNvPr id="39974" name="Rectangle 21"/>
            <p:cNvSpPr>
              <a:spLocks noChangeArrowheads="1"/>
            </p:cNvSpPr>
            <p:nvPr/>
          </p:nvSpPr>
          <p:spPr bwMode="auto">
            <a:xfrm>
              <a:off x="785" y="1191"/>
              <a:ext cx="2361" cy="250"/>
            </a:xfrm>
            <a:prstGeom prst="rect">
              <a:avLst/>
            </a:prstGeom>
            <a:noFill/>
            <a:ln w="9525">
              <a:noFill/>
              <a:miter lim="800000"/>
              <a:headEnd/>
              <a:tailEnd/>
            </a:ln>
          </p:spPr>
          <p:txBody>
            <a:bodyPr>
              <a:spAutoFit/>
            </a:bodyPr>
            <a:lstStyle/>
            <a:p>
              <a:pPr>
                <a:spcBef>
                  <a:spcPct val="10000"/>
                </a:spcBef>
                <a:spcAft>
                  <a:spcPct val="10000"/>
                </a:spcAft>
              </a:pPr>
              <a:r>
                <a:rPr lang="en-US" altLang="zh-CN" sz="2000" b="0">
                  <a:latin typeface="Times New Roman" pitchFamily="18" charset="0"/>
                </a:rPr>
                <a:t>ln </a:t>
              </a:r>
              <a:r>
                <a:rPr kumimoji="1" lang="en-US" altLang="zh-CN" sz="2000" b="0" i="1">
                  <a:latin typeface="Times New Roman" pitchFamily="18" charset="0"/>
                  <a:ea typeface="楷体_GB2312" pitchFamily="49" charset="-122"/>
                </a:rPr>
                <a:t>K </a:t>
              </a:r>
              <a:r>
                <a:rPr kumimoji="1" lang="en-US" altLang="zh-CN" sz="2000" b="0">
                  <a:latin typeface="Times New Roman" pitchFamily="18" charset="0"/>
                  <a:cs typeface="Microsoft Sans Serif" pitchFamily="34" charset="0"/>
                </a:rPr>
                <a:t> </a:t>
              </a:r>
              <a:r>
                <a:rPr lang="en-US" altLang="zh-CN" sz="2000" b="0" baseline="30000">
                  <a:latin typeface="Times New Roman" pitchFamily="18" charset="0"/>
                </a:rPr>
                <a:t> </a:t>
              </a:r>
              <a:r>
                <a:rPr lang="en-US" altLang="zh-CN" sz="2000" b="0">
                  <a:latin typeface="Times New Roman" pitchFamily="18" charset="0"/>
                </a:rPr>
                <a:t>=</a:t>
              </a:r>
              <a:r>
                <a:rPr lang="en-US" altLang="zh-CN" sz="2000" b="0" baseline="30000">
                  <a:latin typeface="Times New Roman" pitchFamily="18" charset="0"/>
                </a:rPr>
                <a:t>  </a:t>
              </a:r>
              <a:r>
                <a:rPr lang="en-US" altLang="zh-CN" sz="2000" b="0">
                  <a:latin typeface="宋体" charset="-122"/>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a:t>
              </a:r>
              <a:r>
                <a:rPr kumimoji="1" lang="en-US" altLang="zh-CN" sz="2000" b="0" i="1">
                  <a:latin typeface="Times New Roman" pitchFamily="18" charset="0"/>
                  <a:ea typeface="黑体" pitchFamily="49" charset="-122"/>
                </a:rPr>
                <a:t>G</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r>
                <a:rPr kumimoji="1" lang="en-US" altLang="zh-CN" sz="2000" b="0">
                  <a:latin typeface="Tahoma" pitchFamily="34" charset="0"/>
                  <a:ea typeface="黑体" pitchFamily="49" charset="-122"/>
                </a:rPr>
                <a:t> </a:t>
              </a:r>
              <a:r>
                <a:rPr lang="en-US" altLang="zh-CN" sz="2000" b="0">
                  <a:latin typeface="Times New Roman" pitchFamily="18" charset="0"/>
                </a:rPr>
                <a:t>/</a:t>
              </a:r>
              <a:r>
                <a:rPr lang="en-US" altLang="zh-CN" sz="2000" b="0" i="1">
                  <a:latin typeface="Times New Roman" pitchFamily="18" charset="0"/>
                </a:rPr>
                <a:t>RT</a:t>
              </a:r>
            </a:p>
          </p:txBody>
        </p:sp>
        <p:graphicFrame>
          <p:nvGraphicFramePr>
            <p:cNvPr id="39939" name="Object 22"/>
            <p:cNvGraphicFramePr>
              <a:graphicFrameLocks noChangeAspect="1"/>
            </p:cNvGraphicFramePr>
            <p:nvPr/>
          </p:nvGraphicFramePr>
          <p:xfrm>
            <a:off x="1247" y="1409"/>
            <a:ext cx="2719" cy="427"/>
          </p:xfrm>
          <a:graphic>
            <a:graphicData uri="http://schemas.openxmlformats.org/presentationml/2006/ole">
              <p:oleObj spid="_x0000_s647171" name="Equation" r:id="rId4" imgW="2666880" imgH="419040" progId="Equation.3">
                <p:embed/>
              </p:oleObj>
            </a:graphicData>
          </a:graphic>
        </p:graphicFrame>
        <p:grpSp>
          <p:nvGrpSpPr>
            <p:cNvPr id="8" name="Group 23"/>
            <p:cNvGrpSpPr>
              <a:grpSpLocks/>
            </p:cNvGrpSpPr>
            <p:nvPr/>
          </p:nvGrpSpPr>
          <p:grpSpPr bwMode="auto">
            <a:xfrm>
              <a:off x="1129" y="1235"/>
              <a:ext cx="49" cy="55"/>
              <a:chOff x="2101" y="2293"/>
              <a:chExt cx="60" cy="55"/>
            </a:xfrm>
          </p:grpSpPr>
          <p:sp>
            <p:nvSpPr>
              <p:cNvPr id="39979" name="Oval 24"/>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80" name="Line 25"/>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9" name="Group 26"/>
            <p:cNvGrpSpPr>
              <a:grpSpLocks/>
            </p:cNvGrpSpPr>
            <p:nvPr/>
          </p:nvGrpSpPr>
          <p:grpSpPr bwMode="auto">
            <a:xfrm>
              <a:off x="1827" y="1236"/>
              <a:ext cx="49" cy="55"/>
              <a:chOff x="2101" y="2293"/>
              <a:chExt cx="60" cy="55"/>
            </a:xfrm>
          </p:grpSpPr>
          <p:sp>
            <p:nvSpPr>
              <p:cNvPr id="39977" name="Oval 27"/>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78" name="Line 28"/>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10" name="Group 29"/>
          <p:cNvGrpSpPr>
            <a:grpSpLocks/>
          </p:cNvGrpSpPr>
          <p:nvPr/>
        </p:nvGrpSpPr>
        <p:grpSpPr bwMode="auto">
          <a:xfrm>
            <a:off x="1311275" y="2992438"/>
            <a:ext cx="1865313" cy="396875"/>
            <a:chOff x="826" y="1885"/>
            <a:chExt cx="1175" cy="250"/>
          </a:xfrm>
        </p:grpSpPr>
        <p:sp>
          <p:nvSpPr>
            <p:cNvPr id="39970" name="Rectangle 30"/>
            <p:cNvSpPr>
              <a:spLocks noChangeArrowheads="1"/>
            </p:cNvSpPr>
            <p:nvPr/>
          </p:nvSpPr>
          <p:spPr bwMode="auto">
            <a:xfrm>
              <a:off x="826" y="1885"/>
              <a:ext cx="1175" cy="250"/>
            </a:xfrm>
            <a:prstGeom prst="rect">
              <a:avLst/>
            </a:prstGeom>
            <a:noFill/>
            <a:ln w="9525">
              <a:noFill/>
              <a:miter lim="800000"/>
              <a:headEnd/>
              <a:tailEnd/>
            </a:ln>
          </p:spPr>
          <p:txBody>
            <a:bodyPr wrap="none">
              <a:spAutoFit/>
            </a:bodyPr>
            <a:lstStyle/>
            <a:p>
              <a:r>
                <a:rPr kumimoji="1" lang="en-US" altLang="zh-CN" sz="2000" b="0" i="1">
                  <a:latin typeface="Times New Roman" pitchFamily="18" charset="0"/>
                  <a:ea typeface="楷体_GB2312" pitchFamily="49" charset="-122"/>
                </a:rPr>
                <a:t>K  </a:t>
              </a:r>
              <a:r>
                <a:rPr kumimoji="1" lang="en-US" altLang="zh-CN" sz="2000" b="0" baseline="30000">
                  <a:latin typeface="Times New Roman" pitchFamily="18" charset="0"/>
                  <a:ea typeface="MS PMincho" pitchFamily="18" charset="-128"/>
                </a:rPr>
                <a:t> </a:t>
              </a:r>
              <a:r>
                <a:rPr kumimoji="1" lang="en-US" altLang="zh-CN" sz="2000" b="0">
                  <a:latin typeface="Times New Roman" pitchFamily="18" charset="0"/>
                  <a:ea typeface="楷体_GB2312" pitchFamily="49" charset="-122"/>
                  <a:sym typeface="Webdings" pitchFamily="18" charset="2"/>
                </a:rPr>
                <a:t>= 9.1</a:t>
              </a:r>
              <a:r>
                <a:rPr kumimoji="1" lang="en-US" altLang="zh-CN" sz="2000" b="0">
                  <a:latin typeface="宋体" charset="-122"/>
                  <a:sym typeface="Webdings" pitchFamily="18" charset="2"/>
                </a:rPr>
                <a:t>×</a:t>
              </a:r>
              <a:r>
                <a:rPr kumimoji="1" lang="en-US" altLang="zh-CN" sz="2000" b="0">
                  <a:latin typeface="Times New Roman" pitchFamily="18" charset="0"/>
                  <a:ea typeface="楷体_GB2312" pitchFamily="49" charset="-122"/>
                  <a:sym typeface="Webdings" pitchFamily="18" charset="2"/>
                </a:rPr>
                <a:t> 10</a:t>
              </a:r>
              <a:r>
                <a:rPr kumimoji="1" lang="en-US" altLang="zh-CN" sz="2000" b="0" baseline="30000">
                  <a:latin typeface="宋体" charset="-122"/>
                  <a:sym typeface="Webdings" pitchFamily="18" charset="2"/>
                </a:rPr>
                <a:t>-</a:t>
              </a:r>
              <a:r>
                <a:rPr kumimoji="1" lang="en-US" altLang="zh-CN" sz="2000" b="0" baseline="30000">
                  <a:latin typeface="Times New Roman" pitchFamily="18" charset="0"/>
                  <a:ea typeface="楷体_GB2312" pitchFamily="49" charset="-122"/>
                  <a:sym typeface="Webdings" pitchFamily="18" charset="2"/>
                </a:rPr>
                <a:t>22</a:t>
              </a:r>
            </a:p>
          </p:txBody>
        </p:sp>
        <p:grpSp>
          <p:nvGrpSpPr>
            <p:cNvPr id="11" name="Group 31"/>
            <p:cNvGrpSpPr>
              <a:grpSpLocks/>
            </p:cNvGrpSpPr>
            <p:nvPr/>
          </p:nvGrpSpPr>
          <p:grpSpPr bwMode="auto">
            <a:xfrm>
              <a:off x="1018" y="1923"/>
              <a:ext cx="49" cy="55"/>
              <a:chOff x="2101" y="2293"/>
              <a:chExt cx="60" cy="55"/>
            </a:xfrm>
          </p:grpSpPr>
          <p:sp>
            <p:nvSpPr>
              <p:cNvPr id="39972" name="Oval 32"/>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73" name="Line 33"/>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12" name="Group 34"/>
          <p:cNvGrpSpPr>
            <a:grpSpLocks/>
          </p:cNvGrpSpPr>
          <p:nvPr/>
        </p:nvGrpSpPr>
        <p:grpSpPr bwMode="auto">
          <a:xfrm>
            <a:off x="1270000" y="3883025"/>
            <a:ext cx="6873875" cy="1109663"/>
            <a:chOff x="800" y="2446"/>
            <a:chExt cx="4330" cy="699"/>
          </a:xfrm>
        </p:grpSpPr>
        <p:sp>
          <p:nvSpPr>
            <p:cNvPr id="39959" name="Rectangle 35"/>
            <p:cNvSpPr>
              <a:spLocks noChangeArrowheads="1"/>
            </p:cNvSpPr>
            <p:nvPr/>
          </p:nvSpPr>
          <p:spPr bwMode="auto">
            <a:xfrm>
              <a:off x="800" y="2446"/>
              <a:ext cx="4085" cy="250"/>
            </a:xfrm>
            <a:prstGeom prst="rect">
              <a:avLst/>
            </a:prstGeom>
            <a:noFill/>
            <a:ln w="9525">
              <a:noFill/>
              <a:miter lim="800000"/>
              <a:headEnd/>
              <a:tailEnd/>
            </a:ln>
          </p:spPr>
          <p:txBody>
            <a:bodyPr wrap="none">
              <a:spAutoFit/>
            </a:bodyPr>
            <a:lstStyle/>
            <a:p>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a:t>
              </a:r>
              <a:r>
                <a:rPr kumimoji="1" lang="en-US" altLang="zh-CN" sz="2000" b="0" i="1">
                  <a:latin typeface="Times New Roman" pitchFamily="18" charset="0"/>
                  <a:ea typeface="黑体" pitchFamily="49" charset="-122"/>
                </a:rPr>
                <a:t>G</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(1173 K)</a:t>
              </a:r>
              <a:r>
                <a:rPr kumimoji="1" lang="en-US" altLang="zh-CN" sz="2000" b="0">
                  <a:latin typeface="Tahoma" pitchFamily="34" charset="0"/>
                  <a:ea typeface="黑体" pitchFamily="49" charset="-122"/>
                </a:rPr>
                <a:t> </a:t>
              </a:r>
              <a:r>
                <a:rPr kumimoji="1" lang="en-US" altLang="zh-CN" sz="2000" b="0">
                  <a:latin typeface="宋体" charset="-122"/>
                </a:rPr>
                <a:t>≈</a:t>
              </a:r>
              <a:r>
                <a:rPr kumimoji="1" lang="en-US" altLang="zh-CN" sz="2000" b="0">
                  <a:latin typeface="Tahoma" pitchFamily="34" charset="0"/>
                  <a:ea typeface="黑体" pitchFamily="49" charset="-122"/>
                </a:rPr>
                <a:t> </a:t>
              </a:r>
              <a:r>
                <a:rPr kumimoji="1" lang="en-US" altLang="zh-CN" sz="2000" b="0" i="1">
                  <a:latin typeface="Tahoma" pitchFamily="34" charset="0"/>
                  <a:ea typeface="黑体" pitchFamily="49" charset="-122"/>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 </a:t>
              </a:r>
              <a:r>
                <a:rPr kumimoji="1" lang="en-US" altLang="zh-CN" sz="2000" b="0" i="1">
                  <a:latin typeface="Times New Roman" pitchFamily="18" charset="0"/>
                  <a:ea typeface="黑体" pitchFamily="49" charset="-122"/>
                </a:rPr>
                <a:t>H</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r>
                <a:rPr kumimoji="1" lang="en-US" altLang="zh-CN" sz="2000" b="0">
                  <a:latin typeface="Times New Roman" pitchFamily="18" charset="0"/>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rPr>
                <a:t> </a:t>
              </a:r>
              <a:r>
                <a:rPr kumimoji="1" lang="en-US" altLang="zh-CN" sz="2000" b="0" i="1">
                  <a:latin typeface="Times New Roman" pitchFamily="18" charset="0"/>
                </a:rPr>
                <a:t>T</a:t>
              </a:r>
              <a:r>
                <a:rPr kumimoji="1" lang="en-US" altLang="zh-CN" sz="2000" baseline="30000">
                  <a:latin typeface="Times New Roman" pitchFamily="18" charset="0"/>
                  <a:ea typeface="黑体" pitchFamily="49" charset="-122"/>
                </a:rPr>
                <a:t> .</a:t>
              </a:r>
              <a:r>
                <a:rPr kumimoji="1" lang="en-US" altLang="zh-CN" sz="2000">
                  <a:latin typeface="Times New Roman" pitchFamily="18" charset="0"/>
                  <a:ea typeface="黑体" pitchFamily="49" charset="-122"/>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 </a:t>
              </a:r>
              <a:r>
                <a:rPr kumimoji="1" lang="en-US" altLang="zh-CN" sz="2000" b="0" i="1">
                  <a:latin typeface="Times New Roman" pitchFamily="18" charset="0"/>
                  <a:ea typeface="黑体" pitchFamily="49" charset="-122"/>
                </a:rPr>
                <a:t>S</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p>
          </p:txBody>
        </p:sp>
        <p:sp>
          <p:nvSpPr>
            <p:cNvPr id="39960" name="Rectangle 36"/>
            <p:cNvSpPr>
              <a:spLocks noChangeArrowheads="1"/>
            </p:cNvSpPr>
            <p:nvPr/>
          </p:nvSpPr>
          <p:spPr bwMode="auto">
            <a:xfrm>
              <a:off x="1971" y="2665"/>
              <a:ext cx="3159" cy="480"/>
            </a:xfrm>
            <a:prstGeom prst="rect">
              <a:avLst/>
            </a:prstGeom>
            <a:noFill/>
            <a:ln w="9525">
              <a:noFill/>
              <a:miter lim="800000"/>
              <a:headEnd/>
              <a:tailEnd/>
            </a:ln>
          </p:spPr>
          <p:txBody>
            <a:bodyPr>
              <a:spAutoFit/>
            </a:bodyPr>
            <a:lstStyle/>
            <a:p>
              <a:pPr>
                <a:spcBef>
                  <a:spcPct val="10000"/>
                </a:spcBef>
                <a:spcAft>
                  <a:spcPct val="10000"/>
                </a:spcAft>
              </a:pPr>
              <a:r>
                <a:rPr lang="en-US" altLang="zh-CN" sz="2000" b="0">
                  <a:latin typeface="Times New Roman" pitchFamily="18" charset="0"/>
                </a:rPr>
                <a:t>= {172.5 </a:t>
              </a:r>
              <a:r>
                <a:rPr lang="en-US" altLang="zh-CN" sz="2000" b="0">
                  <a:latin typeface="宋体" charset="-122"/>
                </a:rPr>
                <a:t>- </a:t>
              </a:r>
              <a:r>
                <a:rPr lang="en-US" altLang="zh-CN" sz="2000" b="0">
                  <a:latin typeface="Times New Roman" pitchFamily="18" charset="0"/>
                </a:rPr>
                <a:t>1173×0.1759}  kJ</a:t>
              </a:r>
              <a:r>
                <a:rPr lang="en-US" altLang="zh-CN" sz="2000" baseline="30000">
                  <a:latin typeface="Times New Roman" pitchFamily="18" charset="0"/>
                </a:rPr>
                <a:t>. </a:t>
              </a:r>
              <a:r>
                <a:rPr lang="en-US" altLang="zh-CN" sz="2000" b="0">
                  <a:latin typeface="Times New Roman" pitchFamily="18" charset="0"/>
                </a:rPr>
                <a:t>mol</a:t>
              </a:r>
              <a:r>
                <a:rPr lang="en-US" altLang="zh-CN" sz="2000" b="0" baseline="30000">
                  <a:latin typeface="宋体" charset="-122"/>
                </a:rPr>
                <a:t>-</a:t>
              </a:r>
              <a:r>
                <a:rPr lang="en-US" altLang="zh-CN" sz="2000" b="0" baseline="30000">
                  <a:latin typeface="Times New Roman" pitchFamily="18" charset="0"/>
                </a:rPr>
                <a:t>1</a:t>
              </a:r>
              <a:r>
                <a:rPr lang="en-US" altLang="zh-CN" sz="2000" b="0">
                  <a:latin typeface="Times New Roman" pitchFamily="18" charset="0"/>
                </a:rPr>
                <a:t> </a:t>
              </a:r>
            </a:p>
            <a:p>
              <a:pPr>
                <a:spcBef>
                  <a:spcPct val="10000"/>
                </a:spcBef>
                <a:spcAft>
                  <a:spcPct val="10000"/>
                </a:spcAft>
              </a:pPr>
              <a:r>
                <a:rPr lang="en-US" altLang="zh-CN" sz="2000" b="0">
                  <a:latin typeface="Times New Roman" pitchFamily="18" charset="0"/>
                </a:rPr>
                <a:t>= </a:t>
              </a:r>
              <a:r>
                <a:rPr lang="en-US" altLang="zh-CN" sz="2000" b="0">
                  <a:latin typeface="宋体" charset="-122"/>
                </a:rPr>
                <a:t>-</a:t>
              </a:r>
              <a:r>
                <a:rPr lang="en-US" altLang="zh-CN" sz="2000" b="0">
                  <a:latin typeface="Times New Roman" pitchFamily="18" charset="0"/>
                </a:rPr>
                <a:t>33.83  kJ</a:t>
              </a:r>
              <a:r>
                <a:rPr lang="en-US" altLang="zh-CN" sz="2000" baseline="30000">
                  <a:latin typeface="Times New Roman" pitchFamily="18" charset="0"/>
                </a:rPr>
                <a:t>. </a:t>
              </a:r>
              <a:r>
                <a:rPr lang="en-US" altLang="zh-CN" sz="2000" b="0">
                  <a:latin typeface="Times New Roman" pitchFamily="18" charset="0"/>
                </a:rPr>
                <a:t>mol</a:t>
              </a:r>
              <a:r>
                <a:rPr lang="en-US" altLang="zh-CN" sz="2000" b="0" baseline="30000">
                  <a:latin typeface="宋体" charset="-122"/>
                </a:rPr>
                <a:t>-</a:t>
              </a:r>
              <a:r>
                <a:rPr lang="en-US" altLang="zh-CN" sz="2000" b="0" baseline="30000">
                  <a:latin typeface="Times New Roman" pitchFamily="18" charset="0"/>
                </a:rPr>
                <a:t>1</a:t>
              </a:r>
              <a:r>
                <a:rPr lang="en-US" altLang="zh-CN" sz="2000" b="0">
                  <a:latin typeface="Times New Roman" pitchFamily="18" charset="0"/>
                </a:rPr>
                <a:t> </a:t>
              </a:r>
            </a:p>
          </p:txBody>
        </p:sp>
        <p:grpSp>
          <p:nvGrpSpPr>
            <p:cNvPr id="13" name="Group 37"/>
            <p:cNvGrpSpPr>
              <a:grpSpLocks/>
            </p:cNvGrpSpPr>
            <p:nvPr/>
          </p:nvGrpSpPr>
          <p:grpSpPr bwMode="auto">
            <a:xfrm>
              <a:off x="1195" y="2487"/>
              <a:ext cx="49" cy="55"/>
              <a:chOff x="2101" y="2293"/>
              <a:chExt cx="60" cy="55"/>
            </a:xfrm>
          </p:grpSpPr>
          <p:sp>
            <p:nvSpPr>
              <p:cNvPr id="39968" name="Oval 38"/>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69" name="Line 39"/>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14" name="Group 40"/>
            <p:cNvGrpSpPr>
              <a:grpSpLocks/>
            </p:cNvGrpSpPr>
            <p:nvPr/>
          </p:nvGrpSpPr>
          <p:grpSpPr bwMode="auto">
            <a:xfrm>
              <a:off x="2547" y="2487"/>
              <a:ext cx="49" cy="55"/>
              <a:chOff x="2101" y="2293"/>
              <a:chExt cx="60" cy="55"/>
            </a:xfrm>
          </p:grpSpPr>
          <p:sp>
            <p:nvSpPr>
              <p:cNvPr id="39966" name="Oval 41"/>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67" name="Line 42"/>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15" name="Group 43"/>
            <p:cNvGrpSpPr>
              <a:grpSpLocks/>
            </p:cNvGrpSpPr>
            <p:nvPr/>
          </p:nvGrpSpPr>
          <p:grpSpPr bwMode="auto">
            <a:xfrm>
              <a:off x="4031" y="2498"/>
              <a:ext cx="49" cy="55"/>
              <a:chOff x="2101" y="2293"/>
              <a:chExt cx="60" cy="55"/>
            </a:xfrm>
          </p:grpSpPr>
          <p:sp>
            <p:nvSpPr>
              <p:cNvPr id="39964" name="Oval 44"/>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65" name="Line 45"/>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16" name="Group 46"/>
          <p:cNvGrpSpPr>
            <a:grpSpLocks/>
          </p:cNvGrpSpPr>
          <p:nvPr/>
        </p:nvGrpSpPr>
        <p:grpSpPr bwMode="auto">
          <a:xfrm>
            <a:off x="1443038" y="4979988"/>
            <a:ext cx="4651375" cy="1035050"/>
            <a:chOff x="909" y="3137"/>
            <a:chExt cx="2930" cy="652"/>
          </a:xfrm>
        </p:grpSpPr>
        <p:sp>
          <p:nvSpPr>
            <p:cNvPr id="39952" name="Rectangle 47"/>
            <p:cNvSpPr>
              <a:spLocks noChangeArrowheads="1"/>
            </p:cNvSpPr>
            <p:nvPr/>
          </p:nvSpPr>
          <p:spPr bwMode="auto">
            <a:xfrm>
              <a:off x="909" y="3137"/>
              <a:ext cx="2853" cy="250"/>
            </a:xfrm>
            <a:prstGeom prst="rect">
              <a:avLst/>
            </a:prstGeom>
            <a:noFill/>
            <a:ln w="9525">
              <a:noFill/>
              <a:miter lim="800000"/>
              <a:headEnd/>
              <a:tailEnd/>
            </a:ln>
          </p:spPr>
          <p:txBody>
            <a:bodyPr>
              <a:spAutoFit/>
            </a:bodyPr>
            <a:lstStyle/>
            <a:p>
              <a:pPr>
                <a:spcBef>
                  <a:spcPct val="10000"/>
                </a:spcBef>
                <a:spcAft>
                  <a:spcPct val="10000"/>
                </a:spcAft>
              </a:pPr>
              <a:r>
                <a:rPr lang="en-US" altLang="zh-CN" sz="2000" b="0">
                  <a:latin typeface="Times New Roman" pitchFamily="18" charset="0"/>
                </a:rPr>
                <a:t>ln </a:t>
              </a:r>
              <a:r>
                <a:rPr kumimoji="1" lang="en-US" altLang="zh-CN" sz="2000" b="0" i="1">
                  <a:latin typeface="Times New Roman" pitchFamily="18" charset="0"/>
                  <a:ea typeface="楷体_GB2312" pitchFamily="49" charset="-122"/>
                </a:rPr>
                <a:t>K</a:t>
              </a:r>
              <a:r>
                <a:rPr kumimoji="1" lang="en-US" altLang="zh-CN" sz="2000" b="0">
                  <a:latin typeface="Times New Roman" pitchFamily="18" charset="0"/>
                  <a:cs typeface="Microsoft Sans Serif" pitchFamily="34" charset="0"/>
                </a:rPr>
                <a:t>  </a:t>
              </a:r>
              <a:r>
                <a:rPr lang="en-US" altLang="zh-CN" sz="2000" b="0" baseline="30000">
                  <a:latin typeface="Times New Roman" pitchFamily="18" charset="0"/>
                </a:rPr>
                <a:t> </a:t>
              </a:r>
              <a:r>
                <a:rPr lang="en-US" altLang="zh-CN" sz="2000" b="0">
                  <a:latin typeface="Times New Roman" pitchFamily="18" charset="0"/>
                </a:rPr>
                <a:t>=</a:t>
              </a:r>
              <a:r>
                <a:rPr lang="en-US" altLang="zh-CN" sz="2000" b="0" baseline="30000">
                  <a:latin typeface="Times New Roman" pitchFamily="18" charset="0"/>
                </a:rPr>
                <a:t>  </a:t>
              </a:r>
              <a:r>
                <a:rPr lang="en-US" altLang="zh-CN" sz="2000" b="0">
                  <a:latin typeface="宋体" charset="-122"/>
                </a:rPr>
                <a:t>- </a:t>
              </a:r>
              <a:r>
                <a:rPr kumimoji="1" lang="en-US" altLang="zh-CN" sz="2000" b="0">
                  <a:latin typeface="Times New Roman" pitchFamily="18" charset="0"/>
                  <a:ea typeface="黑体" pitchFamily="49" charset="-122"/>
                  <a:sym typeface="Symbol" pitchFamily="18" charset="2"/>
                </a:rPr>
                <a:t></a:t>
              </a:r>
              <a:r>
                <a:rPr kumimoji="1" lang="en-US" altLang="zh-CN" sz="2000" b="0">
                  <a:latin typeface="Times New Roman" pitchFamily="18" charset="0"/>
                  <a:ea typeface="黑体" pitchFamily="49" charset="-122"/>
                </a:rPr>
                <a:t> </a:t>
              </a:r>
              <a:r>
                <a:rPr kumimoji="1" lang="en-US" altLang="zh-CN" sz="2000" b="0" baseline="-30000">
                  <a:latin typeface="Times New Roman" pitchFamily="18" charset="0"/>
                  <a:ea typeface="黑体" pitchFamily="49" charset="-122"/>
                </a:rPr>
                <a:t>r</a:t>
              </a:r>
              <a:r>
                <a:rPr kumimoji="1" lang="en-US" altLang="zh-CN" sz="2000" b="0" i="1">
                  <a:latin typeface="Times New Roman" pitchFamily="18" charset="0"/>
                  <a:ea typeface="黑体" pitchFamily="49" charset="-122"/>
                </a:rPr>
                <a:t>G</a:t>
              </a:r>
              <a:r>
                <a:rPr kumimoji="1" lang="en-US" altLang="zh-CN" sz="2000" b="0" baseline="-30000">
                  <a:latin typeface="Times New Roman" pitchFamily="18" charset="0"/>
                  <a:ea typeface="黑体" pitchFamily="49" charset="-122"/>
                </a:rPr>
                <a:t>m</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黑体" pitchFamily="49" charset="-122"/>
                </a:rPr>
                <a:t> </a:t>
              </a:r>
              <a:r>
                <a:rPr kumimoji="1" lang="en-US" altLang="zh-CN" sz="2000" b="0">
                  <a:latin typeface="Times New Roman" pitchFamily="18" charset="0"/>
                  <a:ea typeface="黑体" pitchFamily="49" charset="-122"/>
                </a:rPr>
                <a:t>(298.15 K)</a:t>
              </a:r>
              <a:r>
                <a:rPr kumimoji="1" lang="en-US" altLang="zh-CN" sz="2000" b="0">
                  <a:latin typeface="Tahoma" pitchFamily="34" charset="0"/>
                  <a:ea typeface="黑体" pitchFamily="49" charset="-122"/>
                </a:rPr>
                <a:t> </a:t>
              </a:r>
              <a:r>
                <a:rPr lang="en-US" altLang="zh-CN" sz="2000" b="0">
                  <a:latin typeface="Times New Roman" pitchFamily="18" charset="0"/>
                </a:rPr>
                <a:t>/</a:t>
              </a:r>
              <a:r>
                <a:rPr lang="en-US" altLang="zh-CN" sz="2000" b="0" i="1">
                  <a:latin typeface="Times New Roman" pitchFamily="18" charset="0"/>
                </a:rPr>
                <a:t>RT</a:t>
              </a:r>
            </a:p>
          </p:txBody>
        </p:sp>
        <p:graphicFrame>
          <p:nvGraphicFramePr>
            <p:cNvPr id="39938" name="Object 48"/>
            <p:cNvGraphicFramePr>
              <a:graphicFrameLocks noChangeAspect="1"/>
            </p:cNvGraphicFramePr>
            <p:nvPr/>
          </p:nvGraphicFramePr>
          <p:xfrm>
            <a:off x="1353" y="3362"/>
            <a:ext cx="2486" cy="427"/>
          </p:xfrm>
          <a:graphic>
            <a:graphicData uri="http://schemas.openxmlformats.org/presentationml/2006/ole">
              <p:oleObj spid="_x0000_s647170" name="Equation" r:id="rId5" imgW="2438280" imgH="419040" progId="Equation.3">
                <p:embed/>
              </p:oleObj>
            </a:graphicData>
          </a:graphic>
        </p:graphicFrame>
        <p:grpSp>
          <p:nvGrpSpPr>
            <p:cNvPr id="17" name="Group 49"/>
            <p:cNvGrpSpPr>
              <a:grpSpLocks/>
            </p:cNvGrpSpPr>
            <p:nvPr/>
          </p:nvGrpSpPr>
          <p:grpSpPr bwMode="auto">
            <a:xfrm>
              <a:off x="1251" y="3174"/>
              <a:ext cx="49" cy="55"/>
              <a:chOff x="2101" y="2293"/>
              <a:chExt cx="60" cy="55"/>
            </a:xfrm>
          </p:grpSpPr>
          <p:sp>
            <p:nvSpPr>
              <p:cNvPr id="39957" name="Oval 50"/>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58" name="Line 51"/>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nvGrpSpPr>
            <p:cNvPr id="18" name="Group 52"/>
            <p:cNvGrpSpPr>
              <a:grpSpLocks/>
            </p:cNvGrpSpPr>
            <p:nvPr/>
          </p:nvGrpSpPr>
          <p:grpSpPr bwMode="auto">
            <a:xfrm>
              <a:off x="1949" y="3184"/>
              <a:ext cx="49" cy="55"/>
              <a:chOff x="2101" y="2293"/>
              <a:chExt cx="60" cy="55"/>
            </a:xfrm>
          </p:grpSpPr>
          <p:sp>
            <p:nvSpPr>
              <p:cNvPr id="39955" name="Oval 53"/>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56" name="Line 54"/>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grpSp>
        <p:nvGrpSpPr>
          <p:cNvPr id="19" name="Group 55"/>
          <p:cNvGrpSpPr>
            <a:grpSpLocks/>
          </p:cNvGrpSpPr>
          <p:nvPr/>
        </p:nvGrpSpPr>
        <p:grpSpPr bwMode="auto">
          <a:xfrm>
            <a:off x="1404938" y="6027738"/>
            <a:ext cx="1157287" cy="396875"/>
            <a:chOff x="885" y="3797"/>
            <a:chExt cx="729" cy="250"/>
          </a:xfrm>
        </p:grpSpPr>
        <p:sp>
          <p:nvSpPr>
            <p:cNvPr id="39948" name="Rectangle 56"/>
            <p:cNvSpPr>
              <a:spLocks noChangeArrowheads="1"/>
            </p:cNvSpPr>
            <p:nvPr/>
          </p:nvSpPr>
          <p:spPr bwMode="auto">
            <a:xfrm>
              <a:off x="885" y="3797"/>
              <a:ext cx="729" cy="250"/>
            </a:xfrm>
            <a:prstGeom prst="rect">
              <a:avLst/>
            </a:prstGeom>
            <a:noFill/>
            <a:ln w="9525">
              <a:noFill/>
              <a:miter lim="800000"/>
              <a:headEnd/>
              <a:tailEnd/>
            </a:ln>
          </p:spPr>
          <p:txBody>
            <a:bodyPr wrap="none">
              <a:spAutoFit/>
            </a:bodyPr>
            <a:lstStyle/>
            <a:p>
              <a:r>
                <a:rPr kumimoji="1" lang="en-US" altLang="zh-CN" sz="2000" b="0" i="1">
                  <a:latin typeface="Times New Roman" pitchFamily="18" charset="0"/>
                  <a:ea typeface="楷体_GB2312" pitchFamily="49" charset="-122"/>
                </a:rPr>
                <a:t>K</a:t>
              </a:r>
              <a:r>
                <a:rPr kumimoji="1" lang="en-US" altLang="zh-CN" sz="2000" b="0">
                  <a:latin typeface="Times New Roman" pitchFamily="18" charset="0"/>
                  <a:cs typeface="Microsoft Sans Serif" pitchFamily="34" charset="0"/>
                </a:rPr>
                <a:t>  </a:t>
              </a:r>
              <a:r>
                <a:rPr kumimoji="1" lang="en-US" altLang="zh-CN" sz="2000" b="0" baseline="30000">
                  <a:latin typeface="Times New Roman" pitchFamily="18" charset="0"/>
                  <a:ea typeface="楷体_GB2312" pitchFamily="49" charset="-122"/>
                  <a:sym typeface="Webdings" pitchFamily="18" charset="2"/>
                </a:rPr>
                <a:t> </a:t>
              </a:r>
              <a:r>
                <a:rPr kumimoji="1" lang="en-US" altLang="zh-CN" sz="2000" b="0">
                  <a:latin typeface="宋体" charset="-122"/>
                  <a:sym typeface="Webdings" pitchFamily="18" charset="2"/>
                </a:rPr>
                <a:t>≈ </a:t>
              </a:r>
              <a:r>
                <a:rPr kumimoji="1" lang="en-US" altLang="zh-CN" sz="2000" b="0">
                  <a:latin typeface="Times New Roman" pitchFamily="18" charset="0"/>
                  <a:sym typeface="Webdings" pitchFamily="18" charset="2"/>
                </a:rPr>
                <a:t>32</a:t>
              </a:r>
            </a:p>
          </p:txBody>
        </p:sp>
        <p:grpSp>
          <p:nvGrpSpPr>
            <p:cNvPr id="20" name="Group 57"/>
            <p:cNvGrpSpPr>
              <a:grpSpLocks/>
            </p:cNvGrpSpPr>
            <p:nvPr/>
          </p:nvGrpSpPr>
          <p:grpSpPr bwMode="auto">
            <a:xfrm>
              <a:off x="1074" y="3839"/>
              <a:ext cx="49" cy="55"/>
              <a:chOff x="2101" y="2293"/>
              <a:chExt cx="60" cy="55"/>
            </a:xfrm>
          </p:grpSpPr>
          <p:sp>
            <p:nvSpPr>
              <p:cNvPr id="39950" name="Oval 58"/>
              <p:cNvSpPr>
                <a:spLocks noChangeArrowheads="1"/>
              </p:cNvSpPr>
              <p:nvPr/>
            </p:nvSpPr>
            <p:spPr bwMode="auto">
              <a:xfrm>
                <a:off x="2101" y="2293"/>
                <a:ext cx="60" cy="55"/>
              </a:xfrm>
              <a:prstGeom prst="ellipse">
                <a:avLst/>
              </a:prstGeom>
              <a:noFill/>
              <a:ln w="19050">
                <a:solidFill>
                  <a:schemeClr val="tx1"/>
                </a:solidFill>
                <a:round/>
                <a:headEnd/>
                <a:tailEnd/>
              </a:ln>
            </p:spPr>
            <p:txBody>
              <a:bodyPr wrap="none" anchor="ctr"/>
              <a:lstStyle/>
              <a:p>
                <a:endParaRPr lang="zh-CN" altLang="en-US"/>
              </a:p>
            </p:txBody>
          </p:sp>
          <p:sp>
            <p:nvSpPr>
              <p:cNvPr id="39951" name="Line 59"/>
              <p:cNvSpPr>
                <a:spLocks noChangeShapeType="1"/>
              </p:cNvSpPr>
              <p:nvPr/>
            </p:nvSpPr>
            <p:spPr bwMode="auto">
              <a:xfrm>
                <a:off x="2112" y="2322"/>
                <a:ext cx="42" cy="0"/>
              </a:xfrm>
              <a:prstGeom prst="line">
                <a:avLst/>
              </a:prstGeom>
              <a:noFill/>
              <a:ln w="19050">
                <a:solidFill>
                  <a:schemeClr val="tx1"/>
                </a:solidFill>
                <a:round/>
                <a:headEnd/>
                <a:tailEnd/>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9079"/>
                                        </p:tgtEl>
                                        <p:attrNameLst>
                                          <p:attrName>style.visibility</p:attrName>
                                        </p:attrNameLst>
                                      </p:cBhvr>
                                      <p:to>
                                        <p:strVal val="visible"/>
                                      </p:to>
                                    </p:set>
                                    <p:animEffect transition="in" filter="dissolve">
                                      <p:cBhvr>
                                        <p:cTn id="22" dur="500"/>
                                        <p:tgtEl>
                                          <p:spTgt spid="2590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9"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1403350" y="260350"/>
            <a:ext cx="1816100" cy="579438"/>
          </a:xfrm>
          <a:prstGeom prst="rect">
            <a:avLst/>
          </a:prstGeom>
          <a:noFill/>
          <a:ln w="9525">
            <a:noFill/>
            <a:miter lim="800000"/>
            <a:headEnd/>
            <a:tailEnd/>
          </a:ln>
        </p:spPr>
        <p:txBody>
          <a:bodyPr wrap="none">
            <a:spAutoFit/>
          </a:bodyPr>
          <a:lstStyle/>
          <a:p>
            <a:r>
              <a:rPr kumimoji="1" lang="zh-CN" altLang="en-US" sz="3200">
                <a:solidFill>
                  <a:schemeClr val="tx2"/>
                </a:solidFill>
                <a:latin typeface="Times New Roman" pitchFamily="18" charset="0"/>
                <a:ea typeface="楷体_GB2312" pitchFamily="49" charset="-122"/>
              </a:rPr>
              <a:t>结果讨论</a:t>
            </a:r>
          </a:p>
        </p:txBody>
      </p:sp>
      <p:graphicFrame>
        <p:nvGraphicFramePr>
          <p:cNvPr id="260131" name="Group 35"/>
          <p:cNvGraphicFramePr>
            <a:graphicFrameLocks noGrp="1"/>
          </p:cNvGraphicFramePr>
          <p:nvPr/>
        </p:nvGraphicFramePr>
        <p:xfrm>
          <a:off x="0" y="1493838"/>
          <a:ext cx="9144000" cy="1471613"/>
        </p:xfrm>
        <a:graphic>
          <a:graphicData uri="http://schemas.openxmlformats.org/drawingml/2006/table">
            <a:tbl>
              <a:tblPr/>
              <a:tblGrid>
                <a:gridCol w="1239838"/>
                <a:gridCol w="2684462"/>
                <a:gridCol w="1943100"/>
                <a:gridCol w="3276600"/>
              </a:tblGrid>
              <a:tr h="525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pitchFamily="34" charset="0"/>
                          <a:ea typeface="宋体" pitchFamily="2" charset="-122"/>
                        </a:rPr>
                        <a:t>T  </a:t>
                      </a:r>
                      <a:r>
                        <a:rPr kumimoji="0" lang="en-US" altLang="zh-CN" sz="2400" b="1" i="0" u="none" strike="noStrike" cap="none" normalizeH="0" baseline="0" smtClean="0">
                          <a:ln>
                            <a:noFill/>
                          </a:ln>
                          <a:solidFill>
                            <a:schemeClr val="tx1"/>
                          </a:solidFill>
                          <a:effectLst/>
                          <a:latin typeface="Arial" pitchFamily="34" charset="0"/>
                          <a:ea typeface="宋体" pitchFamily="2" charset="-122"/>
                        </a:rPr>
                        <a:t>(K)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黑体" pitchFamily="49" charset="-122"/>
                          <a:sym typeface="Symbol" pitchFamily="18" charset="2"/>
                        </a:rPr>
                        <a:t></a:t>
                      </a:r>
                      <a:r>
                        <a:rPr kumimoji="0" lang="en-US" altLang="zh-CN" sz="2400" b="1" i="0" u="none" strike="noStrike" cap="none" normalizeH="0" baseline="0" smtClean="0">
                          <a:ln>
                            <a:noFill/>
                          </a:ln>
                          <a:solidFill>
                            <a:schemeClr val="tx1"/>
                          </a:solidFill>
                          <a:effectLst/>
                          <a:latin typeface="Arial" pitchFamily="34" charset="0"/>
                          <a:ea typeface="黑体" pitchFamily="49" charset="-122"/>
                        </a:rPr>
                        <a:t> </a:t>
                      </a:r>
                      <a:r>
                        <a:rPr kumimoji="0" lang="en-US" altLang="zh-CN" sz="2400" b="1" i="0" u="none" strike="noStrike" cap="none" normalizeH="0" baseline="-30000" smtClean="0">
                          <a:ln>
                            <a:noFill/>
                          </a:ln>
                          <a:solidFill>
                            <a:schemeClr val="tx1"/>
                          </a:solidFill>
                          <a:effectLst/>
                          <a:latin typeface="Arial" pitchFamily="34" charset="0"/>
                          <a:ea typeface="黑体" pitchFamily="49" charset="-122"/>
                        </a:rPr>
                        <a:t>r</a:t>
                      </a:r>
                      <a:r>
                        <a:rPr kumimoji="0" lang="en-US" altLang="zh-CN" sz="2400" b="1" i="1" u="none" strike="noStrike" cap="none" normalizeH="0" baseline="0" smtClean="0">
                          <a:ln>
                            <a:noFill/>
                          </a:ln>
                          <a:solidFill>
                            <a:schemeClr val="tx1"/>
                          </a:solidFill>
                          <a:effectLst/>
                          <a:latin typeface="Arial" pitchFamily="34" charset="0"/>
                          <a:ea typeface="黑体" pitchFamily="49" charset="-122"/>
                        </a:rPr>
                        <a:t>G</a:t>
                      </a:r>
                      <a:r>
                        <a:rPr kumimoji="0" lang="en-US" altLang="zh-CN" sz="2400" b="1" i="0" u="none" strike="noStrike" cap="none" normalizeH="0" baseline="-30000" smtClean="0">
                          <a:ln>
                            <a:noFill/>
                          </a:ln>
                          <a:solidFill>
                            <a:schemeClr val="tx1"/>
                          </a:solidFill>
                          <a:effectLst/>
                          <a:latin typeface="Arial" pitchFamily="34" charset="0"/>
                          <a:ea typeface="黑体" pitchFamily="49" charset="-122"/>
                        </a:rPr>
                        <a:t>m </a:t>
                      </a:r>
                      <a:r>
                        <a:rPr kumimoji="0" lang="en-US" altLang="zh-CN" sz="2400" b="1" i="0" u="none" strike="noStrike" cap="none" normalizeH="0" baseline="0" smtClean="0">
                          <a:ln>
                            <a:noFill/>
                          </a:ln>
                          <a:solidFill>
                            <a:schemeClr val="tx1"/>
                          </a:solidFill>
                          <a:effectLst/>
                          <a:latin typeface="Arial" pitchFamily="34" charset="0"/>
                          <a:ea typeface="宋体" pitchFamily="2" charset="-122"/>
                          <a:cs typeface="Microsoft Sans Serif" pitchFamily="34" charset="0"/>
                        </a:rPr>
                        <a:t>/ </a:t>
                      </a:r>
                      <a:r>
                        <a:rPr kumimoji="0" lang="en-US" altLang="zh-CN" sz="2400" b="1" i="0" u="none" strike="noStrike" cap="none" normalizeH="0" baseline="50000" smtClean="0">
                          <a:ln>
                            <a:noFill/>
                          </a:ln>
                          <a:solidFill>
                            <a:schemeClr val="tx1"/>
                          </a:solidFill>
                          <a:effectLst/>
                          <a:latin typeface="Arial" pitchFamily="34" charset="0"/>
                          <a:ea typeface="宋体" pitchFamily="2" charset="-122"/>
                          <a:cs typeface="Microsoft Sans Serif" pitchFamily="34" charset="0"/>
                        </a:rPr>
                        <a:t> </a:t>
                      </a:r>
                      <a:r>
                        <a:rPr kumimoji="0" lang="en-US" altLang="zh-CN" sz="2400" b="1" i="0" u="none" strike="noStrike" cap="none" normalizeH="0" baseline="0" smtClean="0">
                          <a:ln>
                            <a:noFill/>
                          </a:ln>
                          <a:solidFill>
                            <a:schemeClr val="tx1"/>
                          </a:solidFill>
                          <a:effectLst/>
                          <a:latin typeface="Arial" pitchFamily="34" charset="0"/>
                          <a:ea typeface="宋体" pitchFamily="2" charset="-122"/>
                        </a:rPr>
                        <a:t>kJ</a:t>
                      </a:r>
                      <a:r>
                        <a:rPr kumimoji="0" lang="en-US" altLang="zh-CN" sz="2400" b="0" i="0" u="none" strike="noStrike" cap="none" normalizeH="0" baseline="30000" smtClean="0">
                          <a:ln>
                            <a:noFill/>
                          </a:ln>
                          <a:solidFill>
                            <a:schemeClr val="tx1"/>
                          </a:solidFill>
                          <a:effectLst/>
                          <a:latin typeface="Arial" pitchFamily="34" charset="0"/>
                          <a:ea typeface="宋体" pitchFamily="2" charset="-122"/>
                        </a:rPr>
                        <a:t>. </a:t>
                      </a:r>
                      <a:r>
                        <a:rPr kumimoji="0" lang="en-US" altLang="zh-CN" sz="2400" b="1" i="0" u="none" strike="noStrike" cap="none" normalizeH="0" baseline="0" smtClean="0">
                          <a:ln>
                            <a:noFill/>
                          </a:ln>
                          <a:solidFill>
                            <a:schemeClr val="tx1"/>
                          </a:solidFill>
                          <a:effectLst/>
                          <a:latin typeface="Arial" pitchFamily="34" charset="0"/>
                          <a:ea typeface="宋体" pitchFamily="2" charset="-122"/>
                        </a:rPr>
                        <a:t>mol</a:t>
                      </a:r>
                      <a:r>
                        <a:rPr kumimoji="0" lang="en-US" altLang="zh-CN" sz="2400" b="1" i="0" u="none" strike="noStrike" cap="none" normalizeH="0" baseline="30000" smtClean="0">
                          <a:ln>
                            <a:noFill/>
                          </a:ln>
                          <a:solidFill>
                            <a:schemeClr val="tx1"/>
                          </a:solidFill>
                          <a:effectLst/>
                          <a:latin typeface="宋体" pitchFamily="2" charset="-122"/>
                          <a:ea typeface="宋体" pitchFamily="2" charset="-122"/>
                        </a:rPr>
                        <a:t>-</a:t>
                      </a:r>
                      <a:r>
                        <a:rPr kumimoji="0" lang="en-US" altLang="zh-CN" sz="2400" b="1" i="0" u="none" strike="noStrike" cap="none" normalizeH="0" baseline="3000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pitchFamily="34" charset="0"/>
                          <a:ea typeface="宋体" pitchFamily="2" charset="-122"/>
                        </a:rPr>
                        <a:t>K</a:t>
                      </a:r>
                      <a:endParaRPr kumimoji="0" lang="en-US" altLang="zh-CN" sz="2400" b="1" i="0" u="none" strike="noStrike" cap="none" normalizeH="0" baseline="50000" smtClean="0">
                        <a:ln>
                          <a:noFill/>
                        </a:ln>
                        <a:solidFill>
                          <a:schemeClr val="tx1"/>
                        </a:solidFill>
                        <a:effectLst/>
                        <a:latin typeface="Arial" pitchFamily="34" charset="0"/>
                        <a:ea typeface="宋体" pitchFamily="2" charset="-122"/>
                        <a:cs typeface="Microsoft Sans Serif"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C + CO</a:t>
                      </a:r>
                      <a:r>
                        <a:rPr kumimoji="0" lang="en-US" altLang="zh-CN" sz="2400" b="1" i="0" u="none" strike="noStrike" cap="none" normalizeH="0" baseline="-25000" smtClean="0">
                          <a:ln>
                            <a:noFill/>
                          </a:ln>
                          <a:solidFill>
                            <a:schemeClr val="tx1"/>
                          </a:solidFill>
                          <a:effectLst/>
                          <a:latin typeface="Arial" pitchFamily="34" charset="0"/>
                          <a:ea typeface="宋体" pitchFamily="2" charset="-122"/>
                        </a:rPr>
                        <a:t>2 </a:t>
                      </a:r>
                      <a:r>
                        <a:rPr kumimoji="0" lang="en-US" altLang="zh-CN" sz="2400" b="1" i="0" u="none" strike="noStrike" cap="none" normalizeH="0" baseline="0" smtClean="0">
                          <a:ln>
                            <a:noFill/>
                          </a:ln>
                          <a:solidFill>
                            <a:schemeClr val="tx1"/>
                          </a:solidFill>
                          <a:effectLst/>
                          <a:latin typeface="Arial" pitchFamily="34" charset="0"/>
                          <a:ea typeface="宋体" pitchFamily="2" charset="-122"/>
                        </a:rPr>
                        <a:t>= 2CO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r>
              <a:tr h="447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298.15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120.1</a:t>
                      </a:r>
                      <a:endParaRPr kumimoji="0" lang="en-US" altLang="zh-CN" sz="2400" b="1" i="0" u="none" strike="noStrike" cap="none" normalizeH="0" baseline="3000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sym typeface="Webdings" pitchFamily="18" charset="2"/>
                        </a:rPr>
                        <a:t>9.1</a:t>
                      </a:r>
                      <a:r>
                        <a:rPr kumimoji="0" lang="en-US" altLang="zh-CN" sz="2400" b="1" i="0" u="none" strike="noStrike" cap="none" normalizeH="0" baseline="0" smtClean="0">
                          <a:ln>
                            <a:noFill/>
                          </a:ln>
                          <a:solidFill>
                            <a:schemeClr val="tx1"/>
                          </a:solidFill>
                          <a:effectLst/>
                          <a:latin typeface="宋体" pitchFamily="2" charset="-122"/>
                          <a:ea typeface="宋体" pitchFamily="2" charset="-122"/>
                          <a:sym typeface="Webdings" pitchFamily="18" charset="2"/>
                        </a:rPr>
                        <a:t>×</a:t>
                      </a:r>
                      <a:r>
                        <a:rPr kumimoji="0" lang="en-US" altLang="zh-CN" sz="2400" b="1" i="0" u="none" strike="noStrike" cap="none" normalizeH="0" baseline="0" smtClean="0">
                          <a:ln>
                            <a:noFill/>
                          </a:ln>
                          <a:solidFill>
                            <a:schemeClr val="tx1"/>
                          </a:solidFill>
                          <a:effectLst/>
                          <a:latin typeface="Arial" pitchFamily="34" charset="0"/>
                          <a:ea typeface="宋体" pitchFamily="2" charset="-122"/>
                          <a:sym typeface="Webdings" pitchFamily="18" charset="2"/>
                        </a:rPr>
                        <a:t> 10</a:t>
                      </a:r>
                      <a:r>
                        <a:rPr kumimoji="0" lang="en-US" altLang="zh-CN" sz="2400" b="1" i="0" u="none" strike="noStrike" cap="none" normalizeH="0" baseline="30000" smtClean="0">
                          <a:ln>
                            <a:noFill/>
                          </a:ln>
                          <a:solidFill>
                            <a:schemeClr val="tx1"/>
                          </a:solidFill>
                          <a:effectLst/>
                          <a:latin typeface="宋体" pitchFamily="2" charset="-122"/>
                          <a:ea typeface="宋体" pitchFamily="2" charset="-122"/>
                          <a:sym typeface="Webdings" pitchFamily="18" charset="2"/>
                        </a:rPr>
                        <a:t>-</a:t>
                      </a:r>
                      <a:r>
                        <a:rPr kumimoji="0" lang="en-US" altLang="zh-CN" sz="2400" b="1" i="0" u="none" strike="noStrike" cap="none" normalizeH="0" baseline="30000" smtClean="0">
                          <a:ln>
                            <a:noFill/>
                          </a:ln>
                          <a:solidFill>
                            <a:schemeClr val="tx1"/>
                          </a:solidFill>
                          <a:effectLst/>
                          <a:latin typeface="Arial" pitchFamily="34" charset="0"/>
                          <a:ea typeface="宋体" pitchFamily="2" charset="-122"/>
                          <a:sym typeface="Webdings" pitchFamily="18" charset="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宋体" pitchFamily="2" charset="-122"/>
                        </a:rPr>
                        <a:t>逆向自发   钢铁渗碳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Arial" pitchFamily="34" charset="0"/>
                          <a:ea typeface="宋体" pitchFamily="2" charset="-122"/>
                        </a:rPr>
                        <a:t>1173</a:t>
                      </a:r>
                      <a:endParaRPr kumimoji="0" lang="en-US" altLang="zh-CN" sz="2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宋体" pitchFamily="2" charset="-122"/>
                          <a:ea typeface="宋体" pitchFamily="2" charset="-122"/>
                        </a:rPr>
                        <a:t>-</a:t>
                      </a:r>
                      <a:r>
                        <a:rPr kumimoji="0" lang="en-US" altLang="zh-CN" sz="2400" b="1" i="0" u="none" strike="noStrike" cap="none" normalizeH="0" baseline="0" smtClean="0">
                          <a:ln>
                            <a:noFill/>
                          </a:ln>
                          <a:solidFill>
                            <a:schemeClr val="tx1"/>
                          </a:solidFill>
                          <a:effectLst/>
                          <a:latin typeface="Arial" pitchFamily="34" charset="0"/>
                          <a:ea typeface="宋体" pitchFamily="2" charset="-122"/>
                        </a:rPr>
                        <a:t>33.83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sym typeface="Webdings" pitchFamily="18" charset="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宋体" pitchFamily="2" charset="-122"/>
                        </a:rPr>
                        <a:t>正向自发   钢铁脱碳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chemeClr val="folHlink"/>
                        </a:gs>
                      </a:gsLst>
                      <a:path path="rect">
                        <a:fillToRect r="100000" b="100000"/>
                      </a:path>
                    </a:gradFill>
                  </a:tcPr>
                </a:tc>
              </a:tr>
            </a:tbl>
          </a:graphicData>
        </a:graphic>
      </p:graphicFrame>
      <p:sp>
        <p:nvSpPr>
          <p:cNvPr id="260121" name="Text Box 25"/>
          <p:cNvSpPr txBox="1">
            <a:spLocks noChangeArrowheads="1"/>
          </p:cNvSpPr>
          <p:nvPr/>
        </p:nvSpPr>
        <p:spPr bwMode="auto">
          <a:xfrm>
            <a:off x="611188" y="3357563"/>
            <a:ext cx="7623175" cy="1187450"/>
          </a:xfrm>
          <a:prstGeom prst="rect">
            <a:avLst/>
          </a:prstGeom>
          <a:noFill/>
          <a:ln w="9525">
            <a:noFill/>
            <a:miter lim="800000"/>
            <a:headEnd/>
            <a:tailEnd/>
          </a:ln>
        </p:spPr>
        <p:txBody>
          <a:bodyPr>
            <a:spAutoFit/>
          </a:bodyPr>
          <a:lstStyle/>
          <a:p>
            <a:r>
              <a:rPr kumimoji="1" lang="en-US" altLang="zh-CN" sz="2400" b="0">
                <a:latin typeface="Times New Roman" pitchFamily="18" charset="0"/>
                <a:ea typeface="楷体_GB2312" pitchFamily="49" charset="-122"/>
              </a:rPr>
              <a:t>     </a:t>
            </a:r>
            <a:r>
              <a:rPr kumimoji="1" lang="zh-CN" altLang="en-US" sz="2400" b="0">
                <a:latin typeface="Times New Roman" pitchFamily="18" charset="0"/>
                <a:ea typeface="楷体_GB2312" pitchFamily="49" charset="-122"/>
              </a:rPr>
              <a:t>温度越高，反应向右进行的程度越大，为防止钢铁脱碳，可向炉内吹入</a:t>
            </a:r>
            <a:r>
              <a:rPr kumimoji="1" lang="en-US" altLang="zh-CN" sz="2400" b="0">
                <a:latin typeface="Times New Roman" pitchFamily="18" charset="0"/>
                <a:ea typeface="楷体_GB2312" pitchFamily="49" charset="-122"/>
              </a:rPr>
              <a:t>CO</a:t>
            </a:r>
            <a:r>
              <a:rPr kumimoji="1" lang="zh-CN" altLang="en-US" sz="2400" b="0">
                <a:latin typeface="Times New Roman" pitchFamily="18" charset="0"/>
                <a:ea typeface="楷体_GB2312" pitchFamily="49" charset="-122"/>
              </a:rPr>
              <a:t>。钢铁的渗碳处理也可以在高温下在</a:t>
            </a:r>
            <a:r>
              <a:rPr kumimoji="1" lang="en-US" altLang="zh-CN" sz="2400" b="0">
                <a:latin typeface="Times New Roman" pitchFamily="18" charset="0"/>
                <a:ea typeface="楷体_GB2312" pitchFamily="49" charset="-122"/>
              </a:rPr>
              <a:t>CO</a:t>
            </a:r>
            <a:r>
              <a:rPr kumimoji="1" lang="zh-CN" altLang="en-US" sz="2400" b="0">
                <a:latin typeface="Times New Roman" pitchFamily="18" charset="0"/>
                <a:ea typeface="楷体_GB2312" pitchFamily="49" charset="-122"/>
              </a:rPr>
              <a:t>气氛下进行。</a:t>
            </a:r>
          </a:p>
        </p:txBody>
      </p:sp>
      <p:grpSp>
        <p:nvGrpSpPr>
          <p:cNvPr id="2" name="Group 26"/>
          <p:cNvGrpSpPr>
            <a:grpSpLocks/>
          </p:cNvGrpSpPr>
          <p:nvPr/>
        </p:nvGrpSpPr>
        <p:grpSpPr bwMode="auto">
          <a:xfrm>
            <a:off x="2225675" y="1562100"/>
            <a:ext cx="90488" cy="90488"/>
            <a:chOff x="4212" y="3336"/>
            <a:chExt cx="168" cy="168"/>
          </a:xfrm>
        </p:grpSpPr>
        <p:sp>
          <p:nvSpPr>
            <p:cNvPr id="105502" name="Oval 27"/>
            <p:cNvSpPr>
              <a:spLocks noChangeArrowheads="1"/>
            </p:cNvSpPr>
            <p:nvPr/>
          </p:nvSpPr>
          <p:spPr bwMode="auto">
            <a:xfrm>
              <a:off x="4212" y="3336"/>
              <a:ext cx="168" cy="168"/>
            </a:xfrm>
            <a:prstGeom prst="ellipse">
              <a:avLst/>
            </a:prstGeom>
            <a:noFill/>
            <a:ln w="19050">
              <a:solidFill>
                <a:schemeClr val="tx1"/>
              </a:solidFill>
              <a:round/>
              <a:headEnd/>
              <a:tailEnd/>
            </a:ln>
          </p:spPr>
          <p:txBody>
            <a:bodyPr wrap="none" anchor="ctr"/>
            <a:lstStyle/>
            <a:p>
              <a:endParaRPr lang="zh-CN" altLang="en-US"/>
            </a:p>
          </p:txBody>
        </p:sp>
        <p:sp>
          <p:nvSpPr>
            <p:cNvPr id="105503" name="Line 28"/>
            <p:cNvSpPr>
              <a:spLocks noChangeShapeType="1"/>
            </p:cNvSpPr>
            <p:nvPr/>
          </p:nvSpPr>
          <p:spPr bwMode="auto">
            <a:xfrm>
              <a:off x="4212" y="3432"/>
              <a:ext cx="168" cy="0"/>
            </a:xfrm>
            <a:prstGeom prst="line">
              <a:avLst/>
            </a:prstGeom>
            <a:noFill/>
            <a:ln w="19050">
              <a:solidFill>
                <a:schemeClr val="tx1"/>
              </a:solidFill>
              <a:round/>
              <a:headEnd/>
              <a:tailEnd/>
            </a:ln>
          </p:spPr>
          <p:txBody>
            <a:bodyPr/>
            <a:lstStyle/>
            <a:p>
              <a:endParaRPr lang="zh-CN" altLang="en-US"/>
            </a:p>
          </p:txBody>
        </p:sp>
      </p:grpSp>
      <p:grpSp>
        <p:nvGrpSpPr>
          <p:cNvPr id="3" name="Group 29"/>
          <p:cNvGrpSpPr>
            <a:grpSpLocks/>
          </p:cNvGrpSpPr>
          <p:nvPr/>
        </p:nvGrpSpPr>
        <p:grpSpPr bwMode="auto">
          <a:xfrm>
            <a:off x="5076825" y="1557338"/>
            <a:ext cx="90488" cy="90487"/>
            <a:chOff x="4212" y="3336"/>
            <a:chExt cx="168" cy="168"/>
          </a:xfrm>
        </p:grpSpPr>
        <p:sp>
          <p:nvSpPr>
            <p:cNvPr id="105500" name="Oval 30"/>
            <p:cNvSpPr>
              <a:spLocks noChangeArrowheads="1"/>
            </p:cNvSpPr>
            <p:nvPr/>
          </p:nvSpPr>
          <p:spPr bwMode="auto">
            <a:xfrm>
              <a:off x="4212" y="3336"/>
              <a:ext cx="168" cy="168"/>
            </a:xfrm>
            <a:prstGeom prst="ellipse">
              <a:avLst/>
            </a:prstGeom>
            <a:noFill/>
            <a:ln w="19050">
              <a:solidFill>
                <a:schemeClr val="tx1"/>
              </a:solidFill>
              <a:round/>
              <a:headEnd/>
              <a:tailEnd/>
            </a:ln>
          </p:spPr>
          <p:txBody>
            <a:bodyPr wrap="none" anchor="ctr"/>
            <a:lstStyle/>
            <a:p>
              <a:endParaRPr lang="zh-CN" altLang="en-US"/>
            </a:p>
          </p:txBody>
        </p:sp>
        <p:sp>
          <p:nvSpPr>
            <p:cNvPr id="105501" name="Line 31"/>
            <p:cNvSpPr>
              <a:spLocks noChangeShapeType="1"/>
            </p:cNvSpPr>
            <p:nvPr/>
          </p:nvSpPr>
          <p:spPr bwMode="auto">
            <a:xfrm>
              <a:off x="4212" y="3432"/>
              <a:ext cx="168" cy="0"/>
            </a:xfrm>
            <a:prstGeom prst="line">
              <a:avLst/>
            </a:prstGeom>
            <a:noFill/>
            <a:ln w="19050">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0098"/>
                                        </p:tgtEl>
                                        <p:attrNameLst>
                                          <p:attrName>style.visibility</p:attrName>
                                        </p:attrNameLst>
                                      </p:cBhvr>
                                      <p:to>
                                        <p:strVal val="visible"/>
                                      </p:to>
                                    </p:set>
                                    <p:animEffect transition="in" filter="barn(outVertical)">
                                      <p:cBhvr>
                                        <p:cTn id="7" dur="500"/>
                                        <p:tgtEl>
                                          <p:spTgt spid="26009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60131"/>
                                        </p:tgtEl>
                                        <p:attrNameLst>
                                          <p:attrName>style.visibility</p:attrName>
                                        </p:attrNameLst>
                                      </p:cBhvr>
                                      <p:to>
                                        <p:strVal val="visible"/>
                                      </p:to>
                                    </p:set>
                                    <p:animEffect transition="in" filter="barn(outVertical)">
                                      <p:cBhvr>
                                        <p:cTn id="11" dur="500"/>
                                        <p:tgtEl>
                                          <p:spTgt spid="26013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60121"/>
                                        </p:tgtEl>
                                        <p:attrNameLst>
                                          <p:attrName>style.visibility</p:attrName>
                                        </p:attrNameLst>
                                      </p:cBhvr>
                                      <p:to>
                                        <p:strVal val="visible"/>
                                      </p:to>
                                    </p:set>
                                    <p:animEffect transition="in" filter="barn(outVertical)">
                                      <p:cBhvr>
                                        <p:cTn id="16" dur="500"/>
                                        <p:tgtEl>
                                          <p:spTgt spid="260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autoUpdateAnimBg="0"/>
      <p:bldP spid="260121"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1"/>
          <p:cNvSpPr>
            <a:spLocks noGrp="1"/>
          </p:cNvSpPr>
          <p:nvPr>
            <p:ph type="dt" sz="half" idx="10"/>
          </p:nvPr>
        </p:nvSpPr>
        <p:spPr/>
        <p:txBody>
          <a:bodyPr/>
          <a:lstStyle/>
          <a:p>
            <a:fld id="{0CC78391-991E-4E5C-93FC-760BC0F7ACD1}" type="datetime1">
              <a:rPr lang="zh-CN" altLang="en-US"/>
              <a:pPr/>
              <a:t>2017/11/1</a:t>
            </a:fld>
            <a:endParaRPr lang="en-US" altLang="zh-CN"/>
          </a:p>
        </p:txBody>
      </p:sp>
      <p:sp>
        <p:nvSpPr>
          <p:cNvPr id="44" name="灯片编号占位符 3"/>
          <p:cNvSpPr>
            <a:spLocks noGrp="1"/>
          </p:cNvSpPr>
          <p:nvPr>
            <p:ph type="sldNum" sz="quarter" idx="12"/>
          </p:nvPr>
        </p:nvSpPr>
        <p:spPr/>
        <p:txBody>
          <a:bodyPr/>
          <a:lstStyle/>
          <a:p>
            <a:fld id="{B3998B9B-9BF3-4D31-998E-8D1F35F73677}" type="slidenum">
              <a:rPr lang="en-US" altLang="zh-CN"/>
              <a:pPr/>
              <a:t>133</a:t>
            </a:fld>
            <a:endParaRPr lang="en-US" altLang="zh-CN"/>
          </a:p>
        </p:txBody>
      </p:sp>
      <p:graphicFrame>
        <p:nvGraphicFramePr>
          <p:cNvPr id="663554" name="Object 2"/>
          <p:cNvGraphicFramePr>
            <a:graphicFrameLocks noChangeAspect="1"/>
          </p:cNvGraphicFramePr>
          <p:nvPr/>
        </p:nvGraphicFramePr>
        <p:xfrm>
          <a:off x="7380288" y="1844675"/>
          <a:ext cx="520700" cy="550863"/>
        </p:xfrm>
        <a:graphic>
          <a:graphicData uri="http://schemas.openxmlformats.org/presentationml/2006/ole">
            <p:oleObj spid="_x0000_s429058" name="Equation" r:id="rId3" imgW="228600" imgH="241200" progId="Equation.DSMT4">
              <p:embed/>
            </p:oleObj>
          </a:graphicData>
        </a:graphic>
      </p:graphicFrame>
      <p:graphicFrame>
        <p:nvGraphicFramePr>
          <p:cNvPr id="663555" name="Object 3"/>
          <p:cNvGraphicFramePr>
            <a:graphicFrameLocks noChangeAspect="1"/>
          </p:cNvGraphicFramePr>
          <p:nvPr/>
        </p:nvGraphicFramePr>
        <p:xfrm>
          <a:off x="7380288" y="2373313"/>
          <a:ext cx="520700" cy="550862"/>
        </p:xfrm>
        <a:graphic>
          <a:graphicData uri="http://schemas.openxmlformats.org/presentationml/2006/ole">
            <p:oleObj spid="_x0000_s429059" name="Equation" r:id="rId4" imgW="228600" imgH="241200" progId="Equation.DSMT4">
              <p:embed/>
            </p:oleObj>
          </a:graphicData>
        </a:graphic>
      </p:graphicFrame>
      <p:graphicFrame>
        <p:nvGraphicFramePr>
          <p:cNvPr id="663556" name="Object 4"/>
          <p:cNvGraphicFramePr>
            <a:graphicFrameLocks noChangeAspect="1"/>
          </p:cNvGraphicFramePr>
          <p:nvPr/>
        </p:nvGraphicFramePr>
        <p:xfrm>
          <a:off x="7380288" y="2878138"/>
          <a:ext cx="520700" cy="550862"/>
        </p:xfrm>
        <a:graphic>
          <a:graphicData uri="http://schemas.openxmlformats.org/presentationml/2006/ole">
            <p:oleObj spid="_x0000_s429060" name="Equation" r:id="rId5" imgW="228600" imgH="241200" progId="Equation.DSMT4">
              <p:embed/>
            </p:oleObj>
          </a:graphicData>
        </a:graphic>
      </p:graphicFrame>
      <p:grpSp>
        <p:nvGrpSpPr>
          <p:cNvPr id="2" name="Group 5"/>
          <p:cNvGrpSpPr>
            <a:grpSpLocks/>
          </p:cNvGrpSpPr>
          <p:nvPr/>
        </p:nvGrpSpPr>
        <p:grpSpPr bwMode="auto">
          <a:xfrm>
            <a:off x="754063" y="1243013"/>
            <a:ext cx="8281987" cy="2062163"/>
            <a:chOff x="430" y="845"/>
            <a:chExt cx="5217" cy="1299"/>
          </a:xfrm>
        </p:grpSpPr>
        <p:sp>
          <p:nvSpPr>
            <p:cNvPr id="663558" name="Text Box 6"/>
            <p:cNvSpPr txBox="1">
              <a:spLocks noChangeArrowheads="1"/>
            </p:cNvSpPr>
            <p:nvPr/>
          </p:nvSpPr>
          <p:spPr bwMode="auto">
            <a:xfrm>
              <a:off x="430" y="845"/>
              <a:ext cx="5217" cy="1299"/>
            </a:xfrm>
            <a:prstGeom prst="rect">
              <a:avLst/>
            </a:prstGeom>
            <a:noFill/>
            <a:ln w="9525">
              <a:noFill/>
              <a:miter lim="800000"/>
              <a:headEnd/>
              <a:tailEnd/>
            </a:ln>
            <a:effectLst/>
          </p:spPr>
          <p:txBody>
            <a:bodyPr>
              <a:spAutoFit/>
            </a:bodyPr>
            <a:lstStyle/>
            <a:p>
              <a:pPr algn="l"/>
              <a:r>
                <a:rPr lang="zh-CN" altLang="en-US" sz="3200" dirty="0">
                  <a:solidFill>
                    <a:schemeClr val="folHlink"/>
                  </a:solidFill>
                </a:rPr>
                <a:t>例</a:t>
              </a:r>
              <a:r>
                <a:rPr lang="en-US" altLang="zh-CN" sz="3200" dirty="0">
                  <a:solidFill>
                    <a:schemeClr val="folHlink"/>
                  </a:solidFill>
                </a:rPr>
                <a:t>11</a:t>
              </a:r>
              <a:r>
                <a:rPr lang="zh-CN" altLang="en-US" sz="3200" dirty="0">
                  <a:solidFill>
                    <a:schemeClr val="folHlink"/>
                  </a:solidFill>
                </a:rPr>
                <a:t>：</a:t>
              </a:r>
              <a:r>
                <a:rPr lang="zh-CN" altLang="en-US" sz="3200" dirty="0"/>
                <a:t>相同温度下有下列平衡</a:t>
              </a:r>
            </a:p>
            <a:p>
              <a:pPr algn="l"/>
              <a:r>
                <a:rPr lang="zh-CN" altLang="en-US" sz="3200" dirty="0"/>
                <a:t>已知 </a:t>
              </a:r>
              <a:r>
                <a:rPr lang="en-US" altLang="zh-CN" sz="3200" dirty="0"/>
                <a:t>N</a:t>
              </a:r>
              <a:r>
                <a:rPr lang="en-US" altLang="zh-CN" sz="3200" baseline="-25000" dirty="0"/>
                <a:t>2</a:t>
              </a:r>
              <a:r>
                <a:rPr lang="en-US" altLang="zh-CN" sz="3200" dirty="0"/>
                <a:t>(g) + O</a:t>
              </a:r>
              <a:r>
                <a:rPr lang="en-US" altLang="zh-CN" sz="3200" baseline="-25000" dirty="0"/>
                <a:t>2</a:t>
              </a:r>
              <a:r>
                <a:rPr lang="en-US" altLang="zh-CN" sz="3200" dirty="0"/>
                <a:t>(g)          2NO(g) </a:t>
              </a:r>
              <a:r>
                <a:rPr lang="zh-CN" altLang="en-US" sz="3200" dirty="0"/>
                <a:t>　　　</a:t>
              </a:r>
              <a:r>
                <a:rPr lang="zh-CN" altLang="en-US" sz="3200" i="1" dirty="0"/>
                <a:t> </a:t>
              </a:r>
              <a:r>
                <a:rPr lang="zh-CN" altLang="en-US" sz="3200" dirty="0"/>
                <a:t> 　 </a:t>
              </a:r>
            </a:p>
            <a:p>
              <a:pPr algn="l"/>
              <a:r>
                <a:rPr lang="zh-CN" altLang="en-US" sz="3200" dirty="0"/>
                <a:t>　　</a:t>
              </a:r>
              <a:r>
                <a:rPr lang="en-US" altLang="zh-CN" sz="3200" dirty="0"/>
                <a:t>2NO(g) + O</a:t>
              </a:r>
              <a:r>
                <a:rPr lang="en-US" altLang="zh-CN" sz="3200" baseline="-25000" dirty="0"/>
                <a:t>2</a:t>
              </a:r>
              <a:r>
                <a:rPr lang="en-US" altLang="zh-CN" sz="3200" dirty="0"/>
                <a:t>(g)         2NO</a:t>
              </a:r>
              <a:r>
                <a:rPr lang="en-US" altLang="zh-CN" sz="3200" baseline="-25000" dirty="0"/>
                <a:t>2</a:t>
              </a:r>
              <a:r>
                <a:rPr lang="en-US" altLang="zh-CN" sz="3200" dirty="0"/>
                <a:t>(g) </a:t>
              </a:r>
              <a:r>
                <a:rPr lang="zh-CN" altLang="en-US" sz="3200" dirty="0"/>
                <a:t>　　</a:t>
              </a:r>
              <a:r>
                <a:rPr lang="zh-CN" altLang="en-US" sz="3200" i="1" dirty="0"/>
                <a:t> </a:t>
              </a:r>
              <a:r>
                <a:rPr lang="zh-CN" altLang="en-US" sz="3200" dirty="0"/>
                <a:t> 　 </a:t>
              </a:r>
            </a:p>
            <a:p>
              <a:pPr algn="l"/>
              <a:r>
                <a:rPr lang="zh-CN" altLang="en-US" sz="3200" dirty="0"/>
                <a:t>求    </a:t>
              </a:r>
              <a:r>
                <a:rPr lang="en-US" altLang="zh-CN" sz="3200" dirty="0"/>
                <a:t>N</a:t>
              </a:r>
              <a:r>
                <a:rPr lang="en-US" altLang="zh-CN" sz="3200" baseline="-25000" dirty="0"/>
                <a:t>2</a:t>
              </a:r>
              <a:r>
                <a:rPr lang="en-US" altLang="zh-CN" sz="3200" dirty="0"/>
                <a:t>(g) + 2O</a:t>
              </a:r>
              <a:r>
                <a:rPr lang="en-US" altLang="zh-CN" sz="3200" baseline="-25000" dirty="0"/>
                <a:t>2</a:t>
              </a:r>
              <a:r>
                <a:rPr lang="en-US" altLang="zh-CN" sz="3200" dirty="0"/>
                <a:t>(g)          2NO</a:t>
              </a:r>
              <a:r>
                <a:rPr lang="en-US" altLang="zh-CN" sz="3200" baseline="-25000" dirty="0"/>
                <a:t>2</a:t>
              </a:r>
              <a:r>
                <a:rPr lang="en-US" altLang="zh-CN" sz="3200" dirty="0"/>
                <a:t>(g)</a:t>
              </a:r>
            </a:p>
          </p:txBody>
        </p:sp>
        <p:pic>
          <p:nvPicPr>
            <p:cNvPr id="663559" name="Picture 7"/>
            <p:cNvPicPr>
              <a:picLocks noChangeAspect="1" noChangeArrowheads="1"/>
            </p:cNvPicPr>
            <p:nvPr/>
          </p:nvPicPr>
          <p:blipFill>
            <a:blip r:embed="rId6"/>
            <a:srcRect/>
            <a:stretch>
              <a:fillRect/>
            </a:stretch>
          </p:blipFill>
          <p:spPr bwMode="auto">
            <a:xfrm>
              <a:off x="2517" y="1253"/>
              <a:ext cx="499" cy="194"/>
            </a:xfrm>
            <a:prstGeom prst="rect">
              <a:avLst/>
            </a:prstGeom>
            <a:noFill/>
          </p:spPr>
        </p:pic>
        <p:pic>
          <p:nvPicPr>
            <p:cNvPr id="663560" name="Picture 8"/>
            <p:cNvPicPr>
              <a:picLocks noChangeAspect="1" noChangeArrowheads="1"/>
            </p:cNvPicPr>
            <p:nvPr/>
          </p:nvPicPr>
          <p:blipFill>
            <a:blip r:embed="rId6"/>
            <a:srcRect/>
            <a:stretch>
              <a:fillRect/>
            </a:stretch>
          </p:blipFill>
          <p:spPr bwMode="auto">
            <a:xfrm>
              <a:off x="2653" y="1558"/>
              <a:ext cx="499" cy="194"/>
            </a:xfrm>
            <a:prstGeom prst="rect">
              <a:avLst/>
            </a:prstGeom>
            <a:noFill/>
          </p:spPr>
        </p:pic>
        <p:pic>
          <p:nvPicPr>
            <p:cNvPr id="663561" name="Picture 9"/>
            <p:cNvPicPr>
              <a:picLocks noChangeAspect="1" noChangeArrowheads="1"/>
            </p:cNvPicPr>
            <p:nvPr/>
          </p:nvPicPr>
          <p:blipFill>
            <a:blip r:embed="rId6"/>
            <a:srcRect/>
            <a:stretch>
              <a:fillRect/>
            </a:stretch>
          </p:blipFill>
          <p:spPr bwMode="auto">
            <a:xfrm>
              <a:off x="2608" y="1842"/>
              <a:ext cx="499" cy="194"/>
            </a:xfrm>
            <a:prstGeom prst="rect">
              <a:avLst/>
            </a:prstGeom>
            <a:noFill/>
          </p:spPr>
        </p:pic>
      </p:grpSp>
      <p:sp>
        <p:nvSpPr>
          <p:cNvPr id="663562" name="Text Box 10"/>
          <p:cNvSpPr txBox="1">
            <a:spLocks noChangeArrowheads="1"/>
          </p:cNvSpPr>
          <p:nvPr/>
        </p:nvSpPr>
        <p:spPr bwMode="auto">
          <a:xfrm>
            <a:off x="828675" y="3363913"/>
            <a:ext cx="7847013" cy="579437"/>
          </a:xfrm>
          <a:prstGeom prst="rect">
            <a:avLst/>
          </a:prstGeom>
          <a:noFill/>
          <a:ln w="9525">
            <a:noFill/>
            <a:miter lim="800000"/>
            <a:headEnd/>
            <a:tailEnd/>
          </a:ln>
          <a:effectLst/>
        </p:spPr>
        <p:txBody>
          <a:bodyPr>
            <a:spAutoFit/>
          </a:bodyPr>
          <a:lstStyle/>
          <a:p>
            <a:pPr algn="l">
              <a:spcBef>
                <a:spcPct val="50000"/>
              </a:spcBef>
            </a:pPr>
            <a:r>
              <a:rPr lang="zh-CN" altLang="en-US" sz="3200" dirty="0">
                <a:solidFill>
                  <a:schemeClr val="folHlink"/>
                </a:solidFill>
              </a:rPr>
              <a:t>解：</a:t>
            </a:r>
            <a:r>
              <a:rPr lang="zh-CN" altLang="en-US" sz="3200" dirty="0"/>
              <a:t>由题可知：反应</a:t>
            </a:r>
            <a:r>
              <a:rPr lang="en-US" altLang="zh-CN" sz="3200" dirty="0"/>
              <a:t>(1)+</a:t>
            </a:r>
            <a:r>
              <a:rPr lang="zh-CN" altLang="en-US" sz="3200" dirty="0"/>
              <a:t>反应</a:t>
            </a:r>
            <a:r>
              <a:rPr lang="en-US" altLang="zh-CN" sz="3200" dirty="0"/>
              <a:t>(2)</a:t>
            </a:r>
            <a:r>
              <a:rPr lang="zh-CN" altLang="en-US" sz="3200" dirty="0"/>
              <a:t>＝反应</a:t>
            </a:r>
            <a:r>
              <a:rPr lang="en-US" altLang="zh-CN" sz="3200" dirty="0"/>
              <a:t>(3)</a:t>
            </a:r>
          </a:p>
        </p:txBody>
      </p:sp>
      <p:graphicFrame>
        <p:nvGraphicFramePr>
          <p:cNvPr id="663563" name="Object 11"/>
          <p:cNvGraphicFramePr>
            <a:graphicFrameLocks noChangeAspect="1"/>
          </p:cNvGraphicFramePr>
          <p:nvPr/>
        </p:nvGraphicFramePr>
        <p:xfrm>
          <a:off x="2195513" y="3933825"/>
          <a:ext cx="4344987" cy="660400"/>
        </p:xfrm>
        <a:graphic>
          <a:graphicData uri="http://schemas.openxmlformats.org/presentationml/2006/ole">
            <p:oleObj spid="_x0000_s429061" name="Equation" r:id="rId7" imgW="1587240" imgH="241200" progId="Equation.DSMT4">
              <p:embed/>
            </p:oleObj>
          </a:graphicData>
        </a:graphic>
      </p:graphicFrame>
      <p:sp>
        <p:nvSpPr>
          <p:cNvPr id="663564" name="Rectangle 12"/>
          <p:cNvSpPr>
            <a:spLocks noChangeArrowheads="1"/>
          </p:cNvSpPr>
          <p:nvPr/>
        </p:nvSpPr>
        <p:spPr bwMode="auto">
          <a:xfrm>
            <a:off x="827088" y="3933825"/>
            <a:ext cx="1833562" cy="579438"/>
          </a:xfrm>
          <a:prstGeom prst="rect">
            <a:avLst/>
          </a:prstGeom>
          <a:noFill/>
          <a:ln w="9525" algn="ctr">
            <a:noFill/>
            <a:miter lim="800000"/>
            <a:headEnd/>
            <a:tailEnd/>
          </a:ln>
          <a:effectLst/>
        </p:spPr>
        <p:txBody>
          <a:bodyPr>
            <a:spAutoFit/>
          </a:bodyPr>
          <a:lstStyle/>
          <a:p>
            <a:pPr algn="l"/>
            <a:r>
              <a:rPr lang="zh-CN" altLang="en-US" dirty="0"/>
              <a:t>所以</a:t>
            </a:r>
          </a:p>
        </p:txBody>
      </p:sp>
      <p:grpSp>
        <p:nvGrpSpPr>
          <p:cNvPr id="3" name="Group 13"/>
          <p:cNvGrpSpPr>
            <a:grpSpLocks/>
          </p:cNvGrpSpPr>
          <p:nvPr/>
        </p:nvGrpSpPr>
        <p:grpSpPr bwMode="auto">
          <a:xfrm>
            <a:off x="755650" y="4581525"/>
            <a:ext cx="8064500" cy="1701800"/>
            <a:chOff x="476" y="2886"/>
            <a:chExt cx="5080" cy="1072"/>
          </a:xfrm>
        </p:grpSpPr>
        <p:grpSp>
          <p:nvGrpSpPr>
            <p:cNvPr id="4" name="Group 14"/>
            <p:cNvGrpSpPr>
              <a:grpSpLocks/>
            </p:cNvGrpSpPr>
            <p:nvPr/>
          </p:nvGrpSpPr>
          <p:grpSpPr bwMode="auto">
            <a:xfrm>
              <a:off x="3152" y="3022"/>
              <a:ext cx="91" cy="91"/>
              <a:chOff x="612" y="3521"/>
              <a:chExt cx="91" cy="91"/>
            </a:xfrm>
          </p:grpSpPr>
          <p:sp>
            <p:nvSpPr>
              <p:cNvPr id="663567" name="Oval 15"/>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68" name="Line 16"/>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sp>
          <p:nvSpPr>
            <p:cNvPr id="663569" name="Text Box 17"/>
            <p:cNvSpPr txBox="1">
              <a:spLocks noChangeArrowheads="1"/>
            </p:cNvSpPr>
            <p:nvPr/>
          </p:nvSpPr>
          <p:spPr bwMode="auto">
            <a:xfrm>
              <a:off x="476" y="2886"/>
              <a:ext cx="5080" cy="1072"/>
            </a:xfrm>
            <a:prstGeom prst="rect">
              <a:avLst/>
            </a:prstGeom>
            <a:noFill/>
            <a:ln w="9525">
              <a:noFill/>
              <a:miter lim="800000"/>
              <a:headEnd/>
              <a:tailEnd/>
            </a:ln>
            <a:effectLst/>
          </p:spPr>
          <p:txBody>
            <a:bodyPr>
              <a:spAutoFit/>
            </a:bodyPr>
            <a:lstStyle/>
            <a:p>
              <a:pPr algn="l">
                <a:lnSpc>
                  <a:spcPct val="110000"/>
                </a:lnSpc>
              </a:pPr>
              <a:r>
                <a:rPr lang="zh-CN" altLang="en-US" sz="3200" dirty="0"/>
                <a:t>根据 </a:t>
              </a:r>
              <a:r>
                <a:rPr lang="zh-CN" altLang="en-US" sz="3200" dirty="0" smtClean="0"/>
                <a:t>   </a:t>
              </a:r>
              <a:r>
                <a:rPr lang="zh-CN" altLang="en-US" sz="3200" dirty="0">
                  <a:sym typeface="Symbol" pitchFamily="18" charset="2"/>
                </a:rPr>
                <a:t></a:t>
              </a:r>
              <a:r>
                <a:rPr lang="en-US" altLang="zh-CN" sz="3200" baseline="-25000" dirty="0" err="1">
                  <a:sym typeface="Symbol" pitchFamily="18" charset="2"/>
                </a:rPr>
                <a:t>r</a:t>
              </a:r>
              <a:r>
                <a:rPr lang="en-US" altLang="zh-CN" sz="3200" i="1" dirty="0" err="1">
                  <a:sym typeface="Symbol" pitchFamily="18" charset="2"/>
                </a:rPr>
                <a:t>G</a:t>
              </a:r>
              <a:r>
                <a:rPr lang="en-US" altLang="zh-CN" sz="3200" baseline="-25000" dirty="0" err="1">
                  <a:sym typeface="Symbol" pitchFamily="18" charset="2"/>
                </a:rPr>
                <a:t>m</a:t>
              </a:r>
              <a:r>
                <a:rPr lang="en-US" altLang="zh-CN" sz="3200" dirty="0"/>
                <a:t> </a:t>
              </a:r>
              <a:r>
                <a:rPr lang="zh-CN" altLang="en-US" sz="3200" dirty="0"/>
                <a:t>＝ </a:t>
              </a:r>
              <a:r>
                <a:rPr lang="en-US" altLang="zh-CN" sz="3200" dirty="0"/>
                <a:t>- </a:t>
              </a:r>
              <a:r>
                <a:rPr lang="en-US" altLang="zh-CN" sz="3200" i="1" dirty="0" err="1"/>
                <a:t>RT</a:t>
              </a:r>
              <a:r>
                <a:rPr lang="en-US" altLang="zh-CN" sz="3200" dirty="0" err="1"/>
                <a:t>ln</a:t>
              </a:r>
              <a:r>
                <a:rPr lang="en-US" altLang="zh-CN" sz="3200" i="1" dirty="0" err="1"/>
                <a:t>K</a:t>
              </a:r>
              <a:endParaRPr lang="en-US" altLang="zh-CN" sz="3200" baseline="30000" dirty="0"/>
            </a:p>
            <a:p>
              <a:pPr algn="l">
                <a:lnSpc>
                  <a:spcPct val="110000"/>
                </a:lnSpc>
              </a:pPr>
              <a:r>
                <a:rPr lang="en-US" altLang="zh-CN" sz="3200" dirty="0"/>
                <a:t>       </a:t>
              </a:r>
              <a:r>
                <a:rPr lang="en-US" altLang="zh-CN" sz="3200" dirty="0" smtClean="0"/>
                <a:t>  </a:t>
              </a:r>
              <a:r>
                <a:rPr lang="en-US" altLang="zh-CN" sz="3200" i="1" dirty="0"/>
                <a:t>RT</a:t>
              </a:r>
              <a:r>
                <a:rPr lang="en-US" altLang="zh-CN" sz="3200" dirty="0"/>
                <a:t>ln</a:t>
              </a:r>
              <a:r>
                <a:rPr lang="en-US" altLang="zh-CN" sz="3200" i="1" dirty="0">
                  <a:sym typeface="Symbol" pitchFamily="18" charset="2"/>
                </a:rPr>
                <a:t>K</a:t>
              </a:r>
              <a:r>
                <a:rPr lang="en-US" altLang="zh-CN" sz="3200" baseline="-25000" dirty="0">
                  <a:sym typeface="Symbol" pitchFamily="18" charset="2"/>
                </a:rPr>
                <a:t>3 </a:t>
              </a:r>
              <a:r>
                <a:rPr lang="zh-CN" altLang="en-US" sz="3200" dirty="0"/>
                <a:t>＝</a:t>
              </a:r>
              <a:r>
                <a:rPr lang="en-US" altLang="zh-CN" sz="3200" i="1" dirty="0"/>
                <a:t>RT</a:t>
              </a:r>
              <a:r>
                <a:rPr lang="en-US" altLang="zh-CN" sz="3200" dirty="0"/>
                <a:t>ln</a:t>
              </a:r>
              <a:r>
                <a:rPr lang="en-US" altLang="zh-CN" sz="3200" i="1" dirty="0">
                  <a:sym typeface="Symbol" pitchFamily="18" charset="2"/>
                </a:rPr>
                <a:t>K</a:t>
              </a:r>
              <a:r>
                <a:rPr lang="en-US" altLang="zh-CN" sz="3200" baseline="-25000" dirty="0">
                  <a:sym typeface="Symbol" pitchFamily="18" charset="2"/>
                </a:rPr>
                <a:t>1</a:t>
              </a:r>
              <a:r>
                <a:rPr lang="en-US" altLang="zh-CN" sz="3200" i="1" dirty="0"/>
                <a:t> </a:t>
              </a:r>
              <a:r>
                <a:rPr lang="en-US" altLang="zh-CN" sz="3200" dirty="0"/>
                <a:t> </a:t>
              </a:r>
              <a:r>
                <a:rPr lang="en-US" altLang="zh-CN" sz="3200" dirty="0" smtClean="0"/>
                <a:t>+</a:t>
              </a:r>
              <a:r>
                <a:rPr lang="en-US" altLang="zh-CN" sz="3200" i="1" dirty="0" smtClean="0"/>
                <a:t>RT</a:t>
              </a:r>
              <a:r>
                <a:rPr lang="en-US" altLang="zh-CN" sz="3200" dirty="0" smtClean="0"/>
                <a:t>ln</a:t>
              </a:r>
              <a:r>
                <a:rPr lang="en-US" altLang="zh-CN" sz="3200" i="1" dirty="0" smtClean="0">
                  <a:sym typeface="Symbol" pitchFamily="18" charset="2"/>
                </a:rPr>
                <a:t>K</a:t>
              </a:r>
              <a:r>
                <a:rPr lang="en-US" altLang="zh-CN" sz="3200" baseline="-25000" dirty="0" smtClean="0">
                  <a:sym typeface="Symbol" pitchFamily="18" charset="2"/>
                </a:rPr>
                <a:t>2 </a:t>
              </a:r>
              <a:endParaRPr lang="en-US" altLang="zh-CN" sz="3200" baseline="-25000" dirty="0">
                <a:sym typeface="Symbol" pitchFamily="18" charset="2"/>
              </a:endParaRPr>
            </a:p>
            <a:p>
              <a:pPr algn="l">
                <a:lnSpc>
                  <a:spcPct val="110000"/>
                </a:lnSpc>
              </a:pPr>
              <a:r>
                <a:rPr lang="zh-CN" altLang="en-US" sz="3200" dirty="0">
                  <a:sym typeface="Symbol" pitchFamily="18" charset="2"/>
                </a:rPr>
                <a:t>则</a:t>
              </a:r>
              <a:r>
                <a:rPr lang="zh-CN" altLang="en-US" sz="3200" i="1" dirty="0">
                  <a:sym typeface="Symbol" pitchFamily="18" charset="2"/>
                </a:rPr>
                <a:t>  　 　　</a:t>
              </a:r>
              <a:r>
                <a:rPr lang="en-US" altLang="zh-CN" sz="3200" i="1" dirty="0">
                  <a:sym typeface="Symbol" pitchFamily="18" charset="2"/>
                </a:rPr>
                <a:t>K</a:t>
              </a:r>
              <a:r>
                <a:rPr lang="en-US" altLang="zh-CN" sz="3200" baseline="-25000" dirty="0">
                  <a:sym typeface="Symbol" pitchFamily="18" charset="2"/>
                </a:rPr>
                <a:t>3 </a:t>
              </a:r>
              <a:r>
                <a:rPr lang="zh-CN" altLang="en-US" sz="3200" dirty="0" smtClean="0"/>
                <a:t>＝</a:t>
              </a:r>
              <a:r>
                <a:rPr lang="en-US" altLang="zh-CN" sz="3200" i="1" dirty="0" smtClean="0">
                  <a:sym typeface="Symbol" pitchFamily="18" charset="2"/>
                </a:rPr>
                <a:t>K</a:t>
              </a:r>
              <a:r>
                <a:rPr lang="en-US" altLang="zh-CN" sz="3200" baseline="-25000" dirty="0" smtClean="0">
                  <a:sym typeface="Symbol" pitchFamily="18" charset="2"/>
                </a:rPr>
                <a:t>1 </a:t>
              </a:r>
              <a:r>
                <a:rPr lang="en-US" altLang="zh-CN" sz="3200" dirty="0" smtClean="0"/>
                <a:t>·</a:t>
              </a:r>
              <a:r>
                <a:rPr lang="en-US" altLang="zh-CN" sz="3200" i="1" dirty="0" smtClean="0">
                  <a:sym typeface="Symbol" pitchFamily="18" charset="2"/>
                </a:rPr>
                <a:t>K</a:t>
              </a:r>
              <a:r>
                <a:rPr lang="en-US" altLang="zh-CN" sz="3200" baseline="-25000" dirty="0" smtClean="0">
                  <a:sym typeface="Symbol" pitchFamily="18" charset="2"/>
                </a:rPr>
                <a:t>2</a:t>
              </a:r>
              <a:r>
                <a:rPr lang="en-US" altLang="zh-CN" sz="3200" i="1" dirty="0" smtClean="0"/>
                <a:t> </a:t>
              </a:r>
              <a:endParaRPr lang="en-US" altLang="zh-CN" sz="3200" i="1" dirty="0"/>
            </a:p>
          </p:txBody>
        </p:sp>
        <p:grpSp>
          <p:nvGrpSpPr>
            <p:cNvPr id="5" name="Group 18"/>
            <p:cNvGrpSpPr>
              <a:grpSpLocks/>
            </p:cNvGrpSpPr>
            <p:nvPr/>
          </p:nvGrpSpPr>
          <p:grpSpPr bwMode="auto">
            <a:xfrm>
              <a:off x="1882" y="3022"/>
              <a:ext cx="91" cy="91"/>
              <a:chOff x="612" y="3521"/>
              <a:chExt cx="91" cy="91"/>
            </a:xfrm>
          </p:grpSpPr>
          <p:sp>
            <p:nvSpPr>
              <p:cNvPr id="663571" name="Oval 19"/>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72" name="Line 20"/>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nvGrpSpPr>
            <p:cNvPr id="6" name="Group 21"/>
            <p:cNvGrpSpPr>
              <a:grpSpLocks/>
            </p:cNvGrpSpPr>
            <p:nvPr/>
          </p:nvGrpSpPr>
          <p:grpSpPr bwMode="auto">
            <a:xfrm>
              <a:off x="1927" y="3339"/>
              <a:ext cx="91" cy="91"/>
              <a:chOff x="612" y="3521"/>
              <a:chExt cx="91" cy="91"/>
            </a:xfrm>
          </p:grpSpPr>
          <p:sp>
            <p:nvSpPr>
              <p:cNvPr id="663574" name="Oval 22"/>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75" name="Line 23"/>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nvGrpSpPr>
            <p:cNvPr id="7" name="Group 24"/>
            <p:cNvGrpSpPr>
              <a:grpSpLocks/>
            </p:cNvGrpSpPr>
            <p:nvPr/>
          </p:nvGrpSpPr>
          <p:grpSpPr bwMode="auto">
            <a:xfrm>
              <a:off x="2971" y="3339"/>
              <a:ext cx="91" cy="91"/>
              <a:chOff x="612" y="3521"/>
              <a:chExt cx="91" cy="91"/>
            </a:xfrm>
          </p:grpSpPr>
          <p:sp>
            <p:nvSpPr>
              <p:cNvPr id="663577" name="Oval 25"/>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78" name="Line 26"/>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nvGrpSpPr>
            <p:cNvPr id="8" name="Group 27"/>
            <p:cNvGrpSpPr>
              <a:grpSpLocks/>
            </p:cNvGrpSpPr>
            <p:nvPr/>
          </p:nvGrpSpPr>
          <p:grpSpPr bwMode="auto">
            <a:xfrm>
              <a:off x="4059" y="3294"/>
              <a:ext cx="91" cy="91"/>
              <a:chOff x="612" y="3521"/>
              <a:chExt cx="91" cy="91"/>
            </a:xfrm>
          </p:grpSpPr>
          <p:sp>
            <p:nvSpPr>
              <p:cNvPr id="663580" name="Oval 28"/>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81" name="Line 29"/>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nvGrpSpPr>
            <p:cNvPr id="9" name="Group 30"/>
            <p:cNvGrpSpPr>
              <a:grpSpLocks/>
            </p:cNvGrpSpPr>
            <p:nvPr/>
          </p:nvGrpSpPr>
          <p:grpSpPr bwMode="auto">
            <a:xfrm>
              <a:off x="2925" y="3657"/>
              <a:ext cx="91" cy="91"/>
              <a:chOff x="612" y="3521"/>
              <a:chExt cx="91" cy="91"/>
            </a:xfrm>
          </p:grpSpPr>
          <p:sp>
            <p:nvSpPr>
              <p:cNvPr id="663583" name="Oval 31"/>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84" name="Line 32"/>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nvGrpSpPr>
            <p:cNvPr id="10" name="Group 33"/>
            <p:cNvGrpSpPr>
              <a:grpSpLocks/>
            </p:cNvGrpSpPr>
            <p:nvPr/>
          </p:nvGrpSpPr>
          <p:grpSpPr bwMode="auto">
            <a:xfrm>
              <a:off x="2472" y="3657"/>
              <a:ext cx="91" cy="91"/>
              <a:chOff x="612" y="3521"/>
              <a:chExt cx="91" cy="91"/>
            </a:xfrm>
          </p:grpSpPr>
          <p:sp>
            <p:nvSpPr>
              <p:cNvPr id="663586" name="Oval 34"/>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87" name="Line 35"/>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nvGrpSpPr>
            <p:cNvPr id="11" name="Group 36"/>
            <p:cNvGrpSpPr>
              <a:grpSpLocks/>
            </p:cNvGrpSpPr>
            <p:nvPr/>
          </p:nvGrpSpPr>
          <p:grpSpPr bwMode="auto">
            <a:xfrm>
              <a:off x="1927" y="3657"/>
              <a:ext cx="91" cy="91"/>
              <a:chOff x="612" y="3521"/>
              <a:chExt cx="91" cy="91"/>
            </a:xfrm>
          </p:grpSpPr>
          <p:sp>
            <p:nvSpPr>
              <p:cNvPr id="663589" name="Oval 37"/>
              <p:cNvSpPr>
                <a:spLocks noChangeArrowheads="1"/>
              </p:cNvSpPr>
              <p:nvPr/>
            </p:nvSpPr>
            <p:spPr bwMode="auto">
              <a:xfrm>
                <a:off x="612" y="3521"/>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63590" name="Line 38"/>
              <p:cNvSpPr>
                <a:spLocks noChangeShapeType="1"/>
              </p:cNvSpPr>
              <p:nvPr/>
            </p:nvSpPr>
            <p:spPr bwMode="auto">
              <a:xfrm>
                <a:off x="612" y="3566"/>
                <a:ext cx="91" cy="0"/>
              </a:xfrm>
              <a:prstGeom prst="line">
                <a:avLst/>
              </a:prstGeom>
              <a:noFill/>
              <a:ln w="9525">
                <a:solidFill>
                  <a:schemeClr val="tx1"/>
                </a:solidFill>
                <a:round/>
                <a:headEnd/>
                <a:tailEnd/>
              </a:ln>
              <a:effectLst/>
            </p:spPr>
            <p:txBody>
              <a:bodyPr/>
              <a:lstStyle/>
              <a:p>
                <a:endParaRPr lang="zh-CN" altLang="en-US"/>
              </a:p>
            </p:txBody>
          </p:sp>
        </p:grpSp>
      </p:grpSp>
      <p:sp>
        <p:nvSpPr>
          <p:cNvPr id="663591" name="AutoShape 39"/>
          <p:cNvSpPr>
            <a:spLocks noChangeArrowheads="1"/>
          </p:cNvSpPr>
          <p:nvPr/>
        </p:nvSpPr>
        <p:spPr bwMode="auto">
          <a:xfrm>
            <a:off x="6877050" y="4581525"/>
            <a:ext cx="2087563" cy="863600"/>
          </a:xfrm>
          <a:prstGeom prst="wedgeRoundRectCallout">
            <a:avLst>
              <a:gd name="adj1" fmla="val -58593"/>
              <a:gd name="adj2" fmla="val -88602"/>
              <a:gd name="adj3" fmla="val 16667"/>
            </a:avLst>
          </a:prstGeom>
          <a:solidFill>
            <a:srgbClr val="ECD9FF"/>
          </a:solidFill>
          <a:ln w="9525" algn="ctr">
            <a:solidFill>
              <a:schemeClr val="hlink"/>
            </a:solidFill>
            <a:miter lim="800000"/>
            <a:headEnd/>
            <a:tailEnd/>
          </a:ln>
          <a:effectLst/>
        </p:spPr>
        <p:txBody>
          <a:bodyPr/>
          <a:lstStyle/>
          <a:p>
            <a:r>
              <a:rPr lang="en-US" altLang="zh-CN" sz="2400" i="1">
                <a:solidFill>
                  <a:srgbClr val="FF0000"/>
                </a:solidFill>
              </a:rPr>
              <a:t>G</a:t>
            </a:r>
            <a:r>
              <a:rPr lang="zh-CN" altLang="en-US" sz="2400">
                <a:solidFill>
                  <a:srgbClr val="FF0000"/>
                </a:solidFill>
              </a:rPr>
              <a:t>是容量性质的状态函数</a:t>
            </a:r>
            <a:r>
              <a:rPr lang="zh-CN" altLang="en-US" sz="2400" baseline="30000">
                <a:solidFill>
                  <a:srgbClr val="FF0000"/>
                </a:solidFill>
              </a:rPr>
              <a:t> </a:t>
            </a:r>
          </a:p>
        </p:txBody>
      </p:sp>
      <p:sp>
        <p:nvSpPr>
          <p:cNvPr id="663592" name="Rectangle 40"/>
          <p:cNvSpPr>
            <a:spLocks noGrp="1" noChangeArrowheads="1"/>
          </p:cNvSpPr>
          <p:nvPr>
            <p:ph type="title" idx="4294967295"/>
          </p:nvPr>
        </p:nvSpPr>
        <p:spPr>
          <a:xfrm>
            <a:off x="812800" y="115888"/>
            <a:ext cx="8113713" cy="876300"/>
          </a:xfrm>
        </p:spPr>
        <p:txBody>
          <a:bodyPr/>
          <a:lstStyle/>
          <a:p>
            <a:r>
              <a:rPr lang="en-US" altLang="zh-CN">
                <a:sym typeface="Symbol" pitchFamily="18" charset="2"/>
              </a:rPr>
              <a:t>1.3.1.4  </a:t>
            </a:r>
            <a:r>
              <a:rPr lang="zh-CN" altLang="zh-CN">
                <a:sym typeface="Symbol" pitchFamily="18" charset="2"/>
              </a:rPr>
              <a:t>多重平衡规则</a:t>
            </a:r>
            <a:endParaRPr lang="zh-CN" altLang="en-US">
              <a:sym typeface="Symbol" pitchFamily="18" charset="2"/>
            </a:endParaRPr>
          </a:p>
        </p:txBody>
      </p:sp>
      <p:pic>
        <p:nvPicPr>
          <p:cNvPr id="663593" name="Picture 41"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3562"/>
                                        </p:tgtEl>
                                        <p:attrNameLst>
                                          <p:attrName>style.visibility</p:attrName>
                                        </p:attrNameLst>
                                      </p:cBhvr>
                                      <p:to>
                                        <p:strVal val="visible"/>
                                      </p:to>
                                    </p:set>
                                    <p:animEffect transition="in" filter="wipe(left)">
                                      <p:cBhvr>
                                        <p:cTn id="7" dur="2000"/>
                                        <p:tgtEl>
                                          <p:spTgt spid="6635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3564"/>
                                        </p:tgtEl>
                                        <p:attrNameLst>
                                          <p:attrName>style.visibility</p:attrName>
                                        </p:attrNameLst>
                                      </p:cBhvr>
                                      <p:to>
                                        <p:strVal val="visible"/>
                                      </p:to>
                                    </p:set>
                                    <p:animEffect transition="in" filter="wipe(left)">
                                      <p:cBhvr>
                                        <p:cTn id="12" dur="2000"/>
                                        <p:tgtEl>
                                          <p:spTgt spid="663564"/>
                                        </p:tgtEl>
                                      </p:cBhvr>
                                    </p:animEffect>
                                  </p:childTnLst>
                                </p:cTn>
                              </p:par>
                              <p:par>
                                <p:cTn id="13" presetID="22" presetClass="entr" presetSubtype="8" fill="hold" nodeType="withEffect">
                                  <p:stCondLst>
                                    <p:cond delay="0"/>
                                  </p:stCondLst>
                                  <p:childTnLst>
                                    <p:set>
                                      <p:cBhvr>
                                        <p:cTn id="14" dur="1" fill="hold">
                                          <p:stCondLst>
                                            <p:cond delay="0"/>
                                          </p:stCondLst>
                                        </p:cTn>
                                        <p:tgtEl>
                                          <p:spTgt spid="663563"/>
                                        </p:tgtEl>
                                        <p:attrNameLst>
                                          <p:attrName>style.visibility</p:attrName>
                                        </p:attrNameLst>
                                      </p:cBhvr>
                                      <p:to>
                                        <p:strVal val="visible"/>
                                      </p:to>
                                    </p:set>
                                    <p:animEffect transition="in" filter="wipe(left)">
                                      <p:cBhvr>
                                        <p:cTn id="15" dur="2000"/>
                                        <p:tgtEl>
                                          <p:spTgt spid="66356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663591"/>
                                        </p:tgtEl>
                                        <p:attrNameLst>
                                          <p:attrName>style.visibility</p:attrName>
                                        </p:attrNameLst>
                                      </p:cBhvr>
                                      <p:to>
                                        <p:strVal val="visible"/>
                                      </p:to>
                                    </p:set>
                                    <p:anim calcmode="lin" valueType="num">
                                      <p:cBhvr>
                                        <p:cTn id="20" dur="500" fill="hold"/>
                                        <p:tgtEl>
                                          <p:spTgt spid="663591"/>
                                        </p:tgtEl>
                                        <p:attrNameLst>
                                          <p:attrName>ppt_w</p:attrName>
                                        </p:attrNameLst>
                                      </p:cBhvr>
                                      <p:tavLst>
                                        <p:tav tm="0">
                                          <p:val>
                                            <p:fltVal val="0"/>
                                          </p:val>
                                        </p:tav>
                                        <p:tav tm="100000">
                                          <p:val>
                                            <p:strVal val="#ppt_w"/>
                                          </p:val>
                                        </p:tav>
                                      </p:tavLst>
                                    </p:anim>
                                    <p:anim calcmode="lin" valueType="num">
                                      <p:cBhvr>
                                        <p:cTn id="21" dur="500" fill="hold"/>
                                        <p:tgtEl>
                                          <p:spTgt spid="663591"/>
                                        </p:tgtEl>
                                        <p:attrNameLst>
                                          <p:attrName>ppt_h</p:attrName>
                                        </p:attrNameLst>
                                      </p:cBhvr>
                                      <p:tavLst>
                                        <p:tav tm="0">
                                          <p:val>
                                            <p:fltVal val="0"/>
                                          </p:val>
                                        </p:tav>
                                        <p:tav tm="100000">
                                          <p:val>
                                            <p:strVal val="#ppt_h"/>
                                          </p:val>
                                        </p:tav>
                                      </p:tavLst>
                                    </p:anim>
                                    <p:animEffect transition="in" filter="fade">
                                      <p:cBhvr>
                                        <p:cTn id="22" dur="500"/>
                                        <p:tgtEl>
                                          <p:spTgt spid="6635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62" grpId="0"/>
      <p:bldP spid="663564" grpId="0"/>
      <p:bldP spid="66359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C6EB5130-B0A5-4B43-AB94-82BA2980F048}"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7EC9784D-161C-4C7B-8594-DD324027C5D8}" type="slidenum">
              <a:rPr lang="en-US" altLang="zh-CN"/>
              <a:pPr/>
              <a:t>134</a:t>
            </a:fld>
            <a:endParaRPr lang="en-US" altLang="zh-CN"/>
          </a:p>
        </p:txBody>
      </p:sp>
      <p:sp>
        <p:nvSpPr>
          <p:cNvPr id="664578" name="Rectangle 2"/>
          <p:cNvSpPr>
            <a:spLocks noChangeArrowheads="1"/>
          </p:cNvSpPr>
          <p:nvPr/>
        </p:nvSpPr>
        <p:spPr bwMode="auto">
          <a:xfrm>
            <a:off x="755650" y="1196975"/>
            <a:ext cx="8281988" cy="1301703"/>
          </a:xfrm>
          <a:prstGeom prst="rect">
            <a:avLst/>
          </a:prstGeom>
          <a:noFill/>
          <a:ln w="9525" algn="ctr">
            <a:noFill/>
            <a:miter lim="800000"/>
            <a:headEnd/>
            <a:tailEnd/>
          </a:ln>
          <a:effectLst/>
        </p:spPr>
        <p:txBody>
          <a:bodyPr>
            <a:spAutoFit/>
          </a:bodyPr>
          <a:lstStyle/>
          <a:p>
            <a:pPr algn="l">
              <a:lnSpc>
                <a:spcPct val="130000"/>
              </a:lnSpc>
              <a:buClr>
                <a:srgbClr val="FF00FF"/>
              </a:buClr>
              <a:buFont typeface="Wingdings" pitchFamily="2" charset="2"/>
              <a:buChar char="v"/>
            </a:pPr>
            <a:r>
              <a:rPr lang="zh-CN" altLang="zh-CN" sz="3200" dirty="0">
                <a:solidFill>
                  <a:srgbClr val="0000CC"/>
                </a:solidFill>
                <a:sym typeface="Symbol" pitchFamily="18" charset="2"/>
              </a:rPr>
              <a:t>若干</a:t>
            </a:r>
            <a:r>
              <a:rPr lang="zh-CN" altLang="en-US" sz="3200" dirty="0">
                <a:solidFill>
                  <a:srgbClr val="0000CC"/>
                </a:solidFill>
                <a:sym typeface="Symbol" pitchFamily="18" charset="2"/>
              </a:rPr>
              <a:t>反应</a:t>
            </a:r>
            <a:r>
              <a:rPr lang="zh-CN" altLang="zh-CN" sz="3200" dirty="0">
                <a:solidFill>
                  <a:srgbClr val="0000CC"/>
                </a:solidFill>
                <a:sym typeface="Symbol" pitchFamily="18" charset="2"/>
              </a:rPr>
              <a:t>方程式相加</a:t>
            </a:r>
            <a:r>
              <a:rPr lang="en-US" altLang="zh-CN" sz="3200" dirty="0">
                <a:solidFill>
                  <a:srgbClr val="0000CC"/>
                </a:solidFill>
                <a:sym typeface="Symbol" pitchFamily="18" charset="2"/>
              </a:rPr>
              <a:t>(</a:t>
            </a:r>
            <a:r>
              <a:rPr lang="zh-CN" altLang="zh-CN" sz="3200" dirty="0">
                <a:solidFill>
                  <a:srgbClr val="0000CC"/>
                </a:solidFill>
                <a:sym typeface="Symbol" pitchFamily="18" charset="2"/>
              </a:rPr>
              <a:t>减</a:t>
            </a:r>
            <a:r>
              <a:rPr lang="en-US" altLang="zh-CN" sz="3200" dirty="0">
                <a:solidFill>
                  <a:srgbClr val="0000CC"/>
                </a:solidFill>
                <a:sym typeface="Symbol" pitchFamily="18" charset="2"/>
              </a:rPr>
              <a:t>)</a:t>
            </a:r>
            <a:r>
              <a:rPr lang="zh-CN" altLang="zh-CN" sz="3200" dirty="0">
                <a:solidFill>
                  <a:srgbClr val="0000CC"/>
                </a:solidFill>
                <a:sym typeface="Symbol" pitchFamily="18" charset="2"/>
              </a:rPr>
              <a:t>，则总反应的平衡常数等于分步平衡常数之乘积</a:t>
            </a:r>
            <a:r>
              <a:rPr lang="en-US" altLang="zh-CN" sz="3200" dirty="0">
                <a:solidFill>
                  <a:srgbClr val="0000CC"/>
                </a:solidFill>
                <a:sym typeface="Symbol" pitchFamily="18" charset="2"/>
              </a:rPr>
              <a:t>(</a:t>
            </a:r>
            <a:r>
              <a:rPr lang="zh-CN" altLang="zh-CN" sz="3200" dirty="0">
                <a:solidFill>
                  <a:srgbClr val="0000CC"/>
                </a:solidFill>
                <a:sym typeface="Symbol" pitchFamily="18" charset="2"/>
              </a:rPr>
              <a:t>商</a:t>
            </a:r>
            <a:r>
              <a:rPr lang="en-US" altLang="zh-CN" sz="3200" dirty="0">
                <a:solidFill>
                  <a:srgbClr val="0000CC"/>
                </a:solidFill>
                <a:sym typeface="Symbol" pitchFamily="18" charset="2"/>
              </a:rPr>
              <a:t>)</a:t>
            </a:r>
            <a:r>
              <a:rPr lang="zh-CN" altLang="en-US" sz="3200" dirty="0">
                <a:solidFill>
                  <a:srgbClr val="0000CC"/>
                </a:solidFill>
                <a:sym typeface="Symbol" pitchFamily="18" charset="2"/>
              </a:rPr>
              <a:t>。</a:t>
            </a:r>
          </a:p>
        </p:txBody>
      </p:sp>
      <p:sp>
        <p:nvSpPr>
          <p:cNvPr id="664579" name="Rectangle 3"/>
          <p:cNvSpPr>
            <a:spLocks noChangeArrowheads="1"/>
          </p:cNvSpPr>
          <p:nvPr/>
        </p:nvSpPr>
        <p:spPr bwMode="auto">
          <a:xfrm>
            <a:off x="755650" y="2565400"/>
            <a:ext cx="8388350" cy="3046988"/>
          </a:xfrm>
          <a:prstGeom prst="rect">
            <a:avLst/>
          </a:prstGeom>
          <a:noFill/>
          <a:ln w="9525" algn="ctr">
            <a:noFill/>
            <a:miter lim="800000"/>
            <a:headEnd/>
            <a:tailEnd/>
          </a:ln>
          <a:effectLst/>
        </p:spPr>
        <p:txBody>
          <a:bodyPr anchor="ctr">
            <a:spAutoFit/>
          </a:bodyPr>
          <a:lstStyle/>
          <a:p>
            <a:pPr algn="l" eaLnBrk="0" hangingPunct="0">
              <a:lnSpc>
                <a:spcPct val="120000"/>
              </a:lnSpc>
              <a:buClr>
                <a:srgbClr val="FF00FF"/>
              </a:buClr>
              <a:buFont typeface="Wingdings" pitchFamily="2" charset="2"/>
              <a:buChar char="v"/>
            </a:pPr>
            <a:r>
              <a:rPr lang="zh-CN" altLang="en-US" sz="3200" dirty="0">
                <a:solidFill>
                  <a:srgbClr val="0000CC"/>
                </a:solidFill>
              </a:rPr>
              <a:t>化学计量方程式的组合包括它们间的相加、减或乘以某一系数后的相加、减；相应的平衡常数为相乘、除或相应幂的乘、除。</a:t>
            </a:r>
          </a:p>
          <a:p>
            <a:pPr algn="l" eaLnBrk="0" hangingPunct="0">
              <a:lnSpc>
                <a:spcPct val="120000"/>
              </a:lnSpc>
              <a:buClr>
                <a:srgbClr val="FF00FF"/>
              </a:buClr>
              <a:buFont typeface="Wingdings" pitchFamily="2" charset="2"/>
              <a:buChar char="v"/>
            </a:pPr>
            <a:r>
              <a:rPr lang="zh-CN" altLang="en-US" sz="3200" dirty="0">
                <a:solidFill>
                  <a:srgbClr val="0000CC"/>
                </a:solidFill>
              </a:rPr>
              <a:t>应用多重平衡规则时，各平衡常数都应在</a:t>
            </a:r>
            <a:r>
              <a:rPr lang="zh-CN" altLang="en-US" sz="3200" dirty="0">
                <a:solidFill>
                  <a:srgbClr val="C00000"/>
                </a:solidFill>
              </a:rPr>
              <a:t>同一温度下。</a:t>
            </a:r>
          </a:p>
        </p:txBody>
      </p:sp>
      <p:sp>
        <p:nvSpPr>
          <p:cNvPr id="664580" name="Rectangle 4"/>
          <p:cNvSpPr>
            <a:spLocks noGrp="1" noChangeArrowheads="1"/>
          </p:cNvSpPr>
          <p:nvPr>
            <p:ph type="title" idx="4294967295"/>
          </p:nvPr>
        </p:nvSpPr>
        <p:spPr>
          <a:xfrm>
            <a:off x="812800" y="188913"/>
            <a:ext cx="8113713" cy="876300"/>
          </a:xfrm>
        </p:spPr>
        <p:txBody>
          <a:bodyPr/>
          <a:lstStyle/>
          <a:p>
            <a:r>
              <a:rPr lang="en-US" altLang="zh-CN" i="1">
                <a:sym typeface="Symbol" pitchFamily="18" charset="2"/>
              </a:rPr>
              <a:t>1.3.1.4  </a:t>
            </a:r>
            <a:r>
              <a:rPr lang="zh-CN" altLang="zh-CN" i="1">
                <a:sym typeface="Symbol" pitchFamily="18" charset="2"/>
              </a:rPr>
              <a:t>多重平衡规则</a:t>
            </a:r>
            <a:endParaRPr lang="zh-CN" altLang="en-US" i="1">
              <a:sym typeface="Symbol" pitchFamily="18" charset="2"/>
            </a:endParaRPr>
          </a:p>
        </p:txBody>
      </p:sp>
      <p:pic>
        <p:nvPicPr>
          <p:cNvPr id="664581"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E6FB52E-9CAE-4503-9688-823A9C9246A1}"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3A4FEB29-D86E-4007-98DF-71448A634A41}" type="slidenum">
              <a:rPr lang="en-US" altLang="zh-CN"/>
              <a:pPr/>
              <a:t>135</a:t>
            </a:fld>
            <a:endParaRPr lang="en-US" altLang="zh-CN"/>
          </a:p>
        </p:txBody>
      </p:sp>
      <p:sp>
        <p:nvSpPr>
          <p:cNvPr id="665602" name="Rectangle 2"/>
          <p:cNvSpPr>
            <a:spLocks noGrp="1" noChangeArrowheads="1"/>
          </p:cNvSpPr>
          <p:nvPr>
            <p:ph type="title"/>
          </p:nvPr>
        </p:nvSpPr>
        <p:spPr>
          <a:xfrm>
            <a:off x="812800" y="185738"/>
            <a:ext cx="8113713" cy="722312"/>
          </a:xfrm>
          <a:noFill/>
          <a:ln/>
        </p:spPr>
        <p:txBody>
          <a:bodyPr/>
          <a:lstStyle/>
          <a:p>
            <a:r>
              <a:rPr lang="en-US" altLang="zh-CN" sz="3600">
                <a:latin typeface="Times New Roman" pitchFamily="18" charset="0"/>
              </a:rPr>
              <a:t>1.3.1.5 </a:t>
            </a:r>
            <a:r>
              <a:rPr lang="zh-CN" altLang="en-US" sz="3600">
                <a:latin typeface="Times New Roman" pitchFamily="18" charset="0"/>
              </a:rPr>
              <a:t>化学平衡的有关计算</a:t>
            </a:r>
          </a:p>
        </p:txBody>
      </p:sp>
      <p:sp>
        <p:nvSpPr>
          <p:cNvPr id="665603" name="Rectangle 3"/>
          <p:cNvSpPr>
            <a:spLocks noChangeArrowheads="1"/>
          </p:cNvSpPr>
          <p:nvPr/>
        </p:nvSpPr>
        <p:spPr bwMode="auto">
          <a:xfrm>
            <a:off x="611188" y="1341438"/>
            <a:ext cx="8316912" cy="4029075"/>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Char char="v"/>
            </a:pPr>
            <a:r>
              <a:rPr lang="zh-CN" altLang="en-US">
                <a:solidFill>
                  <a:srgbClr val="0000FF"/>
                </a:solidFill>
                <a:latin typeface="Arial Narrow" pitchFamily="34" charset="0"/>
              </a:rPr>
              <a:t>从标准热力学函数或实验数据求平衡常数；</a:t>
            </a:r>
          </a:p>
          <a:p>
            <a:pPr marL="342900" indent="-342900" algn="l">
              <a:lnSpc>
                <a:spcPct val="130000"/>
              </a:lnSpc>
              <a:spcBef>
                <a:spcPct val="20000"/>
              </a:spcBef>
              <a:buClr>
                <a:srgbClr val="FF00FF"/>
              </a:buClr>
              <a:buFont typeface="Wingdings" pitchFamily="2" charset="2"/>
              <a:buChar char="v"/>
            </a:pPr>
            <a:r>
              <a:rPr lang="zh-CN" altLang="en-US">
                <a:solidFill>
                  <a:srgbClr val="0000FF"/>
                </a:solidFill>
                <a:latin typeface="Arial Narrow" pitchFamily="34" charset="0"/>
              </a:rPr>
              <a:t>利用平衡常数求各物质的平衡组分（分压、浓度、</a:t>
            </a:r>
            <a:r>
              <a:rPr lang="zh-CN" altLang="en-US">
                <a:solidFill>
                  <a:srgbClr val="FF0000"/>
                </a:solidFill>
              </a:rPr>
              <a:t>平衡转化率</a:t>
            </a:r>
            <a:r>
              <a:rPr lang="zh-CN" altLang="en-US">
                <a:solidFill>
                  <a:srgbClr val="0000FF"/>
                </a:solidFill>
                <a:latin typeface="Arial Narrow" pitchFamily="34" charset="0"/>
              </a:rPr>
              <a:t>等）；</a:t>
            </a:r>
          </a:p>
          <a:p>
            <a:pPr marL="342900" indent="-342900" algn="l">
              <a:lnSpc>
                <a:spcPct val="130000"/>
              </a:lnSpc>
              <a:spcBef>
                <a:spcPct val="20000"/>
              </a:spcBef>
              <a:buClr>
                <a:srgbClr val="FF00FF"/>
              </a:buClr>
              <a:buFont typeface="Wingdings" pitchFamily="2" charset="2"/>
              <a:buChar char="v"/>
            </a:pPr>
            <a:r>
              <a:rPr lang="zh-CN" altLang="en-US">
                <a:solidFill>
                  <a:srgbClr val="0000FF"/>
                </a:solidFill>
                <a:latin typeface="Arial Narrow" pitchFamily="34" charset="0"/>
              </a:rPr>
              <a:t>条件变化对反应的方向和限度的影响。</a:t>
            </a:r>
          </a:p>
        </p:txBody>
      </p:sp>
      <p:pic>
        <p:nvPicPr>
          <p:cNvPr id="665604"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65603">
                                            <p:txEl>
                                              <p:pRg st="0" end="0"/>
                                            </p:txEl>
                                          </p:spTgt>
                                        </p:tgtEl>
                                        <p:attrNameLst>
                                          <p:attrName>style.visibility</p:attrName>
                                        </p:attrNameLst>
                                      </p:cBhvr>
                                      <p:to>
                                        <p:strVal val="visible"/>
                                      </p:to>
                                    </p:set>
                                    <p:animEffect transition="in" filter="slide(fromBottom)">
                                      <p:cBhvr>
                                        <p:cTn id="7" dur="500"/>
                                        <p:tgtEl>
                                          <p:spTgt spid="665603">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65603">
                                            <p:txEl>
                                              <p:pRg st="1" end="1"/>
                                            </p:txEl>
                                          </p:spTgt>
                                        </p:tgtEl>
                                        <p:attrNameLst>
                                          <p:attrName>style.visibility</p:attrName>
                                        </p:attrNameLst>
                                      </p:cBhvr>
                                      <p:to>
                                        <p:strVal val="visible"/>
                                      </p:to>
                                    </p:set>
                                    <p:animEffect transition="in" filter="slide(fromBottom)">
                                      <p:cBhvr>
                                        <p:cTn id="11" dur="500"/>
                                        <p:tgtEl>
                                          <p:spTgt spid="665603">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65603">
                                            <p:txEl>
                                              <p:pRg st="2" end="2"/>
                                            </p:txEl>
                                          </p:spTgt>
                                        </p:tgtEl>
                                        <p:attrNameLst>
                                          <p:attrName>style.visibility</p:attrName>
                                        </p:attrNameLst>
                                      </p:cBhvr>
                                      <p:to>
                                        <p:strVal val="visible"/>
                                      </p:to>
                                    </p:set>
                                    <p:animEffect transition="in" filter="slide(fromBottom)">
                                      <p:cBhvr>
                                        <p:cTn id="15" dur="500"/>
                                        <p:tgtEl>
                                          <p:spTgt spid="665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03" grpId="0" build="p" autoUpdateAnimBg="0" advAuto="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E13DDFB0-5B3D-4AB8-9255-73403A6DCAA0}"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F464EAFB-EE18-4FF0-A496-3E4EFA906E70}" type="slidenum">
              <a:rPr lang="en-US" altLang="zh-CN"/>
              <a:pPr/>
              <a:t>136</a:t>
            </a:fld>
            <a:endParaRPr lang="en-US" altLang="zh-CN"/>
          </a:p>
        </p:txBody>
      </p:sp>
      <p:sp>
        <p:nvSpPr>
          <p:cNvPr id="666626" name="Rectangle 2"/>
          <p:cNvSpPr>
            <a:spLocks noGrp="1" noChangeArrowheads="1"/>
          </p:cNvSpPr>
          <p:nvPr>
            <p:ph type="title"/>
          </p:nvPr>
        </p:nvSpPr>
        <p:spPr>
          <a:xfrm>
            <a:off x="812800" y="190500"/>
            <a:ext cx="8113713" cy="723900"/>
          </a:xfrm>
          <a:noFill/>
          <a:ln/>
        </p:spPr>
        <p:txBody>
          <a:bodyPr/>
          <a:lstStyle/>
          <a:p>
            <a:r>
              <a:rPr lang="en-US" altLang="zh-CN" sz="3600" i="1">
                <a:latin typeface="Times New Roman" pitchFamily="18" charset="0"/>
              </a:rPr>
              <a:t>1.3.1.5 </a:t>
            </a:r>
            <a:r>
              <a:rPr lang="zh-CN" altLang="en-US" sz="3600" i="1">
                <a:latin typeface="Times New Roman" pitchFamily="18" charset="0"/>
              </a:rPr>
              <a:t>有关化学平衡的计算</a:t>
            </a:r>
          </a:p>
        </p:txBody>
      </p:sp>
      <p:sp>
        <p:nvSpPr>
          <p:cNvPr id="666628" name="Rectangle 4"/>
          <p:cNvSpPr>
            <a:spLocks noChangeArrowheads="1"/>
          </p:cNvSpPr>
          <p:nvPr/>
        </p:nvSpPr>
        <p:spPr bwMode="auto">
          <a:xfrm>
            <a:off x="827088" y="1341438"/>
            <a:ext cx="8077200" cy="2344737"/>
          </a:xfrm>
          <a:prstGeom prst="rect">
            <a:avLst/>
          </a:prstGeom>
          <a:noFill/>
          <a:ln w="9525">
            <a:noFill/>
            <a:miter lim="800000"/>
            <a:headEnd/>
            <a:tailEnd/>
          </a:ln>
        </p:spPr>
        <p:txBody>
          <a:bodyPr/>
          <a:lstStyle/>
          <a:p>
            <a:pPr marL="342900" indent="-342900" algn="l">
              <a:lnSpc>
                <a:spcPct val="130000"/>
              </a:lnSpc>
            </a:pPr>
            <a:r>
              <a:rPr lang="zh-CN" altLang="en-US" dirty="0">
                <a:solidFill>
                  <a:srgbClr val="C00000"/>
                </a:solidFill>
              </a:rPr>
              <a:t>平衡转化率</a:t>
            </a:r>
          </a:p>
          <a:p>
            <a:pPr marL="342900" indent="-342900" algn="l">
              <a:lnSpc>
                <a:spcPct val="130000"/>
              </a:lnSpc>
              <a:buClr>
                <a:schemeClr val="hlink"/>
              </a:buClr>
              <a:buSzPct val="70000"/>
              <a:buFont typeface="Wingdings" pitchFamily="2" charset="2"/>
              <a:buNone/>
            </a:pPr>
            <a:r>
              <a:rPr kumimoji="0" lang="th-TH" altLang="zh-CN" i="1" dirty="0">
                <a:solidFill>
                  <a:srgbClr val="0000FF"/>
                </a:solidFill>
              </a:rPr>
              <a:t>n</a:t>
            </a:r>
            <a:r>
              <a:rPr kumimoji="0" lang="th-TH" altLang="zh-CN" baseline="-25000" dirty="0">
                <a:solidFill>
                  <a:srgbClr val="0000FF"/>
                </a:solidFill>
              </a:rPr>
              <a:t>0</a:t>
            </a:r>
            <a:r>
              <a:rPr kumimoji="0" lang="en-US" altLang="zh-CN" dirty="0">
                <a:solidFill>
                  <a:srgbClr val="0000FF"/>
                </a:solidFill>
              </a:rPr>
              <a:t>(B)</a:t>
            </a:r>
            <a:r>
              <a:rPr kumimoji="0" lang="zh-CN" altLang="en-US" dirty="0">
                <a:solidFill>
                  <a:srgbClr val="0000FF"/>
                </a:solidFill>
              </a:rPr>
              <a:t>：为反应开始时物质</a:t>
            </a:r>
            <a:r>
              <a:rPr kumimoji="0" lang="th-TH" altLang="zh-CN" dirty="0">
                <a:solidFill>
                  <a:srgbClr val="0000FF"/>
                </a:solidFill>
              </a:rPr>
              <a:t>B</a:t>
            </a:r>
            <a:r>
              <a:rPr kumimoji="0" lang="zh-CN" altLang="th-TH" dirty="0">
                <a:solidFill>
                  <a:srgbClr val="0000FF"/>
                </a:solidFill>
              </a:rPr>
              <a:t>的物质的量；</a:t>
            </a:r>
            <a:endParaRPr kumimoji="0" lang="zh-CN" altLang="en-US" dirty="0">
              <a:solidFill>
                <a:srgbClr val="0000FF"/>
              </a:solidFill>
            </a:endParaRPr>
          </a:p>
          <a:p>
            <a:pPr marL="342900" indent="-342900" algn="l">
              <a:lnSpc>
                <a:spcPct val="130000"/>
              </a:lnSpc>
              <a:buClr>
                <a:schemeClr val="hlink"/>
              </a:buClr>
              <a:buSzPct val="70000"/>
              <a:buFont typeface="Wingdings" pitchFamily="2" charset="2"/>
              <a:buNone/>
            </a:pPr>
            <a:r>
              <a:rPr kumimoji="0" lang="th-TH" altLang="zh-CN" i="1" dirty="0">
                <a:solidFill>
                  <a:srgbClr val="0000FF"/>
                </a:solidFill>
              </a:rPr>
              <a:t>n</a:t>
            </a:r>
            <a:r>
              <a:rPr kumimoji="0" lang="en-US" altLang="zh-CN" baseline="-25000" dirty="0" err="1">
                <a:solidFill>
                  <a:srgbClr val="0000FF"/>
                </a:solidFill>
              </a:rPr>
              <a:t>eq</a:t>
            </a:r>
            <a:r>
              <a:rPr kumimoji="0" lang="en-US" altLang="zh-CN" dirty="0">
                <a:solidFill>
                  <a:srgbClr val="0000FF"/>
                </a:solidFill>
              </a:rPr>
              <a:t>(B)</a:t>
            </a:r>
            <a:r>
              <a:rPr kumimoji="0" lang="zh-CN" altLang="en-US" dirty="0">
                <a:solidFill>
                  <a:srgbClr val="0000FF"/>
                </a:solidFill>
              </a:rPr>
              <a:t>：为平衡时物质</a:t>
            </a:r>
            <a:r>
              <a:rPr kumimoji="0" lang="th-TH" altLang="zh-CN" dirty="0">
                <a:solidFill>
                  <a:srgbClr val="0000FF"/>
                </a:solidFill>
              </a:rPr>
              <a:t>B</a:t>
            </a:r>
            <a:r>
              <a:rPr kumimoji="0" lang="zh-CN" altLang="th-TH" dirty="0">
                <a:solidFill>
                  <a:srgbClr val="0000FF"/>
                </a:solidFill>
              </a:rPr>
              <a:t>的物质的量。</a:t>
            </a:r>
            <a:r>
              <a:rPr lang="zh-CN" altLang="en-US" dirty="0">
                <a:solidFill>
                  <a:srgbClr val="0000FF"/>
                </a:solidFill>
              </a:rPr>
              <a:t> </a:t>
            </a:r>
          </a:p>
        </p:txBody>
      </p:sp>
      <p:pic>
        <p:nvPicPr>
          <p:cNvPr id="666629"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grpSp>
        <p:nvGrpSpPr>
          <p:cNvPr id="2" name="Group 7"/>
          <p:cNvGrpSpPr>
            <a:grpSpLocks/>
          </p:cNvGrpSpPr>
          <p:nvPr/>
        </p:nvGrpSpPr>
        <p:grpSpPr bwMode="auto">
          <a:xfrm>
            <a:off x="1763713" y="3573463"/>
            <a:ext cx="6264275" cy="1368425"/>
            <a:chOff x="1111" y="2251"/>
            <a:chExt cx="3946" cy="862"/>
          </a:xfrm>
        </p:grpSpPr>
        <p:graphicFrame>
          <p:nvGraphicFramePr>
            <p:cNvPr id="666627" name="Object 3"/>
            <p:cNvGraphicFramePr>
              <a:graphicFrameLocks noChangeAspect="1"/>
            </p:cNvGraphicFramePr>
            <p:nvPr/>
          </p:nvGraphicFramePr>
          <p:xfrm>
            <a:off x="1111" y="2251"/>
            <a:ext cx="2657" cy="862"/>
          </p:xfrm>
          <a:graphic>
            <a:graphicData uri="http://schemas.openxmlformats.org/presentationml/2006/ole">
              <p:oleObj spid="_x0000_s430082" name="Equation" r:id="rId5" imgW="1485720" imgH="482400" progId="Equation.DSMT4">
                <p:embed/>
              </p:oleObj>
            </a:graphicData>
          </a:graphic>
        </p:graphicFrame>
        <p:sp>
          <p:nvSpPr>
            <p:cNvPr id="666630" name="Text Box 6"/>
            <p:cNvSpPr txBox="1">
              <a:spLocks noChangeArrowheads="1"/>
            </p:cNvSpPr>
            <p:nvPr/>
          </p:nvSpPr>
          <p:spPr bwMode="auto">
            <a:xfrm>
              <a:off x="3833" y="2478"/>
              <a:ext cx="1224" cy="365"/>
            </a:xfrm>
            <a:prstGeom prst="rect">
              <a:avLst/>
            </a:prstGeom>
            <a:noFill/>
            <a:ln w="63500" algn="ctr">
              <a:noFill/>
              <a:miter lim="800000"/>
              <a:headEnd/>
              <a:tailEnd/>
            </a:ln>
            <a:effectLst/>
          </p:spPr>
          <p:txBody>
            <a:bodyPr>
              <a:spAutoFit/>
            </a:bodyPr>
            <a:lstStyle/>
            <a:p>
              <a:pPr>
                <a:spcBef>
                  <a:spcPct val="50000"/>
                </a:spcBef>
              </a:pPr>
              <a:r>
                <a:rPr lang="en-US" altLang="zh-CN"/>
                <a:t>×100%</a:t>
              </a:r>
            </a:p>
          </p:txBody>
        </p:sp>
      </p:gr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BC54904-008A-46DA-B169-655D38387ACD}"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67771F2A-4DA9-48D6-BBB8-90150F40AF1B}" type="slidenum">
              <a:rPr lang="en-US" altLang="zh-CN"/>
              <a:pPr/>
              <a:t>137</a:t>
            </a:fld>
            <a:endParaRPr lang="en-US" altLang="zh-CN"/>
          </a:p>
        </p:txBody>
      </p:sp>
      <p:sp>
        <p:nvSpPr>
          <p:cNvPr id="668674" name="Rectangle 2"/>
          <p:cNvSpPr>
            <a:spLocks noGrp="1" noChangeArrowheads="1"/>
          </p:cNvSpPr>
          <p:nvPr>
            <p:ph type="title"/>
          </p:nvPr>
        </p:nvSpPr>
        <p:spPr/>
        <p:txBody>
          <a:bodyPr/>
          <a:lstStyle/>
          <a:p>
            <a:r>
              <a:rPr lang="zh-CN" altLang="en-US"/>
              <a:t>例</a:t>
            </a:r>
            <a:r>
              <a:rPr lang="en-US" altLang="zh-CN"/>
              <a:t>12</a:t>
            </a:r>
          </a:p>
        </p:txBody>
      </p:sp>
      <p:sp>
        <p:nvSpPr>
          <p:cNvPr id="668675" name="Rectangle 3"/>
          <p:cNvSpPr>
            <a:spLocks noChangeArrowheads="1"/>
          </p:cNvSpPr>
          <p:nvPr/>
        </p:nvSpPr>
        <p:spPr bwMode="auto">
          <a:xfrm>
            <a:off x="755650" y="1268413"/>
            <a:ext cx="8077200" cy="4864100"/>
          </a:xfrm>
          <a:prstGeom prst="rect">
            <a:avLst/>
          </a:prstGeom>
          <a:noFill/>
          <a:ln w="9525">
            <a:noFill/>
            <a:miter lim="800000"/>
            <a:headEnd/>
            <a:tailEnd/>
          </a:ln>
        </p:spPr>
        <p:txBody>
          <a:bodyPr/>
          <a:lstStyle/>
          <a:p>
            <a:pPr marL="342900" indent="-342900" algn="l">
              <a:lnSpc>
                <a:spcPct val="140000"/>
              </a:lnSpc>
              <a:spcBef>
                <a:spcPct val="20000"/>
              </a:spcBef>
              <a:buClr>
                <a:srgbClr val="FF00FF"/>
              </a:buClr>
              <a:buFont typeface="Wingdings" pitchFamily="2" charset="2"/>
              <a:buChar char="v"/>
            </a:pPr>
            <a:r>
              <a:rPr lang="zh-CN" altLang="en-US" sz="2800" dirty="0">
                <a:solidFill>
                  <a:srgbClr val="0000FF"/>
                </a:solidFill>
              </a:rPr>
              <a:t>将</a:t>
            </a:r>
            <a:r>
              <a:rPr lang="en-US" altLang="zh-CN" sz="2800" dirty="0">
                <a:solidFill>
                  <a:srgbClr val="0000FF"/>
                </a:solidFill>
              </a:rPr>
              <a:t>1.20molSO</a:t>
            </a:r>
            <a:r>
              <a:rPr lang="en-US" altLang="zh-CN" sz="2800" baseline="-25000" dirty="0">
                <a:solidFill>
                  <a:srgbClr val="0000FF"/>
                </a:solidFill>
              </a:rPr>
              <a:t>2</a:t>
            </a:r>
            <a:r>
              <a:rPr lang="zh-CN" altLang="en-US" sz="2800" dirty="0">
                <a:solidFill>
                  <a:srgbClr val="0000FF"/>
                </a:solidFill>
              </a:rPr>
              <a:t>和</a:t>
            </a:r>
            <a:r>
              <a:rPr lang="en-US" altLang="zh-CN" sz="2800" dirty="0">
                <a:solidFill>
                  <a:srgbClr val="0000FF"/>
                </a:solidFill>
              </a:rPr>
              <a:t>2.00molO</a:t>
            </a:r>
            <a:r>
              <a:rPr lang="en-US" altLang="zh-CN" sz="2800" baseline="-25000" dirty="0">
                <a:solidFill>
                  <a:srgbClr val="0000FF"/>
                </a:solidFill>
              </a:rPr>
              <a:t>2</a:t>
            </a:r>
            <a:r>
              <a:rPr lang="zh-CN" altLang="en-US" sz="2800" dirty="0">
                <a:solidFill>
                  <a:srgbClr val="0000FF"/>
                </a:solidFill>
              </a:rPr>
              <a:t>的混合气体，在</a:t>
            </a:r>
            <a:r>
              <a:rPr lang="en-US" altLang="zh-CN" sz="2800" dirty="0">
                <a:solidFill>
                  <a:srgbClr val="0000FF"/>
                </a:solidFill>
              </a:rPr>
              <a:t>800K</a:t>
            </a:r>
            <a:r>
              <a:rPr lang="zh-CN" altLang="en-US" sz="2800" dirty="0">
                <a:solidFill>
                  <a:srgbClr val="0000FF"/>
                </a:solidFill>
              </a:rPr>
              <a:t>和</a:t>
            </a:r>
            <a:r>
              <a:rPr lang="en-US" altLang="zh-CN" sz="2800" dirty="0">
                <a:solidFill>
                  <a:srgbClr val="0000FF"/>
                </a:solidFill>
              </a:rPr>
              <a:t>101.325kPa</a:t>
            </a:r>
            <a:r>
              <a:rPr lang="zh-CN" altLang="en-US" sz="2800" dirty="0">
                <a:solidFill>
                  <a:srgbClr val="0000FF"/>
                </a:solidFill>
              </a:rPr>
              <a:t>的总压力下，缓慢通过</a:t>
            </a:r>
            <a:r>
              <a:rPr lang="en-US" altLang="zh-CN" sz="2800" dirty="0">
                <a:solidFill>
                  <a:srgbClr val="0000FF"/>
                </a:solidFill>
              </a:rPr>
              <a:t>V</a:t>
            </a:r>
            <a:r>
              <a:rPr lang="en-US" altLang="zh-CN" sz="2800" baseline="-25000" dirty="0">
                <a:solidFill>
                  <a:srgbClr val="0000FF"/>
                </a:solidFill>
              </a:rPr>
              <a:t>2</a:t>
            </a:r>
            <a:r>
              <a:rPr lang="en-US" altLang="zh-CN" sz="2800" dirty="0">
                <a:solidFill>
                  <a:srgbClr val="0000FF"/>
                </a:solidFill>
              </a:rPr>
              <a:t>O</a:t>
            </a:r>
            <a:r>
              <a:rPr lang="en-US" altLang="zh-CN" sz="2800" baseline="-25000" dirty="0">
                <a:solidFill>
                  <a:srgbClr val="0000FF"/>
                </a:solidFill>
              </a:rPr>
              <a:t>5</a:t>
            </a:r>
            <a:r>
              <a:rPr lang="zh-CN" altLang="en-US" sz="2800" dirty="0">
                <a:solidFill>
                  <a:srgbClr val="0000FF"/>
                </a:solidFill>
              </a:rPr>
              <a:t>催化剂使生成</a:t>
            </a:r>
            <a:r>
              <a:rPr lang="en-US" altLang="zh-CN" sz="2800" dirty="0">
                <a:solidFill>
                  <a:srgbClr val="0000FF"/>
                </a:solidFill>
              </a:rPr>
              <a:t>SO</a:t>
            </a:r>
            <a:r>
              <a:rPr lang="en-US" altLang="zh-CN" sz="2800" baseline="-25000" dirty="0">
                <a:solidFill>
                  <a:srgbClr val="0000FF"/>
                </a:solidFill>
              </a:rPr>
              <a:t>3</a:t>
            </a:r>
            <a:r>
              <a:rPr lang="zh-CN" altLang="en-US" sz="2800" dirty="0">
                <a:solidFill>
                  <a:srgbClr val="0000FF"/>
                </a:solidFill>
              </a:rPr>
              <a:t>，在恒温恒压下达到平衡后，测得混合物中生成的</a:t>
            </a:r>
            <a:r>
              <a:rPr lang="en-US" altLang="zh-CN" sz="2800" dirty="0">
                <a:solidFill>
                  <a:srgbClr val="0000FF"/>
                </a:solidFill>
              </a:rPr>
              <a:t>SO</a:t>
            </a:r>
            <a:r>
              <a:rPr lang="en-US" altLang="zh-CN" sz="2800" baseline="-25000" dirty="0">
                <a:solidFill>
                  <a:srgbClr val="0000FF"/>
                </a:solidFill>
              </a:rPr>
              <a:t>3</a:t>
            </a:r>
            <a:r>
              <a:rPr lang="zh-CN" altLang="en-US" sz="2800" dirty="0">
                <a:solidFill>
                  <a:srgbClr val="0000FF"/>
                </a:solidFill>
              </a:rPr>
              <a:t>为</a:t>
            </a:r>
            <a:r>
              <a:rPr lang="en-US" altLang="zh-CN" sz="2800" dirty="0">
                <a:solidFill>
                  <a:srgbClr val="0000FF"/>
                </a:solidFill>
              </a:rPr>
              <a:t>1.10mol</a:t>
            </a:r>
            <a:r>
              <a:rPr lang="zh-CN" altLang="en-US" sz="2800" dirty="0">
                <a:solidFill>
                  <a:srgbClr val="0000FF"/>
                </a:solidFill>
              </a:rPr>
              <a:t>。利用上述实验数据求该温度下反应</a:t>
            </a:r>
            <a:r>
              <a:rPr lang="en-US" altLang="zh-CN" sz="2800" dirty="0">
                <a:solidFill>
                  <a:srgbClr val="0000FF"/>
                </a:solidFill>
              </a:rPr>
              <a:t>2SO</a:t>
            </a:r>
            <a:r>
              <a:rPr lang="en-US" altLang="zh-CN" sz="2800" baseline="-25000" dirty="0">
                <a:solidFill>
                  <a:srgbClr val="0000FF"/>
                </a:solidFill>
              </a:rPr>
              <a:t>2</a:t>
            </a:r>
            <a:r>
              <a:rPr lang="en-US" altLang="zh-CN" sz="2800" dirty="0">
                <a:solidFill>
                  <a:srgbClr val="0000FF"/>
                </a:solidFill>
              </a:rPr>
              <a:t>(g)+O</a:t>
            </a:r>
            <a:r>
              <a:rPr lang="en-US" altLang="zh-CN" sz="2800" baseline="-25000" dirty="0">
                <a:solidFill>
                  <a:srgbClr val="0000FF"/>
                </a:solidFill>
              </a:rPr>
              <a:t>2</a:t>
            </a:r>
            <a:r>
              <a:rPr lang="en-US" altLang="zh-CN" sz="2800" dirty="0">
                <a:solidFill>
                  <a:srgbClr val="0000FF"/>
                </a:solidFill>
              </a:rPr>
              <a:t>(g)=2SO</a:t>
            </a:r>
            <a:r>
              <a:rPr lang="en-US" altLang="zh-CN" sz="2800" baseline="-25000" dirty="0">
                <a:solidFill>
                  <a:srgbClr val="0000FF"/>
                </a:solidFill>
              </a:rPr>
              <a:t>3</a:t>
            </a:r>
            <a:r>
              <a:rPr lang="en-US" altLang="zh-CN" sz="2800" dirty="0">
                <a:solidFill>
                  <a:srgbClr val="0000FF"/>
                </a:solidFill>
              </a:rPr>
              <a:t>(g)</a:t>
            </a:r>
            <a:r>
              <a:rPr lang="zh-CN" altLang="en-US" sz="2800" dirty="0">
                <a:solidFill>
                  <a:srgbClr val="0000FF"/>
                </a:solidFill>
              </a:rPr>
              <a:t>的各组分的平衡分压、</a:t>
            </a:r>
            <a:r>
              <a:rPr lang="en-US" altLang="zh-CN" sz="2800" i="1" dirty="0">
                <a:solidFill>
                  <a:srgbClr val="0000FF"/>
                </a:solidFill>
              </a:rPr>
              <a:t>K</a:t>
            </a:r>
            <a:r>
              <a:rPr lang="ru-RU" altLang="zh-CN" sz="2800" baseline="30000" dirty="0">
                <a:solidFill>
                  <a:srgbClr val="0000FF"/>
                </a:solidFill>
                <a:cs typeface="Times New Roman" pitchFamily="18" charset="0"/>
              </a:rPr>
              <a:t>ө </a:t>
            </a:r>
            <a:r>
              <a:rPr lang="zh-CN" altLang="en-US" sz="2800" dirty="0">
                <a:solidFill>
                  <a:srgbClr val="0000FF"/>
                </a:solidFill>
              </a:rPr>
              <a:t>、 </a:t>
            </a:r>
            <a:r>
              <a:rPr lang="zh-CN" altLang="en-US" sz="2800" dirty="0">
                <a:solidFill>
                  <a:srgbClr val="0000FF"/>
                </a:solidFill>
                <a:sym typeface="Symbol" pitchFamily="18" charset="2"/>
              </a:rPr>
              <a:t></a:t>
            </a:r>
            <a:r>
              <a:rPr lang="en-US" altLang="zh-CN" sz="2800" baseline="-25000" dirty="0" err="1">
                <a:solidFill>
                  <a:srgbClr val="0000FF"/>
                </a:solidFill>
                <a:sym typeface="Symbol" pitchFamily="18" charset="2"/>
              </a:rPr>
              <a:t>r</a:t>
            </a:r>
            <a:r>
              <a:rPr lang="en-US" altLang="zh-CN" sz="2800" i="1" dirty="0" err="1">
                <a:solidFill>
                  <a:srgbClr val="0000FF"/>
                </a:solidFill>
                <a:sym typeface="Symbol" pitchFamily="18" charset="2"/>
              </a:rPr>
              <a:t>G</a:t>
            </a:r>
            <a:r>
              <a:rPr lang="en-US" altLang="zh-CN" sz="2800" baseline="-25000" dirty="0" err="1">
                <a:solidFill>
                  <a:srgbClr val="0000FF"/>
                </a:solidFill>
                <a:sym typeface="Symbol" pitchFamily="18" charset="2"/>
              </a:rPr>
              <a:t>m</a:t>
            </a:r>
            <a:r>
              <a:rPr lang="ru-RU" altLang="zh-CN" sz="2800" baseline="50000" dirty="0">
                <a:solidFill>
                  <a:srgbClr val="0000FF"/>
                </a:solidFill>
                <a:cs typeface="Times New Roman" pitchFamily="18" charset="0"/>
                <a:sym typeface="Symbol" pitchFamily="18" charset="2"/>
              </a:rPr>
              <a:t>ө</a:t>
            </a:r>
            <a:r>
              <a:rPr lang="zh-CN" altLang="en-US" sz="2800" dirty="0">
                <a:solidFill>
                  <a:srgbClr val="0000FF"/>
                </a:solidFill>
              </a:rPr>
              <a:t>及</a:t>
            </a:r>
            <a:r>
              <a:rPr lang="en-US" altLang="zh-CN" sz="2800" dirty="0">
                <a:solidFill>
                  <a:srgbClr val="0000FF"/>
                </a:solidFill>
              </a:rPr>
              <a:t>SO</a:t>
            </a:r>
            <a:r>
              <a:rPr lang="en-US" altLang="zh-CN" sz="2800" baseline="-25000" dirty="0">
                <a:solidFill>
                  <a:srgbClr val="0000FF"/>
                </a:solidFill>
              </a:rPr>
              <a:t>2</a:t>
            </a:r>
            <a:r>
              <a:rPr lang="zh-CN" altLang="en-US" sz="2800" dirty="0">
                <a:solidFill>
                  <a:srgbClr val="0000FF"/>
                </a:solidFill>
              </a:rPr>
              <a:t>的转化率，并讨论温度、总压力的高低对</a:t>
            </a:r>
            <a:r>
              <a:rPr lang="en-US" altLang="zh-CN" sz="2800" dirty="0">
                <a:solidFill>
                  <a:srgbClr val="0000FF"/>
                </a:solidFill>
              </a:rPr>
              <a:t>SO</a:t>
            </a:r>
            <a:r>
              <a:rPr lang="en-US" altLang="zh-CN" sz="2800" baseline="-25000" dirty="0">
                <a:solidFill>
                  <a:srgbClr val="0000FF"/>
                </a:solidFill>
              </a:rPr>
              <a:t>2</a:t>
            </a:r>
            <a:r>
              <a:rPr lang="zh-CN" altLang="en-US" sz="2800" dirty="0">
                <a:solidFill>
                  <a:srgbClr val="0000FF"/>
                </a:solidFill>
              </a:rPr>
              <a:t>转化率的影响。</a:t>
            </a:r>
          </a:p>
        </p:txBody>
      </p:sp>
      <p:pic>
        <p:nvPicPr>
          <p:cNvPr id="668676"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533F29B1-D1A3-460A-9FED-BE3AE03FEE64}"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FB9EC5B0-B102-4E6A-BA38-FDB8307E37AB}" type="slidenum">
              <a:rPr lang="en-US" altLang="zh-CN"/>
              <a:pPr/>
              <a:t>138</a:t>
            </a:fld>
            <a:endParaRPr lang="en-US" altLang="zh-CN"/>
          </a:p>
        </p:txBody>
      </p:sp>
      <p:sp>
        <p:nvSpPr>
          <p:cNvPr id="669698" name="Text Box 2"/>
          <p:cNvSpPr txBox="1">
            <a:spLocks noChangeArrowheads="1"/>
          </p:cNvSpPr>
          <p:nvPr/>
        </p:nvSpPr>
        <p:spPr bwMode="auto">
          <a:xfrm>
            <a:off x="762000" y="1249363"/>
            <a:ext cx="1371600" cy="579437"/>
          </a:xfrm>
          <a:prstGeom prst="rect">
            <a:avLst/>
          </a:prstGeom>
          <a:noFill/>
          <a:ln w="9525">
            <a:noFill/>
            <a:miter lim="800000"/>
            <a:headEnd/>
            <a:tailEnd/>
          </a:ln>
          <a:effectLst/>
        </p:spPr>
        <p:txBody>
          <a:bodyPr lIns="90000" tIns="46800" rIns="90000" bIns="46800">
            <a:spAutoFit/>
          </a:bodyPr>
          <a:lstStyle/>
          <a:p>
            <a:pPr algn="l">
              <a:spcBef>
                <a:spcPct val="50000"/>
              </a:spcBef>
            </a:pPr>
            <a:r>
              <a:rPr lang="zh-CN" altLang="en-US">
                <a:solidFill>
                  <a:srgbClr val="0000FF"/>
                </a:solidFill>
              </a:rPr>
              <a:t>（</a:t>
            </a:r>
            <a:r>
              <a:rPr lang="en-US" altLang="zh-CN">
                <a:solidFill>
                  <a:srgbClr val="0000FF"/>
                </a:solidFill>
              </a:rPr>
              <a:t>1</a:t>
            </a:r>
            <a:r>
              <a:rPr lang="zh-CN" altLang="en-US">
                <a:solidFill>
                  <a:srgbClr val="0000FF"/>
                </a:solidFill>
              </a:rPr>
              <a:t>）</a:t>
            </a:r>
          </a:p>
        </p:txBody>
      </p:sp>
      <p:graphicFrame>
        <p:nvGraphicFramePr>
          <p:cNvPr id="669699" name="Object 3"/>
          <p:cNvGraphicFramePr>
            <a:graphicFrameLocks noChangeAspect="1"/>
          </p:cNvGraphicFramePr>
          <p:nvPr/>
        </p:nvGraphicFramePr>
        <p:xfrm>
          <a:off x="762000" y="1268413"/>
          <a:ext cx="8382000" cy="2413000"/>
        </p:xfrm>
        <a:graphic>
          <a:graphicData uri="http://schemas.openxmlformats.org/presentationml/2006/ole">
            <p:oleObj spid="_x0000_s431106" name="公式" r:id="rId3" imgW="3974760" imgH="1143000" progId="Equation.3">
              <p:embed/>
            </p:oleObj>
          </a:graphicData>
        </a:graphic>
      </p:graphicFrame>
      <p:sp>
        <p:nvSpPr>
          <p:cNvPr id="669700" name="Text Box 4"/>
          <p:cNvSpPr txBox="1">
            <a:spLocks noChangeArrowheads="1"/>
          </p:cNvSpPr>
          <p:nvPr/>
        </p:nvSpPr>
        <p:spPr bwMode="auto">
          <a:xfrm>
            <a:off x="762000" y="3687763"/>
            <a:ext cx="587375" cy="579437"/>
          </a:xfrm>
          <a:prstGeom prst="rect">
            <a:avLst/>
          </a:prstGeom>
          <a:noFill/>
          <a:ln w="9525">
            <a:noFill/>
            <a:miter lim="800000"/>
            <a:headEnd/>
            <a:tailEnd/>
          </a:ln>
          <a:effectLst/>
        </p:spPr>
        <p:txBody>
          <a:bodyPr wrap="none" lIns="90000" tIns="46800" rIns="90000" bIns="46800">
            <a:spAutoFit/>
          </a:bodyPr>
          <a:lstStyle/>
          <a:p>
            <a:pPr algn="l">
              <a:spcBef>
                <a:spcPct val="50000"/>
              </a:spcBef>
            </a:pPr>
            <a:r>
              <a:rPr kumimoji="0" lang="zh-CN" altLang="en-US"/>
              <a:t>则</a:t>
            </a:r>
          </a:p>
        </p:txBody>
      </p:sp>
      <p:graphicFrame>
        <p:nvGraphicFramePr>
          <p:cNvPr id="669701" name="Object 5"/>
          <p:cNvGraphicFramePr>
            <a:graphicFrameLocks noChangeAspect="1"/>
          </p:cNvGraphicFramePr>
          <p:nvPr/>
        </p:nvGraphicFramePr>
        <p:xfrm>
          <a:off x="762000" y="4267200"/>
          <a:ext cx="8229600" cy="1622425"/>
        </p:xfrm>
        <a:graphic>
          <a:graphicData uri="http://schemas.openxmlformats.org/presentationml/2006/ole">
            <p:oleObj spid="_x0000_s431107" name="Equation" r:id="rId4" imgW="3746160" imgH="736560" progId="Equation.DSMT4">
              <p:embed/>
            </p:oleObj>
          </a:graphicData>
        </a:graphic>
      </p:graphicFrame>
      <p:sp>
        <p:nvSpPr>
          <p:cNvPr id="669702" name="Rectangle 6"/>
          <p:cNvSpPr>
            <a:spLocks noGrp="1" noChangeArrowheads="1"/>
          </p:cNvSpPr>
          <p:nvPr>
            <p:ph type="title"/>
          </p:nvPr>
        </p:nvSpPr>
        <p:spPr/>
        <p:txBody>
          <a:bodyPr/>
          <a:lstStyle/>
          <a:p>
            <a:r>
              <a:rPr lang="zh-CN" altLang="en-US"/>
              <a:t>例</a:t>
            </a:r>
            <a:r>
              <a:rPr lang="en-US" altLang="zh-CN"/>
              <a:t>12</a:t>
            </a:r>
            <a:r>
              <a:rPr lang="zh-CN" altLang="en-US"/>
              <a:t>解</a:t>
            </a:r>
          </a:p>
        </p:txBody>
      </p:sp>
      <p:pic>
        <p:nvPicPr>
          <p:cNvPr id="669703" name="Picture 7"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69699"/>
                                        </p:tgtEl>
                                        <p:attrNameLst>
                                          <p:attrName>style.visibility</p:attrName>
                                        </p:attrNameLst>
                                      </p:cBhvr>
                                      <p:to>
                                        <p:strVal val="visible"/>
                                      </p:to>
                                    </p:set>
                                    <p:anim calcmode="lin" valueType="num">
                                      <p:cBhvr>
                                        <p:cTn id="7" dur="500" fill="hold"/>
                                        <p:tgtEl>
                                          <p:spTgt spid="669699"/>
                                        </p:tgtEl>
                                        <p:attrNameLst>
                                          <p:attrName>ppt_w</p:attrName>
                                        </p:attrNameLst>
                                      </p:cBhvr>
                                      <p:tavLst>
                                        <p:tav tm="0">
                                          <p:val>
                                            <p:fltVal val="0"/>
                                          </p:val>
                                        </p:tav>
                                        <p:tav tm="100000">
                                          <p:val>
                                            <p:strVal val="#ppt_w"/>
                                          </p:val>
                                        </p:tav>
                                      </p:tavLst>
                                    </p:anim>
                                    <p:anim calcmode="lin" valueType="num">
                                      <p:cBhvr>
                                        <p:cTn id="8" dur="500" fill="hold"/>
                                        <p:tgtEl>
                                          <p:spTgt spid="66969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697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66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0"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A21693A2-CD26-41C1-828A-A07FA6F2DCF6}" type="datetime1">
              <a:rPr lang="zh-CN" altLang="en-US"/>
              <a:pPr/>
              <a:t>2017/11/1</a:t>
            </a:fld>
            <a:endParaRPr lang="en-US" altLang="zh-CN"/>
          </a:p>
        </p:txBody>
      </p:sp>
      <p:sp>
        <p:nvSpPr>
          <p:cNvPr id="13" name="灯片编号占位符 5"/>
          <p:cNvSpPr>
            <a:spLocks noGrp="1"/>
          </p:cNvSpPr>
          <p:nvPr>
            <p:ph type="sldNum" sz="quarter" idx="12"/>
          </p:nvPr>
        </p:nvSpPr>
        <p:spPr/>
        <p:txBody>
          <a:bodyPr/>
          <a:lstStyle/>
          <a:p>
            <a:fld id="{672C4517-FDFC-423B-86BC-50D50E73962E}" type="slidenum">
              <a:rPr lang="en-US" altLang="zh-CN"/>
              <a:pPr/>
              <a:t>139</a:t>
            </a:fld>
            <a:endParaRPr lang="en-US" altLang="zh-CN"/>
          </a:p>
        </p:txBody>
      </p:sp>
      <p:sp>
        <p:nvSpPr>
          <p:cNvPr id="670722" name="Oval 2"/>
          <p:cNvSpPr>
            <a:spLocks noChangeArrowheads="1"/>
          </p:cNvSpPr>
          <p:nvPr/>
        </p:nvSpPr>
        <p:spPr bwMode="auto">
          <a:xfrm>
            <a:off x="3276600" y="5340350"/>
            <a:ext cx="3240088" cy="609600"/>
          </a:xfrm>
          <a:prstGeom prst="ellipse">
            <a:avLst/>
          </a:prstGeom>
          <a:solidFill>
            <a:srgbClr val="FFB1E5"/>
          </a:solidFill>
          <a:ln w="9525">
            <a:solidFill>
              <a:srgbClr val="FDECC9"/>
            </a:solidFill>
            <a:round/>
            <a:headEnd/>
            <a:tailEnd/>
          </a:ln>
          <a:effectLst/>
        </p:spPr>
        <p:txBody>
          <a:bodyPr lIns="90000" tIns="46800" rIns="90000" bIns="46800" anchor="ctr">
            <a:spAutoFit/>
          </a:bodyPr>
          <a:lstStyle/>
          <a:p>
            <a:endParaRPr lang="zh-CN" altLang="en-US"/>
          </a:p>
        </p:txBody>
      </p:sp>
      <p:sp>
        <p:nvSpPr>
          <p:cNvPr id="670723" name="Text Box 3"/>
          <p:cNvSpPr txBox="1">
            <a:spLocks noChangeArrowheads="1"/>
          </p:cNvSpPr>
          <p:nvPr/>
        </p:nvSpPr>
        <p:spPr bwMode="auto">
          <a:xfrm>
            <a:off x="539750" y="1249363"/>
            <a:ext cx="1365250" cy="579437"/>
          </a:xfrm>
          <a:prstGeom prst="rect">
            <a:avLst/>
          </a:prstGeom>
          <a:noFill/>
          <a:ln w="9525">
            <a:noFill/>
            <a:miter lim="800000"/>
            <a:headEnd/>
            <a:tailEnd/>
          </a:ln>
          <a:effectLst/>
        </p:spPr>
        <p:txBody>
          <a:bodyPr lIns="90000" tIns="46800" rIns="90000" bIns="46800">
            <a:spAutoFit/>
          </a:bodyPr>
          <a:lstStyle/>
          <a:p>
            <a:pPr algn="l">
              <a:spcBef>
                <a:spcPct val="50000"/>
              </a:spcBef>
            </a:pPr>
            <a:r>
              <a:rPr lang="zh-CN" altLang="en-US">
                <a:solidFill>
                  <a:srgbClr val="0000FF"/>
                </a:solidFill>
              </a:rPr>
              <a:t>（</a:t>
            </a:r>
            <a:r>
              <a:rPr lang="en-US" altLang="zh-CN">
                <a:solidFill>
                  <a:srgbClr val="0000FF"/>
                </a:solidFill>
              </a:rPr>
              <a:t>2</a:t>
            </a:r>
            <a:r>
              <a:rPr lang="zh-CN" altLang="en-US">
                <a:solidFill>
                  <a:srgbClr val="0000FF"/>
                </a:solidFill>
              </a:rPr>
              <a:t>）</a:t>
            </a:r>
          </a:p>
        </p:txBody>
      </p:sp>
      <p:graphicFrame>
        <p:nvGraphicFramePr>
          <p:cNvPr id="670724" name="Object 4"/>
          <p:cNvGraphicFramePr>
            <a:graphicFrameLocks noChangeAspect="1"/>
          </p:cNvGraphicFramePr>
          <p:nvPr/>
        </p:nvGraphicFramePr>
        <p:xfrm>
          <a:off x="1600200" y="1295400"/>
          <a:ext cx="6172200" cy="2632075"/>
        </p:xfrm>
        <a:graphic>
          <a:graphicData uri="http://schemas.openxmlformats.org/presentationml/2006/ole">
            <p:oleObj spid="_x0000_s432130" name="公式" r:id="rId3" imgW="2323800" imgH="990360" progId="Equation.3">
              <p:embed/>
            </p:oleObj>
          </a:graphicData>
        </a:graphic>
      </p:graphicFrame>
      <p:graphicFrame>
        <p:nvGraphicFramePr>
          <p:cNvPr id="670725" name="Object 5"/>
          <p:cNvGraphicFramePr>
            <a:graphicFrameLocks noChangeAspect="1"/>
          </p:cNvGraphicFramePr>
          <p:nvPr/>
        </p:nvGraphicFramePr>
        <p:xfrm>
          <a:off x="990600" y="4038600"/>
          <a:ext cx="7924800" cy="1785938"/>
        </p:xfrm>
        <a:graphic>
          <a:graphicData uri="http://schemas.openxmlformats.org/presentationml/2006/ole">
            <p:oleObj spid="_x0000_s432131" name="Equation" r:id="rId4" imgW="3098520" imgH="698400" progId="Equation.DSMT4">
              <p:embed/>
            </p:oleObj>
          </a:graphicData>
        </a:graphic>
      </p:graphicFrame>
      <p:sp>
        <p:nvSpPr>
          <p:cNvPr id="670726" name="Rectangle 6"/>
          <p:cNvSpPr>
            <a:spLocks noChangeArrowheads="1"/>
          </p:cNvSpPr>
          <p:nvPr/>
        </p:nvSpPr>
        <p:spPr bwMode="auto">
          <a:xfrm>
            <a:off x="4643438" y="428604"/>
            <a:ext cx="3714750" cy="519113"/>
          </a:xfrm>
          <a:prstGeom prst="rect">
            <a:avLst/>
          </a:prstGeom>
          <a:noFill/>
          <a:ln w="9525">
            <a:noFill/>
            <a:miter lim="800000"/>
            <a:headEnd/>
            <a:tailEnd/>
          </a:ln>
          <a:effectLst/>
        </p:spPr>
        <p:txBody>
          <a:bodyPr wrap="none" lIns="90000" tIns="46800" rIns="90000" bIns="46800">
            <a:spAutoFit/>
          </a:bodyPr>
          <a:lstStyle/>
          <a:p>
            <a:pPr algn="l"/>
            <a:r>
              <a:rPr kumimoji="0" lang="en-US" altLang="zh-CN" sz="2800" dirty="0"/>
              <a:t>2SO</a:t>
            </a:r>
            <a:r>
              <a:rPr kumimoji="0" lang="en-US" altLang="zh-CN" sz="2800" baseline="-25000" dirty="0"/>
              <a:t>2</a:t>
            </a:r>
            <a:r>
              <a:rPr kumimoji="0" lang="en-US" altLang="zh-CN" sz="2800" dirty="0"/>
              <a:t>(g)+O</a:t>
            </a:r>
            <a:r>
              <a:rPr kumimoji="0" lang="en-US" altLang="zh-CN" sz="2800" baseline="-25000" dirty="0"/>
              <a:t>2</a:t>
            </a:r>
            <a:r>
              <a:rPr kumimoji="0" lang="en-US" altLang="zh-CN" sz="2800" dirty="0"/>
              <a:t>(g)=2SO</a:t>
            </a:r>
            <a:r>
              <a:rPr kumimoji="0" lang="en-US" altLang="zh-CN" sz="2800" baseline="-25000" dirty="0"/>
              <a:t>3</a:t>
            </a:r>
            <a:r>
              <a:rPr kumimoji="0" lang="en-US" altLang="zh-CN" sz="2800" dirty="0"/>
              <a:t>(g)</a:t>
            </a:r>
          </a:p>
        </p:txBody>
      </p:sp>
      <p:sp>
        <p:nvSpPr>
          <p:cNvPr id="670727" name="Rectangle 7"/>
          <p:cNvSpPr>
            <a:spLocks noChangeArrowheads="1"/>
          </p:cNvSpPr>
          <p:nvPr/>
        </p:nvSpPr>
        <p:spPr bwMode="auto">
          <a:xfrm>
            <a:off x="628650" y="3535363"/>
            <a:ext cx="1200150" cy="579437"/>
          </a:xfrm>
          <a:prstGeom prst="rect">
            <a:avLst/>
          </a:prstGeom>
          <a:noFill/>
          <a:ln w="9525">
            <a:noFill/>
            <a:miter lim="800000"/>
            <a:headEnd/>
            <a:tailEnd/>
          </a:ln>
          <a:effectLst/>
        </p:spPr>
        <p:txBody>
          <a:bodyPr wrap="none">
            <a:spAutoFit/>
          </a:bodyPr>
          <a:lstStyle/>
          <a:p>
            <a:pPr algn="l">
              <a:spcBef>
                <a:spcPct val="50000"/>
              </a:spcBef>
            </a:pPr>
            <a:r>
              <a:rPr lang="zh-CN" altLang="en-US">
                <a:solidFill>
                  <a:srgbClr val="0000FF"/>
                </a:solidFill>
              </a:rPr>
              <a:t>（</a:t>
            </a:r>
            <a:r>
              <a:rPr lang="en-US" altLang="zh-CN">
                <a:solidFill>
                  <a:srgbClr val="0000FF"/>
                </a:solidFill>
              </a:rPr>
              <a:t>3</a:t>
            </a:r>
            <a:r>
              <a:rPr lang="zh-CN" altLang="en-US">
                <a:solidFill>
                  <a:srgbClr val="0000FF"/>
                </a:solidFill>
              </a:rPr>
              <a:t>）</a:t>
            </a:r>
          </a:p>
        </p:txBody>
      </p:sp>
      <p:sp>
        <p:nvSpPr>
          <p:cNvPr id="670728" name="AutoShape 8"/>
          <p:cNvSpPr>
            <a:spLocks noChangeArrowheads="1"/>
          </p:cNvSpPr>
          <p:nvPr/>
        </p:nvSpPr>
        <p:spPr bwMode="auto">
          <a:xfrm>
            <a:off x="5651500" y="5848350"/>
            <a:ext cx="3492500" cy="533400"/>
          </a:xfrm>
          <a:prstGeom prst="cloudCallout">
            <a:avLst>
              <a:gd name="adj1" fmla="val -29046"/>
              <a:gd name="adj2" fmla="val -95537"/>
            </a:avLst>
          </a:prstGeom>
          <a:solidFill>
            <a:schemeClr val="accent1"/>
          </a:solidFill>
          <a:ln w="9525">
            <a:solidFill>
              <a:srgbClr val="CC99FF"/>
            </a:solidFill>
            <a:miter lim="800000"/>
            <a:headEnd/>
            <a:tailEnd/>
          </a:ln>
          <a:effectLst/>
        </p:spPr>
        <p:txBody>
          <a:bodyPr/>
          <a:lstStyle/>
          <a:p>
            <a:pPr>
              <a:lnSpc>
                <a:spcPct val="80000"/>
              </a:lnSpc>
            </a:pPr>
            <a:r>
              <a:rPr kumimoji="0" lang="zh-CN" altLang="en-US" sz="2800">
                <a:solidFill>
                  <a:schemeClr val="hlink"/>
                </a:solidFill>
              </a:rPr>
              <a:t>反应正向进行</a:t>
            </a:r>
          </a:p>
        </p:txBody>
      </p:sp>
      <p:sp>
        <p:nvSpPr>
          <p:cNvPr id="670729" name="Rectangle 9"/>
          <p:cNvSpPr>
            <a:spLocks noGrp="1" noChangeArrowheads="1"/>
          </p:cNvSpPr>
          <p:nvPr>
            <p:ph type="title"/>
          </p:nvPr>
        </p:nvSpPr>
        <p:spPr/>
        <p:txBody>
          <a:bodyPr/>
          <a:lstStyle/>
          <a:p>
            <a:pPr algn="l"/>
            <a:r>
              <a:rPr lang="zh-CN" altLang="en-US" i="1" dirty="0"/>
              <a:t>例</a:t>
            </a:r>
            <a:r>
              <a:rPr lang="en-US" altLang="zh-CN" i="1" dirty="0"/>
              <a:t>12</a:t>
            </a:r>
            <a:r>
              <a:rPr lang="zh-CN" altLang="en-US" i="1" dirty="0"/>
              <a:t>解</a:t>
            </a:r>
          </a:p>
        </p:txBody>
      </p:sp>
      <p:pic>
        <p:nvPicPr>
          <p:cNvPr id="670730" name="Picture 10"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707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072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499"/>
                                          </p:stCondLst>
                                        </p:cTn>
                                        <p:tgtEl>
                                          <p:spTgt spid="6707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1" presetClass="entr" presetSubtype="0" fill="hold" grpId="0" nodeType="clickEffect">
                                  <p:stCondLst>
                                    <p:cond delay="0"/>
                                  </p:stCondLst>
                                  <p:childTnLst>
                                    <p:set>
                                      <p:cBhvr>
                                        <p:cTn id="17" dur="5000">
                                          <p:stCondLst>
                                            <p:cond delay="0"/>
                                          </p:stCondLst>
                                        </p:cTn>
                                        <p:tgtEl>
                                          <p:spTgt spid="6707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670728"/>
                                        </p:tgtEl>
                                        <p:attrNameLst>
                                          <p:attrName>style.visibility</p:attrName>
                                        </p:attrNameLst>
                                      </p:cBhvr>
                                      <p:to>
                                        <p:strVal val="visible"/>
                                      </p:to>
                                    </p:set>
                                    <p:anim calcmode="lin" valueType="num">
                                      <p:cBhvr>
                                        <p:cTn id="22" dur="1000" fill="hold"/>
                                        <p:tgtEl>
                                          <p:spTgt spid="670728"/>
                                        </p:tgtEl>
                                        <p:attrNameLst>
                                          <p:attrName>ppt_w</p:attrName>
                                        </p:attrNameLst>
                                      </p:cBhvr>
                                      <p:tavLst>
                                        <p:tav tm="0">
                                          <p:val>
                                            <p:strVal val="#ppt_w*0.70"/>
                                          </p:val>
                                        </p:tav>
                                        <p:tav tm="100000">
                                          <p:val>
                                            <p:strVal val="#ppt_w"/>
                                          </p:val>
                                        </p:tav>
                                      </p:tavLst>
                                    </p:anim>
                                    <p:anim calcmode="lin" valueType="num">
                                      <p:cBhvr>
                                        <p:cTn id="23" dur="1000" fill="hold"/>
                                        <p:tgtEl>
                                          <p:spTgt spid="670728"/>
                                        </p:tgtEl>
                                        <p:attrNameLst>
                                          <p:attrName>ppt_h</p:attrName>
                                        </p:attrNameLst>
                                      </p:cBhvr>
                                      <p:tavLst>
                                        <p:tav tm="0">
                                          <p:val>
                                            <p:strVal val="#ppt_h"/>
                                          </p:val>
                                        </p:tav>
                                        <p:tav tm="100000">
                                          <p:val>
                                            <p:strVal val="#ppt_h"/>
                                          </p:val>
                                        </p:tav>
                                      </p:tavLst>
                                    </p:anim>
                                    <p:animEffect transition="in" filter="fade">
                                      <p:cBhvr>
                                        <p:cTn id="24" dur="1000"/>
                                        <p:tgtEl>
                                          <p:spTgt spid="67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2" grpId="0" animBg="1"/>
      <p:bldP spid="670727" grpId="0"/>
      <p:bldP spid="67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703388" y="36513"/>
            <a:ext cx="6796087" cy="727075"/>
          </a:xfrm>
          <a:noFill/>
          <a:ln/>
        </p:spPr>
        <p:txBody>
          <a:bodyPr anchor="b"/>
          <a:lstStyle/>
          <a:p>
            <a:r>
              <a:rPr lang="en-US" altLang="zh-CN" sz="3600" dirty="0" smtClean="0">
                <a:latin typeface="Times New Roman" pitchFamily="18" charset="0"/>
              </a:rPr>
              <a:t>2. </a:t>
            </a:r>
            <a:r>
              <a:rPr lang="zh-CN" altLang="en-US" sz="3600" dirty="0" smtClean="0">
                <a:latin typeface="Times New Roman" pitchFamily="18" charset="0"/>
              </a:rPr>
              <a:t>状态</a:t>
            </a:r>
            <a:r>
              <a:rPr lang="zh-CN" altLang="en-US" sz="3600" dirty="0">
                <a:latin typeface="Times New Roman" pitchFamily="18" charset="0"/>
              </a:rPr>
              <a:t>与状态函数</a:t>
            </a:r>
          </a:p>
        </p:txBody>
      </p:sp>
      <p:pic>
        <p:nvPicPr>
          <p:cNvPr id="38915" name="Picture 3"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
        <p:nvSpPr>
          <p:cNvPr id="38916" name="Rectangle 4"/>
          <p:cNvSpPr>
            <a:spLocks noChangeArrowheads="1"/>
          </p:cNvSpPr>
          <p:nvPr/>
        </p:nvSpPr>
        <p:spPr bwMode="auto">
          <a:xfrm>
            <a:off x="971550" y="1412875"/>
            <a:ext cx="7769225" cy="4495800"/>
          </a:xfrm>
          <a:prstGeom prst="rect">
            <a:avLst/>
          </a:prstGeom>
          <a:noFill/>
          <a:ln w="9525">
            <a:noFill/>
            <a:miter lim="800000"/>
            <a:headEnd/>
            <a:tailEnd/>
          </a:ln>
        </p:spPr>
        <p:txBody>
          <a:bodyPr/>
          <a:lstStyle/>
          <a:p>
            <a:pPr marL="342900" indent="-342900">
              <a:spcBef>
                <a:spcPct val="20000"/>
              </a:spcBef>
            </a:pPr>
            <a:r>
              <a:rPr lang="zh-CN" altLang="en-US" sz="3200" b="1">
                <a:solidFill>
                  <a:schemeClr val="folHlink"/>
                </a:solidFill>
                <a:latin typeface="Times New Roman" pitchFamily="18" charset="0"/>
              </a:rPr>
              <a:t>状态函数</a:t>
            </a:r>
          </a:p>
          <a:p>
            <a:pPr marL="342900" indent="-342900">
              <a:spcBef>
                <a:spcPct val="20000"/>
              </a:spcBef>
            </a:pPr>
            <a:r>
              <a:rPr lang="zh-CN" altLang="en-US" sz="3200" b="1">
                <a:solidFill>
                  <a:schemeClr val="hlink"/>
                </a:solidFill>
                <a:latin typeface="Times New Roman" pitchFamily="18" charset="0"/>
              </a:rPr>
              <a:t>广度性质：    </a:t>
            </a:r>
            <a:r>
              <a:rPr lang="zh-CN" altLang="en-US" sz="3200" b="1">
                <a:solidFill>
                  <a:srgbClr val="FF3300"/>
                </a:solidFill>
                <a:latin typeface="Times New Roman" pitchFamily="18" charset="0"/>
              </a:rPr>
              <a:t>与</a:t>
            </a:r>
            <a:r>
              <a:rPr lang="zh-CN" altLang="en-US" sz="3200" b="1">
                <a:solidFill>
                  <a:srgbClr val="FF3300"/>
                </a:solidFill>
                <a:latin typeface="Arial"/>
              </a:rPr>
              <a:t>“</a:t>
            </a:r>
            <a:r>
              <a:rPr lang="zh-CN" altLang="en-US" sz="3200" b="1">
                <a:solidFill>
                  <a:srgbClr val="FF3300"/>
                </a:solidFill>
                <a:latin typeface="Times New Roman" pitchFamily="18" charset="0"/>
              </a:rPr>
              <a:t>物质的量</a:t>
            </a:r>
            <a:r>
              <a:rPr lang="zh-CN" altLang="en-US" sz="3200" b="1">
                <a:solidFill>
                  <a:srgbClr val="FF3300"/>
                </a:solidFill>
                <a:latin typeface="Arial"/>
              </a:rPr>
              <a:t>”</a:t>
            </a:r>
            <a:r>
              <a:rPr lang="zh-CN" altLang="en-US" sz="3200" b="1">
                <a:solidFill>
                  <a:srgbClr val="FF3300"/>
                </a:solidFill>
                <a:latin typeface="Times New Roman" pitchFamily="18" charset="0"/>
              </a:rPr>
              <a:t>有关，                 </a:t>
            </a:r>
          </a:p>
          <a:p>
            <a:pPr marL="342900" indent="-342900">
              <a:spcBef>
                <a:spcPct val="20000"/>
              </a:spcBef>
            </a:pPr>
            <a:r>
              <a:rPr lang="zh-CN" altLang="en-US" sz="3200" b="1">
                <a:solidFill>
                  <a:schemeClr val="hlink"/>
                </a:solidFill>
                <a:latin typeface="Times New Roman" pitchFamily="18" charset="0"/>
              </a:rPr>
              <a:t>（容量性质）</a:t>
            </a:r>
            <a:r>
              <a:rPr lang="zh-CN" altLang="en-US" sz="3200" b="1">
                <a:solidFill>
                  <a:srgbClr val="FF3300"/>
                </a:solidFill>
                <a:latin typeface="Times New Roman" pitchFamily="18" charset="0"/>
              </a:rPr>
              <a:t> 具有加和性</a:t>
            </a:r>
          </a:p>
          <a:p>
            <a:pPr marL="342900" indent="-342900">
              <a:spcBef>
                <a:spcPct val="20000"/>
              </a:spcBef>
            </a:pPr>
            <a:r>
              <a:rPr lang="zh-CN" altLang="en-US" sz="3200" b="1" i="1">
                <a:latin typeface="Times New Roman" pitchFamily="18" charset="0"/>
              </a:rPr>
              <a:t>                         </a:t>
            </a:r>
            <a:r>
              <a:rPr lang="en-US" altLang="zh-CN" sz="3200" b="1" i="1">
                <a:latin typeface="Times New Roman" pitchFamily="18" charset="0"/>
              </a:rPr>
              <a:t>V</a:t>
            </a:r>
            <a:r>
              <a:rPr lang="zh-CN" altLang="en-US" sz="3200" b="1">
                <a:latin typeface="Times New Roman" pitchFamily="18" charset="0"/>
              </a:rPr>
              <a:t>、</a:t>
            </a:r>
            <a:r>
              <a:rPr lang="en-US" altLang="zh-CN" sz="3200" b="1" i="1">
                <a:latin typeface="Times New Roman" pitchFamily="18" charset="0"/>
              </a:rPr>
              <a:t>n</a:t>
            </a:r>
            <a:r>
              <a:rPr lang="zh-CN" altLang="en-US" sz="3200" b="1">
                <a:latin typeface="Times New Roman" pitchFamily="18" charset="0"/>
              </a:rPr>
              <a:t>、</a:t>
            </a:r>
            <a:r>
              <a:rPr lang="en-US" altLang="zh-CN" sz="3200" b="1" i="1">
                <a:latin typeface="Times New Roman" pitchFamily="18" charset="0"/>
              </a:rPr>
              <a:t>U</a:t>
            </a:r>
            <a:r>
              <a:rPr lang="zh-CN" altLang="en-US" sz="3200" b="1">
                <a:latin typeface="Times New Roman" pitchFamily="18" charset="0"/>
              </a:rPr>
              <a:t>、</a:t>
            </a:r>
            <a:r>
              <a:rPr lang="en-US" altLang="zh-CN" sz="3200" b="1" i="1">
                <a:latin typeface="Times New Roman" pitchFamily="18" charset="0"/>
              </a:rPr>
              <a:t>H</a:t>
            </a:r>
            <a:r>
              <a:rPr lang="zh-CN" altLang="en-US" sz="3200" b="1">
                <a:latin typeface="Times New Roman" pitchFamily="18" charset="0"/>
              </a:rPr>
              <a:t>、</a:t>
            </a:r>
            <a:r>
              <a:rPr lang="en-US" altLang="zh-CN" sz="3200" b="1" i="1">
                <a:latin typeface="Times New Roman" pitchFamily="18" charset="0"/>
              </a:rPr>
              <a:t>S</a:t>
            </a:r>
            <a:r>
              <a:rPr lang="zh-CN" altLang="en-US" sz="3200" b="1">
                <a:latin typeface="Times New Roman" pitchFamily="18" charset="0"/>
              </a:rPr>
              <a:t>、</a:t>
            </a:r>
            <a:r>
              <a:rPr lang="en-US" altLang="zh-CN" sz="3200" b="1" i="1">
                <a:latin typeface="Times New Roman" pitchFamily="18" charset="0"/>
              </a:rPr>
              <a:t>G</a:t>
            </a:r>
          </a:p>
          <a:p>
            <a:pPr marL="342900" indent="-342900">
              <a:spcBef>
                <a:spcPct val="20000"/>
              </a:spcBef>
            </a:pPr>
            <a:r>
              <a:rPr lang="zh-CN" altLang="en-US" sz="3200" b="1">
                <a:solidFill>
                  <a:schemeClr val="hlink"/>
                </a:solidFill>
                <a:latin typeface="Times New Roman" pitchFamily="18" charset="0"/>
              </a:rPr>
              <a:t>强度性质：    </a:t>
            </a:r>
            <a:r>
              <a:rPr lang="zh-CN" altLang="en-US" sz="3200" b="1">
                <a:solidFill>
                  <a:srgbClr val="FF3300"/>
                </a:solidFill>
                <a:latin typeface="Times New Roman" pitchFamily="18" charset="0"/>
              </a:rPr>
              <a:t>与</a:t>
            </a:r>
            <a:r>
              <a:rPr lang="zh-CN" altLang="en-US" sz="3200" b="1">
                <a:solidFill>
                  <a:srgbClr val="FF3300"/>
                </a:solidFill>
                <a:latin typeface="Arial"/>
              </a:rPr>
              <a:t>“</a:t>
            </a:r>
            <a:r>
              <a:rPr lang="zh-CN" altLang="en-US" sz="3200" b="1">
                <a:solidFill>
                  <a:srgbClr val="FF3300"/>
                </a:solidFill>
                <a:latin typeface="Times New Roman" pitchFamily="18" charset="0"/>
              </a:rPr>
              <a:t>物质的量</a:t>
            </a:r>
            <a:r>
              <a:rPr lang="zh-CN" altLang="en-US" sz="3200" b="1">
                <a:solidFill>
                  <a:srgbClr val="FF3300"/>
                </a:solidFill>
                <a:latin typeface="Arial"/>
              </a:rPr>
              <a:t>”</a:t>
            </a:r>
            <a:r>
              <a:rPr lang="zh-CN" altLang="en-US" sz="3200" b="1">
                <a:latin typeface="Times New Roman" pitchFamily="18" charset="0"/>
              </a:rPr>
              <a:t> </a:t>
            </a:r>
            <a:r>
              <a:rPr lang="zh-CN" altLang="en-US" sz="3200" b="1">
                <a:solidFill>
                  <a:srgbClr val="FF3300"/>
                </a:solidFill>
                <a:latin typeface="Times New Roman" pitchFamily="18" charset="0"/>
              </a:rPr>
              <a:t>无关，</a:t>
            </a:r>
          </a:p>
          <a:p>
            <a:pPr marL="342900" indent="-342900">
              <a:spcBef>
                <a:spcPct val="20000"/>
              </a:spcBef>
            </a:pPr>
            <a:r>
              <a:rPr lang="zh-CN" altLang="en-US" sz="3200" b="1">
                <a:solidFill>
                  <a:srgbClr val="FF3300"/>
                </a:solidFill>
                <a:latin typeface="Times New Roman" pitchFamily="18" charset="0"/>
              </a:rPr>
              <a:t>                        不具有加和性</a:t>
            </a:r>
          </a:p>
          <a:p>
            <a:pPr marL="342900" indent="-342900">
              <a:spcBef>
                <a:spcPct val="20000"/>
              </a:spcBef>
            </a:pPr>
            <a:r>
              <a:rPr lang="zh-CN" altLang="en-US" sz="3200" b="1" i="1">
                <a:latin typeface="Times New Roman" pitchFamily="18" charset="0"/>
              </a:rPr>
              <a:t>                         </a:t>
            </a:r>
            <a:r>
              <a:rPr lang="en-US" altLang="zh-CN" sz="3200" b="1" i="1">
                <a:latin typeface="Times New Roman" pitchFamily="18" charset="0"/>
              </a:rPr>
              <a:t>T</a:t>
            </a:r>
            <a:r>
              <a:rPr lang="zh-CN" altLang="en-US" sz="3200" b="1">
                <a:latin typeface="Times New Roman" pitchFamily="18" charset="0"/>
              </a:rPr>
              <a:t>、</a:t>
            </a:r>
            <a:r>
              <a:rPr lang="en-US" altLang="zh-CN" sz="3200" b="1" i="1">
                <a:latin typeface="Times New Roman" pitchFamily="18" charset="0"/>
              </a:rPr>
              <a:t>ρ</a:t>
            </a:r>
            <a:r>
              <a:rPr lang="zh-CN" altLang="en-US" sz="3200" b="1" i="1">
                <a:latin typeface="Times New Roman" pitchFamily="18" charset="0"/>
              </a:rPr>
              <a:t>、</a:t>
            </a:r>
            <a:r>
              <a:rPr lang="en-US" altLang="zh-CN" sz="3200" b="1" i="1">
                <a:latin typeface="Times New Roman" pitchFamily="18" charset="0"/>
              </a:rPr>
              <a:t>p</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CDF476C1-1D71-46E6-B9A9-F572FCEE7C97}" type="datetime1">
              <a:rPr lang="zh-CN" altLang="en-US"/>
              <a:pPr/>
              <a:t>2017/11/1</a:t>
            </a:fld>
            <a:endParaRPr lang="en-US" altLang="zh-CN"/>
          </a:p>
        </p:txBody>
      </p:sp>
      <p:sp>
        <p:nvSpPr>
          <p:cNvPr id="11" name="灯片编号占位符 5"/>
          <p:cNvSpPr>
            <a:spLocks noGrp="1"/>
          </p:cNvSpPr>
          <p:nvPr>
            <p:ph type="sldNum" sz="quarter" idx="12"/>
          </p:nvPr>
        </p:nvSpPr>
        <p:spPr/>
        <p:txBody>
          <a:bodyPr/>
          <a:lstStyle/>
          <a:p>
            <a:fld id="{DF951C5E-5DA1-44C7-A59E-63A87F426D4B}" type="slidenum">
              <a:rPr lang="en-US" altLang="zh-CN"/>
              <a:pPr/>
              <a:t>140</a:t>
            </a:fld>
            <a:endParaRPr lang="en-US" altLang="zh-CN"/>
          </a:p>
        </p:txBody>
      </p:sp>
      <p:graphicFrame>
        <p:nvGraphicFramePr>
          <p:cNvPr id="671746" name="Object 2"/>
          <p:cNvGraphicFramePr>
            <a:graphicFrameLocks noChangeAspect="1"/>
          </p:cNvGraphicFramePr>
          <p:nvPr/>
        </p:nvGraphicFramePr>
        <p:xfrm>
          <a:off x="1287463" y="1773238"/>
          <a:ext cx="6597650" cy="1963737"/>
        </p:xfrm>
        <a:graphic>
          <a:graphicData uri="http://schemas.openxmlformats.org/presentationml/2006/ole">
            <p:oleObj spid="_x0000_s433154" name="公式" r:id="rId3" imgW="2819160" imgH="838080" progId="Equation.3">
              <p:embed/>
            </p:oleObj>
          </a:graphicData>
        </a:graphic>
      </p:graphicFrame>
      <p:sp>
        <p:nvSpPr>
          <p:cNvPr id="671747" name="AutoShape 3"/>
          <p:cNvSpPr>
            <a:spLocks noChangeArrowheads="1"/>
          </p:cNvSpPr>
          <p:nvPr/>
        </p:nvSpPr>
        <p:spPr bwMode="auto">
          <a:xfrm>
            <a:off x="1784350" y="4211638"/>
            <a:ext cx="6818313" cy="1809750"/>
          </a:xfrm>
          <a:prstGeom prst="horizontalScroll">
            <a:avLst>
              <a:gd name="adj" fmla="val 12500"/>
            </a:avLst>
          </a:prstGeom>
          <a:solidFill>
            <a:srgbClr val="ECD9FF"/>
          </a:solidFill>
          <a:ln w="9525">
            <a:solidFill>
              <a:schemeClr val="accent2"/>
            </a:solidFill>
            <a:round/>
            <a:headEnd/>
            <a:tailEnd/>
          </a:ln>
          <a:effectLst/>
        </p:spPr>
        <p:txBody>
          <a:bodyPr lIns="90000" tIns="46800" rIns="90000" bIns="46800" anchor="ctr">
            <a:spAutoFit/>
          </a:bodyPr>
          <a:lstStyle/>
          <a:p>
            <a:pPr algn="l">
              <a:lnSpc>
                <a:spcPct val="140000"/>
              </a:lnSpc>
            </a:pPr>
            <a:r>
              <a:rPr kumimoji="0" lang="en-US" altLang="zh-CN" sz="2800">
                <a:sym typeface="Symbol" pitchFamily="18" charset="2"/>
              </a:rPr>
              <a:t></a:t>
            </a:r>
            <a:r>
              <a:rPr kumimoji="0" lang="en-US" altLang="zh-CN" sz="2800" baseline="-25000">
                <a:sym typeface="Symbol" pitchFamily="18" charset="2"/>
              </a:rPr>
              <a:t>r</a:t>
            </a:r>
            <a:r>
              <a:rPr kumimoji="0" lang="en-US" altLang="zh-CN" sz="2800" i="1">
                <a:sym typeface="Symbol" pitchFamily="18" charset="2"/>
              </a:rPr>
              <a:t>G</a:t>
            </a:r>
            <a:r>
              <a:rPr kumimoji="0" lang="en-US" altLang="zh-CN" sz="2800" baseline="-25000">
                <a:sym typeface="Symbol" pitchFamily="18" charset="2"/>
              </a:rPr>
              <a:t>m</a:t>
            </a:r>
            <a:r>
              <a:rPr kumimoji="0" lang="ru-RU" altLang="zh-CN" sz="2800" baseline="50000">
                <a:cs typeface="Times New Roman" pitchFamily="18" charset="0"/>
                <a:sym typeface="Symbol" pitchFamily="18" charset="2"/>
              </a:rPr>
              <a:t>ө</a:t>
            </a:r>
            <a:r>
              <a:rPr kumimoji="0" lang="en-US" altLang="zh-CN" sz="2800">
                <a:cs typeface="Times New Roman" pitchFamily="18" charset="0"/>
                <a:sym typeface="Symbol" pitchFamily="18" charset="2"/>
              </a:rPr>
              <a:t>&lt;0</a:t>
            </a:r>
            <a:r>
              <a:rPr kumimoji="0" lang="zh-CN" altLang="en-US" sz="2800">
                <a:cs typeface="Times New Roman" pitchFamily="18" charset="0"/>
                <a:sym typeface="Symbol" pitchFamily="18" charset="2"/>
              </a:rPr>
              <a:t>， </a:t>
            </a:r>
            <a:r>
              <a:rPr kumimoji="0" lang="zh-CN" altLang="en-US" sz="2800">
                <a:sym typeface="Symbol" pitchFamily="18" charset="2"/>
              </a:rPr>
              <a:t></a:t>
            </a:r>
            <a:r>
              <a:rPr kumimoji="0" lang="en-US" altLang="zh-CN" sz="2800" baseline="-25000">
                <a:sym typeface="Symbol" pitchFamily="18" charset="2"/>
              </a:rPr>
              <a:t>r</a:t>
            </a:r>
            <a:r>
              <a:rPr kumimoji="0" lang="en-US" altLang="zh-CN" sz="2800" i="1">
                <a:sym typeface="Symbol" pitchFamily="18" charset="2"/>
              </a:rPr>
              <a:t>S</a:t>
            </a:r>
            <a:r>
              <a:rPr kumimoji="0" lang="en-US" altLang="zh-CN" baseline="-25000">
                <a:sym typeface="Symbol" pitchFamily="18" charset="2"/>
              </a:rPr>
              <a:t>m </a:t>
            </a:r>
            <a:r>
              <a:rPr kumimoji="0" lang="ru-RU" altLang="zh-CN" baseline="30000">
                <a:sym typeface="Symbol" pitchFamily="18" charset="2"/>
              </a:rPr>
              <a:t>ө</a:t>
            </a:r>
            <a:r>
              <a:rPr kumimoji="0" lang="en-US" altLang="zh-CN">
                <a:sym typeface="Symbol" pitchFamily="18" charset="2"/>
              </a:rPr>
              <a:t> </a:t>
            </a:r>
            <a:r>
              <a:rPr kumimoji="0" lang="en-US" altLang="zh-CN" sz="2800">
                <a:sym typeface="Symbol" pitchFamily="18" charset="2"/>
              </a:rPr>
              <a:t>&lt;0</a:t>
            </a:r>
            <a:r>
              <a:rPr kumimoji="0" lang="zh-CN" altLang="en-US" sz="2800">
                <a:sym typeface="Symbol" pitchFamily="18" charset="2"/>
              </a:rPr>
              <a:t>，则</a:t>
            </a:r>
            <a:r>
              <a:rPr kumimoji="0" lang="en-US" altLang="zh-CN" sz="2800" baseline="-25000">
                <a:sym typeface="Symbol" pitchFamily="18" charset="2"/>
              </a:rPr>
              <a:t>r</a:t>
            </a:r>
            <a:r>
              <a:rPr kumimoji="0" lang="en-US" altLang="zh-CN" sz="2800" i="1">
                <a:sym typeface="Symbol" pitchFamily="18" charset="2"/>
              </a:rPr>
              <a:t>H</a:t>
            </a:r>
            <a:r>
              <a:rPr kumimoji="0" lang="en-US" altLang="zh-CN" sz="2800" baseline="-25000">
                <a:sym typeface="Symbol" pitchFamily="18" charset="2"/>
              </a:rPr>
              <a:t>m </a:t>
            </a:r>
            <a:r>
              <a:rPr kumimoji="0" lang="ru-RU" altLang="zh-CN" baseline="30000">
                <a:sym typeface="Symbol" pitchFamily="18" charset="2"/>
              </a:rPr>
              <a:t>ө</a:t>
            </a:r>
            <a:r>
              <a:rPr kumimoji="0" lang="en-US" altLang="zh-CN">
                <a:sym typeface="Symbol" pitchFamily="18" charset="2"/>
              </a:rPr>
              <a:t> </a:t>
            </a:r>
            <a:r>
              <a:rPr kumimoji="0" lang="en-US" altLang="zh-CN" sz="2800">
                <a:sym typeface="Symbol" pitchFamily="18" charset="2"/>
              </a:rPr>
              <a:t>&lt;0</a:t>
            </a:r>
            <a:r>
              <a:rPr kumimoji="0" lang="zh-CN" altLang="en-US" sz="2800">
                <a:sym typeface="Symbol" pitchFamily="18" charset="2"/>
              </a:rPr>
              <a:t>，低温高压有利于提高</a:t>
            </a:r>
            <a:r>
              <a:rPr kumimoji="0" lang="en-US" altLang="zh-CN" sz="2800">
                <a:sym typeface="Symbol" pitchFamily="18" charset="2"/>
              </a:rPr>
              <a:t>SO</a:t>
            </a:r>
            <a:r>
              <a:rPr kumimoji="0" lang="en-US" altLang="zh-CN" sz="2800" baseline="-25000">
                <a:sym typeface="Symbol" pitchFamily="18" charset="2"/>
              </a:rPr>
              <a:t>2</a:t>
            </a:r>
            <a:r>
              <a:rPr kumimoji="0" lang="zh-CN" altLang="en-US" sz="2800">
                <a:sym typeface="Symbol" pitchFamily="18" charset="2"/>
              </a:rPr>
              <a:t>转化率。</a:t>
            </a:r>
          </a:p>
        </p:txBody>
      </p:sp>
      <p:sp>
        <p:nvSpPr>
          <p:cNvPr id="671748" name="Rectangle 4"/>
          <p:cNvSpPr>
            <a:spLocks noChangeArrowheads="1"/>
          </p:cNvSpPr>
          <p:nvPr/>
        </p:nvSpPr>
        <p:spPr bwMode="auto">
          <a:xfrm>
            <a:off x="781050" y="1371600"/>
            <a:ext cx="1200150" cy="579438"/>
          </a:xfrm>
          <a:prstGeom prst="rect">
            <a:avLst/>
          </a:prstGeom>
          <a:noFill/>
          <a:ln w="9525">
            <a:noFill/>
            <a:miter lim="800000"/>
            <a:headEnd/>
            <a:tailEnd/>
          </a:ln>
          <a:effectLst/>
        </p:spPr>
        <p:txBody>
          <a:bodyPr wrap="none">
            <a:spAutoFit/>
          </a:bodyPr>
          <a:lstStyle/>
          <a:p>
            <a:pPr algn="l">
              <a:spcBef>
                <a:spcPct val="50000"/>
              </a:spcBef>
            </a:pPr>
            <a:r>
              <a:rPr lang="zh-CN" altLang="en-US">
                <a:solidFill>
                  <a:srgbClr val="0000FF"/>
                </a:solidFill>
              </a:rPr>
              <a:t>（</a:t>
            </a:r>
            <a:r>
              <a:rPr lang="en-US" altLang="zh-CN">
                <a:solidFill>
                  <a:srgbClr val="0000FF"/>
                </a:solidFill>
              </a:rPr>
              <a:t>4</a:t>
            </a:r>
            <a:r>
              <a:rPr lang="zh-CN" altLang="en-US">
                <a:solidFill>
                  <a:srgbClr val="0000FF"/>
                </a:solidFill>
              </a:rPr>
              <a:t>）</a:t>
            </a:r>
          </a:p>
        </p:txBody>
      </p:sp>
      <p:sp>
        <p:nvSpPr>
          <p:cNvPr id="671749" name="Rectangle 5"/>
          <p:cNvSpPr>
            <a:spLocks noChangeArrowheads="1"/>
          </p:cNvSpPr>
          <p:nvPr/>
        </p:nvSpPr>
        <p:spPr bwMode="auto">
          <a:xfrm>
            <a:off x="838200" y="3763963"/>
            <a:ext cx="1200150" cy="579437"/>
          </a:xfrm>
          <a:prstGeom prst="rect">
            <a:avLst/>
          </a:prstGeom>
          <a:noFill/>
          <a:ln w="9525">
            <a:noFill/>
            <a:miter lim="800000"/>
            <a:headEnd/>
            <a:tailEnd/>
          </a:ln>
          <a:effectLst/>
        </p:spPr>
        <p:txBody>
          <a:bodyPr wrap="none">
            <a:spAutoFit/>
          </a:bodyPr>
          <a:lstStyle/>
          <a:p>
            <a:pPr algn="l">
              <a:spcBef>
                <a:spcPct val="50000"/>
              </a:spcBef>
            </a:pPr>
            <a:r>
              <a:rPr lang="zh-CN" altLang="en-US">
                <a:solidFill>
                  <a:srgbClr val="0000FF"/>
                </a:solidFill>
              </a:rPr>
              <a:t>（</a:t>
            </a:r>
            <a:r>
              <a:rPr lang="en-US" altLang="zh-CN">
                <a:solidFill>
                  <a:srgbClr val="0000FF"/>
                </a:solidFill>
              </a:rPr>
              <a:t>5</a:t>
            </a:r>
            <a:r>
              <a:rPr lang="zh-CN" altLang="en-US">
                <a:solidFill>
                  <a:srgbClr val="0000FF"/>
                </a:solidFill>
              </a:rPr>
              <a:t>）</a:t>
            </a:r>
          </a:p>
        </p:txBody>
      </p:sp>
      <p:sp>
        <p:nvSpPr>
          <p:cNvPr id="671750" name="Rectangle 6"/>
          <p:cNvSpPr>
            <a:spLocks noChangeArrowheads="1"/>
          </p:cNvSpPr>
          <p:nvPr/>
        </p:nvSpPr>
        <p:spPr bwMode="auto">
          <a:xfrm>
            <a:off x="2268538" y="1268413"/>
            <a:ext cx="3714750" cy="519112"/>
          </a:xfrm>
          <a:prstGeom prst="rect">
            <a:avLst/>
          </a:prstGeom>
          <a:noFill/>
          <a:ln w="9525">
            <a:noFill/>
            <a:miter lim="800000"/>
            <a:headEnd/>
            <a:tailEnd/>
          </a:ln>
          <a:effectLst/>
        </p:spPr>
        <p:txBody>
          <a:bodyPr wrap="none" lIns="90000" tIns="46800" rIns="90000" bIns="46800">
            <a:spAutoFit/>
          </a:bodyPr>
          <a:lstStyle/>
          <a:p>
            <a:pPr algn="l"/>
            <a:r>
              <a:rPr kumimoji="0" lang="en-US" altLang="zh-CN" sz="2800"/>
              <a:t>2SO</a:t>
            </a:r>
            <a:r>
              <a:rPr kumimoji="0" lang="en-US" altLang="zh-CN" sz="2800" baseline="-25000"/>
              <a:t>2</a:t>
            </a:r>
            <a:r>
              <a:rPr kumimoji="0" lang="en-US" altLang="zh-CN" sz="2800"/>
              <a:t>(g)+O</a:t>
            </a:r>
            <a:r>
              <a:rPr kumimoji="0" lang="en-US" altLang="zh-CN" sz="2800" baseline="-25000"/>
              <a:t>2</a:t>
            </a:r>
            <a:r>
              <a:rPr kumimoji="0" lang="en-US" altLang="zh-CN" sz="2800"/>
              <a:t>(g)=2SO</a:t>
            </a:r>
            <a:r>
              <a:rPr kumimoji="0" lang="en-US" altLang="zh-CN" sz="2800" baseline="-25000"/>
              <a:t>3</a:t>
            </a:r>
            <a:r>
              <a:rPr kumimoji="0" lang="en-US" altLang="zh-CN" sz="2800"/>
              <a:t>(g)</a:t>
            </a:r>
          </a:p>
        </p:txBody>
      </p:sp>
      <p:sp>
        <p:nvSpPr>
          <p:cNvPr id="671751" name="Rectangle 7"/>
          <p:cNvSpPr>
            <a:spLocks noGrp="1" noChangeArrowheads="1"/>
          </p:cNvSpPr>
          <p:nvPr>
            <p:ph type="title"/>
          </p:nvPr>
        </p:nvSpPr>
        <p:spPr/>
        <p:txBody>
          <a:bodyPr/>
          <a:lstStyle/>
          <a:p>
            <a:pPr algn="l"/>
            <a:r>
              <a:rPr lang="zh-CN" altLang="en-US" i="1"/>
              <a:t>例</a:t>
            </a:r>
            <a:r>
              <a:rPr lang="en-US" altLang="zh-CN" i="1"/>
              <a:t>12</a:t>
            </a:r>
            <a:r>
              <a:rPr lang="zh-CN" altLang="en-US" i="1"/>
              <a:t>解</a:t>
            </a:r>
          </a:p>
        </p:txBody>
      </p:sp>
      <p:pic>
        <p:nvPicPr>
          <p:cNvPr id="671752" name="Picture 8"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717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17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7" grpId="0" animBg="1" autoUpdateAnimBg="0"/>
      <p:bldP spid="671749"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A74AF5F4-8C11-4843-ABDA-24CCD55A9CBD}" type="datetime1">
              <a:rPr lang="zh-CN" altLang="en-US"/>
              <a:pPr/>
              <a:t>2017/11/1</a:t>
            </a:fld>
            <a:endParaRPr lang="en-US" altLang="zh-CN"/>
          </a:p>
        </p:txBody>
      </p:sp>
      <p:sp>
        <p:nvSpPr>
          <p:cNvPr id="10" name="灯片编号占位符 3"/>
          <p:cNvSpPr>
            <a:spLocks noGrp="1"/>
          </p:cNvSpPr>
          <p:nvPr>
            <p:ph type="sldNum" sz="quarter" idx="12"/>
          </p:nvPr>
        </p:nvSpPr>
        <p:spPr/>
        <p:txBody>
          <a:bodyPr/>
          <a:lstStyle/>
          <a:p>
            <a:fld id="{9B3781D1-93AC-459C-8CE6-1D2525853FD5}" type="slidenum">
              <a:rPr lang="en-US" altLang="zh-CN"/>
              <a:pPr/>
              <a:t>141</a:t>
            </a:fld>
            <a:endParaRPr lang="en-US" altLang="zh-CN"/>
          </a:p>
        </p:txBody>
      </p:sp>
      <p:grpSp>
        <p:nvGrpSpPr>
          <p:cNvPr id="2" name="Group 2"/>
          <p:cNvGrpSpPr>
            <a:grpSpLocks/>
          </p:cNvGrpSpPr>
          <p:nvPr/>
        </p:nvGrpSpPr>
        <p:grpSpPr bwMode="auto">
          <a:xfrm>
            <a:off x="990600" y="1196975"/>
            <a:ext cx="7848600" cy="4013200"/>
            <a:chOff x="624" y="768"/>
            <a:chExt cx="4944" cy="2528"/>
          </a:xfrm>
        </p:grpSpPr>
        <p:sp>
          <p:nvSpPr>
            <p:cNvPr id="672771" name="Text Box 3"/>
            <p:cNvSpPr txBox="1">
              <a:spLocks noChangeArrowheads="1"/>
            </p:cNvSpPr>
            <p:nvPr/>
          </p:nvSpPr>
          <p:spPr bwMode="auto">
            <a:xfrm>
              <a:off x="624" y="768"/>
              <a:ext cx="4944" cy="2528"/>
            </a:xfrm>
            <a:prstGeom prst="rect">
              <a:avLst/>
            </a:prstGeom>
            <a:noFill/>
            <a:ln w="9525">
              <a:noFill/>
              <a:miter lim="800000"/>
              <a:headEnd/>
              <a:tailEnd/>
            </a:ln>
            <a:effectLst/>
          </p:spPr>
          <p:txBody>
            <a:bodyPr>
              <a:spAutoFit/>
            </a:bodyPr>
            <a:lstStyle/>
            <a:p>
              <a:pPr algn="l">
                <a:lnSpc>
                  <a:spcPct val="130000"/>
                </a:lnSpc>
                <a:buClr>
                  <a:srgbClr val="FF00FF"/>
                </a:buClr>
                <a:buFont typeface="Wingdings" pitchFamily="2" charset="2"/>
                <a:buChar char="v"/>
              </a:pPr>
              <a:r>
                <a:rPr lang="zh-CN" altLang="en-US" sz="2800" dirty="0"/>
                <a:t>已知反应在恒温恒容条件下进行：</a:t>
              </a:r>
            </a:p>
            <a:p>
              <a:pPr algn="l">
                <a:lnSpc>
                  <a:spcPct val="130000"/>
                </a:lnSpc>
              </a:pPr>
              <a:r>
                <a:rPr lang="zh-CN" altLang="en-US" sz="2800" dirty="0"/>
                <a:t> </a:t>
              </a:r>
              <a:r>
                <a:rPr lang="en-US" altLang="zh-CN" sz="2800" dirty="0"/>
                <a:t>CO(g)+  Cl</a:t>
              </a:r>
              <a:r>
                <a:rPr lang="en-US" altLang="zh-CN" sz="2800" baseline="-25000" dirty="0"/>
                <a:t>2</a:t>
              </a:r>
              <a:r>
                <a:rPr lang="en-US" altLang="zh-CN" sz="2800" dirty="0"/>
                <a:t>(g) </a:t>
              </a:r>
              <a:r>
                <a:rPr lang="en-US" altLang="zh-CN" sz="2800" dirty="0" smtClean="0"/>
                <a:t>        </a:t>
              </a:r>
              <a:r>
                <a:rPr lang="en-US" altLang="zh-CN" sz="2800" dirty="0"/>
                <a:t>COCl</a:t>
              </a:r>
              <a:r>
                <a:rPr lang="en-US" altLang="zh-CN" sz="2800" baseline="-25000" dirty="0"/>
                <a:t>2</a:t>
              </a:r>
              <a:r>
                <a:rPr lang="en-US" altLang="zh-CN" sz="2800" dirty="0"/>
                <a:t>(g)</a:t>
              </a:r>
            </a:p>
            <a:p>
              <a:pPr algn="l">
                <a:lnSpc>
                  <a:spcPct val="130000"/>
                </a:lnSpc>
              </a:pPr>
              <a:r>
                <a:rPr lang="en-US" altLang="zh-CN" sz="2800" dirty="0"/>
                <a:t>373K</a:t>
              </a:r>
              <a:r>
                <a:rPr lang="zh-CN" altLang="en-US" sz="2800" dirty="0"/>
                <a:t>时</a:t>
              </a:r>
              <a:r>
                <a:rPr kumimoji="0" lang="en-US" altLang="zh-CN" sz="2800" i="1" dirty="0"/>
                <a:t>K</a:t>
              </a:r>
              <a:r>
                <a:rPr kumimoji="0" lang="el-GR" altLang="zh-CN" sz="2800" baseline="30000" dirty="0">
                  <a:latin typeface="Batang" pitchFamily="18" charset="-127"/>
                  <a:ea typeface="Batang" pitchFamily="18" charset="-127"/>
                </a:rPr>
                <a:t>θ</a:t>
              </a:r>
              <a:r>
                <a:rPr kumimoji="0" lang="en-US" altLang="zh-CN" sz="2800" i="1" dirty="0">
                  <a:latin typeface="宋体" pitchFamily="2" charset="-122"/>
                </a:rPr>
                <a:t> </a:t>
              </a:r>
              <a:r>
                <a:rPr lang="en-US" altLang="zh-CN" sz="2800" dirty="0">
                  <a:sym typeface="Symbol" pitchFamily="18" charset="2"/>
                </a:rPr>
                <a:t>=1.5</a:t>
              </a:r>
              <a:r>
                <a:rPr lang="en-US" altLang="zh-CN" sz="2800" dirty="0"/>
                <a:t>10</a:t>
              </a:r>
              <a:r>
                <a:rPr lang="en-US" altLang="zh-CN" sz="2800" baseline="30000" dirty="0"/>
                <a:t>8</a:t>
              </a:r>
              <a:r>
                <a:rPr lang="en-US" altLang="zh-CN" sz="2800" i="1" dirty="0"/>
                <a:t> </a:t>
              </a:r>
              <a:r>
                <a:rPr lang="zh-CN" altLang="en-US" sz="2800" dirty="0"/>
                <a:t>。反应开始时</a:t>
              </a:r>
              <a:r>
                <a:rPr lang="en-US" altLang="zh-CN" sz="2800" i="1" dirty="0"/>
                <a:t>c</a:t>
              </a:r>
              <a:r>
                <a:rPr lang="en-US" altLang="zh-CN" sz="2800" baseline="-25000" dirty="0"/>
                <a:t>0</a:t>
              </a:r>
              <a:r>
                <a:rPr lang="en-US" altLang="zh-CN" sz="2800" dirty="0"/>
                <a:t>(CO)=0.0350mol·L</a:t>
              </a:r>
              <a:r>
                <a:rPr lang="en-US" altLang="zh-CN" sz="2800" baseline="30000" dirty="0"/>
                <a:t>-1</a:t>
              </a:r>
              <a:r>
                <a:rPr lang="zh-CN" altLang="en-US" sz="2800" dirty="0"/>
                <a:t>，    </a:t>
              </a:r>
              <a:r>
                <a:rPr lang="en-US" altLang="zh-CN" sz="2800" i="1" dirty="0"/>
                <a:t>c</a:t>
              </a:r>
              <a:r>
                <a:rPr lang="en-US" altLang="zh-CN" sz="2800" baseline="-25000" dirty="0"/>
                <a:t>0</a:t>
              </a:r>
              <a:r>
                <a:rPr lang="en-US" altLang="zh-CN" sz="2800" dirty="0"/>
                <a:t>(Cl</a:t>
              </a:r>
              <a:r>
                <a:rPr lang="en-US" altLang="zh-CN" sz="2800" baseline="-25000" dirty="0"/>
                <a:t>2</a:t>
              </a:r>
              <a:r>
                <a:rPr lang="en-US" altLang="zh-CN" sz="2800" dirty="0"/>
                <a:t>)=0.0270mol·L</a:t>
              </a:r>
              <a:r>
                <a:rPr lang="en-US" altLang="zh-CN" sz="2800" baseline="30000" dirty="0"/>
                <a:t>-1</a:t>
              </a:r>
              <a:r>
                <a:rPr lang="zh-CN" altLang="en-US" sz="2800" dirty="0"/>
                <a:t>，</a:t>
              </a:r>
              <a:r>
                <a:rPr lang="zh-CN" altLang="en-US" sz="2800" baseline="30000" dirty="0"/>
                <a:t> </a:t>
              </a:r>
              <a:r>
                <a:rPr lang="en-US" altLang="zh-CN" sz="2800" i="1" dirty="0"/>
                <a:t>c</a:t>
              </a:r>
              <a:r>
                <a:rPr lang="en-US" altLang="zh-CN" sz="2800" baseline="-25000" dirty="0"/>
                <a:t>0</a:t>
              </a:r>
              <a:r>
                <a:rPr lang="en-US" altLang="zh-CN" sz="2800" dirty="0"/>
                <a:t>(COCl</a:t>
              </a:r>
              <a:r>
                <a:rPr lang="en-US" altLang="zh-CN" sz="2800" baseline="-25000" dirty="0"/>
                <a:t>2</a:t>
              </a:r>
              <a:r>
                <a:rPr lang="en-US" altLang="zh-CN" sz="2800" dirty="0"/>
                <a:t>)=0</a:t>
              </a:r>
              <a:r>
                <a:rPr lang="zh-CN" altLang="en-US" sz="2800" dirty="0"/>
                <a:t>。</a:t>
              </a:r>
            </a:p>
            <a:p>
              <a:pPr algn="l">
                <a:lnSpc>
                  <a:spcPct val="130000"/>
                </a:lnSpc>
              </a:pPr>
              <a:r>
                <a:rPr lang="zh-CN" altLang="en-US" sz="2800" dirty="0"/>
                <a:t>计算</a:t>
              </a:r>
              <a:r>
                <a:rPr lang="en-US" altLang="zh-CN" sz="2800" dirty="0"/>
                <a:t>373K</a:t>
              </a:r>
              <a:r>
                <a:rPr lang="zh-CN" altLang="en-US" sz="2800" dirty="0"/>
                <a:t>反应达到平衡时各物种的分压和</a:t>
              </a:r>
              <a:r>
                <a:rPr lang="en-US" altLang="zh-CN" sz="2800" dirty="0"/>
                <a:t>CO</a:t>
              </a:r>
              <a:r>
                <a:rPr lang="zh-CN" altLang="en-US" sz="2800" dirty="0"/>
                <a:t>的平衡转化率。</a:t>
              </a:r>
            </a:p>
          </p:txBody>
        </p:sp>
        <p:sp>
          <p:nvSpPr>
            <p:cNvPr id="672772" name="Line 4"/>
            <p:cNvSpPr>
              <a:spLocks noChangeShapeType="1"/>
            </p:cNvSpPr>
            <p:nvPr/>
          </p:nvSpPr>
          <p:spPr bwMode="auto">
            <a:xfrm>
              <a:off x="2250" y="1364"/>
              <a:ext cx="432" cy="0"/>
            </a:xfrm>
            <a:prstGeom prst="line">
              <a:avLst/>
            </a:prstGeom>
            <a:noFill/>
            <a:ln w="9525">
              <a:solidFill>
                <a:schemeClr val="tx1"/>
              </a:solidFill>
              <a:round/>
              <a:headEnd/>
              <a:tailEnd type="triangle" w="med" len="med"/>
            </a:ln>
            <a:effectLst/>
          </p:spPr>
          <p:txBody>
            <a:bodyPr/>
            <a:lstStyle/>
            <a:p>
              <a:endParaRPr lang="zh-CN" altLang="en-US"/>
            </a:p>
          </p:txBody>
        </p:sp>
        <p:sp>
          <p:nvSpPr>
            <p:cNvPr id="672773" name="Line 5"/>
            <p:cNvSpPr>
              <a:spLocks noChangeShapeType="1"/>
            </p:cNvSpPr>
            <p:nvPr/>
          </p:nvSpPr>
          <p:spPr bwMode="auto">
            <a:xfrm flipH="1">
              <a:off x="2250" y="1319"/>
              <a:ext cx="432" cy="0"/>
            </a:xfrm>
            <a:prstGeom prst="line">
              <a:avLst/>
            </a:prstGeom>
            <a:noFill/>
            <a:ln w="9525">
              <a:solidFill>
                <a:schemeClr val="tx1"/>
              </a:solidFill>
              <a:round/>
              <a:headEnd/>
              <a:tailEnd type="triangle" w="med" len="med"/>
            </a:ln>
            <a:effectLst/>
          </p:spPr>
          <p:txBody>
            <a:bodyPr/>
            <a:lstStyle/>
            <a:p>
              <a:endParaRPr lang="zh-CN" altLang="en-US"/>
            </a:p>
          </p:txBody>
        </p:sp>
      </p:grpSp>
      <p:sp>
        <p:nvSpPr>
          <p:cNvPr id="672774" name="Rectangle 6"/>
          <p:cNvSpPr>
            <a:spLocks noGrp="1" noChangeArrowheads="1"/>
          </p:cNvSpPr>
          <p:nvPr>
            <p:ph type="title" idx="4294967295"/>
          </p:nvPr>
        </p:nvSpPr>
        <p:spPr/>
        <p:txBody>
          <a:bodyPr/>
          <a:lstStyle/>
          <a:p>
            <a:r>
              <a:rPr lang="zh-CN" altLang="en-US"/>
              <a:t>例</a:t>
            </a:r>
            <a:r>
              <a:rPr lang="en-US" altLang="zh-CN"/>
              <a:t>13</a:t>
            </a:r>
          </a:p>
        </p:txBody>
      </p:sp>
      <p:pic>
        <p:nvPicPr>
          <p:cNvPr id="672775" name="Picture 7"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45958CC2-76EC-42BE-B5F2-5B0D311E82F4}"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4B4987DE-8C22-471C-A5F1-0FA29BF57A55}" type="slidenum">
              <a:rPr lang="en-US" altLang="zh-CN"/>
              <a:pPr/>
              <a:t>142</a:t>
            </a:fld>
            <a:endParaRPr lang="en-US" altLang="zh-CN"/>
          </a:p>
        </p:txBody>
      </p:sp>
      <p:graphicFrame>
        <p:nvGraphicFramePr>
          <p:cNvPr id="674818" name="Object 2"/>
          <p:cNvGraphicFramePr>
            <a:graphicFrameLocks noChangeAspect="1"/>
          </p:cNvGraphicFramePr>
          <p:nvPr/>
        </p:nvGraphicFramePr>
        <p:xfrm>
          <a:off x="1692275" y="2420938"/>
          <a:ext cx="3276600" cy="565150"/>
        </p:xfrm>
        <a:graphic>
          <a:graphicData uri="http://schemas.openxmlformats.org/presentationml/2006/ole">
            <p:oleObj spid="_x0000_s434178" name="公式" r:id="rId4" imgW="1168200" imgH="203040" progId="Equation.3">
              <p:embed/>
            </p:oleObj>
          </a:graphicData>
        </a:graphic>
      </p:graphicFrame>
      <p:sp>
        <p:nvSpPr>
          <p:cNvPr id="674819" name="Text Box 3"/>
          <p:cNvSpPr txBox="1">
            <a:spLocks noChangeArrowheads="1"/>
          </p:cNvSpPr>
          <p:nvPr/>
        </p:nvSpPr>
        <p:spPr bwMode="auto">
          <a:xfrm>
            <a:off x="900113" y="1484313"/>
            <a:ext cx="7772400" cy="579437"/>
          </a:xfrm>
          <a:prstGeom prst="rect">
            <a:avLst/>
          </a:prstGeom>
          <a:noFill/>
          <a:ln w="9525">
            <a:noFill/>
            <a:miter lim="800000"/>
            <a:headEnd/>
            <a:tailEnd/>
          </a:ln>
          <a:effectLst/>
        </p:spPr>
        <p:txBody>
          <a:bodyPr>
            <a:spAutoFit/>
          </a:bodyPr>
          <a:lstStyle/>
          <a:p>
            <a:pPr algn="l">
              <a:spcBef>
                <a:spcPct val="50000"/>
              </a:spcBef>
            </a:pPr>
            <a:r>
              <a:rPr lang="zh-CN" altLang="en-US" sz="3200" dirty="0">
                <a:solidFill>
                  <a:srgbClr val="003399"/>
                </a:solidFill>
              </a:rPr>
              <a:t>解：</a:t>
            </a:r>
            <a:r>
              <a:rPr lang="en-US" altLang="zh-CN" sz="3200" i="1" dirty="0" err="1"/>
              <a:t>pV</a:t>
            </a:r>
            <a:r>
              <a:rPr lang="en-US" altLang="zh-CN" sz="3200" i="1" dirty="0"/>
              <a:t> </a:t>
            </a:r>
            <a:r>
              <a:rPr lang="en-US" altLang="zh-CN" sz="3200" dirty="0"/>
              <a:t>= </a:t>
            </a:r>
            <a:r>
              <a:rPr lang="en-US" altLang="zh-CN" sz="3200" i="1" dirty="0" err="1"/>
              <a:t>nRT</a:t>
            </a:r>
            <a:r>
              <a:rPr lang="en-US" altLang="zh-CN" sz="3200" i="1" dirty="0"/>
              <a:t>     </a:t>
            </a:r>
            <a:r>
              <a:rPr lang="zh-CN" altLang="en-US" sz="3200" dirty="0"/>
              <a:t>因为</a:t>
            </a:r>
            <a:r>
              <a:rPr lang="en-US" altLang="zh-CN" sz="3200" i="1" dirty="0"/>
              <a:t>T </a:t>
            </a:r>
            <a:r>
              <a:rPr lang="zh-CN" altLang="en-US" sz="3200" dirty="0"/>
              <a:t>、</a:t>
            </a:r>
            <a:r>
              <a:rPr lang="en-US" altLang="zh-CN" sz="3200" i="1" dirty="0"/>
              <a:t>V </a:t>
            </a:r>
            <a:r>
              <a:rPr lang="zh-CN" altLang="en-US" sz="3200" dirty="0"/>
              <a:t>不变，</a:t>
            </a:r>
            <a:r>
              <a:rPr lang="en-US" altLang="zh-CN" sz="3200" i="1" dirty="0" err="1"/>
              <a:t>p</a:t>
            </a:r>
            <a:r>
              <a:rPr lang="en-US" altLang="zh-CN" sz="3200" dirty="0" err="1"/>
              <a:t>∝</a:t>
            </a:r>
            <a:r>
              <a:rPr lang="en-US" altLang="zh-CN" sz="3200" i="1" dirty="0" err="1"/>
              <a:t>n</a:t>
            </a:r>
            <a:r>
              <a:rPr lang="en-US" altLang="zh-CN" sz="3200" baseline="-25000" dirty="0" err="1"/>
              <a:t>B</a:t>
            </a:r>
            <a:endParaRPr lang="en-US" altLang="zh-CN" sz="3200" i="1" dirty="0"/>
          </a:p>
        </p:txBody>
      </p:sp>
      <p:sp>
        <p:nvSpPr>
          <p:cNvPr id="674820" name="Text Box 4"/>
          <p:cNvSpPr txBox="1">
            <a:spLocks noChangeArrowheads="1"/>
          </p:cNvSpPr>
          <p:nvPr/>
        </p:nvSpPr>
        <p:spPr bwMode="auto">
          <a:xfrm>
            <a:off x="979488" y="3417888"/>
            <a:ext cx="7696200" cy="2387600"/>
          </a:xfrm>
          <a:prstGeom prst="rect">
            <a:avLst/>
          </a:prstGeom>
          <a:noFill/>
          <a:ln w="9525">
            <a:noFill/>
            <a:miter lim="800000"/>
            <a:headEnd/>
            <a:tailEnd/>
          </a:ln>
          <a:effectLst/>
        </p:spPr>
        <p:txBody>
          <a:bodyPr>
            <a:spAutoFit/>
          </a:bodyPr>
          <a:lstStyle/>
          <a:p>
            <a:pPr algn="l">
              <a:lnSpc>
                <a:spcPct val="80000"/>
              </a:lnSpc>
              <a:spcBef>
                <a:spcPct val="50000"/>
              </a:spcBef>
            </a:pPr>
            <a:r>
              <a:rPr lang="en-US" altLang="zh-CN" i="1">
                <a:ea typeface="宋体" pitchFamily="2" charset="-122"/>
              </a:rPr>
              <a:t>p</a:t>
            </a:r>
            <a:r>
              <a:rPr lang="en-US" altLang="zh-CN" baseline="-25000">
                <a:ea typeface="宋体" pitchFamily="2" charset="-122"/>
              </a:rPr>
              <a:t>0</a:t>
            </a:r>
            <a:r>
              <a:rPr lang="en-US" altLang="zh-CN">
                <a:ea typeface="宋体" pitchFamily="2" charset="-122"/>
              </a:rPr>
              <a:t>(CO)= (0.0350×8.314 ×373) kPa </a:t>
            </a:r>
          </a:p>
          <a:p>
            <a:pPr algn="l">
              <a:lnSpc>
                <a:spcPct val="80000"/>
              </a:lnSpc>
              <a:spcBef>
                <a:spcPct val="50000"/>
              </a:spcBef>
            </a:pPr>
            <a:r>
              <a:rPr lang="en-US" altLang="zh-CN">
                <a:ea typeface="宋体" pitchFamily="2" charset="-122"/>
              </a:rPr>
              <a:t>           =108.5 kPa</a:t>
            </a:r>
          </a:p>
          <a:p>
            <a:pPr algn="l">
              <a:lnSpc>
                <a:spcPct val="80000"/>
              </a:lnSpc>
              <a:spcBef>
                <a:spcPct val="50000"/>
              </a:spcBef>
            </a:pPr>
            <a:r>
              <a:rPr lang="en-US" altLang="zh-CN" i="1">
                <a:ea typeface="宋体" pitchFamily="2" charset="-122"/>
              </a:rPr>
              <a:t>p</a:t>
            </a:r>
            <a:r>
              <a:rPr lang="en-US" altLang="zh-CN" baseline="-25000">
                <a:ea typeface="宋体" pitchFamily="2" charset="-122"/>
              </a:rPr>
              <a:t>0</a:t>
            </a:r>
            <a:r>
              <a:rPr lang="en-US" altLang="zh-CN">
                <a:ea typeface="宋体" pitchFamily="2" charset="-122"/>
              </a:rPr>
              <a:t>(Cl</a:t>
            </a:r>
            <a:r>
              <a:rPr lang="en-US" altLang="zh-CN" baseline="-25000">
                <a:ea typeface="宋体" pitchFamily="2" charset="-122"/>
              </a:rPr>
              <a:t>2</a:t>
            </a:r>
            <a:r>
              <a:rPr lang="en-US" altLang="zh-CN">
                <a:ea typeface="宋体" pitchFamily="2" charset="-122"/>
              </a:rPr>
              <a:t>)= (0.0270 ×8.314 ×373) kPa </a:t>
            </a:r>
          </a:p>
          <a:p>
            <a:pPr algn="l">
              <a:lnSpc>
                <a:spcPct val="80000"/>
              </a:lnSpc>
              <a:spcBef>
                <a:spcPct val="50000"/>
              </a:spcBef>
            </a:pPr>
            <a:r>
              <a:rPr lang="en-US" altLang="zh-CN">
                <a:ea typeface="宋体" pitchFamily="2" charset="-122"/>
              </a:rPr>
              <a:t>           =83.7 kPa</a:t>
            </a:r>
          </a:p>
        </p:txBody>
      </p:sp>
      <p:sp>
        <p:nvSpPr>
          <p:cNvPr id="674821" name="Rectangle 5"/>
          <p:cNvSpPr>
            <a:spLocks noGrp="1" noChangeArrowheads="1"/>
          </p:cNvSpPr>
          <p:nvPr>
            <p:ph type="title" idx="4294967295"/>
          </p:nvPr>
        </p:nvSpPr>
        <p:spPr/>
        <p:txBody>
          <a:bodyPr/>
          <a:lstStyle/>
          <a:p>
            <a:r>
              <a:rPr lang="zh-CN" altLang="en-US" i="1"/>
              <a:t>例</a:t>
            </a:r>
            <a:r>
              <a:rPr lang="en-US" altLang="zh-CN" i="1"/>
              <a:t>13</a:t>
            </a:r>
            <a:r>
              <a:rPr lang="zh-CN" altLang="en-US" i="1"/>
              <a:t>解</a:t>
            </a:r>
          </a:p>
        </p:txBody>
      </p:sp>
      <p:pic>
        <p:nvPicPr>
          <p:cNvPr id="674822" name="Picture 6"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213E64C6-13F2-41FB-BB23-F0D1A0798085}"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B9B432B5-7B4D-423B-AD3B-27E06FCE2F9B}" type="slidenum">
              <a:rPr lang="en-US" altLang="zh-CN"/>
              <a:pPr/>
              <a:t>143</a:t>
            </a:fld>
            <a:endParaRPr lang="en-US" altLang="zh-CN"/>
          </a:p>
        </p:txBody>
      </p:sp>
      <p:sp>
        <p:nvSpPr>
          <p:cNvPr id="676866" name="Rectangle 2"/>
          <p:cNvSpPr>
            <a:spLocks noChangeArrowheads="1"/>
          </p:cNvSpPr>
          <p:nvPr/>
        </p:nvSpPr>
        <p:spPr bwMode="auto">
          <a:xfrm>
            <a:off x="508000" y="981075"/>
            <a:ext cx="8636000" cy="3280898"/>
          </a:xfrm>
          <a:prstGeom prst="rect">
            <a:avLst/>
          </a:prstGeom>
          <a:noFill/>
          <a:ln w="9525">
            <a:noFill/>
            <a:miter lim="800000"/>
            <a:headEnd/>
            <a:tailEnd/>
          </a:ln>
          <a:effectLst/>
        </p:spPr>
        <p:txBody>
          <a:bodyPr>
            <a:spAutoFit/>
          </a:bodyPr>
          <a:lstStyle/>
          <a:p>
            <a:pPr algn="l">
              <a:lnSpc>
                <a:spcPct val="125000"/>
              </a:lnSpc>
            </a:pPr>
            <a:r>
              <a:rPr lang="en-US" altLang="zh-CN" sz="2800" dirty="0"/>
              <a:t>                              CO(g)  +  Cl</a:t>
            </a:r>
            <a:r>
              <a:rPr lang="en-US" altLang="zh-CN" sz="2800" baseline="-25000" dirty="0"/>
              <a:t>2</a:t>
            </a:r>
            <a:r>
              <a:rPr lang="en-US" altLang="zh-CN" sz="2800" dirty="0"/>
              <a:t> (g) </a:t>
            </a:r>
            <a:r>
              <a:rPr lang="en-US" altLang="zh-CN" sz="2800" dirty="0" smtClean="0"/>
              <a:t>         </a:t>
            </a:r>
            <a:r>
              <a:rPr lang="en-US" altLang="zh-CN" sz="2800" dirty="0" err="1"/>
              <a:t>COCl</a:t>
            </a:r>
            <a:r>
              <a:rPr lang="en-US" altLang="zh-CN" sz="2800" dirty="0"/>
              <a:t> </a:t>
            </a:r>
            <a:r>
              <a:rPr lang="en-US" altLang="zh-CN" sz="2800" baseline="-25000" dirty="0"/>
              <a:t>2</a:t>
            </a:r>
            <a:r>
              <a:rPr lang="en-US" altLang="zh-CN" sz="2800" dirty="0"/>
              <a:t>(g)</a:t>
            </a:r>
          </a:p>
          <a:p>
            <a:pPr algn="l">
              <a:lnSpc>
                <a:spcPct val="125000"/>
              </a:lnSpc>
            </a:pPr>
            <a:r>
              <a:rPr lang="zh-CN" altLang="en-US" sz="2800" dirty="0"/>
              <a:t>开始</a:t>
            </a:r>
            <a:r>
              <a:rPr lang="en-US" altLang="zh-CN" sz="2800" i="1" dirty="0" err="1"/>
              <a:t>c</a:t>
            </a:r>
            <a:r>
              <a:rPr lang="en-US" altLang="zh-CN" sz="2800" baseline="-25000" dirty="0" err="1"/>
              <a:t>B</a:t>
            </a:r>
            <a:r>
              <a:rPr lang="en-US" altLang="zh-CN" sz="2800" dirty="0"/>
              <a:t>/(mol·L</a:t>
            </a:r>
            <a:r>
              <a:rPr lang="en-US" altLang="zh-CN" sz="2800" baseline="30000" dirty="0"/>
              <a:t>-1</a:t>
            </a:r>
            <a:r>
              <a:rPr lang="en-US" altLang="zh-CN" sz="2800" dirty="0"/>
              <a:t>)  0.0350       0.0270          0</a:t>
            </a:r>
          </a:p>
          <a:p>
            <a:pPr algn="l">
              <a:lnSpc>
                <a:spcPct val="85000"/>
              </a:lnSpc>
              <a:spcBef>
                <a:spcPct val="50000"/>
              </a:spcBef>
            </a:pPr>
            <a:r>
              <a:rPr lang="zh-CN" altLang="en-US" sz="2800" dirty="0"/>
              <a:t>开始</a:t>
            </a:r>
            <a:r>
              <a:rPr lang="en-US" altLang="zh-CN" sz="2800" i="1" dirty="0" err="1"/>
              <a:t>p</a:t>
            </a:r>
            <a:r>
              <a:rPr lang="en-US" altLang="zh-CN" sz="2800" baseline="-25000" dirty="0" err="1"/>
              <a:t>B</a:t>
            </a:r>
            <a:r>
              <a:rPr lang="en-US" altLang="zh-CN" sz="2800" dirty="0"/>
              <a:t>/</a:t>
            </a:r>
            <a:r>
              <a:rPr lang="en-US" altLang="zh-CN" sz="2800" dirty="0" err="1"/>
              <a:t>kPa</a:t>
            </a:r>
            <a:r>
              <a:rPr lang="en-US" altLang="zh-CN" sz="2800" dirty="0"/>
              <a:t>           108.5         83.7             0</a:t>
            </a:r>
          </a:p>
          <a:p>
            <a:pPr algn="l">
              <a:lnSpc>
                <a:spcPct val="85000"/>
              </a:lnSpc>
              <a:spcBef>
                <a:spcPct val="50000"/>
              </a:spcBef>
            </a:pPr>
            <a:r>
              <a:rPr lang="zh-CN" altLang="en-US" sz="2800" dirty="0"/>
              <a:t>假设</a:t>
            </a:r>
            <a:r>
              <a:rPr lang="en-US" altLang="zh-CN" sz="2800" dirty="0"/>
              <a:t>Cl</a:t>
            </a:r>
            <a:r>
              <a:rPr lang="en-US" altLang="zh-CN" sz="2800" baseline="-25000" dirty="0"/>
              <a:t>2</a:t>
            </a:r>
            <a:r>
              <a:rPr lang="zh-CN" altLang="en-US" sz="2800" dirty="0"/>
              <a:t>全部       </a:t>
            </a:r>
            <a:r>
              <a:rPr lang="en-US" altLang="zh-CN" sz="2800" dirty="0"/>
              <a:t>108.5-83.7     0              83.7</a:t>
            </a:r>
          </a:p>
          <a:p>
            <a:pPr algn="l">
              <a:lnSpc>
                <a:spcPct val="85000"/>
              </a:lnSpc>
            </a:pPr>
            <a:r>
              <a:rPr lang="en-US" altLang="zh-CN" sz="2800" dirty="0"/>
              <a:t>   </a:t>
            </a:r>
            <a:r>
              <a:rPr lang="zh-CN" altLang="en-US" sz="2800" dirty="0"/>
              <a:t>转化</a:t>
            </a:r>
            <a:r>
              <a:rPr lang="en-US" altLang="zh-CN" sz="2800" i="1" dirty="0" err="1"/>
              <a:t>p</a:t>
            </a:r>
            <a:r>
              <a:rPr lang="en-US" altLang="zh-CN" sz="2800" baseline="-25000" dirty="0" err="1"/>
              <a:t>B</a:t>
            </a:r>
            <a:r>
              <a:rPr lang="en-US" altLang="zh-CN" sz="2800" dirty="0"/>
              <a:t>/</a:t>
            </a:r>
            <a:r>
              <a:rPr lang="en-US" altLang="zh-CN" sz="2800" dirty="0" err="1"/>
              <a:t>kPa</a:t>
            </a:r>
            <a:endParaRPr lang="en-US" altLang="zh-CN" sz="2800" dirty="0"/>
          </a:p>
          <a:p>
            <a:pPr algn="l">
              <a:lnSpc>
                <a:spcPct val="85000"/>
              </a:lnSpc>
              <a:spcBef>
                <a:spcPct val="50000"/>
              </a:spcBef>
            </a:pPr>
            <a:r>
              <a:rPr lang="zh-CN" altLang="en-US" sz="2800" dirty="0"/>
              <a:t>平衡</a:t>
            </a:r>
            <a:r>
              <a:rPr lang="en-US" altLang="zh-CN" sz="2800" i="1" dirty="0" err="1"/>
              <a:t>p</a:t>
            </a:r>
            <a:r>
              <a:rPr lang="en-US" altLang="zh-CN" sz="2800" baseline="-25000" dirty="0" err="1"/>
              <a:t>B</a:t>
            </a:r>
            <a:r>
              <a:rPr lang="en-US" altLang="zh-CN" sz="2800" dirty="0"/>
              <a:t>/</a:t>
            </a:r>
            <a:r>
              <a:rPr lang="en-US" altLang="zh-CN" sz="2800" dirty="0" err="1"/>
              <a:t>kPa</a:t>
            </a:r>
            <a:r>
              <a:rPr lang="en-US" altLang="zh-CN" sz="2800" dirty="0"/>
              <a:t> (108.5-83.7 )+</a:t>
            </a:r>
            <a:r>
              <a:rPr lang="en-US" altLang="zh-CN" sz="2800" i="1" dirty="0"/>
              <a:t>x</a:t>
            </a:r>
            <a:r>
              <a:rPr lang="en-US" altLang="zh-CN" sz="2800" dirty="0"/>
              <a:t>      </a:t>
            </a:r>
            <a:r>
              <a:rPr lang="en-US" altLang="zh-CN" sz="2800" i="1" dirty="0" err="1"/>
              <a:t>x</a:t>
            </a:r>
            <a:r>
              <a:rPr lang="en-US" altLang="zh-CN" sz="2800" dirty="0"/>
              <a:t>           83.7- </a:t>
            </a:r>
            <a:r>
              <a:rPr lang="en-US" altLang="zh-CN" sz="2800" i="1" dirty="0"/>
              <a:t>x</a:t>
            </a:r>
          </a:p>
        </p:txBody>
      </p:sp>
      <p:graphicFrame>
        <p:nvGraphicFramePr>
          <p:cNvPr id="676867" name="Object 3"/>
          <p:cNvGraphicFramePr>
            <a:graphicFrameLocks noChangeAspect="1"/>
          </p:cNvGraphicFramePr>
          <p:nvPr/>
        </p:nvGraphicFramePr>
        <p:xfrm>
          <a:off x="571472" y="4357694"/>
          <a:ext cx="8296275" cy="1914525"/>
        </p:xfrm>
        <a:graphic>
          <a:graphicData uri="http://schemas.openxmlformats.org/presentationml/2006/ole">
            <p:oleObj spid="_x0000_s435202" name="Equation" r:id="rId3" imgW="4063680" imgH="838080" progId="Equation.DSMT4">
              <p:embed/>
            </p:oleObj>
          </a:graphicData>
        </a:graphic>
      </p:graphicFrame>
      <p:sp>
        <p:nvSpPr>
          <p:cNvPr id="676871" name="Rectangle 7"/>
          <p:cNvSpPr>
            <a:spLocks noGrp="1" noChangeArrowheads="1"/>
          </p:cNvSpPr>
          <p:nvPr>
            <p:ph type="title" idx="4294967295"/>
          </p:nvPr>
        </p:nvSpPr>
        <p:spPr/>
        <p:txBody>
          <a:bodyPr/>
          <a:lstStyle/>
          <a:p>
            <a:r>
              <a:rPr lang="zh-CN" altLang="en-US" i="1"/>
              <a:t>例</a:t>
            </a:r>
            <a:r>
              <a:rPr lang="en-US" altLang="zh-CN" i="1"/>
              <a:t>13</a:t>
            </a:r>
            <a:r>
              <a:rPr lang="zh-CN" altLang="en-US" i="1"/>
              <a:t>解</a:t>
            </a:r>
          </a:p>
        </p:txBody>
      </p:sp>
      <p:pic>
        <p:nvPicPr>
          <p:cNvPr id="676872" name="Picture 8"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676873" name="Picture 9"/>
          <p:cNvPicPr>
            <a:picLocks noChangeAspect="1" noChangeArrowheads="1"/>
          </p:cNvPicPr>
          <p:nvPr/>
        </p:nvPicPr>
        <p:blipFill>
          <a:blip r:embed="rId6"/>
          <a:srcRect/>
          <a:stretch>
            <a:fillRect/>
          </a:stretch>
        </p:blipFill>
        <p:spPr bwMode="auto">
          <a:xfrm>
            <a:off x="6429388" y="1142984"/>
            <a:ext cx="503237" cy="3778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6867"/>
                                        </p:tgtEl>
                                        <p:attrNameLst>
                                          <p:attrName>style.visibility</p:attrName>
                                        </p:attrNameLst>
                                      </p:cBhvr>
                                      <p:to>
                                        <p:strVal val="visible"/>
                                      </p:to>
                                    </p:set>
                                    <p:animEffect transition="in" filter="wipe(left)">
                                      <p:cBhvr>
                                        <p:cTn id="7" dur="500"/>
                                        <p:tgtEl>
                                          <p:spTgt spid="67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p:cNvSpPr>
            <a:spLocks noGrp="1"/>
          </p:cNvSpPr>
          <p:nvPr>
            <p:ph type="dt" sz="half" idx="10"/>
          </p:nvPr>
        </p:nvSpPr>
        <p:spPr/>
        <p:txBody>
          <a:bodyPr/>
          <a:lstStyle/>
          <a:p>
            <a:fld id="{50E7ED1E-AD4C-434A-ADD0-9E61AAA5654A}" type="datetime1">
              <a:rPr lang="zh-CN" altLang="en-US"/>
              <a:pPr/>
              <a:t>2017/11/1</a:t>
            </a:fld>
            <a:endParaRPr lang="en-US" altLang="zh-CN"/>
          </a:p>
        </p:txBody>
      </p:sp>
      <p:sp>
        <p:nvSpPr>
          <p:cNvPr id="13" name="灯片编号占位符 3"/>
          <p:cNvSpPr>
            <a:spLocks noGrp="1"/>
          </p:cNvSpPr>
          <p:nvPr>
            <p:ph type="sldNum" sz="quarter" idx="12"/>
          </p:nvPr>
        </p:nvSpPr>
        <p:spPr/>
        <p:txBody>
          <a:bodyPr/>
          <a:lstStyle/>
          <a:p>
            <a:fld id="{8A2AAA8D-C26F-4D93-8B9E-3FA6D226A070}" type="slidenum">
              <a:rPr lang="en-US" altLang="zh-CN"/>
              <a:pPr/>
              <a:t>144</a:t>
            </a:fld>
            <a:endParaRPr lang="en-US" altLang="zh-CN"/>
          </a:p>
        </p:txBody>
      </p:sp>
      <p:graphicFrame>
        <p:nvGraphicFramePr>
          <p:cNvPr id="677890" name="Object 2"/>
          <p:cNvGraphicFramePr>
            <a:graphicFrameLocks noChangeAspect="1"/>
          </p:cNvGraphicFramePr>
          <p:nvPr/>
        </p:nvGraphicFramePr>
        <p:xfrm>
          <a:off x="1258888" y="2719388"/>
          <a:ext cx="3900487" cy="1789112"/>
        </p:xfrm>
        <a:graphic>
          <a:graphicData uri="http://schemas.openxmlformats.org/presentationml/2006/ole">
            <p:oleObj spid="_x0000_s436226" name="Equation" r:id="rId3" imgW="1282680" imgH="660240" progId="Equation.DSMT4">
              <p:embed/>
            </p:oleObj>
          </a:graphicData>
        </a:graphic>
      </p:graphicFrame>
      <p:sp>
        <p:nvSpPr>
          <p:cNvPr id="677891" name="Text Box 3"/>
          <p:cNvSpPr txBox="1">
            <a:spLocks noChangeArrowheads="1"/>
          </p:cNvSpPr>
          <p:nvPr/>
        </p:nvSpPr>
        <p:spPr bwMode="auto">
          <a:xfrm>
            <a:off x="1143000" y="4433888"/>
            <a:ext cx="6553200" cy="1766637"/>
          </a:xfrm>
          <a:prstGeom prst="rect">
            <a:avLst/>
          </a:prstGeom>
          <a:noFill/>
          <a:ln w="9525">
            <a:noFill/>
            <a:miter lim="800000"/>
            <a:headEnd/>
            <a:tailEnd/>
          </a:ln>
          <a:effectLst/>
        </p:spPr>
        <p:txBody>
          <a:bodyPr>
            <a:spAutoFit/>
          </a:bodyPr>
          <a:lstStyle/>
          <a:p>
            <a:pPr algn="l">
              <a:spcBef>
                <a:spcPct val="20000"/>
              </a:spcBef>
            </a:pPr>
            <a:r>
              <a:rPr lang="zh-CN" altLang="en-US" sz="3200" dirty="0"/>
              <a:t>平衡时 ：      </a:t>
            </a:r>
            <a:r>
              <a:rPr lang="en-US" altLang="zh-CN" sz="3200" i="1" dirty="0"/>
              <a:t>p</a:t>
            </a:r>
            <a:r>
              <a:rPr lang="en-US" altLang="zh-CN" sz="3200" dirty="0"/>
              <a:t>(CO)=24.8kPa</a:t>
            </a:r>
          </a:p>
          <a:p>
            <a:pPr algn="l">
              <a:spcBef>
                <a:spcPct val="20000"/>
              </a:spcBef>
            </a:pPr>
            <a:r>
              <a:rPr lang="en-US" altLang="zh-CN" sz="3200" dirty="0"/>
              <a:t>                       </a:t>
            </a:r>
            <a:r>
              <a:rPr lang="en-US" altLang="zh-CN" sz="3200" i="1" dirty="0"/>
              <a:t>p</a:t>
            </a:r>
            <a:r>
              <a:rPr lang="en-US" altLang="zh-CN" sz="3200" dirty="0"/>
              <a:t>(Cl</a:t>
            </a:r>
            <a:r>
              <a:rPr lang="en-US" altLang="zh-CN" sz="3200" baseline="-25000" dirty="0"/>
              <a:t>2</a:t>
            </a:r>
            <a:r>
              <a:rPr lang="en-US" altLang="zh-CN" sz="3200" dirty="0"/>
              <a:t>)=2.3 </a:t>
            </a:r>
            <a:r>
              <a:rPr lang="en-US" altLang="zh-CN" sz="3200" dirty="0">
                <a:sym typeface="Symbol" pitchFamily="18" charset="2"/>
              </a:rPr>
              <a:t>10</a:t>
            </a:r>
            <a:r>
              <a:rPr lang="en-US" altLang="zh-CN" sz="3200" baseline="30000" dirty="0">
                <a:sym typeface="Symbol" pitchFamily="18" charset="2"/>
              </a:rPr>
              <a:t>-6</a:t>
            </a:r>
            <a:r>
              <a:rPr lang="en-US" altLang="zh-CN" sz="3200" dirty="0"/>
              <a:t> </a:t>
            </a:r>
            <a:r>
              <a:rPr lang="en-US" altLang="zh-CN" sz="3200" dirty="0" err="1"/>
              <a:t>kPa</a:t>
            </a:r>
            <a:endParaRPr lang="en-US" altLang="zh-CN" sz="3200" dirty="0"/>
          </a:p>
          <a:p>
            <a:pPr algn="l">
              <a:spcBef>
                <a:spcPct val="20000"/>
              </a:spcBef>
            </a:pPr>
            <a:r>
              <a:rPr lang="en-US" altLang="zh-CN" sz="3200" dirty="0"/>
              <a:t>                       </a:t>
            </a:r>
            <a:r>
              <a:rPr lang="en-US" altLang="zh-CN" sz="3200" i="1" dirty="0"/>
              <a:t>p</a:t>
            </a:r>
            <a:r>
              <a:rPr lang="en-US" altLang="zh-CN" sz="3200" dirty="0"/>
              <a:t>(COCl</a:t>
            </a:r>
            <a:r>
              <a:rPr lang="en-US" altLang="zh-CN" sz="3200" baseline="-25000" dirty="0"/>
              <a:t>2</a:t>
            </a:r>
            <a:r>
              <a:rPr lang="en-US" altLang="zh-CN" sz="3200" dirty="0"/>
              <a:t>)=83.7kPa</a:t>
            </a:r>
          </a:p>
        </p:txBody>
      </p:sp>
      <p:grpSp>
        <p:nvGrpSpPr>
          <p:cNvPr id="2" name="Group 4"/>
          <p:cNvGrpSpPr>
            <a:grpSpLocks/>
          </p:cNvGrpSpPr>
          <p:nvPr/>
        </p:nvGrpSpPr>
        <p:grpSpPr bwMode="auto">
          <a:xfrm>
            <a:off x="857251" y="1214438"/>
            <a:ext cx="7467600" cy="1570039"/>
            <a:chOff x="651" y="1048"/>
            <a:chExt cx="4704" cy="989"/>
          </a:xfrm>
        </p:grpSpPr>
        <p:sp>
          <p:nvSpPr>
            <p:cNvPr id="677893" name="Text Box 5"/>
            <p:cNvSpPr txBox="1">
              <a:spLocks noChangeArrowheads="1"/>
            </p:cNvSpPr>
            <p:nvPr/>
          </p:nvSpPr>
          <p:spPr bwMode="auto">
            <a:xfrm>
              <a:off x="651" y="1048"/>
              <a:ext cx="4704" cy="989"/>
            </a:xfrm>
            <a:prstGeom prst="rect">
              <a:avLst/>
            </a:prstGeom>
            <a:noFill/>
            <a:ln w="9525">
              <a:noFill/>
              <a:miter lim="800000"/>
              <a:headEnd/>
              <a:tailEnd/>
            </a:ln>
            <a:effectLst/>
          </p:spPr>
          <p:txBody>
            <a:bodyPr>
              <a:spAutoFit/>
            </a:bodyPr>
            <a:lstStyle/>
            <a:p>
              <a:pPr algn="l"/>
              <a:r>
                <a:rPr lang="zh-CN" altLang="en-US" sz="3200" dirty="0"/>
                <a:t>因为</a:t>
              </a:r>
              <a:r>
                <a:rPr lang="en-US" altLang="zh-CN" sz="3200" i="1" dirty="0" smtClean="0">
                  <a:solidFill>
                    <a:srgbClr val="FF0000"/>
                  </a:solidFill>
                </a:rPr>
                <a:t>K  </a:t>
              </a:r>
              <a:r>
                <a:rPr lang="zh-CN" altLang="en-US" sz="3200" dirty="0" smtClean="0">
                  <a:solidFill>
                    <a:srgbClr val="FF0000"/>
                  </a:solidFill>
                </a:rPr>
                <a:t>很大</a:t>
              </a:r>
              <a:r>
                <a:rPr lang="en-US" altLang="zh-CN" sz="3200" dirty="0">
                  <a:solidFill>
                    <a:srgbClr val="FF0000"/>
                  </a:solidFill>
                </a:rPr>
                <a:t>,  </a:t>
              </a:r>
              <a:r>
                <a:rPr lang="en-US" altLang="zh-CN" sz="3200" i="1" dirty="0">
                  <a:solidFill>
                    <a:srgbClr val="FF0000"/>
                  </a:solidFill>
                </a:rPr>
                <a:t>x</a:t>
              </a:r>
              <a:r>
                <a:rPr lang="zh-CN" altLang="en-US" sz="3200" dirty="0">
                  <a:solidFill>
                    <a:srgbClr val="FF0000"/>
                  </a:solidFill>
                </a:rPr>
                <a:t>很小</a:t>
              </a:r>
              <a:r>
                <a:rPr lang="en-US" altLang="zh-CN" sz="3200" dirty="0"/>
                <a:t>,</a:t>
              </a:r>
            </a:p>
            <a:p>
              <a:pPr algn="l"/>
              <a:r>
                <a:rPr lang="zh-CN" altLang="en-US" sz="3200" dirty="0"/>
                <a:t>假设   </a:t>
              </a:r>
              <a:r>
                <a:rPr lang="en-US" altLang="zh-CN" sz="3200" dirty="0"/>
                <a:t>83.7-x    83.7,    </a:t>
              </a:r>
            </a:p>
            <a:p>
              <a:pPr algn="l"/>
              <a:r>
                <a:rPr lang="en-US" altLang="zh-CN" sz="3200" dirty="0"/>
                <a:t>           24.8+x     24.8</a:t>
              </a:r>
            </a:p>
          </p:txBody>
        </p:sp>
        <p:graphicFrame>
          <p:nvGraphicFramePr>
            <p:cNvPr id="677894" name="Object 6"/>
            <p:cNvGraphicFramePr>
              <a:graphicFrameLocks noChangeAspect="1"/>
            </p:cNvGraphicFramePr>
            <p:nvPr/>
          </p:nvGraphicFramePr>
          <p:xfrm>
            <a:off x="2304" y="1728"/>
            <a:ext cx="288" cy="251"/>
          </p:xfrm>
          <a:graphic>
            <a:graphicData uri="http://schemas.openxmlformats.org/presentationml/2006/ole">
              <p:oleObj spid="_x0000_s436227" name="公式" r:id="rId4" imgW="101520" imgH="88560" progId="Equation.3">
                <p:embed/>
              </p:oleObj>
            </a:graphicData>
          </a:graphic>
        </p:graphicFrame>
        <p:graphicFrame>
          <p:nvGraphicFramePr>
            <p:cNvPr id="677895" name="Object 7"/>
            <p:cNvGraphicFramePr>
              <a:graphicFrameLocks noChangeAspect="1"/>
            </p:cNvGraphicFramePr>
            <p:nvPr/>
          </p:nvGraphicFramePr>
          <p:xfrm>
            <a:off x="2208" y="1440"/>
            <a:ext cx="288" cy="251"/>
          </p:xfrm>
          <a:graphic>
            <a:graphicData uri="http://schemas.openxmlformats.org/presentationml/2006/ole">
              <p:oleObj spid="_x0000_s436228" name="公式" r:id="rId5" imgW="101520" imgH="88560" progId="Equation.3">
                <p:embed/>
              </p:oleObj>
            </a:graphicData>
          </a:graphic>
        </p:graphicFrame>
        <p:sp>
          <p:nvSpPr>
            <p:cNvPr id="677896" name="Rectangle 8"/>
            <p:cNvSpPr>
              <a:spLocks noChangeArrowheads="1"/>
            </p:cNvSpPr>
            <p:nvPr/>
          </p:nvSpPr>
          <p:spPr bwMode="auto">
            <a:xfrm>
              <a:off x="1371" y="1048"/>
              <a:ext cx="192" cy="260"/>
            </a:xfrm>
            <a:prstGeom prst="rect">
              <a:avLst/>
            </a:prstGeom>
            <a:noFill/>
            <a:ln w="9525">
              <a:noFill/>
              <a:miter lim="800000"/>
              <a:headEnd/>
              <a:tailEnd/>
            </a:ln>
            <a:effectLst/>
          </p:spPr>
          <p:txBody>
            <a:bodyPr>
              <a:spAutoFit/>
            </a:bodyPr>
            <a:lstStyle/>
            <a:p>
              <a:pPr algn="l"/>
              <a:r>
                <a:rPr lang="ru-RU" altLang="zh-CN" baseline="30000" dirty="0">
                  <a:solidFill>
                    <a:srgbClr val="0000FF"/>
                  </a:solidFill>
                  <a:ea typeface="宋体" pitchFamily="2" charset="-122"/>
                  <a:sym typeface="Symbol" pitchFamily="18" charset="2"/>
                </a:rPr>
                <a:t>ө</a:t>
              </a:r>
              <a:endParaRPr lang="en-US" altLang="zh-CN" baseline="30000" dirty="0">
                <a:solidFill>
                  <a:srgbClr val="0000FF"/>
                </a:solidFill>
                <a:ea typeface="宋体" pitchFamily="2" charset="-122"/>
                <a:sym typeface="Symbol" pitchFamily="18" charset="2"/>
              </a:endParaRPr>
            </a:p>
          </p:txBody>
        </p:sp>
      </p:grpSp>
      <p:sp>
        <p:nvSpPr>
          <p:cNvPr id="677897" name="Rectangle 9"/>
          <p:cNvSpPr>
            <a:spLocks noGrp="1" noChangeArrowheads="1"/>
          </p:cNvSpPr>
          <p:nvPr>
            <p:ph type="title" idx="4294967295"/>
          </p:nvPr>
        </p:nvSpPr>
        <p:spPr/>
        <p:txBody>
          <a:bodyPr/>
          <a:lstStyle/>
          <a:p>
            <a:r>
              <a:rPr lang="zh-CN" altLang="en-US" i="1"/>
              <a:t>例</a:t>
            </a:r>
            <a:r>
              <a:rPr lang="en-US" altLang="zh-CN" i="1"/>
              <a:t>13</a:t>
            </a:r>
            <a:r>
              <a:rPr lang="zh-CN" altLang="en-US" i="1"/>
              <a:t>解</a:t>
            </a:r>
          </a:p>
        </p:txBody>
      </p:sp>
      <p:pic>
        <p:nvPicPr>
          <p:cNvPr id="677898" name="Picture 10"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D0F3DF87-2443-40C1-A283-60A1F0EFA17F}"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B2891F35-7D05-4358-BEA7-26632FA7033A}" type="slidenum">
              <a:rPr lang="en-US" altLang="zh-CN"/>
              <a:pPr/>
              <a:t>145</a:t>
            </a:fld>
            <a:endParaRPr lang="en-US" altLang="zh-CN"/>
          </a:p>
        </p:txBody>
      </p:sp>
      <p:graphicFrame>
        <p:nvGraphicFramePr>
          <p:cNvPr id="678914" name="Object 2"/>
          <p:cNvGraphicFramePr>
            <a:graphicFrameLocks noChangeAspect="1"/>
          </p:cNvGraphicFramePr>
          <p:nvPr/>
        </p:nvGraphicFramePr>
        <p:xfrm>
          <a:off x="1422400" y="2276475"/>
          <a:ext cx="6029325" cy="2846388"/>
        </p:xfrm>
        <a:graphic>
          <a:graphicData uri="http://schemas.openxmlformats.org/presentationml/2006/ole">
            <p:oleObj spid="_x0000_s437250" name="公式" r:id="rId3" imgW="1409400" imgH="812520" progId="Equation.3">
              <p:embed/>
            </p:oleObj>
          </a:graphicData>
        </a:graphic>
      </p:graphicFrame>
      <p:sp>
        <p:nvSpPr>
          <p:cNvPr id="678915" name="Rectangle 3"/>
          <p:cNvSpPr>
            <a:spLocks noChangeArrowheads="1"/>
          </p:cNvSpPr>
          <p:nvPr/>
        </p:nvSpPr>
        <p:spPr bwMode="auto">
          <a:xfrm>
            <a:off x="808038" y="1409700"/>
            <a:ext cx="3187700" cy="579438"/>
          </a:xfrm>
          <a:prstGeom prst="rect">
            <a:avLst/>
          </a:prstGeom>
          <a:noFill/>
          <a:ln w="9525" algn="ctr">
            <a:noFill/>
            <a:miter lim="800000"/>
            <a:headEnd/>
            <a:tailEnd/>
          </a:ln>
          <a:effectLst/>
        </p:spPr>
        <p:txBody>
          <a:bodyPr wrap="none">
            <a:spAutoFit/>
          </a:bodyPr>
          <a:lstStyle/>
          <a:p>
            <a:pPr algn="l"/>
            <a:r>
              <a:rPr lang="en-US" altLang="zh-CN"/>
              <a:t>CO</a:t>
            </a:r>
            <a:r>
              <a:rPr lang="zh-CN" altLang="en-US"/>
              <a:t>的平衡转化率</a:t>
            </a:r>
          </a:p>
        </p:txBody>
      </p:sp>
      <p:sp>
        <p:nvSpPr>
          <p:cNvPr id="678916" name="Rectangle 4"/>
          <p:cNvSpPr>
            <a:spLocks noGrp="1" noChangeArrowheads="1"/>
          </p:cNvSpPr>
          <p:nvPr>
            <p:ph type="title" idx="4294967295"/>
          </p:nvPr>
        </p:nvSpPr>
        <p:spPr/>
        <p:txBody>
          <a:bodyPr/>
          <a:lstStyle/>
          <a:p>
            <a:r>
              <a:rPr lang="zh-CN" altLang="en-US" i="1"/>
              <a:t>例</a:t>
            </a:r>
            <a:r>
              <a:rPr lang="en-US" altLang="zh-CN" i="1"/>
              <a:t>13</a:t>
            </a:r>
            <a:r>
              <a:rPr lang="zh-CN" altLang="en-US" i="1"/>
              <a:t>解</a:t>
            </a:r>
          </a:p>
        </p:txBody>
      </p:sp>
      <p:pic>
        <p:nvPicPr>
          <p:cNvPr id="678917" name="Picture 5"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2E3E70E8-F575-4682-90EF-8824B3B23023}"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267BA021-696F-44F4-B152-EDFA2A2FDED3}" type="slidenum">
              <a:rPr lang="en-US" altLang="zh-CN"/>
              <a:pPr/>
              <a:t>146</a:t>
            </a:fld>
            <a:endParaRPr lang="en-US" altLang="zh-CN"/>
          </a:p>
        </p:txBody>
      </p:sp>
      <p:sp>
        <p:nvSpPr>
          <p:cNvPr id="679938" name="Rectangle 2"/>
          <p:cNvSpPr>
            <a:spLocks noGrp="1" noChangeArrowheads="1"/>
          </p:cNvSpPr>
          <p:nvPr>
            <p:ph type="title"/>
          </p:nvPr>
        </p:nvSpPr>
        <p:spPr>
          <a:noFill/>
          <a:ln/>
        </p:spPr>
        <p:txBody>
          <a:bodyPr/>
          <a:lstStyle/>
          <a:p>
            <a:r>
              <a:rPr lang="zh-CN" altLang="en-US"/>
              <a:t>例</a:t>
            </a:r>
            <a:r>
              <a:rPr lang="en-US" altLang="zh-CN"/>
              <a:t>14</a:t>
            </a:r>
          </a:p>
        </p:txBody>
      </p:sp>
      <p:graphicFrame>
        <p:nvGraphicFramePr>
          <p:cNvPr id="679940" name="Object 4"/>
          <p:cNvGraphicFramePr>
            <a:graphicFrameLocks noChangeAspect="1"/>
          </p:cNvGraphicFramePr>
          <p:nvPr/>
        </p:nvGraphicFramePr>
        <p:xfrm>
          <a:off x="4071934" y="2786058"/>
          <a:ext cx="1524000" cy="538162"/>
        </p:xfrm>
        <a:graphic>
          <a:graphicData uri="http://schemas.openxmlformats.org/presentationml/2006/ole">
            <p:oleObj spid="_x0000_s438274" name="Equation" r:id="rId3" imgW="647640" imgH="228600" progId="Equation.DSMT4">
              <p:embed/>
            </p:oleObj>
          </a:graphicData>
        </a:graphic>
      </p:graphicFrame>
      <p:sp>
        <p:nvSpPr>
          <p:cNvPr id="679942" name="Rectangle 6"/>
          <p:cNvSpPr>
            <a:spLocks noChangeArrowheads="1"/>
          </p:cNvSpPr>
          <p:nvPr/>
        </p:nvSpPr>
        <p:spPr bwMode="auto">
          <a:xfrm>
            <a:off x="285720" y="1142984"/>
            <a:ext cx="8643966" cy="4105275"/>
          </a:xfrm>
          <a:prstGeom prst="rect">
            <a:avLst/>
          </a:prstGeom>
          <a:noFill/>
          <a:ln w="9525">
            <a:noFill/>
            <a:miter lim="800000"/>
            <a:headEnd/>
            <a:tailEnd/>
          </a:ln>
        </p:spPr>
        <p:txBody>
          <a:bodyPr/>
          <a:lstStyle/>
          <a:p>
            <a:pPr marL="342900" indent="-342900" algn="just">
              <a:lnSpc>
                <a:spcPct val="130000"/>
              </a:lnSpc>
              <a:spcBef>
                <a:spcPct val="20000"/>
              </a:spcBef>
              <a:buClr>
                <a:srgbClr val="FF00FF"/>
              </a:buClr>
              <a:buFont typeface="Wingdings" pitchFamily="2" charset="2"/>
              <a:buNone/>
            </a:pPr>
            <a:r>
              <a:rPr lang="en-US" altLang="zh-CN" sz="3200" dirty="0">
                <a:solidFill>
                  <a:srgbClr val="0000FF"/>
                </a:solidFill>
              </a:rPr>
              <a:t>  </a:t>
            </a:r>
            <a:r>
              <a:rPr lang="zh-CN" altLang="en-US" sz="3200" dirty="0">
                <a:solidFill>
                  <a:srgbClr val="0000FF"/>
                </a:solidFill>
              </a:rPr>
              <a:t>在 </a:t>
            </a:r>
            <a:r>
              <a:rPr lang="en-US" altLang="zh-CN" sz="3200" dirty="0">
                <a:solidFill>
                  <a:srgbClr val="0000FF"/>
                </a:solidFill>
              </a:rPr>
              <a:t>1000 ℃ </a:t>
            </a:r>
            <a:r>
              <a:rPr lang="zh-CN" altLang="en-US" sz="3200" dirty="0">
                <a:solidFill>
                  <a:srgbClr val="0000FF"/>
                </a:solidFill>
              </a:rPr>
              <a:t>时，下列反应：</a:t>
            </a:r>
          </a:p>
          <a:p>
            <a:pPr marL="342900" indent="-342900">
              <a:lnSpc>
                <a:spcPct val="130000"/>
              </a:lnSpc>
              <a:spcBef>
                <a:spcPct val="20000"/>
              </a:spcBef>
              <a:buClr>
                <a:srgbClr val="FF00FF"/>
              </a:buClr>
              <a:buFont typeface="Wingdings" pitchFamily="2" charset="2"/>
              <a:buNone/>
            </a:pPr>
            <a:r>
              <a:rPr lang="en-US" altLang="zh-CN" sz="3200" dirty="0" err="1">
                <a:solidFill>
                  <a:srgbClr val="0000FF"/>
                </a:solidFill>
              </a:rPr>
              <a:t>FeO</a:t>
            </a:r>
            <a:r>
              <a:rPr lang="en-US" altLang="zh-CN" sz="3200" dirty="0">
                <a:solidFill>
                  <a:srgbClr val="0000FF"/>
                </a:solidFill>
              </a:rPr>
              <a:t>(s) + CO(g)</a:t>
            </a:r>
            <a:r>
              <a:rPr lang="en-US" altLang="zh-CN" sz="3200" baseline="-30000" dirty="0">
                <a:solidFill>
                  <a:srgbClr val="0000FF"/>
                </a:solidFill>
              </a:rPr>
              <a:t>               </a:t>
            </a:r>
            <a:r>
              <a:rPr lang="en-US" altLang="zh-CN" sz="3200" dirty="0">
                <a:solidFill>
                  <a:srgbClr val="0000FF"/>
                </a:solidFill>
              </a:rPr>
              <a:t>Fe(s) + CO</a:t>
            </a:r>
            <a:r>
              <a:rPr lang="en-US" altLang="zh-CN" sz="3200" baseline="-30000" dirty="0">
                <a:solidFill>
                  <a:srgbClr val="0000FF"/>
                </a:solidFill>
              </a:rPr>
              <a:t>2</a:t>
            </a:r>
            <a:r>
              <a:rPr lang="en-US" altLang="zh-CN" sz="3200" dirty="0">
                <a:solidFill>
                  <a:srgbClr val="0000FF"/>
                </a:solidFill>
              </a:rPr>
              <a:t>(g)</a:t>
            </a:r>
          </a:p>
          <a:p>
            <a:pPr marL="342900" indent="-342900" algn="just">
              <a:lnSpc>
                <a:spcPct val="130000"/>
              </a:lnSpc>
              <a:spcBef>
                <a:spcPct val="20000"/>
              </a:spcBef>
              <a:buClr>
                <a:srgbClr val="FF00FF"/>
              </a:buClr>
              <a:buFont typeface="Wingdings" pitchFamily="2" charset="2"/>
              <a:buNone/>
            </a:pPr>
            <a:r>
              <a:rPr lang="en-US" altLang="zh-CN" sz="3200" dirty="0">
                <a:solidFill>
                  <a:srgbClr val="0000FF"/>
                </a:solidFill>
              </a:rPr>
              <a:t>   </a:t>
            </a:r>
            <a:r>
              <a:rPr lang="zh-CN" altLang="en-US" sz="3200" dirty="0">
                <a:solidFill>
                  <a:srgbClr val="0000FF"/>
                </a:solidFill>
              </a:rPr>
              <a:t>的标准平衡常数</a:t>
            </a:r>
            <a:r>
              <a:rPr lang="zh-CN" altLang="en-US" sz="3200" baseline="-30000" dirty="0">
                <a:solidFill>
                  <a:srgbClr val="0000FF"/>
                </a:solidFill>
              </a:rPr>
              <a:t>                           </a:t>
            </a:r>
            <a:r>
              <a:rPr lang="zh-CN" altLang="en-US" sz="3200" dirty="0">
                <a:solidFill>
                  <a:srgbClr val="0000FF"/>
                </a:solidFill>
              </a:rPr>
              <a:t>如果在 </a:t>
            </a:r>
            <a:r>
              <a:rPr lang="en-US" altLang="zh-CN" sz="3200" dirty="0">
                <a:solidFill>
                  <a:srgbClr val="0000FF"/>
                </a:solidFill>
              </a:rPr>
              <a:t>CO </a:t>
            </a:r>
            <a:r>
              <a:rPr lang="zh-CN" altLang="en-US" sz="3200" dirty="0">
                <a:solidFill>
                  <a:srgbClr val="0000FF"/>
                </a:solidFill>
              </a:rPr>
              <a:t>的分压力为</a:t>
            </a:r>
            <a:r>
              <a:rPr lang="en-US" altLang="zh-CN" sz="3200" dirty="0">
                <a:solidFill>
                  <a:srgbClr val="0000FF"/>
                </a:solidFill>
              </a:rPr>
              <a:t>6000 </a:t>
            </a:r>
            <a:r>
              <a:rPr lang="en-US" altLang="zh-CN" sz="3200" dirty="0" err="1">
                <a:solidFill>
                  <a:srgbClr val="0000FF"/>
                </a:solidFill>
              </a:rPr>
              <a:t>kPa</a:t>
            </a:r>
            <a:r>
              <a:rPr lang="en-US" altLang="zh-CN" sz="3200" dirty="0">
                <a:solidFill>
                  <a:srgbClr val="0000FF"/>
                </a:solidFill>
              </a:rPr>
              <a:t> </a:t>
            </a:r>
            <a:r>
              <a:rPr lang="zh-CN" altLang="en-US" sz="3200" dirty="0">
                <a:solidFill>
                  <a:srgbClr val="0000FF"/>
                </a:solidFill>
              </a:rPr>
              <a:t>的密闭容器加入足量的 </a:t>
            </a:r>
            <a:r>
              <a:rPr lang="en-US" altLang="zh-CN" sz="3200" dirty="0" err="1">
                <a:solidFill>
                  <a:srgbClr val="0000FF"/>
                </a:solidFill>
              </a:rPr>
              <a:t>FeO</a:t>
            </a:r>
            <a:r>
              <a:rPr lang="zh-CN" altLang="en-US" sz="3200" dirty="0">
                <a:solidFill>
                  <a:srgbClr val="0000FF"/>
                </a:solidFill>
              </a:rPr>
              <a:t>，计算</a:t>
            </a:r>
            <a:r>
              <a:rPr lang="en-US" altLang="zh-CN" sz="3200" dirty="0">
                <a:solidFill>
                  <a:srgbClr val="0000FF"/>
                </a:solidFill>
              </a:rPr>
              <a:t>CO</a:t>
            </a:r>
            <a:r>
              <a:rPr lang="zh-CN" altLang="en-US" sz="3200" dirty="0">
                <a:solidFill>
                  <a:srgbClr val="0000FF"/>
                </a:solidFill>
              </a:rPr>
              <a:t>和</a:t>
            </a:r>
            <a:r>
              <a:rPr lang="en-US" altLang="zh-CN" sz="3200" dirty="0">
                <a:solidFill>
                  <a:srgbClr val="0000FF"/>
                </a:solidFill>
              </a:rPr>
              <a:t>CO</a:t>
            </a:r>
            <a:r>
              <a:rPr lang="en-US" altLang="zh-CN" sz="3200" baseline="-30000" dirty="0">
                <a:solidFill>
                  <a:srgbClr val="0000FF"/>
                </a:solidFill>
              </a:rPr>
              <a:t>2 </a:t>
            </a:r>
            <a:r>
              <a:rPr lang="zh-CN" altLang="en-US" sz="3200" dirty="0">
                <a:solidFill>
                  <a:srgbClr val="0000FF"/>
                </a:solidFill>
              </a:rPr>
              <a:t>的平衡分压。</a:t>
            </a:r>
          </a:p>
        </p:txBody>
      </p:sp>
      <p:pic>
        <p:nvPicPr>
          <p:cNvPr id="679943" name="Picture 7"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11" name="Picture 12"/>
          <p:cNvPicPr>
            <a:picLocks noChangeAspect="1" noChangeArrowheads="1"/>
          </p:cNvPicPr>
          <p:nvPr/>
        </p:nvPicPr>
        <p:blipFill>
          <a:blip r:embed="rId6"/>
          <a:srcRect/>
          <a:stretch>
            <a:fillRect/>
          </a:stretch>
        </p:blipFill>
        <p:spPr bwMode="auto">
          <a:xfrm>
            <a:off x="3428992" y="2000240"/>
            <a:ext cx="647700" cy="492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6472D4AB-CF2C-4925-A288-32016E377703}" type="datetime1">
              <a:rPr lang="zh-CN" altLang="en-US"/>
              <a:pPr/>
              <a:t>2017/11/1</a:t>
            </a:fld>
            <a:endParaRPr lang="en-US" altLang="zh-CN"/>
          </a:p>
        </p:txBody>
      </p:sp>
      <p:sp>
        <p:nvSpPr>
          <p:cNvPr id="12" name="灯片编号占位符 5"/>
          <p:cNvSpPr>
            <a:spLocks noGrp="1"/>
          </p:cNvSpPr>
          <p:nvPr>
            <p:ph type="sldNum" sz="quarter" idx="12"/>
          </p:nvPr>
        </p:nvSpPr>
        <p:spPr/>
        <p:txBody>
          <a:bodyPr/>
          <a:lstStyle/>
          <a:p>
            <a:fld id="{7EEDFBAF-9D1A-4F58-BF56-E94318E3A172}" type="slidenum">
              <a:rPr lang="en-US" altLang="zh-CN"/>
              <a:pPr/>
              <a:t>147</a:t>
            </a:fld>
            <a:endParaRPr lang="en-US" altLang="zh-CN"/>
          </a:p>
        </p:txBody>
      </p:sp>
      <p:grpSp>
        <p:nvGrpSpPr>
          <p:cNvPr id="2" name="Group 2"/>
          <p:cNvGrpSpPr>
            <a:grpSpLocks/>
          </p:cNvGrpSpPr>
          <p:nvPr/>
        </p:nvGrpSpPr>
        <p:grpSpPr bwMode="auto">
          <a:xfrm>
            <a:off x="1066800" y="1524000"/>
            <a:ext cx="5029200" cy="1868488"/>
            <a:chOff x="624" y="960"/>
            <a:chExt cx="3168" cy="1177"/>
          </a:xfrm>
        </p:grpSpPr>
        <p:graphicFrame>
          <p:nvGraphicFramePr>
            <p:cNvPr id="680963" name="Object 3"/>
            <p:cNvGraphicFramePr>
              <a:graphicFrameLocks noChangeAspect="1"/>
            </p:cNvGraphicFramePr>
            <p:nvPr/>
          </p:nvGraphicFramePr>
          <p:xfrm>
            <a:off x="624" y="1824"/>
            <a:ext cx="821" cy="305"/>
          </p:xfrm>
          <a:graphic>
            <a:graphicData uri="http://schemas.openxmlformats.org/presentationml/2006/ole">
              <p:oleObj spid="_x0000_s439299" name="Equation" r:id="rId3" imgW="545760" imgH="203040" progId="Equation.DSMT4">
                <p:embed/>
              </p:oleObj>
            </a:graphicData>
          </a:graphic>
        </p:graphicFrame>
        <p:pic>
          <p:nvPicPr>
            <p:cNvPr id="680964" name="Picture 4"/>
            <p:cNvPicPr>
              <a:picLocks noChangeAspect="1" noChangeArrowheads="1"/>
            </p:cNvPicPr>
            <p:nvPr/>
          </p:nvPicPr>
          <p:blipFill>
            <a:blip r:embed="rId4"/>
            <a:srcRect/>
            <a:stretch>
              <a:fillRect/>
            </a:stretch>
          </p:blipFill>
          <p:spPr bwMode="auto">
            <a:xfrm>
              <a:off x="3216" y="960"/>
              <a:ext cx="576" cy="228"/>
            </a:xfrm>
            <a:prstGeom prst="rect">
              <a:avLst/>
            </a:prstGeom>
            <a:noFill/>
          </p:spPr>
        </p:pic>
        <p:sp>
          <p:nvSpPr>
            <p:cNvPr id="680965" name="Rectangle 5"/>
            <p:cNvSpPr>
              <a:spLocks noChangeArrowheads="1"/>
            </p:cNvSpPr>
            <p:nvPr/>
          </p:nvSpPr>
          <p:spPr bwMode="auto">
            <a:xfrm>
              <a:off x="2544" y="1680"/>
              <a:ext cx="379" cy="457"/>
            </a:xfrm>
            <a:prstGeom prst="rect">
              <a:avLst/>
            </a:prstGeom>
            <a:noFill/>
            <a:ln w="9525">
              <a:noFill/>
              <a:miter lim="800000"/>
              <a:headEnd/>
              <a:tailEnd/>
            </a:ln>
            <a:effectLst/>
          </p:spPr>
          <p:txBody>
            <a:bodyPr wrap="none">
              <a:spAutoFit/>
            </a:bodyPr>
            <a:lstStyle/>
            <a:p>
              <a:pPr algn="l">
                <a:lnSpc>
                  <a:spcPct val="130000"/>
                </a:lnSpc>
                <a:spcBef>
                  <a:spcPct val="20000"/>
                </a:spcBef>
                <a:buClr>
                  <a:srgbClr val="FF00FF"/>
                </a:buClr>
                <a:buFont typeface="Wingdings" pitchFamily="2" charset="2"/>
                <a:buNone/>
              </a:pPr>
              <a:r>
                <a:rPr lang="en-US" altLang="zh-CN">
                  <a:solidFill>
                    <a:srgbClr val="0000FF"/>
                  </a:solidFill>
                </a:rPr>
                <a:t>- </a:t>
              </a:r>
              <a:r>
                <a:rPr lang="en-US" altLang="zh-CN" i="1">
                  <a:solidFill>
                    <a:srgbClr val="0000FF"/>
                  </a:solidFill>
                </a:rPr>
                <a:t>x</a:t>
              </a:r>
            </a:p>
          </p:txBody>
        </p:sp>
      </p:grpSp>
      <p:graphicFrame>
        <p:nvGraphicFramePr>
          <p:cNvPr id="680966" name="Object 6"/>
          <p:cNvGraphicFramePr>
            <a:graphicFrameLocks noChangeAspect="1"/>
          </p:cNvGraphicFramePr>
          <p:nvPr/>
        </p:nvGraphicFramePr>
        <p:xfrm>
          <a:off x="2357422" y="4857760"/>
          <a:ext cx="3225800" cy="1189038"/>
        </p:xfrm>
        <a:graphic>
          <a:graphicData uri="http://schemas.openxmlformats.org/presentationml/2006/ole">
            <p:oleObj spid="_x0000_s439298" name="Equation" r:id="rId5" imgW="1307880" imgH="482400" progId="Equation.DSMT4">
              <p:embed/>
            </p:oleObj>
          </a:graphicData>
        </a:graphic>
      </p:graphicFrame>
      <p:sp>
        <p:nvSpPr>
          <p:cNvPr id="680967" name="Rectangle 7"/>
          <p:cNvSpPr>
            <a:spLocks noChangeArrowheads="1"/>
          </p:cNvSpPr>
          <p:nvPr/>
        </p:nvSpPr>
        <p:spPr bwMode="auto">
          <a:xfrm>
            <a:off x="874713" y="1268413"/>
            <a:ext cx="8305800" cy="3600450"/>
          </a:xfrm>
          <a:prstGeom prst="rect">
            <a:avLst/>
          </a:prstGeom>
          <a:noFill/>
          <a:ln w="9525">
            <a:noFill/>
            <a:miter lim="800000"/>
            <a:headEnd/>
            <a:tailEnd/>
          </a:ln>
        </p:spPr>
        <p:txBody>
          <a:bodyPr/>
          <a:lstStyle/>
          <a:p>
            <a:pPr marL="342900" indent="-342900" algn="just">
              <a:lnSpc>
                <a:spcPct val="130000"/>
              </a:lnSpc>
              <a:spcBef>
                <a:spcPct val="20000"/>
              </a:spcBef>
              <a:buClr>
                <a:srgbClr val="FF00FF"/>
              </a:buClr>
              <a:buFont typeface="Wingdings" pitchFamily="2" charset="2"/>
              <a:buNone/>
            </a:pPr>
            <a:r>
              <a:rPr lang="zh-CN" altLang="en-US" sz="2800" dirty="0">
                <a:solidFill>
                  <a:srgbClr val="0000FF"/>
                </a:solidFill>
              </a:rPr>
              <a:t>解：       </a:t>
            </a:r>
            <a:r>
              <a:rPr lang="en-US" altLang="zh-CN" sz="2800" dirty="0" err="1">
                <a:solidFill>
                  <a:srgbClr val="0000FF"/>
                </a:solidFill>
              </a:rPr>
              <a:t>FeO</a:t>
            </a:r>
            <a:r>
              <a:rPr lang="en-US" altLang="zh-CN" sz="2800" dirty="0">
                <a:solidFill>
                  <a:srgbClr val="0000FF"/>
                </a:solidFill>
              </a:rPr>
              <a:t>(s) + CO(g)</a:t>
            </a:r>
            <a:r>
              <a:rPr lang="en-US" altLang="zh-CN" sz="2800" baseline="-30000" dirty="0">
                <a:solidFill>
                  <a:srgbClr val="0000FF"/>
                </a:solidFill>
              </a:rPr>
              <a:t> </a:t>
            </a:r>
            <a:r>
              <a:rPr lang="en-US" altLang="zh-CN" sz="2800" dirty="0">
                <a:solidFill>
                  <a:srgbClr val="0000FF"/>
                </a:solidFill>
              </a:rPr>
              <a:t>           Fe(s) + CO</a:t>
            </a:r>
            <a:r>
              <a:rPr lang="en-US" altLang="zh-CN" sz="2800" baseline="-30000" dirty="0">
                <a:solidFill>
                  <a:srgbClr val="0000FF"/>
                </a:solidFill>
              </a:rPr>
              <a:t>2</a:t>
            </a:r>
            <a:r>
              <a:rPr lang="en-US" altLang="zh-CN" sz="2800" dirty="0">
                <a:solidFill>
                  <a:srgbClr val="0000FF"/>
                </a:solidFill>
              </a:rPr>
              <a:t>(g)</a:t>
            </a:r>
          </a:p>
          <a:p>
            <a:pPr marL="342900" indent="-342900" algn="just">
              <a:lnSpc>
                <a:spcPct val="130000"/>
              </a:lnSpc>
              <a:spcBef>
                <a:spcPct val="20000"/>
              </a:spcBef>
              <a:buClr>
                <a:srgbClr val="FF00FF"/>
              </a:buClr>
              <a:buFont typeface="Wingdings" pitchFamily="2" charset="2"/>
              <a:buNone/>
            </a:pPr>
            <a:r>
              <a:rPr lang="en-US" altLang="zh-CN" sz="2800" i="1" dirty="0">
                <a:solidFill>
                  <a:srgbClr val="0000FF"/>
                </a:solidFill>
              </a:rPr>
              <a:t>   p</a:t>
            </a:r>
            <a:r>
              <a:rPr lang="en-US" altLang="zh-CN" sz="2800" baseline="-30000" dirty="0">
                <a:solidFill>
                  <a:srgbClr val="0000FF"/>
                </a:solidFill>
              </a:rPr>
              <a:t>0</a:t>
            </a:r>
            <a:r>
              <a:rPr lang="en-US" altLang="zh-CN" sz="2800" dirty="0">
                <a:solidFill>
                  <a:srgbClr val="0000FF"/>
                </a:solidFill>
              </a:rPr>
              <a:t>/</a:t>
            </a:r>
            <a:r>
              <a:rPr lang="en-US" altLang="zh-CN" sz="2800" dirty="0" err="1">
                <a:solidFill>
                  <a:srgbClr val="0000FF"/>
                </a:solidFill>
              </a:rPr>
              <a:t>kPa</a:t>
            </a:r>
            <a:r>
              <a:rPr lang="en-US" altLang="zh-CN" sz="2800" dirty="0">
                <a:solidFill>
                  <a:srgbClr val="0000FF"/>
                </a:solidFill>
              </a:rPr>
              <a:t>                 6000                            0</a:t>
            </a:r>
          </a:p>
          <a:p>
            <a:pPr marL="342900" indent="-342900" algn="just">
              <a:lnSpc>
                <a:spcPct val="130000"/>
              </a:lnSpc>
              <a:spcBef>
                <a:spcPct val="20000"/>
              </a:spcBef>
              <a:buClr>
                <a:srgbClr val="FF00FF"/>
              </a:buClr>
              <a:buFont typeface="Wingdings" pitchFamily="2" charset="2"/>
              <a:buNone/>
            </a:pPr>
            <a:r>
              <a:rPr lang="en-US" altLang="zh-CN" sz="2800" dirty="0">
                <a:solidFill>
                  <a:srgbClr val="0000FF"/>
                </a:solidFill>
              </a:rPr>
              <a:t>  </a:t>
            </a:r>
            <a:r>
              <a:rPr lang="en-US" altLang="zh-CN" sz="2800" dirty="0" smtClean="0">
                <a:solidFill>
                  <a:srgbClr val="0000FF"/>
                </a:solidFill>
              </a:rPr>
              <a:t>  </a:t>
            </a:r>
            <a:r>
              <a:rPr lang="en-US" altLang="zh-CN" sz="2800" dirty="0">
                <a:solidFill>
                  <a:srgbClr val="0000FF"/>
                </a:solidFill>
              </a:rPr>
              <a:t>	                                                        + </a:t>
            </a:r>
            <a:r>
              <a:rPr lang="en-US" altLang="zh-CN" sz="2800" i="1" dirty="0">
                <a:solidFill>
                  <a:srgbClr val="0000FF"/>
                </a:solidFill>
              </a:rPr>
              <a:t>x</a:t>
            </a:r>
            <a:endParaRPr lang="en-US" altLang="zh-CN" sz="2800" dirty="0">
              <a:solidFill>
                <a:srgbClr val="0000FF"/>
              </a:solidFill>
            </a:endParaRPr>
          </a:p>
          <a:p>
            <a:pPr marL="342900" indent="-342900" algn="just">
              <a:lnSpc>
                <a:spcPct val="130000"/>
              </a:lnSpc>
              <a:spcBef>
                <a:spcPct val="20000"/>
              </a:spcBef>
              <a:buClr>
                <a:srgbClr val="FF00FF"/>
              </a:buClr>
              <a:buFont typeface="Wingdings" pitchFamily="2" charset="2"/>
              <a:buNone/>
            </a:pPr>
            <a:r>
              <a:rPr lang="en-US" altLang="zh-CN" sz="2800" i="1" dirty="0">
                <a:solidFill>
                  <a:srgbClr val="0000FF"/>
                </a:solidFill>
              </a:rPr>
              <a:t>   </a:t>
            </a:r>
            <a:endParaRPr lang="en-US" altLang="zh-CN" sz="2800" i="1" dirty="0" smtClean="0">
              <a:solidFill>
                <a:srgbClr val="0000FF"/>
              </a:solidFill>
            </a:endParaRPr>
          </a:p>
          <a:p>
            <a:pPr marL="342900" indent="-342900" algn="just">
              <a:lnSpc>
                <a:spcPct val="130000"/>
              </a:lnSpc>
              <a:spcBef>
                <a:spcPct val="20000"/>
              </a:spcBef>
              <a:buClr>
                <a:srgbClr val="FF00FF"/>
              </a:buClr>
              <a:buFont typeface="Wingdings" pitchFamily="2" charset="2"/>
              <a:buNone/>
            </a:pPr>
            <a:r>
              <a:rPr lang="en-US" altLang="zh-CN" sz="2800" i="1" dirty="0" err="1" smtClean="0">
                <a:solidFill>
                  <a:srgbClr val="0000FF"/>
                </a:solidFill>
              </a:rPr>
              <a:t>p</a:t>
            </a:r>
            <a:r>
              <a:rPr lang="en-US" altLang="zh-CN" sz="2800" baseline="-30000" dirty="0" err="1" smtClean="0">
                <a:solidFill>
                  <a:srgbClr val="0000FF"/>
                </a:solidFill>
              </a:rPr>
              <a:t>eq</a:t>
            </a:r>
            <a:r>
              <a:rPr lang="en-US" altLang="zh-CN" sz="2800" dirty="0" smtClean="0">
                <a:solidFill>
                  <a:srgbClr val="0000FF"/>
                </a:solidFill>
              </a:rPr>
              <a:t>/</a:t>
            </a:r>
            <a:r>
              <a:rPr lang="en-US" altLang="zh-CN" sz="2800" dirty="0" err="1" smtClean="0">
                <a:solidFill>
                  <a:srgbClr val="0000FF"/>
                </a:solidFill>
              </a:rPr>
              <a:t>kPa</a:t>
            </a:r>
            <a:r>
              <a:rPr lang="en-US" altLang="zh-CN" sz="2800" dirty="0" smtClean="0">
                <a:solidFill>
                  <a:srgbClr val="0000FF"/>
                </a:solidFill>
              </a:rPr>
              <a:t>                </a:t>
            </a:r>
            <a:r>
              <a:rPr lang="en-US" altLang="zh-CN" sz="2800" dirty="0">
                <a:solidFill>
                  <a:srgbClr val="0000FF"/>
                </a:solidFill>
              </a:rPr>
              <a:t>6000</a:t>
            </a:r>
            <a:r>
              <a:rPr lang="en-US" altLang="zh-CN" sz="2800" dirty="0">
                <a:solidFill>
                  <a:srgbClr val="0000FF"/>
                </a:solidFill>
                <a:latin typeface="宋体" pitchFamily="2" charset="-122"/>
              </a:rPr>
              <a:t>-</a:t>
            </a:r>
            <a:r>
              <a:rPr lang="en-US" altLang="zh-CN" sz="2800" i="1" dirty="0">
                <a:solidFill>
                  <a:srgbClr val="0000FF"/>
                </a:solidFill>
              </a:rPr>
              <a:t>x</a:t>
            </a:r>
            <a:r>
              <a:rPr lang="en-US" altLang="zh-CN" sz="2800" dirty="0">
                <a:solidFill>
                  <a:srgbClr val="0000FF"/>
                </a:solidFill>
              </a:rPr>
              <a:t>  	                     </a:t>
            </a:r>
            <a:r>
              <a:rPr lang="en-US" altLang="zh-CN" sz="2800" i="1" dirty="0">
                <a:solidFill>
                  <a:srgbClr val="0000FF"/>
                </a:solidFill>
              </a:rPr>
              <a:t>x</a:t>
            </a:r>
            <a:endParaRPr lang="en-US" altLang="zh-CN" sz="2800" dirty="0">
              <a:solidFill>
                <a:srgbClr val="0000FF"/>
              </a:solidFill>
            </a:endParaRPr>
          </a:p>
        </p:txBody>
      </p:sp>
      <p:sp>
        <p:nvSpPr>
          <p:cNvPr id="680968" name="Rectangle 8"/>
          <p:cNvSpPr>
            <a:spLocks noGrp="1" noChangeArrowheads="1"/>
          </p:cNvSpPr>
          <p:nvPr>
            <p:ph type="title"/>
          </p:nvPr>
        </p:nvSpPr>
        <p:spPr/>
        <p:txBody>
          <a:bodyPr/>
          <a:lstStyle/>
          <a:p>
            <a:r>
              <a:rPr lang="zh-CN" altLang="en-US" i="1"/>
              <a:t>例</a:t>
            </a:r>
            <a:r>
              <a:rPr lang="en-US" altLang="zh-CN" i="1"/>
              <a:t>14 </a:t>
            </a:r>
            <a:r>
              <a:rPr lang="zh-CN" altLang="en-US" i="1"/>
              <a:t>解</a:t>
            </a:r>
          </a:p>
        </p:txBody>
      </p:sp>
      <p:pic>
        <p:nvPicPr>
          <p:cNvPr id="680969" name="Picture 9"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0966"/>
                                        </p:tgtEl>
                                        <p:attrNameLst>
                                          <p:attrName>style.visibility</p:attrName>
                                        </p:attrNameLst>
                                      </p:cBhvr>
                                      <p:to>
                                        <p:strVal val="visible"/>
                                      </p:to>
                                    </p:set>
                                    <p:animEffect transition="in" filter="dissolve">
                                      <p:cBhvr>
                                        <p:cTn id="7" dur="500"/>
                                        <p:tgtEl>
                                          <p:spTgt spid="68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D32339DC-2801-4885-AD00-3929A0EB2657}"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474ED572-2777-42E8-9B0E-E4E92321D0B9}" type="slidenum">
              <a:rPr lang="en-US" altLang="zh-CN"/>
              <a:pPr/>
              <a:t>148</a:t>
            </a:fld>
            <a:endParaRPr lang="en-US" altLang="zh-CN"/>
          </a:p>
        </p:txBody>
      </p:sp>
      <p:graphicFrame>
        <p:nvGraphicFramePr>
          <p:cNvPr id="681986" name="Object 2"/>
          <p:cNvGraphicFramePr>
            <a:graphicFrameLocks noChangeAspect="1"/>
          </p:cNvGraphicFramePr>
          <p:nvPr/>
        </p:nvGraphicFramePr>
        <p:xfrm>
          <a:off x="1371600" y="4191000"/>
          <a:ext cx="6510338" cy="1652588"/>
        </p:xfrm>
        <a:graphic>
          <a:graphicData uri="http://schemas.openxmlformats.org/presentationml/2006/ole">
            <p:oleObj spid="_x0000_s440322" name="Equation" r:id="rId3" imgW="2806560" imgH="711000" progId="Equation.DSMT4">
              <p:embed/>
            </p:oleObj>
          </a:graphicData>
        </a:graphic>
      </p:graphicFrame>
      <p:graphicFrame>
        <p:nvGraphicFramePr>
          <p:cNvPr id="681987" name="Object 3"/>
          <p:cNvGraphicFramePr>
            <a:graphicFrameLocks noChangeAspect="1"/>
          </p:cNvGraphicFramePr>
          <p:nvPr/>
        </p:nvGraphicFramePr>
        <p:xfrm>
          <a:off x="2057400" y="1371600"/>
          <a:ext cx="4289425" cy="1498600"/>
        </p:xfrm>
        <a:graphic>
          <a:graphicData uri="http://schemas.openxmlformats.org/presentationml/2006/ole">
            <p:oleObj spid="_x0000_s440323" name="Equation" r:id="rId4" imgW="1815840" imgH="634680" progId="Equation.DSMT4">
              <p:embed/>
            </p:oleObj>
          </a:graphicData>
        </a:graphic>
      </p:graphicFrame>
      <p:sp>
        <p:nvSpPr>
          <p:cNvPr id="681988" name="Rectangle 4"/>
          <p:cNvSpPr>
            <a:spLocks noGrp="1" noChangeArrowheads="1"/>
          </p:cNvSpPr>
          <p:nvPr>
            <p:ph type="title"/>
          </p:nvPr>
        </p:nvSpPr>
        <p:spPr/>
        <p:txBody>
          <a:bodyPr/>
          <a:lstStyle/>
          <a:p>
            <a:r>
              <a:rPr lang="zh-CN" altLang="en-US" i="1"/>
              <a:t>例</a:t>
            </a:r>
            <a:r>
              <a:rPr lang="en-US" altLang="zh-CN" i="1"/>
              <a:t>14 </a:t>
            </a:r>
            <a:r>
              <a:rPr lang="zh-CN" altLang="en-US" i="1"/>
              <a:t>解</a:t>
            </a:r>
          </a:p>
        </p:txBody>
      </p:sp>
      <p:sp>
        <p:nvSpPr>
          <p:cNvPr id="681989" name="Rectangle 5"/>
          <p:cNvSpPr>
            <a:spLocks noChangeArrowheads="1"/>
          </p:cNvSpPr>
          <p:nvPr/>
        </p:nvSpPr>
        <p:spPr bwMode="auto">
          <a:xfrm>
            <a:off x="611188" y="3141663"/>
            <a:ext cx="7772400" cy="914400"/>
          </a:xfrm>
          <a:prstGeom prst="rect">
            <a:avLst/>
          </a:prstGeom>
          <a:noFill/>
          <a:ln w="9525">
            <a:noFill/>
            <a:miter lim="800000"/>
            <a:headEnd/>
            <a:tailEnd/>
          </a:ln>
        </p:spPr>
        <p:txBody>
          <a:bodyPr/>
          <a:lstStyle/>
          <a:p>
            <a:pPr marL="342900" indent="-342900" algn="just">
              <a:lnSpc>
                <a:spcPct val="130000"/>
              </a:lnSpc>
              <a:spcBef>
                <a:spcPct val="20000"/>
              </a:spcBef>
              <a:buClr>
                <a:srgbClr val="FF00FF"/>
              </a:buClr>
              <a:buFont typeface="Wingdings" pitchFamily="2" charset="2"/>
              <a:buNone/>
            </a:pPr>
            <a:r>
              <a:rPr lang="en-US" altLang="zh-CN" sz="2800">
                <a:solidFill>
                  <a:srgbClr val="0000FF"/>
                </a:solidFill>
              </a:rPr>
              <a:t>         CO </a:t>
            </a:r>
            <a:r>
              <a:rPr lang="zh-CN" altLang="en-US" sz="2800">
                <a:solidFill>
                  <a:srgbClr val="0000FF"/>
                </a:solidFill>
              </a:rPr>
              <a:t>和 </a:t>
            </a:r>
            <a:r>
              <a:rPr lang="en-US" altLang="zh-CN" sz="2800">
                <a:solidFill>
                  <a:srgbClr val="0000FF"/>
                </a:solidFill>
              </a:rPr>
              <a:t>CO</a:t>
            </a:r>
            <a:r>
              <a:rPr lang="en-US" altLang="zh-CN" sz="2800" baseline="-30000">
                <a:solidFill>
                  <a:srgbClr val="0000FF"/>
                </a:solidFill>
              </a:rPr>
              <a:t>2 </a:t>
            </a:r>
            <a:r>
              <a:rPr lang="zh-CN" altLang="en-US" sz="2800">
                <a:solidFill>
                  <a:srgbClr val="0000FF"/>
                </a:solidFill>
                <a:latin typeface="Arial Narrow" pitchFamily="34" charset="0"/>
              </a:rPr>
              <a:t>的平衡分压力分别为：  </a:t>
            </a:r>
          </a:p>
        </p:txBody>
      </p:sp>
      <p:pic>
        <p:nvPicPr>
          <p:cNvPr id="681990" name="Picture 6"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1987"/>
                                        </p:tgtEl>
                                        <p:attrNameLst>
                                          <p:attrName>style.visibility</p:attrName>
                                        </p:attrNameLst>
                                      </p:cBhvr>
                                      <p:to>
                                        <p:strVal val="visible"/>
                                      </p:to>
                                    </p:set>
                                    <p:animEffect transition="in" filter="dissolve">
                                      <p:cBhvr>
                                        <p:cTn id="7" dur="500"/>
                                        <p:tgtEl>
                                          <p:spTgt spid="6819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1989">
                                            <p:txEl>
                                              <p:pRg st="0" end="0"/>
                                            </p:txEl>
                                          </p:spTgt>
                                        </p:tgtEl>
                                        <p:attrNameLst>
                                          <p:attrName>style.visibility</p:attrName>
                                        </p:attrNameLst>
                                      </p:cBhvr>
                                      <p:to>
                                        <p:strVal val="visible"/>
                                      </p:to>
                                    </p:set>
                                    <p:animEffect transition="in" filter="dissolve">
                                      <p:cBhvr>
                                        <p:cTn id="12" dur="500"/>
                                        <p:tgtEl>
                                          <p:spTgt spid="68198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81986"/>
                                        </p:tgtEl>
                                        <p:attrNameLst>
                                          <p:attrName>style.visibility</p:attrName>
                                        </p:attrNameLst>
                                      </p:cBhvr>
                                      <p:to>
                                        <p:strVal val="visible"/>
                                      </p:to>
                                    </p:set>
                                    <p:animEffect transition="in" filter="dissolve">
                                      <p:cBhvr>
                                        <p:cTn id="17" dur="500"/>
                                        <p:tgtEl>
                                          <p:spTgt spid="68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9"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FDC213B0-9E5B-447C-9576-A0DE2B68F378}"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DC1E1924-EC93-4157-8E91-E9E6BC62C42F}" type="slidenum">
              <a:rPr lang="en-US" altLang="zh-CN"/>
              <a:pPr/>
              <a:t>149</a:t>
            </a:fld>
            <a:endParaRPr lang="en-US" altLang="zh-CN"/>
          </a:p>
        </p:txBody>
      </p:sp>
      <p:sp>
        <p:nvSpPr>
          <p:cNvPr id="683010" name="Rectangle 2"/>
          <p:cNvSpPr>
            <a:spLocks noGrp="1" noChangeArrowheads="1"/>
          </p:cNvSpPr>
          <p:nvPr>
            <p:ph type="title"/>
          </p:nvPr>
        </p:nvSpPr>
        <p:spPr>
          <a:xfrm>
            <a:off x="812800" y="-26988"/>
            <a:ext cx="8113713" cy="876301"/>
          </a:xfrm>
        </p:spPr>
        <p:txBody>
          <a:bodyPr/>
          <a:lstStyle/>
          <a:p>
            <a:pPr algn="l"/>
            <a:r>
              <a:rPr lang="zh-CN" altLang="en-US" sz="3600" dirty="0"/>
              <a:t>化学平衡计算中应注意：</a:t>
            </a:r>
          </a:p>
        </p:txBody>
      </p:sp>
      <p:sp>
        <p:nvSpPr>
          <p:cNvPr id="683011" name="WordArt 3"/>
          <p:cNvSpPr>
            <a:spLocks noChangeArrowheads="1" noChangeShapeType="1" noTextEdit="1"/>
          </p:cNvSpPr>
          <p:nvPr/>
        </p:nvSpPr>
        <p:spPr bwMode="auto">
          <a:xfrm>
            <a:off x="6084888" y="404813"/>
            <a:ext cx="2806700" cy="385762"/>
          </a:xfrm>
          <a:prstGeom prst="rect">
            <a:avLst/>
          </a:prstGeom>
        </p:spPr>
        <p:txBody>
          <a:bodyPr wrap="none" fromWordArt="1">
            <a:prstTxWarp prst="textPlain">
              <a:avLst>
                <a:gd name="adj" fmla="val 50000"/>
              </a:avLst>
            </a:prstTxWarp>
          </a:bodyPr>
          <a:lstStyle/>
          <a:p>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sp>
        <p:nvSpPr>
          <p:cNvPr id="683012" name="Rectangle 4"/>
          <p:cNvSpPr>
            <a:spLocks noChangeArrowheads="1"/>
          </p:cNvSpPr>
          <p:nvPr/>
        </p:nvSpPr>
        <p:spPr bwMode="auto">
          <a:xfrm>
            <a:off x="827088" y="1341438"/>
            <a:ext cx="7981950" cy="4864100"/>
          </a:xfrm>
          <a:prstGeom prst="rect">
            <a:avLst/>
          </a:prstGeom>
          <a:noFill/>
          <a:ln w="9525">
            <a:noFill/>
            <a:miter lim="800000"/>
            <a:headEnd/>
            <a:tailEnd/>
          </a:ln>
        </p:spPr>
        <p:txBody>
          <a:bodyPr/>
          <a:lstStyle/>
          <a:p>
            <a:pPr marL="342900" indent="-342900" algn="l">
              <a:lnSpc>
                <a:spcPct val="120000"/>
              </a:lnSpc>
              <a:spcBef>
                <a:spcPct val="20000"/>
              </a:spcBef>
              <a:buClr>
                <a:srgbClr val="FF00FF"/>
              </a:buClr>
              <a:buFont typeface="Wingdings" pitchFamily="2" charset="2"/>
              <a:buChar char="v"/>
            </a:pPr>
            <a:r>
              <a:rPr lang="zh-CN" altLang="en-US" sz="3200" dirty="0">
                <a:solidFill>
                  <a:srgbClr val="0000FF"/>
                </a:solidFill>
                <a:latin typeface="Arial Narrow" pitchFamily="34" charset="0"/>
              </a:rPr>
              <a:t>写出</a:t>
            </a:r>
            <a:r>
              <a:rPr lang="zh-CN" altLang="en-US" sz="3200" dirty="0">
                <a:solidFill>
                  <a:srgbClr val="C00000"/>
                </a:solidFill>
                <a:latin typeface="Arial Narrow" pitchFamily="34" charset="0"/>
              </a:rPr>
              <a:t>配平</a:t>
            </a:r>
            <a:r>
              <a:rPr lang="zh-CN" altLang="en-US" sz="3200" dirty="0">
                <a:solidFill>
                  <a:srgbClr val="0000CC"/>
                </a:solidFill>
                <a:latin typeface="Arial Narrow" pitchFamily="34" charset="0"/>
              </a:rPr>
              <a:t>的化学反应方程式</a:t>
            </a:r>
            <a:r>
              <a:rPr lang="zh-CN" altLang="en-US" sz="3200" dirty="0">
                <a:solidFill>
                  <a:schemeClr val="hlink"/>
                </a:solidFill>
                <a:latin typeface="Arial Narrow" pitchFamily="34" charset="0"/>
              </a:rPr>
              <a:t>，</a:t>
            </a:r>
            <a:r>
              <a:rPr lang="zh-CN" altLang="en-US" sz="3200" dirty="0">
                <a:solidFill>
                  <a:srgbClr val="0000FF"/>
                </a:solidFill>
                <a:latin typeface="Arial Narrow" pitchFamily="34" charset="0"/>
              </a:rPr>
              <a:t>注明物质的聚集状态，书写</a:t>
            </a:r>
            <a:r>
              <a:rPr lang="zh-CN" altLang="en-US" sz="3200" dirty="0">
                <a:solidFill>
                  <a:srgbClr val="C00000"/>
                </a:solidFill>
              </a:rPr>
              <a:t>对应</a:t>
            </a:r>
            <a:r>
              <a:rPr lang="zh-CN" altLang="en-US" sz="3200" dirty="0">
                <a:solidFill>
                  <a:srgbClr val="0000CC"/>
                </a:solidFill>
              </a:rPr>
              <a:t>的</a:t>
            </a:r>
            <a:r>
              <a:rPr lang="en-US" altLang="zh-CN" sz="3200" i="1" dirty="0">
                <a:solidFill>
                  <a:srgbClr val="0000CC"/>
                </a:solidFill>
              </a:rPr>
              <a:t>K</a:t>
            </a:r>
            <a:r>
              <a:rPr lang="ru-RU" altLang="zh-CN" sz="3200" baseline="30000" dirty="0">
                <a:solidFill>
                  <a:srgbClr val="0000CC"/>
                </a:solidFill>
              </a:rPr>
              <a:t>ө</a:t>
            </a:r>
            <a:r>
              <a:rPr lang="zh-CN" altLang="en-US" sz="3200" dirty="0">
                <a:solidFill>
                  <a:srgbClr val="0000CC"/>
                </a:solidFill>
              </a:rPr>
              <a:t>表达式，也可</a:t>
            </a:r>
            <a:r>
              <a:rPr lang="zh-CN" altLang="en-US" sz="3200" dirty="0">
                <a:solidFill>
                  <a:srgbClr val="0000CC"/>
                </a:solidFill>
                <a:latin typeface="Arial Narrow" pitchFamily="34" charset="0"/>
              </a:rPr>
              <a:t>查找标准热力学函数的数据计算</a:t>
            </a:r>
            <a:r>
              <a:rPr lang="en-US" altLang="zh-CN" sz="3200" i="1" dirty="0">
                <a:solidFill>
                  <a:srgbClr val="0000CC"/>
                </a:solidFill>
              </a:rPr>
              <a:t>K</a:t>
            </a:r>
            <a:r>
              <a:rPr lang="ru-RU" altLang="zh-CN" sz="3200" baseline="30000" dirty="0">
                <a:solidFill>
                  <a:srgbClr val="0000CC"/>
                </a:solidFill>
              </a:rPr>
              <a:t>ө</a:t>
            </a:r>
            <a:r>
              <a:rPr lang="en-US" altLang="zh-CN" sz="3200" dirty="0">
                <a:solidFill>
                  <a:srgbClr val="0000CC"/>
                </a:solidFill>
                <a:latin typeface="Arial Narrow" pitchFamily="34" charset="0"/>
              </a:rPr>
              <a:t> </a:t>
            </a:r>
            <a:r>
              <a:rPr lang="zh-CN" altLang="en-US" sz="3200" dirty="0">
                <a:solidFill>
                  <a:srgbClr val="0000CC"/>
                </a:solidFill>
                <a:latin typeface="Arial Narrow" pitchFamily="34" charset="0"/>
              </a:rPr>
              <a:t>；</a:t>
            </a:r>
          </a:p>
          <a:p>
            <a:pPr marL="342900" indent="-342900" algn="l">
              <a:lnSpc>
                <a:spcPct val="120000"/>
              </a:lnSpc>
              <a:spcBef>
                <a:spcPct val="20000"/>
              </a:spcBef>
              <a:buClr>
                <a:srgbClr val="FF00FF"/>
              </a:buClr>
              <a:buFont typeface="Wingdings" pitchFamily="2" charset="2"/>
              <a:buChar char="v"/>
            </a:pPr>
            <a:r>
              <a:rPr lang="zh-CN" altLang="en-US" sz="3200" dirty="0">
                <a:solidFill>
                  <a:srgbClr val="0000FF"/>
                </a:solidFill>
                <a:latin typeface="Arial Narrow" pitchFamily="34" charset="0"/>
              </a:rPr>
              <a:t>涉及各物质的初始量、变化量、平衡量时，要弄清反应式中各物质的</a:t>
            </a:r>
            <a:r>
              <a:rPr lang="zh-CN" altLang="en-US" sz="3200" dirty="0">
                <a:solidFill>
                  <a:srgbClr val="C00000"/>
                </a:solidFill>
                <a:latin typeface="Arial Narrow" pitchFamily="34" charset="0"/>
              </a:rPr>
              <a:t>化学计量数</a:t>
            </a:r>
            <a:r>
              <a:rPr lang="zh-CN" altLang="en-US" sz="3200" dirty="0">
                <a:solidFill>
                  <a:schemeClr val="hlink"/>
                </a:solidFill>
                <a:latin typeface="Arial Narrow" pitchFamily="34" charset="0"/>
              </a:rPr>
              <a:t>关系；</a:t>
            </a:r>
          </a:p>
          <a:p>
            <a:pPr marL="342900" indent="-342900" algn="l">
              <a:lnSpc>
                <a:spcPct val="120000"/>
              </a:lnSpc>
              <a:spcBef>
                <a:spcPct val="20000"/>
              </a:spcBef>
              <a:buClr>
                <a:srgbClr val="FF00FF"/>
              </a:buClr>
              <a:buFont typeface="Wingdings" pitchFamily="2" charset="2"/>
              <a:buChar char="v"/>
            </a:pPr>
            <a:r>
              <a:rPr lang="zh-CN" altLang="en-US" sz="3200" dirty="0">
                <a:solidFill>
                  <a:srgbClr val="0000FF"/>
                </a:solidFill>
                <a:latin typeface="Arial Narrow" pitchFamily="34" charset="0"/>
              </a:rPr>
              <a:t>设未知数的技巧。</a:t>
            </a:r>
          </a:p>
        </p:txBody>
      </p:sp>
      <p:pic>
        <p:nvPicPr>
          <p:cNvPr id="683013"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83011"/>
                                        </p:tgtEl>
                                        <p:attrNameLst>
                                          <p:attrName>style.visibility</p:attrName>
                                        </p:attrNameLst>
                                      </p:cBhvr>
                                      <p:to>
                                        <p:strVal val="visible"/>
                                      </p:to>
                                    </p:set>
                                    <p:animEffect transition="in" filter="checkerboard(across)">
                                      <p:cBhvr>
                                        <p:cTn id="7" dur="500"/>
                                        <p:tgtEl>
                                          <p:spTgt spid="68301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83012">
                                            <p:txEl>
                                              <p:pRg st="0" end="0"/>
                                            </p:txEl>
                                          </p:spTgt>
                                        </p:tgtEl>
                                        <p:attrNameLst>
                                          <p:attrName>style.visibility</p:attrName>
                                        </p:attrNameLst>
                                      </p:cBhvr>
                                      <p:to>
                                        <p:strVal val="visible"/>
                                      </p:to>
                                    </p:set>
                                    <p:animEffect transition="in" filter="slide(fromBottom)">
                                      <p:cBhvr>
                                        <p:cTn id="11" dur="500"/>
                                        <p:tgtEl>
                                          <p:spTgt spid="683012">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83012">
                                            <p:txEl>
                                              <p:pRg st="1" end="1"/>
                                            </p:txEl>
                                          </p:spTgt>
                                        </p:tgtEl>
                                        <p:attrNameLst>
                                          <p:attrName>style.visibility</p:attrName>
                                        </p:attrNameLst>
                                      </p:cBhvr>
                                      <p:to>
                                        <p:strVal val="visible"/>
                                      </p:to>
                                    </p:set>
                                    <p:animEffect transition="in" filter="slide(fromBottom)">
                                      <p:cBhvr>
                                        <p:cTn id="15" dur="500"/>
                                        <p:tgtEl>
                                          <p:spTgt spid="683012">
                                            <p:txEl>
                                              <p:pRg st="1" end="1"/>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683012">
                                            <p:txEl>
                                              <p:pRg st="2" end="2"/>
                                            </p:txEl>
                                          </p:spTgt>
                                        </p:tgtEl>
                                        <p:attrNameLst>
                                          <p:attrName>style.visibility</p:attrName>
                                        </p:attrNameLst>
                                      </p:cBhvr>
                                      <p:to>
                                        <p:strVal val="visible"/>
                                      </p:to>
                                    </p:set>
                                    <p:animEffect transition="in" filter="slide(fromBottom)">
                                      <p:cBhvr>
                                        <p:cTn id="19" dur="500"/>
                                        <p:tgtEl>
                                          <p:spTgt spid="6830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animBg="1"/>
      <p:bldP spid="683012" grpId="0" build="p" autoUpdateAnimBg="0"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533400" y="3717925"/>
            <a:ext cx="8001000" cy="1187450"/>
          </a:xfrm>
          <a:prstGeom prst="rect">
            <a:avLst/>
          </a:prstGeom>
          <a:noFill/>
          <a:ln w="9525">
            <a:noFill/>
            <a:miter lim="800000"/>
            <a:headEnd/>
            <a:tailEnd/>
          </a:ln>
        </p:spPr>
        <p:txBody>
          <a:bodyPr>
            <a:spAutoFit/>
          </a:bodyPr>
          <a:lstStyle/>
          <a:p>
            <a:pPr>
              <a:spcBef>
                <a:spcPct val="50000"/>
              </a:spcBef>
            </a:pPr>
            <a:r>
              <a:rPr kumimoji="1" lang="zh-CN" altLang="en-US" sz="2400" b="1">
                <a:latin typeface="Times New Roman" pitchFamily="18" charset="0"/>
                <a:ea typeface="黑体" pitchFamily="49" charset="-122"/>
              </a:rPr>
              <a:t>思考：力和面积是什么性质的物理量？它们的商即压强</a:t>
            </a:r>
            <a:r>
              <a:rPr kumimoji="1" lang="en-US" altLang="zh-CN" sz="2400" b="1">
                <a:latin typeface="Times New Roman" pitchFamily="18" charset="0"/>
                <a:ea typeface="黑体" pitchFamily="49" charset="-122"/>
              </a:rPr>
              <a:t>(</a:t>
            </a:r>
            <a:r>
              <a:rPr kumimoji="1" lang="zh-CN" altLang="en-US" sz="2400" b="1">
                <a:latin typeface="Times New Roman" pitchFamily="18" charset="0"/>
                <a:ea typeface="黑体" pitchFamily="49" charset="-122"/>
              </a:rPr>
              <a:t>热力学中称为压力</a:t>
            </a:r>
            <a:r>
              <a:rPr kumimoji="1" lang="en-US" altLang="zh-CN" sz="2400" b="1">
                <a:latin typeface="Times New Roman" pitchFamily="18" charset="0"/>
                <a:ea typeface="黑体" pitchFamily="49" charset="-122"/>
              </a:rPr>
              <a:t>)</a:t>
            </a:r>
            <a:r>
              <a:rPr kumimoji="1" lang="zh-CN" altLang="en-US" sz="2400" b="1">
                <a:latin typeface="Times New Roman" pitchFamily="18" charset="0"/>
                <a:ea typeface="黑体" pitchFamily="49" charset="-122"/>
              </a:rPr>
              <a:t>是强度性质的物理量。由此可以得出什么结论？</a:t>
            </a:r>
          </a:p>
        </p:txBody>
      </p:sp>
      <p:sp>
        <p:nvSpPr>
          <p:cNvPr id="27653" name="Text Box 5"/>
          <p:cNvSpPr txBox="1">
            <a:spLocks noChangeArrowheads="1"/>
          </p:cNvSpPr>
          <p:nvPr/>
        </p:nvSpPr>
        <p:spPr bwMode="auto">
          <a:xfrm>
            <a:off x="533400" y="5957888"/>
            <a:ext cx="8382000" cy="457200"/>
          </a:xfrm>
          <a:prstGeom prst="rect">
            <a:avLst/>
          </a:prstGeom>
          <a:noFill/>
          <a:ln w="9525">
            <a:noFill/>
            <a:miter lim="800000"/>
            <a:headEnd/>
            <a:tailEnd/>
          </a:ln>
        </p:spPr>
        <p:txBody>
          <a:bodyPr>
            <a:spAutoFit/>
          </a:bodyPr>
          <a:lstStyle/>
          <a:p>
            <a:pPr>
              <a:spcBef>
                <a:spcPct val="50000"/>
              </a:spcBef>
            </a:pPr>
            <a:r>
              <a:rPr kumimoji="1" lang="zh-CN" altLang="en-US" sz="2400" b="1">
                <a:latin typeface="Times New Roman" pitchFamily="18" charset="0"/>
                <a:ea typeface="黑体" pitchFamily="49" charset="-122"/>
              </a:rPr>
              <a:t>推论：摩尔体积</a:t>
            </a:r>
            <a:r>
              <a:rPr kumimoji="1" lang="en-US" altLang="zh-CN" sz="2400" b="1">
                <a:latin typeface="Times New Roman" pitchFamily="18" charset="0"/>
                <a:ea typeface="黑体" pitchFamily="49" charset="-122"/>
              </a:rPr>
              <a:t>(</a:t>
            </a:r>
            <a:r>
              <a:rPr kumimoji="1" lang="zh-CN" altLang="en-US" sz="2400" b="1">
                <a:latin typeface="Times New Roman" pitchFamily="18" charset="0"/>
                <a:ea typeface="黑体" pitchFamily="49" charset="-122"/>
              </a:rPr>
              <a:t>体积除以物质的量</a:t>
            </a:r>
            <a:r>
              <a:rPr kumimoji="1" lang="en-US" altLang="zh-CN" sz="2400" b="1">
                <a:latin typeface="Times New Roman" pitchFamily="18" charset="0"/>
                <a:ea typeface="黑体" pitchFamily="49" charset="-122"/>
              </a:rPr>
              <a:t>)</a:t>
            </a:r>
            <a:r>
              <a:rPr kumimoji="1" lang="zh-CN" altLang="en-US" sz="2400" b="1">
                <a:latin typeface="Times New Roman" pitchFamily="18" charset="0"/>
                <a:ea typeface="黑体" pitchFamily="49" charset="-122"/>
              </a:rPr>
              <a:t>是什么性质的物理量？</a:t>
            </a:r>
          </a:p>
        </p:txBody>
      </p:sp>
      <p:sp>
        <p:nvSpPr>
          <p:cNvPr id="27654" name="Text Box 6"/>
          <p:cNvSpPr txBox="1">
            <a:spLocks noChangeArrowheads="1"/>
          </p:cNvSpPr>
          <p:nvPr/>
        </p:nvSpPr>
        <p:spPr bwMode="auto">
          <a:xfrm>
            <a:off x="533400" y="4968875"/>
            <a:ext cx="7772400" cy="822325"/>
          </a:xfrm>
          <a:prstGeom prst="rect">
            <a:avLst/>
          </a:prstGeom>
          <a:noFill/>
          <a:ln w="9525">
            <a:noFill/>
            <a:miter lim="800000"/>
            <a:headEnd/>
            <a:tailEnd/>
          </a:ln>
        </p:spPr>
        <p:txBody>
          <a:bodyPr>
            <a:spAutoFit/>
          </a:bodyPr>
          <a:lstStyle/>
          <a:p>
            <a:pPr>
              <a:spcBef>
                <a:spcPct val="50000"/>
              </a:spcBef>
            </a:pPr>
            <a:r>
              <a:rPr kumimoji="1" lang="zh-CN" altLang="en-US" sz="2400" b="1">
                <a:latin typeface="Times New Roman" pitchFamily="18" charset="0"/>
                <a:ea typeface="黑体" pitchFamily="49" charset="-122"/>
              </a:rPr>
              <a:t>答：力和面积都是广度性质的物理量。结论是两个广度性质的物理量的商是一个强度性质的物理量。</a:t>
            </a:r>
          </a:p>
        </p:txBody>
      </p:sp>
      <p:sp>
        <p:nvSpPr>
          <p:cNvPr id="27655" name="Rectangle 7"/>
          <p:cNvSpPr>
            <a:spLocks noChangeArrowheads="1"/>
          </p:cNvSpPr>
          <p:nvPr/>
        </p:nvSpPr>
        <p:spPr bwMode="auto">
          <a:xfrm>
            <a:off x="395288" y="1268413"/>
            <a:ext cx="2808287" cy="792162"/>
          </a:xfrm>
          <a:prstGeom prst="rect">
            <a:avLst/>
          </a:prstGeom>
          <a:noFill/>
          <a:ln w="9525">
            <a:noFill/>
            <a:miter lim="800000"/>
            <a:headEnd/>
            <a:tailEnd/>
          </a:ln>
        </p:spPr>
        <p:txBody>
          <a:bodyPr/>
          <a:lstStyle/>
          <a:p>
            <a:pPr marL="342900" indent="-342900">
              <a:spcBef>
                <a:spcPct val="20000"/>
              </a:spcBef>
              <a:buFont typeface="Wingdings" pitchFamily="2" charset="2"/>
              <a:buChar char="Ø"/>
            </a:pPr>
            <a:r>
              <a:rPr lang="zh-CN" altLang="en-US" sz="2400" b="1">
                <a:latin typeface="Times New Roman" pitchFamily="18" charset="0"/>
                <a:ea typeface="黑体" pitchFamily="49" charset="-122"/>
              </a:rPr>
              <a:t>强度性质举例</a:t>
            </a:r>
          </a:p>
        </p:txBody>
      </p:sp>
      <p:pic>
        <p:nvPicPr>
          <p:cNvPr id="27656" name="Picture 8" descr="强度性质举例"/>
          <p:cNvPicPr>
            <a:picLocks noChangeAspect="1" noChangeArrowheads="1"/>
          </p:cNvPicPr>
          <p:nvPr/>
        </p:nvPicPr>
        <p:blipFill>
          <a:blip r:embed="rId2"/>
          <a:srcRect/>
          <a:stretch>
            <a:fillRect/>
          </a:stretch>
        </p:blipFill>
        <p:spPr bwMode="auto">
          <a:xfrm>
            <a:off x="3124200" y="1344613"/>
            <a:ext cx="2876550" cy="2160587"/>
          </a:xfrm>
          <a:prstGeom prst="rect">
            <a:avLst/>
          </a:prstGeom>
          <a:noFill/>
          <a:ln w="9525">
            <a:noFill/>
            <a:miter lim="800000"/>
            <a:headEnd/>
            <a:tailEnd/>
          </a:ln>
        </p:spPr>
      </p:pic>
      <p:sp>
        <p:nvSpPr>
          <p:cNvPr id="27657" name="Rectangle 9"/>
          <p:cNvSpPr>
            <a:spLocks noChangeArrowheads="1"/>
          </p:cNvSpPr>
          <p:nvPr/>
        </p:nvSpPr>
        <p:spPr bwMode="auto">
          <a:xfrm>
            <a:off x="1252538" y="1673225"/>
            <a:ext cx="1176337" cy="457200"/>
          </a:xfrm>
          <a:prstGeom prst="rect">
            <a:avLst/>
          </a:prstGeom>
          <a:noFill/>
          <a:ln w="22225" algn="ctr">
            <a:noFill/>
            <a:miter lim="800000"/>
            <a:headEnd/>
            <a:tailEnd/>
          </a:ln>
        </p:spPr>
        <p:txBody>
          <a:bodyPr wrap="none">
            <a:spAutoFit/>
          </a:bodyPr>
          <a:lstStyle/>
          <a:p>
            <a:r>
              <a:rPr lang="en-US" altLang="zh-CN" sz="2400" b="1">
                <a:latin typeface="Times New Roman" pitchFamily="18" charset="0"/>
                <a:ea typeface="黑体" pitchFamily="49" charset="-122"/>
              </a:rPr>
              <a:t>p,V,T,n</a:t>
            </a:r>
          </a:p>
        </p:txBody>
      </p:sp>
      <p:sp>
        <p:nvSpPr>
          <p:cNvPr id="27658" name="Rectangle 10"/>
          <p:cNvSpPr>
            <a:spLocks noChangeArrowheads="1"/>
          </p:cNvSpPr>
          <p:nvPr/>
        </p:nvSpPr>
        <p:spPr bwMode="auto">
          <a:xfrm>
            <a:off x="6437313" y="1219200"/>
            <a:ext cx="1944687" cy="2282825"/>
          </a:xfrm>
          <a:prstGeom prst="rect">
            <a:avLst/>
          </a:prstGeom>
          <a:noFill/>
          <a:ln w="22225" algn="ctr">
            <a:noFill/>
            <a:miter lim="800000"/>
            <a:headEnd/>
            <a:tailEnd/>
          </a:ln>
        </p:spPr>
        <p:txBody>
          <a:bodyPr>
            <a:spAutoFit/>
          </a:bodyPr>
          <a:lstStyle/>
          <a:p>
            <a:pPr>
              <a:lnSpc>
                <a:spcPct val="150000"/>
              </a:lnSpc>
            </a:pPr>
            <a:r>
              <a:rPr lang="en-US" altLang="zh-CN" sz="2400" b="1">
                <a:latin typeface="Times New Roman" pitchFamily="18" charset="0"/>
                <a:ea typeface="黑体" pitchFamily="49" charset="-122"/>
              </a:rPr>
              <a:t>p</a:t>
            </a:r>
            <a:r>
              <a:rPr lang="zh-CN" altLang="en-US" sz="2400" b="1" baseline="-25000">
                <a:latin typeface="Times New Roman" pitchFamily="18" charset="0"/>
                <a:ea typeface="黑体" pitchFamily="49" charset="-122"/>
              </a:rPr>
              <a:t>左</a:t>
            </a:r>
            <a:r>
              <a:rPr lang="en-US" altLang="zh-CN" sz="2400" b="1">
                <a:latin typeface="Times New Roman" pitchFamily="18" charset="0"/>
                <a:ea typeface="黑体" pitchFamily="49" charset="-122"/>
              </a:rPr>
              <a:t>=p</a:t>
            </a:r>
            <a:r>
              <a:rPr lang="zh-CN" altLang="en-US" sz="2400" b="1" baseline="-25000">
                <a:latin typeface="Times New Roman" pitchFamily="18" charset="0"/>
                <a:ea typeface="黑体" pitchFamily="49" charset="-122"/>
              </a:rPr>
              <a:t>右</a:t>
            </a:r>
            <a:r>
              <a:rPr lang="en-US" altLang="zh-CN" sz="2400" b="1">
                <a:latin typeface="Times New Roman" pitchFamily="18" charset="0"/>
                <a:ea typeface="黑体" pitchFamily="49" charset="-122"/>
              </a:rPr>
              <a:t>=p</a:t>
            </a:r>
          </a:p>
          <a:p>
            <a:pPr>
              <a:lnSpc>
                <a:spcPct val="150000"/>
              </a:lnSpc>
            </a:pPr>
            <a:r>
              <a:rPr lang="en-US" altLang="zh-CN" sz="2400" b="1">
                <a:latin typeface="Times New Roman" pitchFamily="18" charset="0"/>
                <a:ea typeface="黑体" pitchFamily="49" charset="-122"/>
              </a:rPr>
              <a:t>T</a:t>
            </a:r>
            <a:r>
              <a:rPr lang="zh-CN" altLang="en-US" sz="2400" b="1" baseline="-25000">
                <a:latin typeface="Times New Roman" pitchFamily="18" charset="0"/>
                <a:ea typeface="黑体" pitchFamily="49" charset="-122"/>
              </a:rPr>
              <a:t>左</a:t>
            </a:r>
            <a:r>
              <a:rPr lang="en-US" altLang="zh-CN" sz="2400" b="1">
                <a:latin typeface="Times New Roman" pitchFamily="18" charset="0"/>
                <a:ea typeface="黑体" pitchFamily="49" charset="-122"/>
              </a:rPr>
              <a:t>=T</a:t>
            </a:r>
            <a:r>
              <a:rPr lang="zh-CN" altLang="en-US" sz="2400" b="1" baseline="-25000">
                <a:latin typeface="Times New Roman" pitchFamily="18" charset="0"/>
                <a:ea typeface="黑体" pitchFamily="49" charset="-122"/>
              </a:rPr>
              <a:t>右</a:t>
            </a:r>
            <a:r>
              <a:rPr lang="en-US" altLang="zh-CN" sz="2400" b="1">
                <a:latin typeface="Times New Roman" pitchFamily="18" charset="0"/>
                <a:ea typeface="黑体" pitchFamily="49" charset="-122"/>
              </a:rPr>
              <a:t>=T</a:t>
            </a:r>
          </a:p>
          <a:p>
            <a:pPr>
              <a:lnSpc>
                <a:spcPct val="150000"/>
              </a:lnSpc>
            </a:pPr>
            <a:r>
              <a:rPr lang="en-US" altLang="zh-CN" sz="2400" b="1">
                <a:latin typeface="Times New Roman" pitchFamily="18" charset="0"/>
                <a:ea typeface="黑体" pitchFamily="49" charset="-122"/>
              </a:rPr>
              <a:t>n</a:t>
            </a:r>
            <a:r>
              <a:rPr lang="zh-CN" altLang="en-US" sz="2400" b="1" baseline="-25000">
                <a:latin typeface="Times New Roman" pitchFamily="18" charset="0"/>
                <a:ea typeface="黑体" pitchFamily="49" charset="-122"/>
              </a:rPr>
              <a:t>左</a:t>
            </a:r>
            <a:r>
              <a:rPr lang="en-US" altLang="zh-CN" sz="2400" b="1">
                <a:solidFill>
                  <a:srgbClr val="FF3300"/>
                </a:solidFill>
                <a:latin typeface="Times New Roman" pitchFamily="18" charset="0"/>
                <a:ea typeface="黑体" pitchFamily="49" charset="-122"/>
              </a:rPr>
              <a:t>+</a:t>
            </a:r>
            <a:r>
              <a:rPr lang="en-US" altLang="zh-CN" sz="2400" b="1">
                <a:latin typeface="Times New Roman" pitchFamily="18" charset="0"/>
                <a:ea typeface="黑体" pitchFamily="49" charset="-122"/>
              </a:rPr>
              <a:t>n</a:t>
            </a:r>
            <a:r>
              <a:rPr lang="zh-CN" altLang="en-US" sz="2400" b="1" baseline="-25000">
                <a:latin typeface="Times New Roman" pitchFamily="18" charset="0"/>
                <a:ea typeface="黑体" pitchFamily="49" charset="-122"/>
              </a:rPr>
              <a:t>右</a:t>
            </a:r>
            <a:r>
              <a:rPr lang="en-US" altLang="zh-CN" sz="2400" b="1">
                <a:latin typeface="Times New Roman" pitchFamily="18" charset="0"/>
                <a:ea typeface="黑体" pitchFamily="49" charset="-122"/>
              </a:rPr>
              <a:t>=n</a:t>
            </a:r>
          </a:p>
          <a:p>
            <a:pPr>
              <a:lnSpc>
                <a:spcPct val="150000"/>
              </a:lnSpc>
            </a:pPr>
            <a:r>
              <a:rPr lang="en-US" altLang="zh-CN" sz="2400" b="1">
                <a:latin typeface="Times New Roman" pitchFamily="18" charset="0"/>
                <a:ea typeface="黑体" pitchFamily="49" charset="-122"/>
              </a:rPr>
              <a:t>V</a:t>
            </a:r>
            <a:r>
              <a:rPr lang="zh-CN" altLang="en-US" sz="2400" b="1" baseline="-25000">
                <a:latin typeface="Times New Roman" pitchFamily="18" charset="0"/>
                <a:ea typeface="黑体" pitchFamily="49" charset="-122"/>
              </a:rPr>
              <a:t>左</a:t>
            </a:r>
            <a:r>
              <a:rPr lang="en-US" altLang="zh-CN" sz="2400" b="1">
                <a:solidFill>
                  <a:srgbClr val="FF3300"/>
                </a:solidFill>
                <a:latin typeface="Times New Roman" pitchFamily="18" charset="0"/>
                <a:ea typeface="黑体" pitchFamily="49" charset="-122"/>
              </a:rPr>
              <a:t>+</a:t>
            </a:r>
            <a:r>
              <a:rPr lang="en-US" altLang="zh-CN" sz="2400" b="1">
                <a:latin typeface="Times New Roman" pitchFamily="18" charset="0"/>
                <a:ea typeface="黑体" pitchFamily="49" charset="-122"/>
              </a:rPr>
              <a:t>V</a:t>
            </a:r>
            <a:r>
              <a:rPr lang="zh-CN" altLang="en-US" sz="2400" b="1" baseline="-25000">
                <a:latin typeface="Times New Roman" pitchFamily="18" charset="0"/>
                <a:ea typeface="黑体" pitchFamily="49" charset="-122"/>
              </a:rPr>
              <a:t>右</a:t>
            </a:r>
            <a:r>
              <a:rPr lang="en-US" altLang="zh-CN" sz="2400" b="1">
                <a:latin typeface="Times New Roman" pitchFamily="18" charset="0"/>
                <a:ea typeface="黑体" pitchFamily="49" charset="-122"/>
              </a:rPr>
              <a:t>=V</a:t>
            </a:r>
          </a:p>
        </p:txBody>
      </p:sp>
      <p:sp>
        <p:nvSpPr>
          <p:cNvPr id="39945" name="Rectangle 9"/>
          <p:cNvSpPr>
            <a:spLocks noChangeArrowheads="1"/>
          </p:cNvSpPr>
          <p:nvPr/>
        </p:nvSpPr>
        <p:spPr bwMode="auto">
          <a:xfrm>
            <a:off x="1703388" y="36513"/>
            <a:ext cx="6796087" cy="727075"/>
          </a:xfrm>
          <a:prstGeom prst="rect">
            <a:avLst/>
          </a:prstGeom>
          <a:noFill/>
          <a:ln w="9525">
            <a:noFill/>
            <a:miter lim="800000"/>
            <a:headEnd/>
            <a:tailEnd/>
          </a:ln>
          <a:effectLst/>
        </p:spPr>
        <p:txBody>
          <a:bodyPr anchor="b"/>
          <a:lstStyle/>
          <a:p>
            <a:pPr algn="ctr"/>
            <a:r>
              <a:rPr lang="en-US" altLang="zh-CN" b="1" dirty="0" smtClean="0">
                <a:solidFill>
                  <a:srgbClr val="FF0066"/>
                </a:solidFill>
                <a:latin typeface="Times New Roman" pitchFamily="18" charset="0"/>
              </a:rPr>
              <a:t>2. </a:t>
            </a:r>
            <a:r>
              <a:rPr lang="zh-CN" altLang="en-US" b="1" dirty="0" smtClean="0">
                <a:solidFill>
                  <a:srgbClr val="FF0066"/>
                </a:solidFill>
                <a:latin typeface="Times New Roman" pitchFamily="18" charset="0"/>
              </a:rPr>
              <a:t>状态</a:t>
            </a:r>
            <a:r>
              <a:rPr lang="zh-CN" altLang="en-US" b="1" dirty="0">
                <a:solidFill>
                  <a:srgbClr val="FF0066"/>
                </a:solidFill>
                <a:latin typeface="Times New Roman" pitchFamily="18" charset="0"/>
              </a:rPr>
              <a:t>与状态函数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655">
                                            <p:txEl>
                                              <p:pRg st="0" end="0"/>
                                            </p:txEl>
                                          </p:spTgt>
                                        </p:tgtEl>
                                        <p:attrNameLst>
                                          <p:attrName>style.visibility</p:attrName>
                                        </p:attrNameLst>
                                      </p:cBhvr>
                                      <p:to>
                                        <p:strVal val="visible"/>
                                      </p:to>
                                    </p:set>
                                    <p:anim calcmode="lin" valueType="num">
                                      <p:cBhvr additive="base">
                                        <p:cTn id="7" dur="500" fill="hold"/>
                                        <p:tgtEl>
                                          <p:spTgt spid="276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56"/>
                                        </p:tgtEl>
                                        <p:attrNameLst>
                                          <p:attrName>style.visibility</p:attrName>
                                        </p:attrNameLst>
                                      </p:cBhvr>
                                      <p:to>
                                        <p:strVal val="visible"/>
                                      </p:to>
                                    </p:set>
                                    <p:anim calcmode="lin" valueType="num">
                                      <p:cBhvr additive="base">
                                        <p:cTn id="11" dur="500" fill="hold"/>
                                        <p:tgtEl>
                                          <p:spTgt spid="27656"/>
                                        </p:tgtEl>
                                        <p:attrNameLst>
                                          <p:attrName>ppt_x</p:attrName>
                                        </p:attrNameLst>
                                      </p:cBhvr>
                                      <p:tavLst>
                                        <p:tav tm="0">
                                          <p:val>
                                            <p:strVal val="#ppt_x"/>
                                          </p:val>
                                        </p:tav>
                                        <p:tav tm="100000">
                                          <p:val>
                                            <p:strVal val="#ppt_x"/>
                                          </p:val>
                                        </p:tav>
                                      </p:tavLst>
                                    </p:anim>
                                    <p:anim calcmode="lin" valueType="num">
                                      <p:cBhvr additive="base">
                                        <p:cTn id="12" dur="500" fill="hold"/>
                                        <p:tgtEl>
                                          <p:spTgt spid="2765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657">
                                            <p:txEl>
                                              <p:pRg st="0" end="0"/>
                                            </p:txEl>
                                          </p:spTgt>
                                        </p:tgtEl>
                                        <p:attrNameLst>
                                          <p:attrName>style.visibility</p:attrName>
                                        </p:attrNameLst>
                                      </p:cBhvr>
                                      <p:to>
                                        <p:strVal val="visible"/>
                                      </p:to>
                                    </p:set>
                                    <p:anim calcmode="lin" valueType="num">
                                      <p:cBhvr additive="base">
                                        <p:cTn id="15" dur="500" fill="hold"/>
                                        <p:tgtEl>
                                          <p:spTgt spid="2765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6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7658">
                                            <p:txEl>
                                              <p:pRg st="0" end="0"/>
                                            </p:txEl>
                                          </p:spTgt>
                                        </p:tgtEl>
                                        <p:attrNameLst>
                                          <p:attrName>style.visibility</p:attrName>
                                        </p:attrNameLst>
                                      </p:cBhvr>
                                      <p:to>
                                        <p:strVal val="visible"/>
                                      </p:to>
                                    </p:set>
                                    <p:anim calcmode="lin" valueType="num">
                                      <p:cBhvr additive="base">
                                        <p:cTn id="21" dur="500" fill="hold"/>
                                        <p:tgtEl>
                                          <p:spTgt spid="2765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7658">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658">
                                            <p:txEl>
                                              <p:pRg st="1" end="1"/>
                                            </p:txEl>
                                          </p:spTgt>
                                        </p:tgtEl>
                                        <p:attrNameLst>
                                          <p:attrName>style.visibility</p:attrName>
                                        </p:attrNameLst>
                                      </p:cBhvr>
                                      <p:to>
                                        <p:strVal val="visible"/>
                                      </p:to>
                                    </p:set>
                                    <p:anim calcmode="lin" valueType="num">
                                      <p:cBhvr additive="base">
                                        <p:cTn id="25" dur="500" fill="hold"/>
                                        <p:tgtEl>
                                          <p:spTgt spid="2765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8">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7658">
                                            <p:txEl>
                                              <p:pRg st="2" end="2"/>
                                            </p:txEl>
                                          </p:spTgt>
                                        </p:tgtEl>
                                        <p:attrNameLst>
                                          <p:attrName>style.visibility</p:attrName>
                                        </p:attrNameLst>
                                      </p:cBhvr>
                                      <p:to>
                                        <p:strVal val="visible"/>
                                      </p:to>
                                    </p:set>
                                    <p:anim calcmode="lin" valueType="num">
                                      <p:cBhvr additive="base">
                                        <p:cTn id="29" dur="500" fill="hold"/>
                                        <p:tgtEl>
                                          <p:spTgt spid="2765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7658">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658">
                                            <p:txEl>
                                              <p:pRg st="3" end="3"/>
                                            </p:txEl>
                                          </p:spTgt>
                                        </p:tgtEl>
                                        <p:attrNameLst>
                                          <p:attrName>style.visibility</p:attrName>
                                        </p:attrNameLst>
                                      </p:cBhvr>
                                      <p:to>
                                        <p:strVal val="visible"/>
                                      </p:to>
                                    </p:set>
                                    <p:anim calcmode="lin" valueType="num">
                                      <p:cBhvr additive="base">
                                        <p:cTn id="33" dur="500" fill="hold"/>
                                        <p:tgtEl>
                                          <p:spTgt spid="27658">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7652"/>
                                        </p:tgtEl>
                                        <p:attrNameLst>
                                          <p:attrName>style.visibility</p:attrName>
                                        </p:attrNameLst>
                                      </p:cBhvr>
                                      <p:to>
                                        <p:strVal val="visible"/>
                                      </p:to>
                                    </p:set>
                                    <p:animEffect transition="in" filter="dissolve">
                                      <p:cBhvr>
                                        <p:cTn id="39" dur="500"/>
                                        <p:tgtEl>
                                          <p:spTgt spid="2765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7654"/>
                                        </p:tgtEl>
                                        <p:attrNameLst>
                                          <p:attrName>style.visibility</p:attrName>
                                        </p:attrNameLst>
                                      </p:cBhvr>
                                      <p:to>
                                        <p:strVal val="visible"/>
                                      </p:to>
                                    </p:set>
                                    <p:animEffect transition="in" filter="dissolve">
                                      <p:cBhvr>
                                        <p:cTn id="44" dur="500"/>
                                        <p:tgtEl>
                                          <p:spTgt spid="2765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7653"/>
                                        </p:tgtEl>
                                        <p:attrNameLst>
                                          <p:attrName>style.visibility</p:attrName>
                                        </p:attrNameLst>
                                      </p:cBhvr>
                                      <p:to>
                                        <p:strVal val="visible"/>
                                      </p:to>
                                    </p:set>
                                    <p:animEffect transition="in" filter="dissolve">
                                      <p:cBhvr>
                                        <p:cTn id="49"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P spid="27653" grpId="0" autoUpdateAnimBg="0"/>
      <p:bldP spid="27654" grpId="0" autoUpdateAnimBg="0"/>
      <p:bldP spid="27655" grpId="0" build="p"/>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DE3E8060-60FA-4C2A-BBC2-6400464EDB12}"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3959ED02-6D1B-446D-80D3-8ABD32850105}" type="slidenum">
              <a:rPr lang="en-US" altLang="zh-CN"/>
              <a:pPr/>
              <a:t>150</a:t>
            </a:fld>
            <a:endParaRPr lang="en-US" altLang="zh-CN"/>
          </a:p>
        </p:txBody>
      </p:sp>
      <p:sp>
        <p:nvSpPr>
          <p:cNvPr id="684034" name="Rectangle 2"/>
          <p:cNvSpPr>
            <a:spLocks noGrp="1" noChangeArrowheads="1"/>
          </p:cNvSpPr>
          <p:nvPr>
            <p:ph type="title"/>
          </p:nvPr>
        </p:nvSpPr>
        <p:spPr>
          <a:xfrm>
            <a:off x="762000" y="196850"/>
            <a:ext cx="8113713" cy="701675"/>
          </a:xfrm>
          <a:noFill/>
          <a:ln/>
        </p:spPr>
        <p:txBody>
          <a:bodyPr anchor="t">
            <a:spAutoFit/>
          </a:bodyPr>
          <a:lstStyle/>
          <a:p>
            <a:r>
              <a:rPr lang="en-US" altLang="zh-CN">
                <a:latin typeface="Times New Roman" pitchFamily="18" charset="0"/>
                <a:sym typeface="Math3" pitchFamily="2" charset="2"/>
              </a:rPr>
              <a:t>1.3.2  </a:t>
            </a:r>
            <a:r>
              <a:rPr lang="zh-CN" altLang="en-US">
                <a:latin typeface="Times New Roman" pitchFamily="18" charset="0"/>
                <a:sym typeface="Math3" pitchFamily="2" charset="2"/>
              </a:rPr>
              <a:t>化学平衡的移动</a:t>
            </a:r>
            <a:r>
              <a:rPr lang="zh-CN" altLang="en-US">
                <a:latin typeface="Times New Roman" pitchFamily="18" charset="0"/>
              </a:rPr>
              <a:t> </a:t>
            </a:r>
          </a:p>
        </p:txBody>
      </p:sp>
      <p:sp>
        <p:nvSpPr>
          <p:cNvPr id="684035" name="Rectangle 3"/>
          <p:cNvSpPr>
            <a:spLocks noChangeArrowheads="1"/>
          </p:cNvSpPr>
          <p:nvPr/>
        </p:nvSpPr>
        <p:spPr bwMode="auto">
          <a:xfrm>
            <a:off x="900113" y="1481138"/>
            <a:ext cx="7977187" cy="579437"/>
          </a:xfrm>
          <a:prstGeom prst="rect">
            <a:avLst/>
          </a:prstGeom>
          <a:noFill/>
          <a:ln w="9525">
            <a:noFill/>
            <a:miter lim="800000"/>
            <a:headEnd/>
            <a:tailEnd/>
          </a:ln>
          <a:effectLst/>
        </p:spPr>
        <p:txBody>
          <a:bodyPr>
            <a:spAutoFit/>
          </a:bodyPr>
          <a:lstStyle/>
          <a:p>
            <a:r>
              <a:rPr lang="en-US" altLang="zh-CN" b="1" i="1">
                <a:solidFill>
                  <a:srgbClr val="FF00FF"/>
                </a:solidFill>
                <a:effectLst>
                  <a:outerShdw blurRad="38100" dist="38100" dir="2700000" algn="tl">
                    <a:srgbClr val="C0C0C0"/>
                  </a:outerShdw>
                </a:effectLst>
                <a:ea typeface="宋体" pitchFamily="2" charset="-122"/>
                <a:sym typeface="Math3" pitchFamily="2" charset="2"/>
              </a:rPr>
              <a:t>Shift in Chemical Equilibrium</a:t>
            </a:r>
            <a:r>
              <a:rPr lang="en-US" altLang="zh-CN">
                <a:sym typeface="Math3" pitchFamily="2" charset="2"/>
              </a:rPr>
              <a:t> </a:t>
            </a:r>
          </a:p>
        </p:txBody>
      </p:sp>
      <p:sp>
        <p:nvSpPr>
          <p:cNvPr id="684036" name="Rectangle 4"/>
          <p:cNvSpPr>
            <a:spLocks noChangeArrowheads="1"/>
          </p:cNvSpPr>
          <p:nvPr/>
        </p:nvSpPr>
        <p:spPr bwMode="auto">
          <a:xfrm>
            <a:off x="571472" y="2143116"/>
            <a:ext cx="8143932" cy="3657600"/>
          </a:xfrm>
          <a:prstGeom prst="rect">
            <a:avLst/>
          </a:prstGeom>
          <a:noFill/>
          <a:ln w="9525" algn="ctr">
            <a:noFill/>
            <a:miter lim="800000"/>
            <a:headEnd/>
            <a:tailEnd/>
          </a:ln>
          <a:effectLst/>
        </p:spPr>
        <p:txBody>
          <a:bodyPr/>
          <a:lstStyle/>
          <a:p>
            <a:pPr marL="342900" indent="-342900" algn="l">
              <a:lnSpc>
                <a:spcPct val="170000"/>
              </a:lnSpc>
              <a:buClr>
                <a:schemeClr val="bg1"/>
              </a:buClr>
            </a:pPr>
            <a:r>
              <a:rPr lang="en-US" altLang="zh-CN" dirty="0">
                <a:solidFill>
                  <a:srgbClr val="0000FF"/>
                </a:solidFill>
              </a:rPr>
              <a:t>1.3.2.1 </a:t>
            </a:r>
            <a:r>
              <a:rPr lang="zh-CN" altLang="en-US" dirty="0">
                <a:solidFill>
                  <a:srgbClr val="0000FF"/>
                </a:solidFill>
              </a:rPr>
              <a:t>浓度</a:t>
            </a:r>
            <a:r>
              <a:rPr lang="en-US" altLang="zh-CN" dirty="0">
                <a:solidFill>
                  <a:srgbClr val="0000FF"/>
                </a:solidFill>
              </a:rPr>
              <a:t>(</a:t>
            </a:r>
            <a:r>
              <a:rPr lang="zh-CN" altLang="en-US" dirty="0">
                <a:solidFill>
                  <a:srgbClr val="0000FF"/>
                </a:solidFill>
              </a:rPr>
              <a:t>或分压</a:t>
            </a:r>
            <a:r>
              <a:rPr lang="en-US" altLang="zh-CN" dirty="0">
                <a:solidFill>
                  <a:srgbClr val="0000FF"/>
                </a:solidFill>
              </a:rPr>
              <a:t>)</a:t>
            </a:r>
            <a:r>
              <a:rPr lang="zh-CN" altLang="en-US" dirty="0">
                <a:solidFill>
                  <a:srgbClr val="0000FF"/>
                </a:solidFill>
              </a:rPr>
              <a:t>对化学平衡的影响</a:t>
            </a:r>
          </a:p>
          <a:p>
            <a:pPr marL="342900" indent="-342900" algn="l">
              <a:lnSpc>
                <a:spcPct val="170000"/>
              </a:lnSpc>
              <a:buClr>
                <a:schemeClr val="bg1"/>
              </a:buClr>
            </a:pPr>
            <a:r>
              <a:rPr lang="en-US" altLang="zh-CN" dirty="0">
                <a:solidFill>
                  <a:srgbClr val="0000FF"/>
                </a:solidFill>
              </a:rPr>
              <a:t>1.3.2.2 </a:t>
            </a:r>
            <a:r>
              <a:rPr lang="zh-CN" altLang="en-US" dirty="0">
                <a:solidFill>
                  <a:srgbClr val="0000FF"/>
                </a:solidFill>
              </a:rPr>
              <a:t>总压力对化学平衡的影响</a:t>
            </a:r>
          </a:p>
          <a:p>
            <a:pPr marL="342900" indent="-342900" algn="l">
              <a:lnSpc>
                <a:spcPct val="170000"/>
              </a:lnSpc>
              <a:buClr>
                <a:schemeClr val="bg1"/>
              </a:buClr>
            </a:pPr>
            <a:r>
              <a:rPr lang="en-US" altLang="zh-CN" dirty="0">
                <a:solidFill>
                  <a:srgbClr val="0000FF"/>
                </a:solidFill>
              </a:rPr>
              <a:t>1.3.2.3 </a:t>
            </a:r>
            <a:r>
              <a:rPr lang="zh-CN" altLang="en-US" dirty="0">
                <a:solidFill>
                  <a:srgbClr val="0000FF"/>
                </a:solidFill>
              </a:rPr>
              <a:t>温度对化学平衡的影响   </a:t>
            </a:r>
          </a:p>
        </p:txBody>
      </p:sp>
      <p:pic>
        <p:nvPicPr>
          <p:cNvPr id="684037"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62B1ADA4-D56A-4F90-9CD3-62F8D9BD7EC3}"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C147BACF-1CFB-4233-8AC1-D8DDB96A9704}" type="slidenum">
              <a:rPr lang="en-US" altLang="zh-CN"/>
              <a:pPr/>
              <a:t>151</a:t>
            </a:fld>
            <a:endParaRPr lang="en-US" altLang="zh-CN"/>
          </a:p>
        </p:txBody>
      </p:sp>
      <p:sp>
        <p:nvSpPr>
          <p:cNvPr id="686082" name="Text Box 2"/>
          <p:cNvSpPr txBox="1">
            <a:spLocks noChangeArrowheads="1"/>
          </p:cNvSpPr>
          <p:nvPr/>
        </p:nvSpPr>
        <p:spPr bwMode="auto">
          <a:xfrm>
            <a:off x="914400" y="1436688"/>
            <a:ext cx="7761288" cy="2173031"/>
          </a:xfrm>
          <a:prstGeom prst="rect">
            <a:avLst/>
          </a:prstGeom>
          <a:noFill/>
          <a:ln w="9525">
            <a:noFill/>
            <a:miter lim="800000"/>
            <a:headEnd/>
            <a:tailEnd/>
          </a:ln>
          <a:effectLst/>
        </p:spPr>
        <p:txBody>
          <a:bodyPr>
            <a:spAutoFit/>
          </a:bodyPr>
          <a:lstStyle/>
          <a:p>
            <a:pPr algn="l">
              <a:lnSpc>
                <a:spcPct val="130000"/>
              </a:lnSpc>
              <a:spcBef>
                <a:spcPct val="50000"/>
              </a:spcBef>
              <a:buClr>
                <a:srgbClr val="FF00FF"/>
              </a:buClr>
              <a:buFont typeface="Wingdings" pitchFamily="2" charset="2"/>
              <a:buChar char="v"/>
            </a:pPr>
            <a:r>
              <a:rPr lang="zh-CN" altLang="en-US" dirty="0">
                <a:solidFill>
                  <a:srgbClr val="FF0000"/>
                </a:solidFill>
              </a:rPr>
              <a:t>化学平衡的移动：</a:t>
            </a:r>
            <a:r>
              <a:rPr lang="zh-CN" altLang="en-US" dirty="0">
                <a:solidFill>
                  <a:srgbClr val="0000CC"/>
                </a:solidFill>
              </a:rPr>
              <a:t>当外界条件改变时，化学反应从一种平衡状态转变到另一种平衡状态的过程。</a:t>
            </a:r>
          </a:p>
        </p:txBody>
      </p:sp>
      <p:sp>
        <p:nvSpPr>
          <p:cNvPr id="686083" name="Rectangle 3"/>
          <p:cNvSpPr>
            <a:spLocks noGrp="1" noChangeArrowheads="1"/>
          </p:cNvSpPr>
          <p:nvPr>
            <p:ph type="title"/>
          </p:nvPr>
        </p:nvSpPr>
        <p:spPr>
          <a:xfrm>
            <a:off x="755650" y="115888"/>
            <a:ext cx="8137525" cy="777875"/>
          </a:xfrm>
        </p:spPr>
        <p:txBody>
          <a:bodyPr/>
          <a:lstStyle/>
          <a:p>
            <a:r>
              <a:rPr lang="en-US" altLang="zh-CN" sz="3600">
                <a:latin typeface="Times New Roman" pitchFamily="18" charset="0"/>
                <a:sym typeface="Math3" pitchFamily="2" charset="2"/>
              </a:rPr>
              <a:t>1.3.2  </a:t>
            </a:r>
            <a:r>
              <a:rPr lang="zh-CN" altLang="en-US" sz="3600">
                <a:latin typeface="Times New Roman" pitchFamily="18" charset="0"/>
                <a:sym typeface="Math3" pitchFamily="2" charset="2"/>
              </a:rPr>
              <a:t>化学平衡的移动</a:t>
            </a:r>
            <a:endParaRPr lang="zh-CN" altLang="en-US" sz="3600">
              <a:latin typeface="Times New Roman" pitchFamily="18" charset="0"/>
            </a:endParaRPr>
          </a:p>
        </p:txBody>
      </p:sp>
      <p:sp>
        <p:nvSpPr>
          <p:cNvPr id="686084" name="Rectangle 4"/>
          <p:cNvSpPr>
            <a:spLocks noChangeArrowheads="1"/>
          </p:cNvSpPr>
          <p:nvPr/>
        </p:nvSpPr>
        <p:spPr bwMode="auto">
          <a:xfrm>
            <a:off x="900113" y="3500438"/>
            <a:ext cx="7920037" cy="2685479"/>
          </a:xfrm>
          <a:prstGeom prst="rect">
            <a:avLst/>
          </a:prstGeom>
          <a:noFill/>
          <a:ln w="9525" algn="ctr">
            <a:noFill/>
            <a:miter lim="800000"/>
            <a:headEnd/>
            <a:tailEnd/>
          </a:ln>
          <a:effectLst/>
        </p:spPr>
        <p:txBody>
          <a:bodyPr>
            <a:spAutoFit/>
          </a:bodyPr>
          <a:lstStyle/>
          <a:p>
            <a:pPr algn="l">
              <a:lnSpc>
                <a:spcPct val="120000"/>
              </a:lnSpc>
              <a:buClr>
                <a:srgbClr val="FF00FF"/>
              </a:buClr>
              <a:buFont typeface="Wingdings" pitchFamily="2" charset="2"/>
              <a:buChar char="v"/>
            </a:pPr>
            <a:r>
              <a:rPr lang="zh-CN" altLang="en-US" dirty="0">
                <a:solidFill>
                  <a:srgbClr val="0000CC"/>
                </a:solidFill>
              </a:rPr>
              <a:t>影响化学平衡的因素通常有：</a:t>
            </a:r>
          </a:p>
          <a:p>
            <a:pPr algn="l">
              <a:lnSpc>
                <a:spcPct val="120000"/>
              </a:lnSpc>
              <a:buClr>
                <a:srgbClr val="FF00FF"/>
              </a:buClr>
              <a:buFont typeface="Wingdings" pitchFamily="2" charset="2"/>
              <a:buNone/>
            </a:pPr>
            <a:r>
              <a:rPr lang="zh-CN" altLang="en-US" dirty="0">
                <a:solidFill>
                  <a:srgbClr val="0000CC"/>
                </a:solidFill>
              </a:rPr>
              <a:t> 浓度</a:t>
            </a:r>
          </a:p>
          <a:p>
            <a:pPr algn="l">
              <a:lnSpc>
                <a:spcPct val="120000"/>
              </a:lnSpc>
              <a:buClr>
                <a:srgbClr val="FF00FF"/>
              </a:buClr>
              <a:buFont typeface="Wingdings" pitchFamily="2" charset="2"/>
              <a:buNone/>
            </a:pPr>
            <a:r>
              <a:rPr lang="zh-CN" altLang="en-US" dirty="0">
                <a:solidFill>
                  <a:srgbClr val="0000CC"/>
                </a:solidFill>
              </a:rPr>
              <a:t> 压力</a:t>
            </a:r>
          </a:p>
          <a:p>
            <a:pPr algn="l">
              <a:lnSpc>
                <a:spcPct val="120000"/>
              </a:lnSpc>
              <a:buClr>
                <a:srgbClr val="FF00FF"/>
              </a:buClr>
              <a:buFont typeface="Wingdings" pitchFamily="2" charset="2"/>
              <a:buNone/>
            </a:pPr>
            <a:r>
              <a:rPr lang="zh-CN" altLang="en-US" dirty="0">
                <a:solidFill>
                  <a:srgbClr val="0000CC"/>
                </a:solidFill>
              </a:rPr>
              <a:t> 温度</a:t>
            </a:r>
          </a:p>
        </p:txBody>
      </p:sp>
      <p:pic>
        <p:nvPicPr>
          <p:cNvPr id="686085"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日期占位符 3"/>
          <p:cNvSpPr>
            <a:spLocks noGrp="1"/>
          </p:cNvSpPr>
          <p:nvPr>
            <p:ph type="dt" sz="half" idx="10"/>
          </p:nvPr>
        </p:nvSpPr>
        <p:spPr/>
        <p:txBody>
          <a:bodyPr/>
          <a:lstStyle/>
          <a:p>
            <a:fld id="{E9FAE550-FE18-4061-8AF9-9A68AF85BF7A}" type="datetime1">
              <a:rPr lang="zh-CN" altLang="en-US"/>
              <a:pPr/>
              <a:t>2017/11/1</a:t>
            </a:fld>
            <a:endParaRPr lang="en-US" altLang="zh-CN"/>
          </a:p>
        </p:txBody>
      </p:sp>
      <p:sp>
        <p:nvSpPr>
          <p:cNvPr id="43" name="灯片编号占位符 5"/>
          <p:cNvSpPr>
            <a:spLocks noGrp="1"/>
          </p:cNvSpPr>
          <p:nvPr>
            <p:ph type="sldNum" sz="quarter" idx="12"/>
          </p:nvPr>
        </p:nvSpPr>
        <p:spPr/>
        <p:txBody>
          <a:bodyPr/>
          <a:lstStyle/>
          <a:p>
            <a:fld id="{CACBAB4B-8710-4A96-BDFB-D54EC17696C0}" type="slidenum">
              <a:rPr lang="en-US" altLang="zh-CN"/>
              <a:pPr/>
              <a:t>152</a:t>
            </a:fld>
            <a:endParaRPr lang="en-US" altLang="zh-CN"/>
          </a:p>
        </p:txBody>
      </p:sp>
      <p:sp>
        <p:nvSpPr>
          <p:cNvPr id="687106" name="Rectangle 2"/>
          <p:cNvSpPr>
            <a:spLocks noGrp="1" noChangeArrowheads="1"/>
          </p:cNvSpPr>
          <p:nvPr>
            <p:ph type="title"/>
          </p:nvPr>
        </p:nvSpPr>
        <p:spPr>
          <a:xfrm>
            <a:off x="762000" y="260350"/>
            <a:ext cx="8229600" cy="647700"/>
          </a:xfrm>
          <a:noFill/>
          <a:ln/>
        </p:spPr>
        <p:txBody>
          <a:bodyPr/>
          <a:lstStyle/>
          <a:p>
            <a:r>
              <a:rPr lang="en-US" altLang="zh-CN" sz="3600">
                <a:latin typeface="Times New Roman" pitchFamily="18" charset="0"/>
              </a:rPr>
              <a:t>1.3.2.1 </a:t>
            </a:r>
            <a:r>
              <a:rPr lang="zh-CN" altLang="en-US" sz="3600">
                <a:latin typeface="Times New Roman" pitchFamily="18" charset="0"/>
              </a:rPr>
              <a:t>浓度对化学平衡的影响</a:t>
            </a:r>
          </a:p>
        </p:txBody>
      </p:sp>
      <p:grpSp>
        <p:nvGrpSpPr>
          <p:cNvPr id="2" name="Group 3"/>
          <p:cNvGrpSpPr>
            <a:grpSpLocks/>
          </p:cNvGrpSpPr>
          <p:nvPr/>
        </p:nvGrpSpPr>
        <p:grpSpPr bwMode="auto">
          <a:xfrm>
            <a:off x="642910" y="1285860"/>
            <a:ext cx="8353425" cy="579437"/>
            <a:chOff x="385" y="799"/>
            <a:chExt cx="5262" cy="365"/>
          </a:xfrm>
        </p:grpSpPr>
        <p:sp>
          <p:nvSpPr>
            <p:cNvPr id="687108" name="Text Box 4"/>
            <p:cNvSpPr txBox="1">
              <a:spLocks noChangeArrowheads="1"/>
            </p:cNvSpPr>
            <p:nvPr/>
          </p:nvSpPr>
          <p:spPr bwMode="auto">
            <a:xfrm>
              <a:off x="385" y="799"/>
              <a:ext cx="5262" cy="365"/>
            </a:xfrm>
            <a:prstGeom prst="rect">
              <a:avLst/>
            </a:prstGeom>
            <a:noFill/>
            <a:ln w="9525">
              <a:noFill/>
              <a:miter lim="800000"/>
              <a:headEnd/>
              <a:tailEnd/>
            </a:ln>
            <a:effectLst/>
          </p:spPr>
          <p:txBody>
            <a:bodyPr>
              <a:spAutoFit/>
            </a:bodyPr>
            <a:lstStyle/>
            <a:p>
              <a:pPr algn="l">
                <a:spcBef>
                  <a:spcPct val="50000"/>
                </a:spcBef>
              </a:pPr>
              <a:r>
                <a:rPr lang="zh-CN" altLang="en-US" sz="3200" dirty="0">
                  <a:sym typeface="Symbol" pitchFamily="18" charset="2"/>
                </a:rPr>
                <a:t>根据 </a:t>
              </a:r>
              <a:r>
                <a:rPr lang="en-US" altLang="zh-CN" sz="3200" baseline="-25000" dirty="0" err="1"/>
                <a:t>r</a:t>
              </a:r>
              <a:r>
                <a:rPr lang="en-US" altLang="zh-CN" sz="3200" i="1" dirty="0" err="1"/>
                <a:t>G</a:t>
              </a:r>
              <a:r>
                <a:rPr lang="en-US" altLang="zh-CN" sz="3200" baseline="-25000" dirty="0" err="1"/>
                <a:t>m</a:t>
              </a:r>
              <a:r>
                <a:rPr lang="en-US" altLang="zh-CN" sz="3200" dirty="0"/>
                <a:t>=</a:t>
              </a:r>
              <a:r>
                <a:rPr lang="en-US" altLang="zh-CN" sz="3200" dirty="0">
                  <a:sym typeface="Symbol" pitchFamily="18" charset="2"/>
                </a:rPr>
                <a:t></a:t>
              </a:r>
              <a:r>
                <a:rPr lang="en-US" altLang="zh-CN" sz="3200" baseline="-25000" dirty="0" err="1"/>
                <a:t>r</a:t>
              </a:r>
              <a:r>
                <a:rPr lang="en-US" altLang="zh-CN" sz="3200" i="1" dirty="0" err="1"/>
                <a:t>G</a:t>
              </a:r>
              <a:r>
                <a:rPr lang="en-US" altLang="zh-CN" sz="3200" baseline="-25000" dirty="0" err="1"/>
                <a:t>m</a:t>
              </a:r>
              <a:r>
                <a:rPr lang="en-US" altLang="zh-CN" sz="3200" dirty="0" err="1"/>
                <a:t>+</a:t>
              </a:r>
              <a:r>
                <a:rPr lang="en-US" altLang="zh-CN" sz="3200" i="1" dirty="0" err="1"/>
                <a:t>RT</a:t>
              </a:r>
              <a:r>
                <a:rPr lang="en-US" altLang="zh-CN" sz="3200" i="1" dirty="0"/>
                <a:t> </a:t>
              </a:r>
              <a:r>
                <a:rPr lang="en-US" altLang="zh-CN" sz="3200" dirty="0" err="1"/>
                <a:t>ln</a:t>
              </a:r>
              <a:r>
                <a:rPr lang="en-US" altLang="zh-CN" sz="3200" dirty="0"/>
                <a:t> </a:t>
              </a:r>
              <a:r>
                <a:rPr lang="en-US" altLang="zh-CN" sz="3200" i="1" dirty="0"/>
                <a:t>J </a:t>
              </a:r>
              <a:r>
                <a:rPr lang="zh-CN" altLang="en-US" sz="3200" dirty="0"/>
                <a:t>和</a:t>
              </a:r>
              <a:r>
                <a:rPr lang="zh-CN" altLang="en-US" sz="3200" dirty="0">
                  <a:sym typeface="Symbol" pitchFamily="18" charset="2"/>
                </a:rPr>
                <a:t></a:t>
              </a:r>
              <a:r>
                <a:rPr lang="en-US" altLang="zh-CN" sz="3200" baseline="-25000" dirty="0" err="1"/>
                <a:t>r</a:t>
              </a:r>
              <a:r>
                <a:rPr lang="en-US" altLang="zh-CN" sz="3200" i="1" dirty="0" err="1"/>
                <a:t>G</a:t>
              </a:r>
              <a:r>
                <a:rPr lang="en-US" altLang="zh-CN" sz="3200" baseline="-25000" dirty="0" err="1"/>
                <a:t>m</a:t>
              </a:r>
              <a:r>
                <a:rPr lang="en-US" altLang="zh-CN" sz="3200" dirty="0"/>
                <a:t>=-</a:t>
              </a:r>
              <a:r>
                <a:rPr lang="en-US" altLang="zh-CN" sz="3200" i="1" dirty="0"/>
                <a:t>RT </a:t>
              </a:r>
              <a:r>
                <a:rPr lang="en-US" altLang="zh-CN" sz="3200" dirty="0" err="1"/>
                <a:t>ln</a:t>
              </a:r>
              <a:r>
                <a:rPr lang="en-US" altLang="zh-CN" sz="3200" i="1" dirty="0" err="1"/>
                <a:t>K</a:t>
              </a:r>
              <a:endParaRPr lang="en-US" altLang="zh-CN" sz="3200" i="1" dirty="0"/>
            </a:p>
          </p:txBody>
        </p:sp>
        <p:grpSp>
          <p:nvGrpSpPr>
            <p:cNvPr id="3" name="Group 5"/>
            <p:cNvGrpSpPr>
              <a:grpSpLocks/>
            </p:cNvGrpSpPr>
            <p:nvPr/>
          </p:nvGrpSpPr>
          <p:grpSpPr bwMode="auto">
            <a:xfrm>
              <a:off x="2109" y="878"/>
              <a:ext cx="91" cy="91"/>
              <a:chOff x="476" y="3566"/>
              <a:chExt cx="91" cy="91"/>
            </a:xfrm>
          </p:grpSpPr>
          <p:sp>
            <p:nvSpPr>
              <p:cNvPr id="687110" name="Oval 6"/>
              <p:cNvSpPr>
                <a:spLocks noChangeArrowheads="1"/>
              </p:cNvSpPr>
              <p:nvPr/>
            </p:nvSpPr>
            <p:spPr bwMode="auto">
              <a:xfrm>
                <a:off x="476" y="3566"/>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11" name="Line 7"/>
              <p:cNvSpPr>
                <a:spLocks noChangeShapeType="1"/>
              </p:cNvSpPr>
              <p:nvPr/>
            </p:nvSpPr>
            <p:spPr bwMode="auto">
              <a:xfrm>
                <a:off x="476" y="3612"/>
                <a:ext cx="91" cy="0"/>
              </a:xfrm>
              <a:prstGeom prst="line">
                <a:avLst/>
              </a:prstGeom>
              <a:noFill/>
              <a:ln w="9525">
                <a:solidFill>
                  <a:schemeClr val="tx1"/>
                </a:solidFill>
                <a:round/>
                <a:headEnd/>
                <a:tailEnd/>
              </a:ln>
              <a:effectLst/>
            </p:spPr>
            <p:txBody>
              <a:bodyPr/>
              <a:lstStyle/>
              <a:p>
                <a:endParaRPr lang="zh-CN" altLang="en-US" sz="3200"/>
              </a:p>
            </p:txBody>
          </p:sp>
        </p:grpSp>
        <p:grpSp>
          <p:nvGrpSpPr>
            <p:cNvPr id="4" name="Group 8"/>
            <p:cNvGrpSpPr>
              <a:grpSpLocks/>
            </p:cNvGrpSpPr>
            <p:nvPr/>
          </p:nvGrpSpPr>
          <p:grpSpPr bwMode="auto">
            <a:xfrm>
              <a:off x="3985" y="889"/>
              <a:ext cx="91" cy="91"/>
              <a:chOff x="629" y="3565"/>
              <a:chExt cx="91" cy="91"/>
            </a:xfrm>
          </p:grpSpPr>
          <p:sp>
            <p:nvSpPr>
              <p:cNvPr id="687113" name="Oval 9"/>
              <p:cNvSpPr>
                <a:spLocks noChangeArrowheads="1"/>
              </p:cNvSpPr>
              <p:nvPr/>
            </p:nvSpPr>
            <p:spPr bwMode="auto">
              <a:xfrm>
                <a:off x="629" y="3565"/>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14" name="Line 10"/>
              <p:cNvSpPr>
                <a:spLocks noChangeShapeType="1"/>
              </p:cNvSpPr>
              <p:nvPr/>
            </p:nvSpPr>
            <p:spPr bwMode="auto">
              <a:xfrm>
                <a:off x="629" y="3610"/>
                <a:ext cx="91" cy="0"/>
              </a:xfrm>
              <a:prstGeom prst="line">
                <a:avLst/>
              </a:prstGeom>
              <a:noFill/>
              <a:ln w="9525">
                <a:solidFill>
                  <a:schemeClr val="tx1"/>
                </a:solidFill>
                <a:round/>
                <a:headEnd/>
                <a:tailEnd/>
              </a:ln>
              <a:effectLst/>
            </p:spPr>
            <p:txBody>
              <a:bodyPr/>
              <a:lstStyle/>
              <a:p>
                <a:endParaRPr lang="zh-CN" altLang="en-US" sz="3200"/>
              </a:p>
            </p:txBody>
          </p:sp>
        </p:grpSp>
        <p:grpSp>
          <p:nvGrpSpPr>
            <p:cNvPr id="5" name="Group 11"/>
            <p:cNvGrpSpPr>
              <a:grpSpLocks/>
            </p:cNvGrpSpPr>
            <p:nvPr/>
          </p:nvGrpSpPr>
          <p:grpSpPr bwMode="auto">
            <a:xfrm>
              <a:off x="5110" y="889"/>
              <a:ext cx="91" cy="91"/>
              <a:chOff x="665" y="3565"/>
              <a:chExt cx="91" cy="91"/>
            </a:xfrm>
          </p:grpSpPr>
          <p:sp>
            <p:nvSpPr>
              <p:cNvPr id="687116" name="Oval 12"/>
              <p:cNvSpPr>
                <a:spLocks noChangeArrowheads="1"/>
              </p:cNvSpPr>
              <p:nvPr/>
            </p:nvSpPr>
            <p:spPr bwMode="auto">
              <a:xfrm>
                <a:off x="665" y="3565"/>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17" name="Line 13"/>
              <p:cNvSpPr>
                <a:spLocks noChangeShapeType="1"/>
              </p:cNvSpPr>
              <p:nvPr/>
            </p:nvSpPr>
            <p:spPr bwMode="auto">
              <a:xfrm>
                <a:off x="665" y="3610"/>
                <a:ext cx="91" cy="0"/>
              </a:xfrm>
              <a:prstGeom prst="line">
                <a:avLst/>
              </a:prstGeom>
              <a:noFill/>
              <a:ln w="9525">
                <a:solidFill>
                  <a:schemeClr val="tx1"/>
                </a:solidFill>
                <a:round/>
                <a:headEnd/>
                <a:tailEnd/>
              </a:ln>
              <a:effectLst/>
            </p:spPr>
            <p:txBody>
              <a:bodyPr/>
              <a:lstStyle/>
              <a:p>
                <a:endParaRPr lang="zh-CN" altLang="en-US" sz="3200"/>
              </a:p>
            </p:txBody>
          </p:sp>
        </p:grpSp>
      </p:grpSp>
      <p:grpSp>
        <p:nvGrpSpPr>
          <p:cNvPr id="6" name="Group 14"/>
          <p:cNvGrpSpPr>
            <a:grpSpLocks/>
          </p:cNvGrpSpPr>
          <p:nvPr/>
        </p:nvGrpSpPr>
        <p:grpSpPr bwMode="auto">
          <a:xfrm>
            <a:off x="827088" y="2043114"/>
            <a:ext cx="5329237" cy="1008063"/>
            <a:chOff x="521" y="1151"/>
            <a:chExt cx="3357" cy="635"/>
          </a:xfrm>
        </p:grpSpPr>
        <p:sp>
          <p:nvSpPr>
            <p:cNvPr id="687119" name="Rectangle 15"/>
            <p:cNvSpPr>
              <a:spLocks noChangeArrowheads="1"/>
            </p:cNvSpPr>
            <p:nvPr/>
          </p:nvSpPr>
          <p:spPr bwMode="auto">
            <a:xfrm>
              <a:off x="521" y="1160"/>
              <a:ext cx="373" cy="365"/>
            </a:xfrm>
            <a:prstGeom prst="rect">
              <a:avLst/>
            </a:prstGeom>
            <a:noFill/>
            <a:ln w="9525" algn="ctr">
              <a:noFill/>
              <a:miter lim="800000"/>
              <a:headEnd/>
              <a:tailEnd/>
            </a:ln>
            <a:effectLst/>
          </p:spPr>
          <p:txBody>
            <a:bodyPr wrap="none">
              <a:spAutoFit/>
            </a:bodyPr>
            <a:lstStyle/>
            <a:p>
              <a:pPr algn="l"/>
              <a:r>
                <a:rPr lang="zh-CN" altLang="en-US"/>
                <a:t>得</a:t>
              </a:r>
            </a:p>
          </p:txBody>
        </p:sp>
        <p:grpSp>
          <p:nvGrpSpPr>
            <p:cNvPr id="7" name="Group 16"/>
            <p:cNvGrpSpPr>
              <a:grpSpLocks/>
            </p:cNvGrpSpPr>
            <p:nvPr/>
          </p:nvGrpSpPr>
          <p:grpSpPr bwMode="auto">
            <a:xfrm>
              <a:off x="1292" y="1151"/>
              <a:ext cx="2586" cy="635"/>
              <a:chOff x="1020" y="1888"/>
              <a:chExt cx="2586" cy="635"/>
            </a:xfrm>
          </p:grpSpPr>
          <p:grpSp>
            <p:nvGrpSpPr>
              <p:cNvPr id="8" name="Group 17"/>
              <p:cNvGrpSpPr>
                <a:grpSpLocks/>
              </p:cNvGrpSpPr>
              <p:nvPr/>
            </p:nvGrpSpPr>
            <p:grpSpPr bwMode="auto">
              <a:xfrm>
                <a:off x="1020" y="1888"/>
                <a:ext cx="2586" cy="586"/>
                <a:chOff x="1655" y="1752"/>
                <a:chExt cx="2586" cy="586"/>
              </a:xfrm>
            </p:grpSpPr>
            <p:sp>
              <p:nvSpPr>
                <p:cNvPr id="687122" name="Line 18"/>
                <p:cNvSpPr>
                  <a:spLocks noChangeShapeType="1"/>
                </p:cNvSpPr>
                <p:nvPr/>
              </p:nvSpPr>
              <p:spPr bwMode="auto">
                <a:xfrm>
                  <a:off x="3153" y="2085"/>
                  <a:ext cx="317" cy="0"/>
                </a:xfrm>
                <a:prstGeom prst="line">
                  <a:avLst/>
                </a:prstGeom>
                <a:noFill/>
                <a:ln w="9525">
                  <a:solidFill>
                    <a:schemeClr val="tx1"/>
                  </a:solidFill>
                  <a:round/>
                  <a:headEnd/>
                  <a:tailEnd/>
                </a:ln>
                <a:effectLst/>
              </p:spPr>
              <p:txBody>
                <a:bodyPr/>
                <a:lstStyle/>
                <a:p>
                  <a:endParaRPr lang="zh-CN" altLang="en-US"/>
                </a:p>
              </p:txBody>
            </p:sp>
            <p:grpSp>
              <p:nvGrpSpPr>
                <p:cNvPr id="9" name="Group 19"/>
                <p:cNvGrpSpPr>
                  <a:grpSpLocks/>
                </p:cNvGrpSpPr>
                <p:nvPr/>
              </p:nvGrpSpPr>
              <p:grpSpPr bwMode="auto">
                <a:xfrm>
                  <a:off x="1655" y="1752"/>
                  <a:ext cx="2586" cy="586"/>
                  <a:chOff x="1655" y="1661"/>
                  <a:chExt cx="2586" cy="586"/>
                </a:xfrm>
              </p:grpSpPr>
              <p:sp>
                <p:nvSpPr>
                  <p:cNvPr id="687124" name="Text Box 20"/>
                  <p:cNvSpPr txBox="1">
                    <a:spLocks noChangeArrowheads="1"/>
                  </p:cNvSpPr>
                  <p:nvPr/>
                </p:nvSpPr>
                <p:spPr bwMode="auto">
                  <a:xfrm>
                    <a:off x="1655" y="1661"/>
                    <a:ext cx="2586" cy="586"/>
                  </a:xfrm>
                  <a:prstGeom prst="rect">
                    <a:avLst/>
                  </a:prstGeom>
                  <a:noFill/>
                  <a:ln w="9525">
                    <a:noFill/>
                    <a:miter lim="800000"/>
                    <a:headEnd/>
                    <a:tailEnd/>
                  </a:ln>
                  <a:effectLst/>
                </p:spPr>
                <p:txBody>
                  <a:bodyPr>
                    <a:spAutoFit/>
                  </a:bodyPr>
                  <a:lstStyle/>
                  <a:p>
                    <a:pPr algn="l"/>
                    <a:r>
                      <a:rPr lang="en-US" altLang="zh-CN" sz="3200" i="1" dirty="0">
                        <a:ea typeface="幼圆" pitchFamily="49" charset="-122"/>
                      </a:rPr>
                      <a:t>                     </a:t>
                    </a:r>
                    <a:r>
                      <a:rPr lang="en-US" altLang="zh-CN" sz="3200" i="1" dirty="0" smtClean="0">
                        <a:ea typeface="幼圆" pitchFamily="49" charset="-122"/>
                      </a:rPr>
                      <a:t> </a:t>
                    </a:r>
                    <a:r>
                      <a:rPr lang="en-US" altLang="zh-CN" sz="3200" i="1" dirty="0">
                        <a:ea typeface="幼圆" pitchFamily="49" charset="-122"/>
                      </a:rPr>
                      <a:t>J</a:t>
                    </a:r>
                    <a:endParaRPr lang="en-US" altLang="zh-CN" sz="3200" dirty="0">
                      <a:ea typeface="幼圆" pitchFamily="49" charset="-122"/>
                    </a:endParaRPr>
                  </a:p>
                  <a:p>
                    <a:pPr algn="l">
                      <a:lnSpc>
                        <a:spcPct val="35000"/>
                      </a:lnSpc>
                    </a:pPr>
                    <a:r>
                      <a:rPr lang="en-US" altLang="zh-CN" sz="3200" dirty="0" err="1">
                        <a:ea typeface="幼圆" pitchFamily="49" charset="-122"/>
                      </a:rPr>
                      <a:t>Δ</a:t>
                    </a:r>
                    <a:r>
                      <a:rPr lang="en-US" altLang="zh-CN" sz="3200" baseline="-25000" dirty="0" err="1">
                        <a:ea typeface="幼圆" pitchFamily="49" charset="-122"/>
                      </a:rPr>
                      <a:t>r</a:t>
                    </a:r>
                    <a:r>
                      <a:rPr lang="en-US" altLang="zh-CN" sz="3200" i="1" dirty="0" err="1">
                        <a:ea typeface="幼圆" pitchFamily="49" charset="-122"/>
                      </a:rPr>
                      <a:t>G</a:t>
                    </a:r>
                    <a:r>
                      <a:rPr lang="en-US" altLang="zh-CN" sz="3200" baseline="-25000" dirty="0" err="1">
                        <a:ea typeface="幼圆" pitchFamily="49" charset="-122"/>
                      </a:rPr>
                      <a:t>m</a:t>
                    </a:r>
                    <a:r>
                      <a:rPr lang="zh-CN" altLang="en-US" sz="3200" dirty="0">
                        <a:ea typeface="幼圆" pitchFamily="49" charset="-122"/>
                      </a:rPr>
                      <a:t>＝ </a:t>
                    </a:r>
                    <a:r>
                      <a:rPr lang="en-US" altLang="zh-CN" sz="3200" i="1" dirty="0">
                        <a:ea typeface="幼圆" pitchFamily="49" charset="-122"/>
                      </a:rPr>
                      <a:t>RT </a:t>
                    </a:r>
                    <a:r>
                      <a:rPr lang="en-US" altLang="zh-CN" sz="3200" dirty="0" err="1">
                        <a:ea typeface="幼圆" pitchFamily="49" charset="-122"/>
                      </a:rPr>
                      <a:t>ln</a:t>
                    </a:r>
                    <a:r>
                      <a:rPr lang="en-US" altLang="zh-CN" sz="3200" dirty="0">
                        <a:ea typeface="幼圆" pitchFamily="49" charset="-122"/>
                      </a:rPr>
                      <a:t> </a:t>
                    </a:r>
                    <a:r>
                      <a:rPr lang="en-US" altLang="zh-CN" sz="3200" i="1" dirty="0">
                        <a:ea typeface="幼圆" pitchFamily="49" charset="-122"/>
                      </a:rPr>
                      <a:t> </a:t>
                    </a:r>
                  </a:p>
                  <a:p>
                    <a:pPr>
                      <a:lnSpc>
                        <a:spcPct val="35000"/>
                      </a:lnSpc>
                    </a:pPr>
                    <a:r>
                      <a:rPr lang="en-US" altLang="zh-CN" sz="3200" i="1" dirty="0">
                        <a:ea typeface="幼圆" pitchFamily="49" charset="-122"/>
                      </a:rPr>
                      <a:t>                     K</a:t>
                    </a:r>
                    <a:endParaRPr lang="en-US" altLang="zh-CN" sz="3200" baseline="30000" dirty="0">
                      <a:ea typeface="幼圆" pitchFamily="49" charset="-122"/>
                    </a:endParaRPr>
                  </a:p>
                </p:txBody>
              </p:sp>
              <p:grpSp>
                <p:nvGrpSpPr>
                  <p:cNvPr id="10" name="Group 21"/>
                  <p:cNvGrpSpPr>
                    <a:grpSpLocks/>
                  </p:cNvGrpSpPr>
                  <p:nvPr/>
                </p:nvGrpSpPr>
                <p:grpSpPr bwMode="auto">
                  <a:xfrm>
                    <a:off x="3378" y="1994"/>
                    <a:ext cx="91" cy="91"/>
                    <a:chOff x="43" y="3545"/>
                    <a:chExt cx="91" cy="91"/>
                  </a:xfrm>
                </p:grpSpPr>
                <p:sp>
                  <p:nvSpPr>
                    <p:cNvPr id="687126" name="Oval 22"/>
                    <p:cNvSpPr>
                      <a:spLocks noChangeArrowheads="1"/>
                    </p:cNvSpPr>
                    <p:nvPr/>
                  </p:nvSpPr>
                  <p:spPr bwMode="auto">
                    <a:xfrm>
                      <a:off x="43" y="3545"/>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87127" name="Line 23"/>
                    <p:cNvSpPr>
                      <a:spLocks noChangeShapeType="1"/>
                    </p:cNvSpPr>
                    <p:nvPr/>
                  </p:nvSpPr>
                  <p:spPr bwMode="auto">
                    <a:xfrm>
                      <a:off x="43" y="3590"/>
                      <a:ext cx="91" cy="0"/>
                    </a:xfrm>
                    <a:prstGeom prst="line">
                      <a:avLst/>
                    </a:prstGeom>
                    <a:noFill/>
                    <a:ln w="9525">
                      <a:solidFill>
                        <a:schemeClr val="tx1"/>
                      </a:solidFill>
                      <a:round/>
                      <a:headEnd/>
                      <a:tailEnd/>
                    </a:ln>
                    <a:effectLst/>
                  </p:spPr>
                  <p:txBody>
                    <a:bodyPr/>
                    <a:lstStyle/>
                    <a:p>
                      <a:endParaRPr lang="zh-CN" altLang="en-US"/>
                    </a:p>
                  </p:txBody>
                </p:sp>
              </p:grpSp>
            </p:grpSp>
          </p:grpSp>
          <p:sp>
            <p:nvSpPr>
              <p:cNvPr id="687128" name="Rectangle 24"/>
              <p:cNvSpPr>
                <a:spLocks noChangeArrowheads="1"/>
              </p:cNvSpPr>
              <p:nvPr/>
            </p:nvSpPr>
            <p:spPr bwMode="auto">
              <a:xfrm>
                <a:off x="1020" y="1933"/>
                <a:ext cx="2404" cy="590"/>
              </a:xfrm>
              <a:prstGeom prst="rect">
                <a:avLst/>
              </a:prstGeom>
              <a:noFill/>
              <a:ln w="9525">
                <a:solidFill>
                  <a:srgbClr val="CC0000"/>
                </a:solidFill>
                <a:miter lim="800000"/>
                <a:headEnd/>
                <a:tailEnd/>
              </a:ln>
              <a:effectLst/>
            </p:spPr>
            <p:txBody>
              <a:bodyPr wrap="none" anchor="ctr"/>
              <a:lstStyle/>
              <a:p>
                <a:endParaRPr lang="zh-CN" altLang="en-US"/>
              </a:p>
            </p:txBody>
          </p:sp>
        </p:grpSp>
      </p:grpSp>
      <p:sp>
        <p:nvSpPr>
          <p:cNvPr id="687129" name="Text Box 25"/>
          <p:cNvSpPr txBox="1">
            <a:spLocks noChangeArrowheads="1"/>
          </p:cNvSpPr>
          <p:nvPr/>
        </p:nvSpPr>
        <p:spPr bwMode="auto">
          <a:xfrm>
            <a:off x="871538" y="3357563"/>
            <a:ext cx="7156450" cy="579437"/>
          </a:xfrm>
          <a:prstGeom prst="rect">
            <a:avLst/>
          </a:prstGeom>
          <a:noFill/>
          <a:ln w="9525">
            <a:noFill/>
            <a:miter lim="800000"/>
            <a:headEnd/>
            <a:tailEnd/>
          </a:ln>
          <a:effectLst/>
        </p:spPr>
        <p:txBody>
          <a:bodyPr>
            <a:spAutoFit/>
          </a:bodyPr>
          <a:lstStyle/>
          <a:p>
            <a:pPr algn="l">
              <a:spcBef>
                <a:spcPct val="50000"/>
              </a:spcBef>
            </a:pPr>
            <a:r>
              <a:rPr lang="zh-CN" altLang="en-US" sz="3200" dirty="0">
                <a:solidFill>
                  <a:srgbClr val="0000CC"/>
                </a:solidFill>
              </a:rPr>
              <a:t>平衡移动方向的判断</a:t>
            </a:r>
            <a:r>
              <a:rPr lang="en-US" altLang="zh-CN" sz="3200" dirty="0">
                <a:solidFill>
                  <a:srgbClr val="0000CC"/>
                </a:solidFill>
              </a:rPr>
              <a:t>——</a:t>
            </a:r>
            <a:r>
              <a:rPr lang="zh-CN" altLang="th-TH" sz="3200" dirty="0">
                <a:solidFill>
                  <a:srgbClr val="C00000"/>
                </a:solidFill>
              </a:rPr>
              <a:t>反应商判据</a:t>
            </a:r>
            <a:endParaRPr lang="zh-CN" altLang="en-US" sz="3200" dirty="0">
              <a:solidFill>
                <a:srgbClr val="C00000"/>
              </a:solidFill>
            </a:endParaRPr>
          </a:p>
        </p:txBody>
      </p:sp>
      <p:grpSp>
        <p:nvGrpSpPr>
          <p:cNvPr id="11" name="Group 26"/>
          <p:cNvGrpSpPr>
            <a:grpSpLocks/>
          </p:cNvGrpSpPr>
          <p:nvPr/>
        </p:nvGrpSpPr>
        <p:grpSpPr bwMode="auto">
          <a:xfrm>
            <a:off x="900113" y="4149725"/>
            <a:ext cx="8066087" cy="1766888"/>
            <a:chOff x="611" y="2329"/>
            <a:chExt cx="5081" cy="1113"/>
          </a:xfrm>
        </p:grpSpPr>
        <p:grpSp>
          <p:nvGrpSpPr>
            <p:cNvPr id="12" name="Group 27"/>
            <p:cNvGrpSpPr>
              <a:grpSpLocks/>
            </p:cNvGrpSpPr>
            <p:nvPr/>
          </p:nvGrpSpPr>
          <p:grpSpPr bwMode="auto">
            <a:xfrm>
              <a:off x="2496" y="2432"/>
              <a:ext cx="91" cy="91"/>
              <a:chOff x="476" y="3566"/>
              <a:chExt cx="91" cy="91"/>
            </a:xfrm>
          </p:grpSpPr>
          <p:sp>
            <p:nvSpPr>
              <p:cNvPr id="687132" name="Oval 28"/>
              <p:cNvSpPr>
                <a:spLocks noChangeArrowheads="1"/>
              </p:cNvSpPr>
              <p:nvPr/>
            </p:nvSpPr>
            <p:spPr bwMode="auto">
              <a:xfrm>
                <a:off x="476" y="3566"/>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33" name="Line 29"/>
              <p:cNvSpPr>
                <a:spLocks noChangeShapeType="1"/>
              </p:cNvSpPr>
              <p:nvPr/>
            </p:nvSpPr>
            <p:spPr bwMode="auto">
              <a:xfrm>
                <a:off x="476" y="3612"/>
                <a:ext cx="91" cy="0"/>
              </a:xfrm>
              <a:prstGeom prst="line">
                <a:avLst/>
              </a:prstGeom>
              <a:noFill/>
              <a:ln w="9525">
                <a:solidFill>
                  <a:schemeClr val="tx1"/>
                </a:solidFill>
                <a:round/>
                <a:headEnd/>
                <a:tailEnd/>
              </a:ln>
              <a:effectLst/>
            </p:spPr>
            <p:txBody>
              <a:bodyPr/>
              <a:lstStyle/>
              <a:p>
                <a:endParaRPr lang="zh-CN" altLang="en-US" sz="3200"/>
              </a:p>
            </p:txBody>
          </p:sp>
        </p:grpSp>
        <p:sp>
          <p:nvSpPr>
            <p:cNvPr id="687134" name="Text Box 30"/>
            <p:cNvSpPr txBox="1">
              <a:spLocks noChangeArrowheads="1"/>
            </p:cNvSpPr>
            <p:nvPr/>
          </p:nvSpPr>
          <p:spPr bwMode="auto">
            <a:xfrm>
              <a:off x="611" y="2329"/>
              <a:ext cx="5081" cy="1113"/>
            </a:xfrm>
            <a:prstGeom prst="rect">
              <a:avLst/>
            </a:prstGeom>
            <a:solidFill>
              <a:srgbClr val="ECD9FF"/>
            </a:solidFill>
            <a:ln w="9525">
              <a:noFill/>
              <a:miter lim="800000"/>
              <a:headEnd/>
              <a:tailEnd/>
            </a:ln>
            <a:effectLst/>
          </p:spPr>
          <p:txBody>
            <a:bodyPr>
              <a:spAutoFit/>
            </a:bodyPr>
            <a:lstStyle/>
            <a:p>
              <a:pPr algn="l"/>
              <a:r>
                <a:rPr lang="en-US" altLang="zh-CN" sz="3200" dirty="0">
                  <a:sym typeface="Symbol" pitchFamily="18" charset="2"/>
                </a:rPr>
                <a:t></a:t>
              </a:r>
              <a:r>
                <a:rPr lang="en-US" altLang="zh-CN" sz="3200" baseline="-25000" dirty="0" err="1"/>
                <a:t>r</a:t>
              </a:r>
              <a:r>
                <a:rPr lang="en-US" altLang="zh-CN" sz="3200" i="1" dirty="0" err="1"/>
                <a:t>G</a:t>
              </a:r>
              <a:r>
                <a:rPr lang="en-US" altLang="zh-CN" sz="3200" baseline="-25000" dirty="0" err="1"/>
                <a:t>m</a:t>
              </a:r>
              <a:r>
                <a:rPr lang="en-US" altLang="zh-CN" sz="3200" dirty="0"/>
                <a:t> &lt; 0</a:t>
              </a:r>
              <a:r>
                <a:rPr lang="zh-CN" altLang="en-US" sz="3200" dirty="0"/>
                <a:t>，</a:t>
              </a:r>
              <a:r>
                <a:rPr lang="en-US" altLang="zh-CN" sz="3200" i="1" dirty="0"/>
                <a:t>J &lt; K    </a:t>
              </a:r>
              <a:r>
                <a:rPr lang="zh-CN" altLang="en-US" sz="3200" dirty="0"/>
                <a:t>平衡向正反应方向移动 </a:t>
              </a:r>
            </a:p>
            <a:p>
              <a:pPr algn="l">
                <a:lnSpc>
                  <a:spcPct val="120000"/>
                </a:lnSpc>
              </a:pPr>
              <a:r>
                <a:rPr lang="zh-CN" altLang="en-US" sz="3200" dirty="0">
                  <a:sym typeface="Symbol" pitchFamily="18" charset="2"/>
                </a:rPr>
                <a:t></a:t>
              </a:r>
              <a:r>
                <a:rPr lang="en-US" altLang="zh-CN" sz="3200" baseline="-25000" dirty="0" err="1"/>
                <a:t>r</a:t>
              </a:r>
              <a:r>
                <a:rPr lang="en-US" altLang="zh-CN" sz="3200" i="1" dirty="0" err="1"/>
                <a:t>G</a:t>
              </a:r>
              <a:r>
                <a:rPr lang="en-US" altLang="zh-CN" sz="3200" baseline="-25000" dirty="0" err="1"/>
                <a:t>m</a:t>
              </a:r>
              <a:r>
                <a:rPr lang="en-US" altLang="zh-CN" sz="3200" dirty="0"/>
                <a:t> = 0</a:t>
              </a:r>
              <a:r>
                <a:rPr lang="zh-CN" altLang="en-US" sz="3200" i="1" dirty="0"/>
                <a:t>，</a:t>
              </a:r>
              <a:r>
                <a:rPr lang="en-US" altLang="zh-CN" sz="3200" i="1" dirty="0"/>
                <a:t>J = K    </a:t>
              </a:r>
              <a:r>
                <a:rPr lang="zh-CN" altLang="en-US" sz="3200" dirty="0"/>
                <a:t>平衡状态</a:t>
              </a:r>
              <a:endParaRPr lang="zh-CN" altLang="en-GB" sz="3200" dirty="0"/>
            </a:p>
            <a:p>
              <a:pPr algn="l">
                <a:lnSpc>
                  <a:spcPct val="120000"/>
                </a:lnSpc>
              </a:pPr>
              <a:r>
                <a:rPr lang="zh-CN" altLang="en-US" sz="3200" dirty="0">
                  <a:sym typeface="Symbol" pitchFamily="18" charset="2"/>
                </a:rPr>
                <a:t></a:t>
              </a:r>
              <a:r>
                <a:rPr lang="en-US" altLang="zh-CN" sz="3200" baseline="-25000" dirty="0" err="1"/>
                <a:t>r</a:t>
              </a:r>
              <a:r>
                <a:rPr lang="en-US" altLang="zh-CN" sz="3200" i="1" dirty="0" err="1"/>
                <a:t>G</a:t>
              </a:r>
              <a:r>
                <a:rPr lang="en-US" altLang="zh-CN" sz="3200" baseline="-25000" dirty="0" err="1"/>
                <a:t>m</a:t>
              </a:r>
              <a:r>
                <a:rPr lang="en-US" altLang="zh-CN" sz="3200" dirty="0"/>
                <a:t> &gt; 0</a:t>
              </a:r>
              <a:r>
                <a:rPr lang="zh-CN" altLang="en-US" sz="3200" dirty="0"/>
                <a:t>，</a:t>
              </a:r>
              <a:r>
                <a:rPr lang="en-US" altLang="zh-CN" sz="3200" i="1" dirty="0"/>
                <a:t>J &gt; K </a:t>
              </a:r>
              <a:r>
                <a:rPr lang="en-US" altLang="zh-CN" sz="3200" dirty="0"/>
                <a:t>   </a:t>
              </a:r>
              <a:r>
                <a:rPr lang="zh-CN" altLang="en-US" sz="3200" dirty="0"/>
                <a:t>平衡向逆反应方向移动</a:t>
              </a:r>
            </a:p>
          </p:txBody>
        </p:sp>
        <p:grpSp>
          <p:nvGrpSpPr>
            <p:cNvPr id="13" name="Group 31"/>
            <p:cNvGrpSpPr>
              <a:grpSpLocks/>
            </p:cNvGrpSpPr>
            <p:nvPr/>
          </p:nvGrpSpPr>
          <p:grpSpPr bwMode="auto">
            <a:xfrm>
              <a:off x="2496" y="2795"/>
              <a:ext cx="91" cy="91"/>
              <a:chOff x="476" y="3566"/>
              <a:chExt cx="91" cy="91"/>
            </a:xfrm>
          </p:grpSpPr>
          <p:sp>
            <p:nvSpPr>
              <p:cNvPr id="687136" name="Oval 32"/>
              <p:cNvSpPr>
                <a:spLocks noChangeArrowheads="1"/>
              </p:cNvSpPr>
              <p:nvPr/>
            </p:nvSpPr>
            <p:spPr bwMode="auto">
              <a:xfrm>
                <a:off x="476" y="3566"/>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37" name="Line 33"/>
              <p:cNvSpPr>
                <a:spLocks noChangeShapeType="1"/>
              </p:cNvSpPr>
              <p:nvPr/>
            </p:nvSpPr>
            <p:spPr bwMode="auto">
              <a:xfrm>
                <a:off x="476" y="3612"/>
                <a:ext cx="91" cy="0"/>
              </a:xfrm>
              <a:prstGeom prst="line">
                <a:avLst/>
              </a:prstGeom>
              <a:noFill/>
              <a:ln w="9525">
                <a:solidFill>
                  <a:schemeClr val="tx1"/>
                </a:solidFill>
                <a:round/>
                <a:headEnd/>
                <a:tailEnd/>
              </a:ln>
              <a:effectLst/>
            </p:spPr>
            <p:txBody>
              <a:bodyPr/>
              <a:lstStyle/>
              <a:p>
                <a:endParaRPr lang="zh-CN" altLang="en-US" sz="3200"/>
              </a:p>
            </p:txBody>
          </p:sp>
        </p:grpSp>
        <p:grpSp>
          <p:nvGrpSpPr>
            <p:cNvPr id="14" name="Group 34"/>
            <p:cNvGrpSpPr>
              <a:grpSpLocks/>
            </p:cNvGrpSpPr>
            <p:nvPr/>
          </p:nvGrpSpPr>
          <p:grpSpPr bwMode="auto">
            <a:xfrm>
              <a:off x="2496" y="3157"/>
              <a:ext cx="91" cy="91"/>
              <a:chOff x="476" y="3566"/>
              <a:chExt cx="91" cy="91"/>
            </a:xfrm>
          </p:grpSpPr>
          <p:sp>
            <p:nvSpPr>
              <p:cNvPr id="687139" name="Oval 35"/>
              <p:cNvSpPr>
                <a:spLocks noChangeArrowheads="1"/>
              </p:cNvSpPr>
              <p:nvPr/>
            </p:nvSpPr>
            <p:spPr bwMode="auto">
              <a:xfrm>
                <a:off x="476" y="3566"/>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40" name="Line 36"/>
              <p:cNvSpPr>
                <a:spLocks noChangeShapeType="1"/>
              </p:cNvSpPr>
              <p:nvPr/>
            </p:nvSpPr>
            <p:spPr bwMode="auto">
              <a:xfrm>
                <a:off x="476" y="3612"/>
                <a:ext cx="91" cy="0"/>
              </a:xfrm>
              <a:prstGeom prst="line">
                <a:avLst/>
              </a:prstGeom>
              <a:noFill/>
              <a:ln w="9525">
                <a:solidFill>
                  <a:schemeClr val="tx1"/>
                </a:solidFill>
                <a:round/>
                <a:headEnd/>
                <a:tailEnd/>
              </a:ln>
              <a:effectLst/>
            </p:spPr>
            <p:txBody>
              <a:bodyPr/>
              <a:lstStyle/>
              <a:p>
                <a:endParaRPr lang="zh-CN" altLang="en-US" sz="3200"/>
              </a:p>
            </p:txBody>
          </p:sp>
        </p:grpSp>
        <p:grpSp>
          <p:nvGrpSpPr>
            <p:cNvPr id="15" name="Group 37"/>
            <p:cNvGrpSpPr>
              <a:grpSpLocks/>
            </p:cNvGrpSpPr>
            <p:nvPr/>
          </p:nvGrpSpPr>
          <p:grpSpPr bwMode="auto">
            <a:xfrm>
              <a:off x="2472" y="2432"/>
              <a:ext cx="91" cy="91"/>
              <a:chOff x="476" y="3566"/>
              <a:chExt cx="91" cy="91"/>
            </a:xfrm>
          </p:grpSpPr>
          <p:sp>
            <p:nvSpPr>
              <p:cNvPr id="687142" name="Oval 38"/>
              <p:cNvSpPr>
                <a:spLocks noChangeArrowheads="1"/>
              </p:cNvSpPr>
              <p:nvPr/>
            </p:nvSpPr>
            <p:spPr bwMode="auto">
              <a:xfrm>
                <a:off x="476" y="3566"/>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87143" name="Line 39"/>
              <p:cNvSpPr>
                <a:spLocks noChangeShapeType="1"/>
              </p:cNvSpPr>
              <p:nvPr/>
            </p:nvSpPr>
            <p:spPr bwMode="auto">
              <a:xfrm>
                <a:off x="476" y="3612"/>
                <a:ext cx="91" cy="0"/>
              </a:xfrm>
              <a:prstGeom prst="line">
                <a:avLst/>
              </a:prstGeom>
              <a:noFill/>
              <a:ln w="9525">
                <a:solidFill>
                  <a:schemeClr val="tx1"/>
                </a:solidFill>
                <a:round/>
                <a:headEnd/>
                <a:tailEnd/>
              </a:ln>
              <a:effectLst/>
            </p:spPr>
            <p:txBody>
              <a:bodyPr/>
              <a:lstStyle/>
              <a:p>
                <a:endParaRPr lang="zh-CN" altLang="en-US" sz="3200"/>
              </a:p>
            </p:txBody>
          </p:sp>
        </p:grpSp>
      </p:grpSp>
      <p:pic>
        <p:nvPicPr>
          <p:cNvPr id="687144" name="Picture 40"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3C55BE54-12EA-4C35-A0E1-799CDE45FFA9}" type="datetime1">
              <a:rPr lang="zh-CN" altLang="en-US"/>
              <a:pPr/>
              <a:t>2017/11/1</a:t>
            </a:fld>
            <a:endParaRPr lang="en-US" altLang="zh-CN"/>
          </a:p>
        </p:txBody>
      </p:sp>
      <p:sp>
        <p:nvSpPr>
          <p:cNvPr id="18" name="灯片编号占位符 5"/>
          <p:cNvSpPr>
            <a:spLocks noGrp="1"/>
          </p:cNvSpPr>
          <p:nvPr>
            <p:ph type="sldNum" sz="quarter" idx="12"/>
          </p:nvPr>
        </p:nvSpPr>
        <p:spPr/>
        <p:txBody>
          <a:bodyPr/>
          <a:lstStyle/>
          <a:p>
            <a:fld id="{A6814453-2939-4C5D-8572-21F3D85E3923}" type="slidenum">
              <a:rPr lang="en-US" altLang="zh-CN"/>
              <a:pPr/>
              <a:t>153</a:t>
            </a:fld>
            <a:endParaRPr lang="en-US" altLang="zh-CN"/>
          </a:p>
        </p:txBody>
      </p:sp>
      <p:sp>
        <p:nvSpPr>
          <p:cNvPr id="691202" name="Rectangle 2"/>
          <p:cNvSpPr>
            <a:spLocks noGrp="1" noChangeArrowheads="1"/>
          </p:cNvSpPr>
          <p:nvPr>
            <p:ph type="title"/>
          </p:nvPr>
        </p:nvSpPr>
        <p:spPr>
          <a:xfrm>
            <a:off x="755650" y="115888"/>
            <a:ext cx="8137525" cy="777875"/>
          </a:xfrm>
        </p:spPr>
        <p:txBody>
          <a:bodyPr/>
          <a:lstStyle/>
          <a:p>
            <a:r>
              <a:rPr lang="en-US" altLang="zh-CN" sz="3600" i="1">
                <a:latin typeface="Times New Roman" pitchFamily="18" charset="0"/>
              </a:rPr>
              <a:t>1.3.2.1 </a:t>
            </a:r>
            <a:r>
              <a:rPr lang="zh-CN" altLang="en-US" sz="3600" i="1">
                <a:latin typeface="Times New Roman" pitchFamily="18" charset="0"/>
              </a:rPr>
              <a:t>浓度对化学平衡的影响</a:t>
            </a:r>
          </a:p>
        </p:txBody>
      </p:sp>
      <p:grpSp>
        <p:nvGrpSpPr>
          <p:cNvPr id="2" name="Group 3"/>
          <p:cNvGrpSpPr>
            <a:grpSpLocks/>
          </p:cNvGrpSpPr>
          <p:nvPr/>
        </p:nvGrpSpPr>
        <p:grpSpPr bwMode="auto">
          <a:xfrm>
            <a:off x="755650" y="1341438"/>
            <a:ext cx="8174068" cy="682625"/>
            <a:chOff x="476" y="845"/>
            <a:chExt cx="5035" cy="430"/>
          </a:xfrm>
        </p:grpSpPr>
        <p:sp>
          <p:nvSpPr>
            <p:cNvPr id="691204" name="Text Box 4"/>
            <p:cNvSpPr txBox="1">
              <a:spLocks noChangeArrowheads="1"/>
            </p:cNvSpPr>
            <p:nvPr/>
          </p:nvSpPr>
          <p:spPr bwMode="auto">
            <a:xfrm>
              <a:off x="476" y="845"/>
              <a:ext cx="4944" cy="430"/>
            </a:xfrm>
            <a:prstGeom prst="rect">
              <a:avLst/>
            </a:prstGeom>
            <a:noFill/>
            <a:ln w="9525">
              <a:noFill/>
              <a:miter lim="800000"/>
              <a:headEnd/>
              <a:tailEnd/>
            </a:ln>
            <a:effectLst/>
          </p:spPr>
          <p:txBody>
            <a:bodyPr>
              <a:spAutoFit/>
            </a:bodyPr>
            <a:lstStyle/>
            <a:p>
              <a:pPr algn="l">
                <a:lnSpc>
                  <a:spcPct val="120000"/>
                </a:lnSpc>
                <a:spcBef>
                  <a:spcPct val="50000"/>
                </a:spcBef>
                <a:buClr>
                  <a:srgbClr val="FF00FF"/>
                </a:buClr>
                <a:buFont typeface="Wingdings" pitchFamily="2" charset="2"/>
                <a:buChar char="v"/>
              </a:pPr>
              <a:r>
                <a:rPr lang="en-US" altLang="zh-CN" sz="3200" dirty="0">
                  <a:solidFill>
                    <a:srgbClr val="003399"/>
                  </a:solidFill>
                </a:rPr>
                <a:t> </a:t>
              </a:r>
              <a:r>
                <a:rPr lang="zh-CN" altLang="en-US" sz="3200" dirty="0">
                  <a:solidFill>
                    <a:srgbClr val="003399"/>
                  </a:solidFill>
                </a:rPr>
                <a:t>对于溶液中的化学反应</a:t>
              </a:r>
              <a:r>
                <a:rPr lang="zh-CN" altLang="en-US" sz="3200" dirty="0">
                  <a:solidFill>
                    <a:schemeClr val="hlink"/>
                  </a:solidFill>
                </a:rPr>
                <a:t>，</a:t>
              </a:r>
              <a:r>
                <a:rPr lang="zh-CN" altLang="en-US" sz="3200" dirty="0"/>
                <a:t>平衡时，</a:t>
              </a:r>
              <a:r>
                <a:rPr lang="en-US" altLang="zh-CN" sz="3200" i="1" dirty="0"/>
                <a:t>J</a:t>
              </a:r>
              <a:r>
                <a:rPr lang="en-US" altLang="zh-CN" sz="3200" dirty="0"/>
                <a:t>  =  </a:t>
              </a:r>
              <a:r>
                <a:rPr lang="en-US" altLang="zh-CN" sz="3200" i="1" dirty="0" smtClean="0"/>
                <a:t>K</a:t>
              </a:r>
              <a:endParaRPr lang="en-US" altLang="zh-CN" sz="3200" baseline="30000" dirty="0"/>
            </a:p>
          </p:txBody>
        </p:sp>
        <p:graphicFrame>
          <p:nvGraphicFramePr>
            <p:cNvPr id="691205" name="Object 5"/>
            <p:cNvGraphicFramePr>
              <a:graphicFrameLocks noChangeAspect="1"/>
            </p:cNvGraphicFramePr>
            <p:nvPr/>
          </p:nvGraphicFramePr>
          <p:xfrm>
            <a:off x="5375" y="892"/>
            <a:ext cx="136" cy="134"/>
          </p:xfrm>
          <a:graphic>
            <a:graphicData uri="http://schemas.openxmlformats.org/presentationml/2006/ole">
              <p:oleObj spid="_x0000_s441348" name="CS ChemDraw Drawing" r:id="rId3" imgW="271800" imgH="266400" progId="">
                <p:embed/>
              </p:oleObj>
            </a:graphicData>
          </a:graphic>
        </p:graphicFrame>
      </p:grpSp>
      <p:sp>
        <p:nvSpPr>
          <p:cNvPr id="691206" name="Rectangle 6"/>
          <p:cNvSpPr>
            <a:spLocks noChangeArrowheads="1"/>
          </p:cNvSpPr>
          <p:nvPr/>
        </p:nvSpPr>
        <p:spPr bwMode="auto">
          <a:xfrm>
            <a:off x="755650" y="2105025"/>
            <a:ext cx="7848600" cy="683264"/>
          </a:xfrm>
          <a:prstGeom prst="rect">
            <a:avLst/>
          </a:prstGeom>
          <a:noFill/>
          <a:ln w="9525">
            <a:noFill/>
            <a:miter lim="800000"/>
            <a:headEnd/>
            <a:tailEnd/>
          </a:ln>
          <a:effectLst/>
        </p:spPr>
        <p:txBody>
          <a:bodyPr>
            <a:spAutoFit/>
          </a:bodyPr>
          <a:lstStyle/>
          <a:p>
            <a:pPr algn="l">
              <a:lnSpc>
                <a:spcPct val="120000"/>
              </a:lnSpc>
              <a:spcBef>
                <a:spcPct val="50000"/>
              </a:spcBef>
              <a:buClr>
                <a:srgbClr val="FF00FF"/>
              </a:buClr>
              <a:buFont typeface="Wingdings" pitchFamily="2" charset="2"/>
              <a:buChar char="v"/>
            </a:pPr>
            <a:r>
              <a:rPr lang="en-US" altLang="zh-CN" sz="3200" dirty="0"/>
              <a:t> </a:t>
            </a:r>
            <a:r>
              <a:rPr lang="zh-CN" altLang="en-US" sz="3200" dirty="0"/>
              <a:t>当</a:t>
            </a:r>
            <a:r>
              <a:rPr lang="en-US" altLang="zh-CN" sz="3200" i="1" dirty="0"/>
              <a:t>c</a:t>
            </a:r>
            <a:r>
              <a:rPr lang="en-US" altLang="zh-CN" sz="3200" dirty="0"/>
              <a:t>(</a:t>
            </a:r>
            <a:r>
              <a:rPr lang="zh-CN" altLang="en-US" sz="3200" dirty="0"/>
              <a:t>反应物</a:t>
            </a:r>
            <a:r>
              <a:rPr lang="en-US" altLang="zh-CN" sz="3200" dirty="0"/>
              <a:t>)</a:t>
            </a:r>
            <a:r>
              <a:rPr lang="zh-CN" altLang="en-US" sz="3200" dirty="0"/>
              <a:t>增大或</a:t>
            </a:r>
            <a:r>
              <a:rPr lang="en-US" altLang="zh-CN" sz="3200" i="1" dirty="0"/>
              <a:t>c</a:t>
            </a:r>
            <a:r>
              <a:rPr lang="en-US" altLang="zh-CN" sz="3200" dirty="0"/>
              <a:t>(</a:t>
            </a:r>
            <a:r>
              <a:rPr lang="zh-CN" altLang="en-US" sz="3200" dirty="0"/>
              <a:t>生成物</a:t>
            </a:r>
            <a:r>
              <a:rPr lang="en-US" altLang="zh-CN" sz="3200" dirty="0"/>
              <a:t>)</a:t>
            </a:r>
            <a:r>
              <a:rPr lang="zh-CN" altLang="en-US" sz="3200" dirty="0"/>
              <a:t>减小时，</a:t>
            </a:r>
          </a:p>
        </p:txBody>
      </p:sp>
      <p:sp>
        <p:nvSpPr>
          <p:cNvPr id="691207" name="Rectangle 7"/>
          <p:cNvSpPr>
            <a:spLocks noChangeArrowheads="1"/>
          </p:cNvSpPr>
          <p:nvPr/>
        </p:nvSpPr>
        <p:spPr bwMode="auto">
          <a:xfrm>
            <a:off x="755650" y="3689350"/>
            <a:ext cx="7993063" cy="683264"/>
          </a:xfrm>
          <a:prstGeom prst="rect">
            <a:avLst/>
          </a:prstGeom>
          <a:noFill/>
          <a:ln w="9525">
            <a:noFill/>
            <a:miter lim="800000"/>
            <a:headEnd/>
            <a:tailEnd/>
          </a:ln>
          <a:effectLst/>
        </p:spPr>
        <p:txBody>
          <a:bodyPr>
            <a:spAutoFit/>
          </a:bodyPr>
          <a:lstStyle/>
          <a:p>
            <a:pPr algn="l">
              <a:lnSpc>
                <a:spcPct val="120000"/>
              </a:lnSpc>
              <a:spcBef>
                <a:spcPct val="50000"/>
              </a:spcBef>
              <a:buClr>
                <a:srgbClr val="FF00FF"/>
              </a:buClr>
              <a:buFont typeface="Wingdings" pitchFamily="2" charset="2"/>
              <a:buChar char="v"/>
            </a:pPr>
            <a:r>
              <a:rPr lang="en-US" altLang="zh-CN" sz="3200" dirty="0"/>
              <a:t> </a:t>
            </a:r>
            <a:r>
              <a:rPr lang="zh-CN" altLang="en-US" sz="3200" dirty="0"/>
              <a:t>当</a:t>
            </a:r>
            <a:r>
              <a:rPr lang="en-US" altLang="zh-CN" sz="3200" i="1" dirty="0"/>
              <a:t>c</a:t>
            </a:r>
            <a:r>
              <a:rPr lang="en-US" altLang="zh-CN" sz="3200" dirty="0"/>
              <a:t>(</a:t>
            </a:r>
            <a:r>
              <a:rPr lang="zh-CN" altLang="en-US" sz="3200" dirty="0"/>
              <a:t>反应物</a:t>
            </a:r>
            <a:r>
              <a:rPr lang="en-US" altLang="zh-CN" sz="3200" dirty="0"/>
              <a:t>)</a:t>
            </a:r>
            <a:r>
              <a:rPr lang="zh-CN" altLang="en-US" sz="3200" dirty="0"/>
              <a:t>减小或</a:t>
            </a:r>
            <a:r>
              <a:rPr lang="en-US" altLang="zh-CN" sz="3200" i="1" dirty="0"/>
              <a:t>c</a:t>
            </a:r>
            <a:r>
              <a:rPr lang="en-US" altLang="zh-CN" sz="3200" dirty="0"/>
              <a:t>(</a:t>
            </a:r>
            <a:r>
              <a:rPr lang="zh-CN" altLang="en-US" sz="3200" dirty="0"/>
              <a:t>生成物</a:t>
            </a:r>
            <a:r>
              <a:rPr lang="en-US" altLang="zh-CN" sz="3200" dirty="0"/>
              <a:t>)</a:t>
            </a:r>
            <a:r>
              <a:rPr lang="zh-CN" altLang="en-US" sz="3200" dirty="0"/>
              <a:t>增大时，</a:t>
            </a:r>
          </a:p>
        </p:txBody>
      </p:sp>
      <p:grpSp>
        <p:nvGrpSpPr>
          <p:cNvPr id="3" name="Group 8"/>
          <p:cNvGrpSpPr>
            <a:grpSpLocks/>
          </p:cNvGrpSpPr>
          <p:nvPr/>
        </p:nvGrpSpPr>
        <p:grpSpPr bwMode="auto">
          <a:xfrm>
            <a:off x="1184275" y="2924175"/>
            <a:ext cx="5507038" cy="682625"/>
            <a:chOff x="1289" y="2754"/>
            <a:chExt cx="3469" cy="430"/>
          </a:xfrm>
        </p:grpSpPr>
        <p:graphicFrame>
          <p:nvGraphicFramePr>
            <p:cNvPr id="691209" name="Object 9"/>
            <p:cNvGraphicFramePr>
              <a:graphicFrameLocks noChangeAspect="1"/>
            </p:cNvGraphicFramePr>
            <p:nvPr/>
          </p:nvGraphicFramePr>
          <p:xfrm>
            <a:off x="2064" y="2816"/>
            <a:ext cx="171" cy="168"/>
          </p:xfrm>
          <a:graphic>
            <a:graphicData uri="http://schemas.openxmlformats.org/presentationml/2006/ole">
              <p:oleObj spid="_x0000_s441347" name="CS ChemDraw Drawing" r:id="rId4" imgW="271800" imgH="266400" progId="">
                <p:embed/>
              </p:oleObj>
            </a:graphicData>
          </a:graphic>
        </p:graphicFrame>
        <p:sp>
          <p:nvSpPr>
            <p:cNvPr id="691210" name="Rectangle 10"/>
            <p:cNvSpPr>
              <a:spLocks noChangeArrowheads="1"/>
            </p:cNvSpPr>
            <p:nvPr/>
          </p:nvSpPr>
          <p:spPr bwMode="auto">
            <a:xfrm>
              <a:off x="1289" y="2754"/>
              <a:ext cx="3469" cy="430"/>
            </a:xfrm>
            <a:prstGeom prst="rect">
              <a:avLst/>
            </a:prstGeom>
            <a:noFill/>
            <a:ln w="9525">
              <a:noFill/>
              <a:miter lim="800000"/>
              <a:headEnd/>
              <a:tailEnd/>
            </a:ln>
            <a:effectLst/>
          </p:spPr>
          <p:txBody>
            <a:bodyPr wrap="none">
              <a:spAutoFit/>
            </a:bodyPr>
            <a:lstStyle/>
            <a:p>
              <a:pPr algn="l">
                <a:lnSpc>
                  <a:spcPct val="120000"/>
                </a:lnSpc>
              </a:pPr>
              <a:r>
                <a:rPr lang="en-US" altLang="zh-CN" sz="3200" i="1" dirty="0"/>
                <a:t>J</a:t>
              </a:r>
              <a:r>
                <a:rPr lang="en-US" altLang="zh-CN" sz="3200" dirty="0"/>
                <a:t>  &lt;  </a:t>
              </a:r>
              <a:r>
                <a:rPr lang="en-US" altLang="zh-CN" sz="3200" i="1" dirty="0"/>
                <a:t>K  </a:t>
              </a:r>
              <a:r>
                <a:rPr lang="en-US" altLang="zh-CN" sz="3200" baseline="30000" dirty="0"/>
                <a:t>   </a:t>
              </a:r>
              <a:r>
                <a:rPr lang="zh-CN" altLang="en-US" sz="3200" dirty="0"/>
                <a:t>，平衡向正向移动。</a:t>
              </a:r>
            </a:p>
          </p:txBody>
        </p:sp>
      </p:grpSp>
      <p:grpSp>
        <p:nvGrpSpPr>
          <p:cNvPr id="4" name="Group 11"/>
          <p:cNvGrpSpPr>
            <a:grpSpLocks/>
          </p:cNvGrpSpPr>
          <p:nvPr/>
        </p:nvGrpSpPr>
        <p:grpSpPr bwMode="auto">
          <a:xfrm>
            <a:off x="1258888" y="4481513"/>
            <a:ext cx="5429249" cy="682625"/>
            <a:chOff x="1285" y="3666"/>
            <a:chExt cx="3420" cy="430"/>
          </a:xfrm>
        </p:grpSpPr>
        <p:graphicFrame>
          <p:nvGraphicFramePr>
            <p:cNvPr id="691212" name="Object 12"/>
            <p:cNvGraphicFramePr>
              <a:graphicFrameLocks noChangeAspect="1"/>
            </p:cNvGraphicFramePr>
            <p:nvPr/>
          </p:nvGraphicFramePr>
          <p:xfrm>
            <a:off x="2064" y="3736"/>
            <a:ext cx="171" cy="168"/>
          </p:xfrm>
          <a:graphic>
            <a:graphicData uri="http://schemas.openxmlformats.org/presentationml/2006/ole">
              <p:oleObj spid="_x0000_s441346" name="CS ChemDraw Drawing" r:id="rId5" imgW="271800" imgH="266400" progId="">
                <p:embed/>
              </p:oleObj>
            </a:graphicData>
          </a:graphic>
        </p:graphicFrame>
        <p:sp>
          <p:nvSpPr>
            <p:cNvPr id="691213" name="Rectangle 13"/>
            <p:cNvSpPr>
              <a:spLocks noChangeArrowheads="1"/>
            </p:cNvSpPr>
            <p:nvPr/>
          </p:nvSpPr>
          <p:spPr bwMode="auto">
            <a:xfrm>
              <a:off x="1285" y="3666"/>
              <a:ext cx="3420" cy="430"/>
            </a:xfrm>
            <a:prstGeom prst="rect">
              <a:avLst/>
            </a:prstGeom>
            <a:noFill/>
            <a:ln w="9525">
              <a:noFill/>
              <a:miter lim="800000"/>
              <a:headEnd/>
              <a:tailEnd/>
            </a:ln>
            <a:effectLst/>
          </p:spPr>
          <p:txBody>
            <a:bodyPr wrap="none">
              <a:spAutoFit/>
            </a:bodyPr>
            <a:lstStyle/>
            <a:p>
              <a:pPr algn="l">
                <a:lnSpc>
                  <a:spcPct val="120000"/>
                </a:lnSpc>
              </a:pPr>
              <a:r>
                <a:rPr lang="en-US" altLang="zh-CN" sz="3200" i="1" dirty="0"/>
                <a:t>J</a:t>
              </a:r>
              <a:r>
                <a:rPr lang="en-US" altLang="zh-CN" sz="3200" dirty="0"/>
                <a:t>  &gt;  </a:t>
              </a:r>
              <a:r>
                <a:rPr lang="en-US" altLang="zh-CN" sz="3200" i="1" dirty="0"/>
                <a:t>K</a:t>
              </a:r>
              <a:r>
                <a:rPr lang="en-US" altLang="zh-CN" sz="3200" baseline="30000" dirty="0"/>
                <a:t>     </a:t>
              </a:r>
              <a:r>
                <a:rPr lang="zh-CN" altLang="en-US" sz="3200" dirty="0"/>
                <a:t>，平衡向逆向移动。</a:t>
              </a:r>
            </a:p>
          </p:txBody>
        </p:sp>
      </p:grpSp>
      <p:sp>
        <p:nvSpPr>
          <p:cNvPr id="691214" name="Rectangle 14"/>
          <p:cNvSpPr>
            <a:spLocks noChangeArrowheads="1"/>
          </p:cNvSpPr>
          <p:nvPr/>
        </p:nvSpPr>
        <p:spPr bwMode="auto">
          <a:xfrm>
            <a:off x="971550" y="5200650"/>
            <a:ext cx="7921625" cy="624595"/>
          </a:xfrm>
          <a:prstGeom prst="rect">
            <a:avLst/>
          </a:prstGeom>
          <a:noFill/>
          <a:ln w="9525">
            <a:noFill/>
            <a:miter lim="800000"/>
            <a:headEnd/>
            <a:tailEnd/>
          </a:ln>
          <a:effectLst/>
        </p:spPr>
        <p:txBody>
          <a:bodyPr>
            <a:spAutoFit/>
          </a:bodyPr>
          <a:lstStyle/>
          <a:p>
            <a:pPr algn="l">
              <a:lnSpc>
                <a:spcPct val="120000"/>
              </a:lnSpc>
              <a:spcBef>
                <a:spcPct val="50000"/>
              </a:spcBef>
              <a:buClr>
                <a:srgbClr val="FF00FF"/>
              </a:buClr>
              <a:buFont typeface="Wingdings" pitchFamily="2" charset="2"/>
              <a:buNone/>
            </a:pPr>
            <a:r>
              <a:rPr lang="zh-CN" altLang="en-US" sz="3200" dirty="0">
                <a:solidFill>
                  <a:srgbClr val="003399"/>
                </a:solidFill>
              </a:rPr>
              <a:t>气相反应中的分压对化学平衡的影响类似。</a:t>
            </a:r>
          </a:p>
        </p:txBody>
      </p:sp>
      <p:pic>
        <p:nvPicPr>
          <p:cNvPr id="691215" name="Picture 15"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日期占位符 1"/>
          <p:cNvSpPr>
            <a:spLocks noGrp="1"/>
          </p:cNvSpPr>
          <p:nvPr>
            <p:ph type="dt" sz="half" idx="10"/>
          </p:nvPr>
        </p:nvSpPr>
        <p:spPr/>
        <p:txBody>
          <a:bodyPr/>
          <a:lstStyle/>
          <a:p>
            <a:fld id="{4BD549CD-B6C2-4AE0-8418-0AE0D3C9BB03}" type="datetime1">
              <a:rPr lang="zh-CN" altLang="en-US"/>
              <a:pPr/>
              <a:t>2017/11/1</a:t>
            </a:fld>
            <a:endParaRPr lang="en-US" altLang="zh-CN"/>
          </a:p>
        </p:txBody>
      </p:sp>
      <p:sp>
        <p:nvSpPr>
          <p:cNvPr id="33" name="灯片编号占位符 3"/>
          <p:cNvSpPr>
            <a:spLocks noGrp="1"/>
          </p:cNvSpPr>
          <p:nvPr>
            <p:ph type="sldNum" sz="quarter" idx="12"/>
          </p:nvPr>
        </p:nvSpPr>
        <p:spPr/>
        <p:txBody>
          <a:bodyPr/>
          <a:lstStyle/>
          <a:p>
            <a:fld id="{065DE8BC-8DAB-4696-88B1-036C972FA4B1}" type="slidenum">
              <a:rPr lang="en-US" altLang="zh-CN"/>
              <a:pPr/>
              <a:t>154</a:t>
            </a:fld>
            <a:endParaRPr lang="en-US" altLang="zh-CN"/>
          </a:p>
        </p:txBody>
      </p:sp>
      <p:grpSp>
        <p:nvGrpSpPr>
          <p:cNvPr id="2" name="Group 2"/>
          <p:cNvGrpSpPr>
            <a:grpSpLocks/>
          </p:cNvGrpSpPr>
          <p:nvPr/>
        </p:nvGrpSpPr>
        <p:grpSpPr bwMode="auto">
          <a:xfrm>
            <a:off x="285720" y="1214422"/>
            <a:ext cx="8172450" cy="1570038"/>
            <a:chOff x="495" y="855"/>
            <a:chExt cx="5148" cy="989"/>
          </a:xfrm>
        </p:grpSpPr>
        <p:graphicFrame>
          <p:nvGraphicFramePr>
            <p:cNvPr id="692227" name="Object 3"/>
            <p:cNvGraphicFramePr>
              <a:graphicFrameLocks noChangeAspect="1"/>
            </p:cNvGraphicFramePr>
            <p:nvPr/>
          </p:nvGraphicFramePr>
          <p:xfrm>
            <a:off x="3107" y="1344"/>
            <a:ext cx="363" cy="272"/>
          </p:xfrm>
          <a:graphic>
            <a:graphicData uri="http://schemas.openxmlformats.org/presentationml/2006/ole">
              <p:oleObj spid="_x0000_s442370" name="Equation" r:id="rId3" imgW="253800" imgH="190440" progId="Equation.DSMT4">
                <p:embed/>
              </p:oleObj>
            </a:graphicData>
          </a:graphic>
        </p:graphicFrame>
        <p:sp>
          <p:nvSpPr>
            <p:cNvPr id="692228" name="Text Box 4"/>
            <p:cNvSpPr txBox="1">
              <a:spLocks noChangeArrowheads="1"/>
            </p:cNvSpPr>
            <p:nvPr/>
          </p:nvSpPr>
          <p:spPr bwMode="auto">
            <a:xfrm>
              <a:off x="495" y="855"/>
              <a:ext cx="5148" cy="989"/>
            </a:xfrm>
            <a:prstGeom prst="rect">
              <a:avLst/>
            </a:prstGeom>
            <a:noFill/>
            <a:ln w="9525">
              <a:noFill/>
              <a:miter lim="800000"/>
              <a:headEnd/>
              <a:tailEnd/>
            </a:ln>
            <a:effectLst/>
          </p:spPr>
          <p:txBody>
            <a:bodyPr>
              <a:spAutoFit/>
            </a:bodyPr>
            <a:lstStyle/>
            <a:p>
              <a:pPr marL="457200" indent="-457200" algn="l"/>
              <a:r>
                <a:rPr lang="zh-CN" altLang="en-US" sz="2400" dirty="0">
                  <a:solidFill>
                    <a:srgbClr val="003399"/>
                  </a:solidFill>
                </a:rPr>
                <a:t>含</a:t>
              </a:r>
              <a:r>
                <a:rPr lang="en-US" altLang="zh-CN" sz="2400" dirty="0">
                  <a:solidFill>
                    <a:srgbClr val="003399"/>
                  </a:solidFill>
                </a:rPr>
                <a:t>0.100mol</a:t>
              </a:r>
              <a:r>
                <a:rPr lang="en-US" altLang="zh-CN" sz="2400" dirty="0">
                  <a:solidFill>
                    <a:srgbClr val="003399"/>
                  </a:solidFill>
                  <a:cs typeface="Times New Roman" pitchFamily="18" charset="0"/>
                </a:rPr>
                <a:t>·L</a:t>
              </a:r>
              <a:r>
                <a:rPr lang="en-US" altLang="zh-CN" sz="2400" baseline="30000" dirty="0">
                  <a:solidFill>
                    <a:srgbClr val="003399"/>
                  </a:solidFill>
                  <a:cs typeface="Times New Roman" pitchFamily="18" charset="0"/>
                </a:rPr>
                <a:t>-1</a:t>
              </a:r>
              <a:r>
                <a:rPr lang="en-US" altLang="zh-CN" sz="2400" dirty="0">
                  <a:solidFill>
                    <a:srgbClr val="003399"/>
                  </a:solidFill>
                  <a:cs typeface="Times New Roman" pitchFamily="18" charset="0"/>
                </a:rPr>
                <a:t>Ag</a:t>
              </a:r>
              <a:r>
                <a:rPr lang="en-US" altLang="zh-CN" sz="2400" baseline="30000" dirty="0">
                  <a:solidFill>
                    <a:srgbClr val="003399"/>
                  </a:solidFill>
                  <a:cs typeface="Times New Roman" pitchFamily="18" charset="0"/>
                </a:rPr>
                <a:t>+</a:t>
              </a:r>
              <a:r>
                <a:rPr lang="zh-CN" altLang="en-US" sz="2400" dirty="0">
                  <a:solidFill>
                    <a:srgbClr val="003399"/>
                  </a:solidFill>
                  <a:cs typeface="Times New Roman" pitchFamily="18" charset="0"/>
                </a:rPr>
                <a:t>、</a:t>
              </a:r>
              <a:r>
                <a:rPr lang="en-US" altLang="zh-CN" sz="2400" dirty="0">
                  <a:solidFill>
                    <a:srgbClr val="003399"/>
                  </a:solidFill>
                </a:rPr>
                <a:t>0.100mol·L</a:t>
              </a:r>
              <a:r>
                <a:rPr lang="en-US" altLang="zh-CN" sz="2400" baseline="30000" dirty="0">
                  <a:solidFill>
                    <a:srgbClr val="003399"/>
                  </a:solidFill>
                </a:rPr>
                <a:t>-1</a:t>
              </a:r>
              <a:r>
                <a:rPr lang="en-US" altLang="zh-CN" sz="2400" dirty="0">
                  <a:solidFill>
                    <a:srgbClr val="003399"/>
                  </a:solidFill>
                </a:rPr>
                <a:t>Fe</a:t>
              </a:r>
              <a:r>
                <a:rPr lang="en-US" altLang="zh-CN" sz="2400" baseline="30000" dirty="0">
                  <a:solidFill>
                    <a:srgbClr val="003399"/>
                  </a:solidFill>
                </a:rPr>
                <a:t>2+</a:t>
              </a:r>
              <a:r>
                <a:rPr lang="zh-CN" altLang="en-US" sz="2400" dirty="0">
                  <a:solidFill>
                    <a:srgbClr val="003399"/>
                  </a:solidFill>
                </a:rPr>
                <a:t>、</a:t>
              </a:r>
              <a:r>
                <a:rPr lang="en-US" altLang="zh-CN" sz="2400" dirty="0">
                  <a:solidFill>
                    <a:srgbClr val="003399"/>
                  </a:solidFill>
                </a:rPr>
                <a:t>0.010mol·L</a:t>
              </a:r>
              <a:r>
                <a:rPr lang="en-US" altLang="zh-CN" sz="2400" baseline="30000" dirty="0">
                  <a:solidFill>
                    <a:srgbClr val="003399"/>
                  </a:solidFill>
                </a:rPr>
                <a:t>-1</a:t>
              </a:r>
            </a:p>
            <a:p>
              <a:pPr marL="457200" indent="-457200" algn="l"/>
              <a:r>
                <a:rPr lang="en-US" altLang="zh-CN" sz="2400" dirty="0">
                  <a:solidFill>
                    <a:srgbClr val="003399"/>
                  </a:solidFill>
                </a:rPr>
                <a:t>Fe</a:t>
              </a:r>
              <a:r>
                <a:rPr lang="en-US" altLang="zh-CN" sz="2400" baseline="30000" dirty="0">
                  <a:solidFill>
                    <a:srgbClr val="003399"/>
                  </a:solidFill>
                </a:rPr>
                <a:t>3+</a:t>
              </a:r>
              <a:r>
                <a:rPr lang="zh-CN" altLang="en-US" sz="2400" dirty="0">
                  <a:solidFill>
                    <a:srgbClr val="003399"/>
                  </a:solidFill>
                </a:rPr>
                <a:t>溶液中发生反应：</a:t>
              </a:r>
            </a:p>
            <a:p>
              <a:pPr marL="457200" indent="-457200" algn="l"/>
              <a:r>
                <a:rPr lang="zh-CN" altLang="en-US" sz="2400" dirty="0">
                  <a:solidFill>
                    <a:srgbClr val="003399"/>
                  </a:solidFill>
                </a:rPr>
                <a:t>   </a:t>
              </a:r>
              <a:r>
                <a:rPr lang="en-US" altLang="zh-CN" sz="2400" dirty="0">
                  <a:solidFill>
                    <a:srgbClr val="003399"/>
                  </a:solidFill>
                </a:rPr>
                <a:t>Fe</a:t>
              </a:r>
              <a:r>
                <a:rPr lang="en-US" altLang="zh-CN" sz="2400" baseline="30000" dirty="0">
                  <a:solidFill>
                    <a:srgbClr val="003399"/>
                  </a:solidFill>
                </a:rPr>
                <a:t>2+ </a:t>
              </a:r>
              <a:r>
                <a:rPr lang="en-US" altLang="zh-CN" sz="2400" dirty="0">
                  <a:solidFill>
                    <a:srgbClr val="003399"/>
                  </a:solidFill>
                </a:rPr>
                <a:t>+ Ag</a:t>
              </a:r>
              <a:r>
                <a:rPr lang="en-US" altLang="zh-CN" sz="2400" baseline="30000" dirty="0">
                  <a:solidFill>
                    <a:srgbClr val="003399"/>
                  </a:solidFill>
                </a:rPr>
                <a:t>+</a:t>
              </a:r>
              <a:r>
                <a:rPr lang="en-US" altLang="zh-CN" sz="2400" dirty="0">
                  <a:solidFill>
                    <a:srgbClr val="003399"/>
                  </a:solidFill>
                </a:rPr>
                <a:t>       Fe</a:t>
              </a:r>
              <a:r>
                <a:rPr lang="en-US" altLang="zh-CN" sz="2400" baseline="30000" dirty="0">
                  <a:solidFill>
                    <a:srgbClr val="003399"/>
                  </a:solidFill>
                </a:rPr>
                <a:t>3+ </a:t>
              </a:r>
              <a:r>
                <a:rPr lang="en-US" altLang="zh-CN" sz="2400" dirty="0">
                  <a:solidFill>
                    <a:srgbClr val="003399"/>
                  </a:solidFill>
                </a:rPr>
                <a:t>+ Ag</a:t>
              </a:r>
              <a:r>
                <a:rPr lang="zh-CN" altLang="en-US" sz="2400" dirty="0">
                  <a:solidFill>
                    <a:srgbClr val="003399"/>
                  </a:solidFill>
                </a:rPr>
                <a:t>，</a:t>
              </a:r>
              <a:r>
                <a:rPr lang="zh-CN" altLang="en-US" sz="2400" i="1" dirty="0">
                  <a:solidFill>
                    <a:srgbClr val="003399"/>
                  </a:solidFill>
                </a:rPr>
                <a:t>     </a:t>
              </a:r>
              <a:r>
                <a:rPr lang="zh-CN" altLang="en-US" sz="2400" i="1" dirty="0" smtClean="0">
                  <a:solidFill>
                    <a:srgbClr val="003399"/>
                  </a:solidFill>
                </a:rPr>
                <a:t>      </a:t>
              </a:r>
              <a:r>
                <a:rPr lang="en-US" altLang="zh-CN" sz="2400" dirty="0" smtClean="0">
                  <a:solidFill>
                    <a:srgbClr val="003399"/>
                  </a:solidFill>
                </a:rPr>
                <a:t>=2.98</a:t>
              </a:r>
              <a:r>
                <a:rPr lang="zh-CN" altLang="en-US" sz="2400" dirty="0">
                  <a:solidFill>
                    <a:srgbClr val="003399"/>
                  </a:solidFill>
                </a:rPr>
                <a:t>。</a:t>
              </a:r>
            </a:p>
            <a:p>
              <a:pPr marL="457200" indent="-457200" algn="l">
                <a:buFontTx/>
                <a:buAutoNum type="arabicParenBoth"/>
              </a:pPr>
              <a:r>
                <a:rPr lang="zh-CN" altLang="en-US" sz="2400" dirty="0">
                  <a:solidFill>
                    <a:srgbClr val="003399"/>
                  </a:solidFill>
                </a:rPr>
                <a:t>判断反应进行的方向；</a:t>
              </a:r>
            </a:p>
          </p:txBody>
        </p:sp>
      </p:grpSp>
      <p:sp>
        <p:nvSpPr>
          <p:cNvPr id="692230" name="Text Box 6"/>
          <p:cNvSpPr txBox="1">
            <a:spLocks noChangeArrowheads="1"/>
          </p:cNvSpPr>
          <p:nvPr/>
        </p:nvSpPr>
        <p:spPr bwMode="auto">
          <a:xfrm>
            <a:off x="539750" y="3135313"/>
            <a:ext cx="1728788" cy="579437"/>
          </a:xfrm>
          <a:prstGeom prst="rect">
            <a:avLst/>
          </a:prstGeom>
          <a:noFill/>
          <a:ln w="9525">
            <a:noFill/>
            <a:miter lim="800000"/>
            <a:headEnd/>
            <a:tailEnd/>
          </a:ln>
          <a:effectLst/>
        </p:spPr>
        <p:txBody>
          <a:bodyPr>
            <a:spAutoFit/>
          </a:bodyPr>
          <a:lstStyle/>
          <a:p>
            <a:pPr algn="l">
              <a:spcBef>
                <a:spcPct val="50000"/>
              </a:spcBef>
            </a:pPr>
            <a:r>
              <a:rPr lang="zh-CN" altLang="en-US">
                <a:solidFill>
                  <a:srgbClr val="FF0000"/>
                </a:solidFill>
                <a:latin typeface="黑体" pitchFamily="49" charset="-122"/>
              </a:rPr>
              <a:t>解</a:t>
            </a:r>
            <a:r>
              <a:rPr lang="zh-CN" altLang="en-US">
                <a:solidFill>
                  <a:srgbClr val="FF0000"/>
                </a:solidFill>
                <a:latin typeface="黑体" pitchFamily="49" charset="-122"/>
                <a:sym typeface="Wingdings" pitchFamily="2" charset="2"/>
              </a:rPr>
              <a:t>：</a:t>
            </a:r>
            <a:r>
              <a:rPr lang="en-US" altLang="zh-CN">
                <a:solidFill>
                  <a:schemeClr val="hlink"/>
                </a:solidFill>
                <a:latin typeface="黑体" pitchFamily="49" charset="-122"/>
                <a:sym typeface="Wingdings" pitchFamily="2" charset="2"/>
              </a:rPr>
              <a:t>(1)</a:t>
            </a:r>
            <a:endParaRPr lang="en-US" altLang="zh-CN">
              <a:solidFill>
                <a:schemeClr val="hlink"/>
              </a:solidFill>
              <a:latin typeface="黑体" pitchFamily="49" charset="-122"/>
            </a:endParaRPr>
          </a:p>
        </p:txBody>
      </p:sp>
      <p:grpSp>
        <p:nvGrpSpPr>
          <p:cNvPr id="3" name="Group 7"/>
          <p:cNvGrpSpPr>
            <a:grpSpLocks/>
          </p:cNvGrpSpPr>
          <p:nvPr/>
        </p:nvGrpSpPr>
        <p:grpSpPr bwMode="auto">
          <a:xfrm>
            <a:off x="1643042" y="3286124"/>
            <a:ext cx="6408738" cy="2482850"/>
            <a:chOff x="1384" y="2184"/>
            <a:chExt cx="4037" cy="1564"/>
          </a:xfrm>
        </p:grpSpPr>
        <p:sp>
          <p:nvSpPr>
            <p:cNvPr id="692232" name="Text Box 8"/>
            <p:cNvSpPr txBox="1">
              <a:spLocks noChangeArrowheads="1"/>
            </p:cNvSpPr>
            <p:nvPr/>
          </p:nvSpPr>
          <p:spPr bwMode="auto">
            <a:xfrm>
              <a:off x="1384" y="2338"/>
              <a:ext cx="4037" cy="1410"/>
            </a:xfrm>
            <a:prstGeom prst="rect">
              <a:avLst/>
            </a:prstGeom>
            <a:noFill/>
            <a:ln w="9525">
              <a:noFill/>
              <a:miter lim="800000"/>
              <a:headEnd/>
              <a:tailEnd/>
            </a:ln>
            <a:effectLst/>
          </p:spPr>
          <p:txBody>
            <a:bodyPr>
              <a:spAutoFit/>
            </a:bodyPr>
            <a:lstStyle/>
            <a:p>
              <a:pPr algn="l">
                <a:spcBef>
                  <a:spcPct val="50000"/>
                </a:spcBef>
              </a:pPr>
              <a:r>
                <a:rPr lang="en-US" altLang="zh-CN" sz="3200" i="1">
                  <a:ea typeface="幼圆" pitchFamily="49" charset="-122"/>
                </a:rPr>
                <a:t>J</a:t>
              </a:r>
              <a:r>
                <a:rPr lang="en-US" altLang="zh-CN" sz="3200">
                  <a:ea typeface="幼圆" pitchFamily="49" charset="-122"/>
                </a:rPr>
                <a:t>=</a:t>
              </a:r>
            </a:p>
            <a:p>
              <a:pPr algn="l">
                <a:lnSpc>
                  <a:spcPct val="140000"/>
                </a:lnSpc>
                <a:spcBef>
                  <a:spcPct val="50000"/>
                </a:spcBef>
              </a:pPr>
              <a:r>
                <a:rPr lang="en-US" altLang="zh-CN" sz="3200" b="1">
                  <a:ea typeface="幼圆" pitchFamily="49" charset="-122"/>
                </a:rPr>
                <a:t>  </a:t>
              </a:r>
              <a:r>
                <a:rPr lang="en-US" altLang="zh-CN" sz="3200">
                  <a:ea typeface="幼圆" pitchFamily="49" charset="-122"/>
                </a:rPr>
                <a:t>=</a:t>
              </a:r>
              <a:r>
                <a:rPr lang="en-US" altLang="zh-CN" sz="3200" b="1">
                  <a:ea typeface="幼圆" pitchFamily="49" charset="-122"/>
                </a:rPr>
                <a:t>                         </a:t>
              </a:r>
            </a:p>
            <a:p>
              <a:pPr algn="l">
                <a:spcBef>
                  <a:spcPct val="50000"/>
                </a:spcBef>
              </a:pPr>
              <a:r>
                <a:rPr lang="en-US" altLang="zh-CN" sz="3200">
                  <a:ea typeface="幼圆" pitchFamily="49" charset="-122"/>
                </a:rPr>
                <a:t>  =1.00</a:t>
              </a:r>
            </a:p>
          </p:txBody>
        </p:sp>
        <p:grpSp>
          <p:nvGrpSpPr>
            <p:cNvPr id="4" name="Group 9"/>
            <p:cNvGrpSpPr>
              <a:grpSpLocks/>
            </p:cNvGrpSpPr>
            <p:nvPr/>
          </p:nvGrpSpPr>
          <p:grpSpPr bwMode="auto">
            <a:xfrm>
              <a:off x="1747" y="2805"/>
              <a:ext cx="2177" cy="534"/>
              <a:chOff x="1747" y="2746"/>
              <a:chExt cx="2177" cy="534"/>
            </a:xfrm>
          </p:grpSpPr>
          <p:sp>
            <p:nvSpPr>
              <p:cNvPr id="692234" name="Text Box 10"/>
              <p:cNvSpPr txBox="1">
                <a:spLocks noChangeArrowheads="1"/>
              </p:cNvSpPr>
              <p:nvPr/>
            </p:nvSpPr>
            <p:spPr bwMode="auto">
              <a:xfrm>
                <a:off x="1792" y="2746"/>
                <a:ext cx="2132" cy="534"/>
              </a:xfrm>
              <a:prstGeom prst="rect">
                <a:avLst/>
              </a:prstGeom>
              <a:noFill/>
              <a:ln w="9525">
                <a:noFill/>
                <a:miter lim="800000"/>
                <a:headEnd/>
                <a:tailEnd/>
              </a:ln>
              <a:effectLst/>
            </p:spPr>
            <p:txBody>
              <a:bodyPr>
                <a:spAutoFit/>
              </a:bodyPr>
              <a:lstStyle/>
              <a:p>
                <a:pPr algn="l">
                  <a:spcBef>
                    <a:spcPct val="50000"/>
                  </a:spcBef>
                </a:pPr>
                <a:r>
                  <a:rPr lang="en-US" altLang="zh-CN" sz="3200" dirty="0">
                    <a:ea typeface="幼圆" pitchFamily="49" charset="-122"/>
                  </a:rPr>
                  <a:t>      0.010</a:t>
                </a:r>
              </a:p>
              <a:p>
                <a:pPr algn="l">
                  <a:lnSpc>
                    <a:spcPct val="5000"/>
                  </a:lnSpc>
                  <a:spcBef>
                    <a:spcPct val="50000"/>
                  </a:spcBef>
                </a:pPr>
                <a:r>
                  <a:rPr lang="en-US" altLang="zh-CN" sz="3200" dirty="0">
                    <a:ea typeface="幼圆" pitchFamily="49" charset="-122"/>
                  </a:rPr>
                  <a:t>0.100×0.100</a:t>
                </a:r>
              </a:p>
            </p:txBody>
          </p:sp>
          <p:sp>
            <p:nvSpPr>
              <p:cNvPr id="692235" name="Line 11"/>
              <p:cNvSpPr>
                <a:spLocks noChangeShapeType="1"/>
              </p:cNvSpPr>
              <p:nvPr/>
            </p:nvSpPr>
            <p:spPr bwMode="auto">
              <a:xfrm>
                <a:off x="1747" y="3063"/>
                <a:ext cx="1588" cy="0"/>
              </a:xfrm>
              <a:prstGeom prst="line">
                <a:avLst/>
              </a:prstGeom>
              <a:noFill/>
              <a:ln w="9525">
                <a:solidFill>
                  <a:schemeClr val="tx1"/>
                </a:solidFill>
                <a:round/>
                <a:headEnd/>
                <a:tailEnd/>
              </a:ln>
              <a:effectLst/>
            </p:spPr>
            <p:txBody>
              <a:bodyPr/>
              <a:lstStyle/>
              <a:p>
                <a:endParaRPr lang="zh-CN" altLang="en-US" sz="3200"/>
              </a:p>
            </p:txBody>
          </p:sp>
        </p:grpSp>
        <p:grpSp>
          <p:nvGrpSpPr>
            <p:cNvPr id="5" name="Group 12"/>
            <p:cNvGrpSpPr>
              <a:grpSpLocks/>
            </p:cNvGrpSpPr>
            <p:nvPr/>
          </p:nvGrpSpPr>
          <p:grpSpPr bwMode="auto">
            <a:xfrm>
              <a:off x="1747" y="2184"/>
              <a:ext cx="3447" cy="611"/>
              <a:chOff x="1747" y="2048"/>
              <a:chExt cx="3447" cy="611"/>
            </a:xfrm>
          </p:grpSpPr>
          <p:sp>
            <p:nvSpPr>
              <p:cNvPr id="692237" name="Text Box 13"/>
              <p:cNvSpPr txBox="1">
                <a:spLocks noChangeArrowheads="1"/>
              </p:cNvSpPr>
              <p:nvPr/>
            </p:nvSpPr>
            <p:spPr bwMode="auto">
              <a:xfrm>
                <a:off x="1747" y="2048"/>
                <a:ext cx="3447" cy="611"/>
              </a:xfrm>
              <a:prstGeom prst="rect">
                <a:avLst/>
              </a:prstGeom>
              <a:noFill/>
              <a:ln w="9525">
                <a:noFill/>
                <a:miter lim="800000"/>
                <a:headEnd/>
                <a:tailEnd/>
              </a:ln>
              <a:effectLst/>
            </p:spPr>
            <p:txBody>
              <a:bodyPr>
                <a:spAutoFit/>
              </a:bodyPr>
              <a:lstStyle/>
              <a:p>
                <a:pPr algn="l">
                  <a:spcBef>
                    <a:spcPct val="50000"/>
                  </a:spcBef>
                </a:pPr>
                <a:r>
                  <a:rPr lang="en-US" altLang="zh-CN" sz="3200" dirty="0">
                    <a:ea typeface="幼圆" pitchFamily="49" charset="-122"/>
                  </a:rPr>
                  <a:t>          [</a:t>
                </a:r>
                <a:r>
                  <a:rPr lang="en-US" altLang="zh-CN" sz="3200" i="1" dirty="0">
                    <a:ea typeface="幼圆" pitchFamily="49" charset="-122"/>
                  </a:rPr>
                  <a:t>c</a:t>
                </a:r>
                <a:r>
                  <a:rPr lang="en-US" altLang="zh-CN" sz="3200" dirty="0">
                    <a:ea typeface="幼圆" pitchFamily="49" charset="-122"/>
                  </a:rPr>
                  <a:t>(Fe</a:t>
                </a:r>
                <a:r>
                  <a:rPr lang="en-US" altLang="zh-CN" sz="3200" baseline="30000" dirty="0">
                    <a:ea typeface="幼圆" pitchFamily="49" charset="-122"/>
                  </a:rPr>
                  <a:t>3+</a:t>
                </a:r>
                <a:r>
                  <a:rPr lang="en-US" altLang="zh-CN" sz="3200" dirty="0">
                    <a:ea typeface="幼圆" pitchFamily="49" charset="-122"/>
                  </a:rPr>
                  <a:t>)/</a:t>
                </a:r>
                <a:r>
                  <a:rPr lang="en-US" altLang="zh-CN" sz="3200" i="1" dirty="0">
                    <a:ea typeface="幼圆" pitchFamily="49" charset="-122"/>
                  </a:rPr>
                  <a:t>c  </a:t>
                </a:r>
                <a:r>
                  <a:rPr lang="en-US" altLang="zh-CN" sz="3200" dirty="0">
                    <a:ea typeface="幼圆" pitchFamily="49" charset="-122"/>
                  </a:rPr>
                  <a:t>]</a:t>
                </a:r>
              </a:p>
              <a:p>
                <a:pPr algn="l">
                  <a:lnSpc>
                    <a:spcPct val="30000"/>
                  </a:lnSpc>
                  <a:spcBef>
                    <a:spcPct val="50000"/>
                  </a:spcBef>
                </a:pPr>
                <a:r>
                  <a:rPr lang="en-US" altLang="zh-CN" sz="3200" dirty="0">
                    <a:ea typeface="幼圆" pitchFamily="49" charset="-122"/>
                  </a:rPr>
                  <a:t>[</a:t>
                </a:r>
                <a:r>
                  <a:rPr lang="en-US" altLang="zh-CN" sz="3200" i="1" dirty="0">
                    <a:ea typeface="幼圆" pitchFamily="49" charset="-122"/>
                  </a:rPr>
                  <a:t>c</a:t>
                </a:r>
                <a:r>
                  <a:rPr lang="en-US" altLang="zh-CN" sz="3200" dirty="0">
                    <a:ea typeface="幼圆" pitchFamily="49" charset="-122"/>
                  </a:rPr>
                  <a:t>(Fe</a:t>
                </a:r>
                <a:r>
                  <a:rPr lang="en-US" altLang="zh-CN" sz="3200" baseline="30000" dirty="0">
                    <a:ea typeface="幼圆" pitchFamily="49" charset="-122"/>
                  </a:rPr>
                  <a:t>2+</a:t>
                </a:r>
                <a:r>
                  <a:rPr lang="en-US" altLang="zh-CN" sz="3200" dirty="0">
                    <a:ea typeface="幼圆" pitchFamily="49" charset="-122"/>
                  </a:rPr>
                  <a:t>)/</a:t>
                </a:r>
                <a:r>
                  <a:rPr lang="en-US" altLang="zh-CN" sz="3200" i="1" dirty="0">
                    <a:ea typeface="幼圆" pitchFamily="49" charset="-122"/>
                  </a:rPr>
                  <a:t>c  </a:t>
                </a:r>
                <a:r>
                  <a:rPr lang="en-US" altLang="zh-CN" sz="3200" dirty="0">
                    <a:ea typeface="幼圆" pitchFamily="49" charset="-122"/>
                  </a:rPr>
                  <a:t>] [</a:t>
                </a:r>
                <a:r>
                  <a:rPr lang="en-US" altLang="zh-CN" sz="3200" i="1" dirty="0">
                    <a:ea typeface="幼圆" pitchFamily="49" charset="-122"/>
                  </a:rPr>
                  <a:t>c</a:t>
                </a:r>
                <a:r>
                  <a:rPr lang="en-US" altLang="zh-CN" sz="3200" dirty="0">
                    <a:ea typeface="幼圆" pitchFamily="49" charset="-122"/>
                  </a:rPr>
                  <a:t>(Ag</a:t>
                </a:r>
                <a:r>
                  <a:rPr lang="en-US" altLang="zh-CN" sz="3200" baseline="30000" dirty="0">
                    <a:ea typeface="幼圆" pitchFamily="49" charset="-122"/>
                  </a:rPr>
                  <a:t>+</a:t>
                </a:r>
                <a:r>
                  <a:rPr lang="en-US" altLang="zh-CN" sz="3200" dirty="0">
                    <a:ea typeface="幼圆" pitchFamily="49" charset="-122"/>
                  </a:rPr>
                  <a:t>)/</a:t>
                </a:r>
                <a:r>
                  <a:rPr lang="en-US" altLang="zh-CN" sz="3200" i="1" dirty="0">
                    <a:ea typeface="幼圆" pitchFamily="49" charset="-122"/>
                  </a:rPr>
                  <a:t>c  </a:t>
                </a:r>
                <a:r>
                  <a:rPr lang="en-US" altLang="zh-CN" sz="3200" dirty="0">
                    <a:ea typeface="幼圆" pitchFamily="49" charset="-122"/>
                  </a:rPr>
                  <a:t>]</a:t>
                </a:r>
              </a:p>
            </p:txBody>
          </p:sp>
          <p:sp>
            <p:nvSpPr>
              <p:cNvPr id="692238" name="Line 14"/>
              <p:cNvSpPr>
                <a:spLocks noChangeShapeType="1"/>
              </p:cNvSpPr>
              <p:nvPr/>
            </p:nvSpPr>
            <p:spPr bwMode="auto">
              <a:xfrm>
                <a:off x="1792" y="2387"/>
                <a:ext cx="2858" cy="0"/>
              </a:xfrm>
              <a:prstGeom prst="line">
                <a:avLst/>
              </a:prstGeom>
              <a:noFill/>
              <a:ln w="9525">
                <a:solidFill>
                  <a:schemeClr val="tx1"/>
                </a:solidFill>
                <a:round/>
                <a:headEnd/>
                <a:tailEnd/>
              </a:ln>
              <a:effectLst/>
            </p:spPr>
            <p:txBody>
              <a:bodyPr/>
              <a:lstStyle/>
              <a:p>
                <a:endParaRPr lang="zh-CN" altLang="en-US" sz="3200"/>
              </a:p>
            </p:txBody>
          </p:sp>
          <p:grpSp>
            <p:nvGrpSpPr>
              <p:cNvPr id="6" name="Group 15"/>
              <p:cNvGrpSpPr>
                <a:grpSpLocks/>
              </p:cNvGrpSpPr>
              <p:nvPr/>
            </p:nvGrpSpPr>
            <p:grpSpPr bwMode="auto">
              <a:xfrm>
                <a:off x="3589" y="2183"/>
                <a:ext cx="91" cy="91"/>
                <a:chOff x="641" y="3635"/>
                <a:chExt cx="91" cy="91"/>
              </a:xfrm>
            </p:grpSpPr>
            <p:sp>
              <p:nvSpPr>
                <p:cNvPr id="692240" name="Oval 16"/>
                <p:cNvSpPr>
                  <a:spLocks noChangeArrowheads="1"/>
                </p:cNvSpPr>
                <p:nvPr/>
              </p:nvSpPr>
              <p:spPr bwMode="auto">
                <a:xfrm>
                  <a:off x="641" y="3635"/>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92241" name="Line 17"/>
                <p:cNvSpPr>
                  <a:spLocks noChangeShapeType="1"/>
                </p:cNvSpPr>
                <p:nvPr/>
              </p:nvSpPr>
              <p:spPr bwMode="auto">
                <a:xfrm>
                  <a:off x="641" y="3680"/>
                  <a:ext cx="91" cy="0"/>
                </a:xfrm>
                <a:prstGeom prst="line">
                  <a:avLst/>
                </a:prstGeom>
                <a:noFill/>
                <a:ln w="9525">
                  <a:solidFill>
                    <a:schemeClr val="tx1"/>
                  </a:solidFill>
                  <a:round/>
                  <a:headEnd/>
                  <a:tailEnd/>
                </a:ln>
                <a:effectLst/>
              </p:spPr>
              <p:txBody>
                <a:bodyPr/>
                <a:lstStyle/>
                <a:p>
                  <a:endParaRPr lang="zh-CN" altLang="en-US" sz="3200"/>
                </a:p>
              </p:txBody>
            </p:sp>
          </p:grpSp>
          <p:grpSp>
            <p:nvGrpSpPr>
              <p:cNvPr id="7" name="Group 18"/>
              <p:cNvGrpSpPr>
                <a:grpSpLocks/>
              </p:cNvGrpSpPr>
              <p:nvPr/>
            </p:nvGrpSpPr>
            <p:grpSpPr bwMode="auto">
              <a:xfrm>
                <a:off x="2869" y="2408"/>
                <a:ext cx="91" cy="91"/>
                <a:chOff x="556" y="3542"/>
                <a:chExt cx="91" cy="91"/>
              </a:xfrm>
            </p:grpSpPr>
            <p:sp>
              <p:nvSpPr>
                <p:cNvPr id="692243" name="Oval 19"/>
                <p:cNvSpPr>
                  <a:spLocks noChangeArrowheads="1"/>
                </p:cNvSpPr>
                <p:nvPr/>
              </p:nvSpPr>
              <p:spPr bwMode="auto">
                <a:xfrm>
                  <a:off x="556" y="3542"/>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92244" name="Line 20"/>
                <p:cNvSpPr>
                  <a:spLocks noChangeShapeType="1"/>
                </p:cNvSpPr>
                <p:nvPr/>
              </p:nvSpPr>
              <p:spPr bwMode="auto">
                <a:xfrm>
                  <a:off x="556" y="3587"/>
                  <a:ext cx="91" cy="0"/>
                </a:xfrm>
                <a:prstGeom prst="line">
                  <a:avLst/>
                </a:prstGeom>
                <a:noFill/>
                <a:ln w="9525">
                  <a:solidFill>
                    <a:schemeClr val="tx1"/>
                  </a:solidFill>
                  <a:round/>
                  <a:headEnd/>
                  <a:tailEnd/>
                </a:ln>
                <a:effectLst/>
              </p:spPr>
              <p:txBody>
                <a:bodyPr/>
                <a:lstStyle/>
                <a:p>
                  <a:endParaRPr lang="zh-CN" altLang="en-US" sz="3200"/>
                </a:p>
              </p:txBody>
            </p:sp>
          </p:grpSp>
          <p:grpSp>
            <p:nvGrpSpPr>
              <p:cNvPr id="8" name="Group 21"/>
              <p:cNvGrpSpPr>
                <a:grpSpLocks/>
              </p:cNvGrpSpPr>
              <p:nvPr/>
            </p:nvGrpSpPr>
            <p:grpSpPr bwMode="auto">
              <a:xfrm>
                <a:off x="4129" y="2408"/>
                <a:ext cx="91" cy="91"/>
                <a:chOff x="546" y="3542"/>
                <a:chExt cx="91" cy="91"/>
              </a:xfrm>
            </p:grpSpPr>
            <p:sp>
              <p:nvSpPr>
                <p:cNvPr id="692246" name="Oval 22"/>
                <p:cNvSpPr>
                  <a:spLocks noChangeArrowheads="1"/>
                </p:cNvSpPr>
                <p:nvPr/>
              </p:nvSpPr>
              <p:spPr bwMode="auto">
                <a:xfrm>
                  <a:off x="546" y="3542"/>
                  <a:ext cx="91" cy="91"/>
                </a:xfrm>
                <a:prstGeom prst="ellipse">
                  <a:avLst/>
                </a:prstGeom>
                <a:noFill/>
                <a:ln w="9525">
                  <a:solidFill>
                    <a:schemeClr val="tx1"/>
                  </a:solidFill>
                  <a:round/>
                  <a:headEnd/>
                  <a:tailEnd/>
                </a:ln>
                <a:effectLst/>
              </p:spPr>
              <p:txBody>
                <a:bodyPr wrap="none" anchor="ctr"/>
                <a:lstStyle/>
                <a:p>
                  <a:endParaRPr lang="zh-CN" altLang="en-US" sz="3200"/>
                </a:p>
              </p:txBody>
            </p:sp>
            <p:sp>
              <p:nvSpPr>
                <p:cNvPr id="692247" name="Line 23"/>
                <p:cNvSpPr>
                  <a:spLocks noChangeShapeType="1"/>
                </p:cNvSpPr>
                <p:nvPr/>
              </p:nvSpPr>
              <p:spPr bwMode="auto">
                <a:xfrm>
                  <a:off x="546" y="3587"/>
                  <a:ext cx="91" cy="0"/>
                </a:xfrm>
                <a:prstGeom prst="line">
                  <a:avLst/>
                </a:prstGeom>
                <a:noFill/>
                <a:ln w="9525">
                  <a:solidFill>
                    <a:schemeClr val="tx1"/>
                  </a:solidFill>
                  <a:round/>
                  <a:headEnd/>
                  <a:tailEnd/>
                </a:ln>
                <a:effectLst/>
              </p:spPr>
              <p:txBody>
                <a:bodyPr/>
                <a:lstStyle/>
                <a:p>
                  <a:endParaRPr lang="zh-CN" altLang="en-US" sz="3200"/>
                </a:p>
              </p:txBody>
            </p:sp>
          </p:grpSp>
        </p:grpSp>
      </p:grpSp>
      <p:grpSp>
        <p:nvGrpSpPr>
          <p:cNvPr id="9" name="Group 24"/>
          <p:cNvGrpSpPr>
            <a:grpSpLocks/>
          </p:cNvGrpSpPr>
          <p:nvPr/>
        </p:nvGrpSpPr>
        <p:grpSpPr bwMode="auto">
          <a:xfrm>
            <a:off x="1500188" y="5786438"/>
            <a:ext cx="5329237" cy="579438"/>
            <a:chOff x="1126" y="3645"/>
            <a:chExt cx="3357" cy="365"/>
          </a:xfrm>
        </p:grpSpPr>
        <p:grpSp>
          <p:nvGrpSpPr>
            <p:cNvPr id="10" name="Group 25"/>
            <p:cNvGrpSpPr>
              <a:grpSpLocks/>
            </p:cNvGrpSpPr>
            <p:nvPr/>
          </p:nvGrpSpPr>
          <p:grpSpPr bwMode="auto">
            <a:xfrm>
              <a:off x="1801" y="3735"/>
              <a:ext cx="91" cy="91"/>
              <a:chOff x="69" y="3755"/>
              <a:chExt cx="91" cy="91"/>
            </a:xfrm>
          </p:grpSpPr>
          <p:sp>
            <p:nvSpPr>
              <p:cNvPr id="692250" name="Oval 26"/>
              <p:cNvSpPr>
                <a:spLocks noChangeArrowheads="1"/>
              </p:cNvSpPr>
              <p:nvPr/>
            </p:nvSpPr>
            <p:spPr bwMode="auto">
              <a:xfrm>
                <a:off x="69" y="3755"/>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92251" name="Line 27"/>
              <p:cNvSpPr>
                <a:spLocks noChangeShapeType="1"/>
              </p:cNvSpPr>
              <p:nvPr/>
            </p:nvSpPr>
            <p:spPr bwMode="auto">
              <a:xfrm>
                <a:off x="69" y="3800"/>
                <a:ext cx="91" cy="0"/>
              </a:xfrm>
              <a:prstGeom prst="line">
                <a:avLst/>
              </a:prstGeom>
              <a:noFill/>
              <a:ln w="9525">
                <a:solidFill>
                  <a:schemeClr val="tx1"/>
                </a:solidFill>
                <a:round/>
                <a:headEnd/>
                <a:tailEnd/>
              </a:ln>
              <a:effectLst/>
            </p:spPr>
            <p:txBody>
              <a:bodyPr/>
              <a:lstStyle/>
              <a:p>
                <a:endParaRPr lang="zh-CN" altLang="en-US"/>
              </a:p>
            </p:txBody>
          </p:sp>
        </p:grpSp>
        <p:sp>
          <p:nvSpPr>
            <p:cNvPr id="692252" name="Text Box 28"/>
            <p:cNvSpPr txBox="1">
              <a:spLocks noChangeArrowheads="1"/>
            </p:cNvSpPr>
            <p:nvPr/>
          </p:nvSpPr>
          <p:spPr bwMode="auto">
            <a:xfrm>
              <a:off x="1126" y="3645"/>
              <a:ext cx="3357" cy="365"/>
            </a:xfrm>
            <a:prstGeom prst="rect">
              <a:avLst/>
            </a:prstGeom>
            <a:noFill/>
            <a:ln w="9525">
              <a:noFill/>
              <a:miter lim="800000"/>
              <a:headEnd/>
              <a:tailEnd/>
            </a:ln>
            <a:effectLst/>
          </p:spPr>
          <p:txBody>
            <a:bodyPr>
              <a:spAutoFit/>
            </a:bodyPr>
            <a:lstStyle/>
            <a:p>
              <a:pPr algn="l">
                <a:spcBef>
                  <a:spcPct val="50000"/>
                </a:spcBef>
              </a:pPr>
              <a:r>
                <a:rPr lang="en-US" altLang="zh-CN" sz="3200" i="1" dirty="0"/>
                <a:t>J</a:t>
              </a:r>
              <a:r>
                <a:rPr lang="en-US" altLang="zh-CN" sz="3200" dirty="0"/>
                <a:t> </a:t>
              </a:r>
              <a:r>
                <a:rPr lang="en-US" altLang="zh-CN" sz="3200" dirty="0">
                  <a:solidFill>
                    <a:srgbClr val="CC0000"/>
                  </a:solidFill>
                </a:rPr>
                <a:t>&lt;</a:t>
              </a:r>
              <a:r>
                <a:rPr lang="en-US" altLang="zh-CN" sz="3200" dirty="0"/>
                <a:t> </a:t>
              </a:r>
              <a:r>
                <a:rPr lang="en-US" altLang="zh-CN" sz="3200" i="1" dirty="0"/>
                <a:t>K   </a:t>
              </a:r>
              <a:r>
                <a:rPr lang="zh-CN" altLang="en-US" sz="3200" i="1" dirty="0"/>
                <a:t>，</a:t>
              </a:r>
              <a:r>
                <a:rPr lang="zh-CN" altLang="en-US" sz="3200" dirty="0"/>
                <a:t>反应向</a:t>
              </a:r>
              <a:r>
                <a:rPr lang="zh-CN" altLang="en-US" sz="3200" dirty="0">
                  <a:solidFill>
                    <a:srgbClr val="CC0000"/>
                  </a:solidFill>
                </a:rPr>
                <a:t>右</a:t>
              </a:r>
              <a:r>
                <a:rPr lang="zh-CN" altLang="en-US" sz="3200" dirty="0"/>
                <a:t>进行</a:t>
              </a:r>
            </a:p>
          </p:txBody>
        </p:sp>
      </p:grpSp>
      <p:sp>
        <p:nvSpPr>
          <p:cNvPr id="692253" name="Rectangle 29"/>
          <p:cNvSpPr>
            <a:spLocks noGrp="1" noChangeArrowheads="1"/>
          </p:cNvSpPr>
          <p:nvPr>
            <p:ph type="title" idx="4294967295"/>
          </p:nvPr>
        </p:nvSpPr>
        <p:spPr>
          <a:xfrm>
            <a:off x="779463" y="104775"/>
            <a:ext cx="8113712" cy="876300"/>
          </a:xfrm>
        </p:spPr>
        <p:txBody>
          <a:bodyPr/>
          <a:lstStyle/>
          <a:p>
            <a:r>
              <a:rPr lang="zh-CN" altLang="en-US" sz="3600"/>
              <a:t>例</a:t>
            </a:r>
            <a:r>
              <a:rPr lang="en-US" altLang="zh-CN" sz="3600"/>
              <a:t>15</a:t>
            </a:r>
            <a:r>
              <a:rPr lang="zh-CN" altLang="en-US" sz="3600"/>
              <a:t>（</a:t>
            </a:r>
            <a:r>
              <a:rPr lang="en-US" altLang="zh-CN" sz="3600"/>
              <a:t>1</a:t>
            </a:r>
            <a:r>
              <a:rPr lang="zh-CN" altLang="en-US" sz="3600"/>
              <a:t>）</a:t>
            </a:r>
          </a:p>
        </p:txBody>
      </p:sp>
      <p:pic>
        <p:nvPicPr>
          <p:cNvPr id="692254" name="Picture 30"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34" name="Picture 12"/>
          <p:cNvPicPr>
            <a:picLocks noChangeAspect="1" noChangeArrowheads="1"/>
          </p:cNvPicPr>
          <p:nvPr/>
        </p:nvPicPr>
        <p:blipFill>
          <a:blip r:embed="rId6"/>
          <a:srcRect/>
          <a:stretch>
            <a:fillRect/>
          </a:stretch>
        </p:blipFill>
        <p:spPr bwMode="auto">
          <a:xfrm>
            <a:off x="2071670" y="2000240"/>
            <a:ext cx="500066" cy="37995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日期占位符 1"/>
          <p:cNvSpPr>
            <a:spLocks noGrp="1"/>
          </p:cNvSpPr>
          <p:nvPr>
            <p:ph type="dt" sz="half" idx="10"/>
          </p:nvPr>
        </p:nvSpPr>
        <p:spPr/>
        <p:txBody>
          <a:bodyPr/>
          <a:lstStyle/>
          <a:p>
            <a:fld id="{F7516EE2-060E-40DD-A0F0-1BA225448B04}" type="datetime1">
              <a:rPr lang="zh-CN" altLang="en-US"/>
              <a:pPr/>
              <a:t>2017/11/1</a:t>
            </a:fld>
            <a:endParaRPr lang="en-US" altLang="zh-CN"/>
          </a:p>
        </p:txBody>
      </p:sp>
      <p:sp>
        <p:nvSpPr>
          <p:cNvPr id="39" name="灯片编号占位符 3"/>
          <p:cNvSpPr>
            <a:spLocks noGrp="1"/>
          </p:cNvSpPr>
          <p:nvPr>
            <p:ph type="sldNum" sz="quarter" idx="12"/>
          </p:nvPr>
        </p:nvSpPr>
        <p:spPr/>
        <p:txBody>
          <a:bodyPr/>
          <a:lstStyle/>
          <a:p>
            <a:fld id="{A9329F0E-FCF8-450C-88DA-6F8166F59CAE}" type="slidenum">
              <a:rPr lang="en-US" altLang="zh-CN"/>
              <a:pPr/>
              <a:t>155</a:t>
            </a:fld>
            <a:endParaRPr lang="en-US" altLang="zh-CN"/>
          </a:p>
        </p:txBody>
      </p:sp>
      <p:grpSp>
        <p:nvGrpSpPr>
          <p:cNvPr id="2" name="Group 2"/>
          <p:cNvGrpSpPr>
            <a:grpSpLocks/>
          </p:cNvGrpSpPr>
          <p:nvPr/>
        </p:nvGrpSpPr>
        <p:grpSpPr bwMode="auto">
          <a:xfrm>
            <a:off x="428926" y="1285877"/>
            <a:ext cx="8715074" cy="1200150"/>
            <a:chOff x="67" y="783"/>
            <a:chExt cx="5375" cy="756"/>
          </a:xfrm>
        </p:grpSpPr>
        <p:graphicFrame>
          <p:nvGraphicFramePr>
            <p:cNvPr id="693251" name="Object 3"/>
            <p:cNvGraphicFramePr>
              <a:graphicFrameLocks noChangeAspect="1"/>
            </p:cNvGraphicFramePr>
            <p:nvPr/>
          </p:nvGraphicFramePr>
          <p:xfrm>
            <a:off x="4208" y="1008"/>
            <a:ext cx="317" cy="238"/>
          </p:xfrm>
          <a:graphic>
            <a:graphicData uri="http://schemas.openxmlformats.org/presentationml/2006/ole">
              <p:oleObj spid="_x0000_s443395" name="Equation" r:id="rId3" imgW="253800" imgH="190440" progId="Equation.DSMT4">
                <p:embed/>
              </p:oleObj>
            </a:graphicData>
          </a:graphic>
        </p:graphicFrame>
        <p:sp>
          <p:nvSpPr>
            <p:cNvPr id="693252" name="Text Box 4"/>
            <p:cNvSpPr txBox="1">
              <a:spLocks noChangeArrowheads="1"/>
            </p:cNvSpPr>
            <p:nvPr/>
          </p:nvSpPr>
          <p:spPr bwMode="auto">
            <a:xfrm>
              <a:off x="67" y="783"/>
              <a:ext cx="5375" cy="756"/>
            </a:xfrm>
            <a:prstGeom prst="rect">
              <a:avLst/>
            </a:prstGeom>
            <a:noFill/>
            <a:ln w="9525">
              <a:noFill/>
              <a:miter lim="800000"/>
              <a:headEnd/>
              <a:tailEnd/>
            </a:ln>
            <a:effectLst/>
          </p:spPr>
          <p:txBody>
            <a:bodyPr wrap="square">
              <a:spAutoFit/>
            </a:bodyPr>
            <a:lstStyle/>
            <a:p>
              <a:pPr marL="457200" indent="-457200" algn="l" eaLnBrk="0" hangingPunct="0"/>
              <a:r>
                <a:rPr lang="zh-CN" altLang="en-US" sz="2400" dirty="0"/>
                <a:t>含</a:t>
              </a:r>
              <a:r>
                <a:rPr lang="en-US" altLang="zh-CN" sz="2400" dirty="0"/>
                <a:t>0.100mol</a:t>
              </a:r>
              <a:r>
                <a:rPr lang="en-US" altLang="zh-CN" sz="2400" dirty="0">
                  <a:cs typeface="Times New Roman" pitchFamily="18" charset="0"/>
                </a:rPr>
                <a:t>·L</a:t>
              </a:r>
              <a:r>
                <a:rPr lang="en-US" altLang="zh-CN" sz="2400" baseline="30000" dirty="0">
                  <a:cs typeface="Times New Roman" pitchFamily="18" charset="0"/>
                </a:rPr>
                <a:t>-1</a:t>
              </a:r>
              <a:r>
                <a:rPr lang="en-US" altLang="zh-CN" sz="2400" dirty="0">
                  <a:cs typeface="Times New Roman" pitchFamily="18" charset="0"/>
                </a:rPr>
                <a:t>Ag</a:t>
              </a:r>
              <a:r>
                <a:rPr lang="en-US" altLang="zh-CN" sz="2400" baseline="30000" dirty="0">
                  <a:cs typeface="Times New Roman" pitchFamily="18" charset="0"/>
                </a:rPr>
                <a:t>+</a:t>
              </a:r>
              <a:r>
                <a:rPr lang="zh-CN" altLang="en-US" sz="2400" dirty="0">
                  <a:cs typeface="Times New Roman" pitchFamily="18" charset="0"/>
                </a:rPr>
                <a:t>、</a:t>
              </a:r>
              <a:r>
                <a:rPr lang="en-US" altLang="zh-CN" sz="2400" dirty="0"/>
                <a:t>0.100mol·L</a:t>
              </a:r>
              <a:r>
                <a:rPr lang="en-US" altLang="zh-CN" sz="2400" baseline="30000" dirty="0"/>
                <a:t>-1</a:t>
              </a:r>
              <a:r>
                <a:rPr lang="en-US" altLang="zh-CN" sz="2400" dirty="0"/>
                <a:t>Fe</a:t>
              </a:r>
              <a:r>
                <a:rPr lang="en-US" altLang="zh-CN" sz="2400" baseline="30000" dirty="0"/>
                <a:t>2+</a:t>
              </a:r>
              <a:r>
                <a:rPr lang="zh-CN" altLang="en-US" sz="2400" dirty="0"/>
                <a:t>、</a:t>
              </a:r>
              <a:r>
                <a:rPr lang="en-US" altLang="zh-CN" sz="2400" dirty="0"/>
                <a:t>0.010mol·L</a:t>
              </a:r>
              <a:r>
                <a:rPr lang="en-US" altLang="zh-CN" sz="2400" baseline="30000" dirty="0"/>
                <a:t>-1</a:t>
              </a:r>
              <a:r>
                <a:rPr lang="en-US" altLang="zh-CN" sz="2400" dirty="0"/>
                <a:t>Fe</a:t>
              </a:r>
              <a:r>
                <a:rPr lang="en-US" altLang="zh-CN" sz="2400" baseline="30000" dirty="0"/>
                <a:t>3+</a:t>
              </a:r>
              <a:r>
                <a:rPr lang="zh-CN" altLang="en-US" sz="2400" dirty="0"/>
                <a:t>溶液中发生反应</a:t>
              </a:r>
              <a:r>
                <a:rPr lang="zh-CN" altLang="en-US" sz="2400" dirty="0" smtClean="0"/>
                <a:t>： </a:t>
              </a:r>
              <a:r>
                <a:rPr lang="en-US" altLang="zh-CN" sz="2400" dirty="0"/>
                <a:t>Fe</a:t>
              </a:r>
              <a:r>
                <a:rPr lang="en-US" altLang="zh-CN" sz="2400" baseline="30000" dirty="0"/>
                <a:t>2+ </a:t>
              </a:r>
              <a:r>
                <a:rPr lang="en-US" altLang="zh-CN" sz="2400" dirty="0"/>
                <a:t>+ Ag</a:t>
              </a:r>
              <a:r>
                <a:rPr lang="en-US" altLang="zh-CN" sz="2400" baseline="30000" dirty="0" smtClean="0"/>
                <a:t>+  </a:t>
              </a:r>
              <a:r>
                <a:rPr lang="en-US" altLang="zh-CN" sz="2400" dirty="0" smtClean="0"/>
                <a:t>       </a:t>
              </a:r>
              <a:r>
                <a:rPr lang="en-US" altLang="zh-CN" sz="2400" dirty="0"/>
                <a:t>Fe</a:t>
              </a:r>
              <a:r>
                <a:rPr lang="en-US" altLang="zh-CN" sz="2400" baseline="30000" dirty="0"/>
                <a:t>3</a:t>
              </a:r>
              <a:r>
                <a:rPr lang="en-US" altLang="zh-CN" sz="2400" baseline="30000" dirty="0" smtClean="0"/>
                <a:t>+     </a:t>
              </a:r>
              <a:r>
                <a:rPr lang="en-US" altLang="zh-CN" sz="2400" dirty="0"/>
                <a:t>+ </a:t>
              </a:r>
              <a:r>
                <a:rPr lang="en-US" altLang="zh-CN" sz="2400" dirty="0" smtClean="0"/>
                <a:t>Ag,            </a:t>
              </a:r>
              <a:r>
                <a:rPr lang="zh-CN" altLang="en-US" sz="2400" i="1" dirty="0" smtClean="0"/>
                <a:t> </a:t>
              </a:r>
              <a:r>
                <a:rPr lang="en-US" altLang="zh-CN" sz="2400" dirty="0" smtClean="0"/>
                <a:t>=</a:t>
              </a:r>
              <a:r>
                <a:rPr lang="en-US" altLang="zh-CN" sz="2400" dirty="0"/>
                <a:t>2.98</a:t>
              </a:r>
              <a:r>
                <a:rPr lang="zh-CN" altLang="en-US" sz="2400" dirty="0"/>
                <a:t>。</a:t>
              </a:r>
            </a:p>
            <a:p>
              <a:pPr marL="457200" indent="-457200"/>
              <a:r>
                <a:rPr lang="en-US" altLang="zh-CN" sz="2400" dirty="0">
                  <a:solidFill>
                    <a:srgbClr val="003399"/>
                  </a:solidFill>
                </a:rPr>
                <a:t>(2)</a:t>
              </a:r>
              <a:r>
                <a:rPr lang="zh-CN" altLang="en-US" sz="2400" dirty="0">
                  <a:solidFill>
                    <a:srgbClr val="003399"/>
                  </a:solidFill>
                </a:rPr>
                <a:t>计算平衡时</a:t>
              </a:r>
              <a:r>
                <a:rPr lang="en-US" altLang="zh-CN" sz="2400" dirty="0">
                  <a:solidFill>
                    <a:srgbClr val="003399"/>
                  </a:solidFill>
                </a:rPr>
                <a:t>Ag</a:t>
              </a:r>
              <a:r>
                <a:rPr lang="en-US" altLang="zh-CN" sz="2400" baseline="30000" dirty="0">
                  <a:solidFill>
                    <a:srgbClr val="003399"/>
                  </a:solidFill>
                </a:rPr>
                <a:t>+</a:t>
              </a:r>
              <a:r>
                <a:rPr lang="zh-CN" altLang="en-US" sz="2400" dirty="0">
                  <a:solidFill>
                    <a:srgbClr val="003399"/>
                  </a:solidFill>
                </a:rPr>
                <a:t>、</a:t>
              </a:r>
              <a:r>
                <a:rPr lang="en-US" altLang="zh-CN" sz="2400" dirty="0">
                  <a:solidFill>
                    <a:srgbClr val="003399"/>
                  </a:solidFill>
                </a:rPr>
                <a:t>Fe</a:t>
              </a:r>
              <a:r>
                <a:rPr lang="en-US" altLang="zh-CN" sz="2400" baseline="30000" dirty="0">
                  <a:solidFill>
                    <a:srgbClr val="003399"/>
                  </a:solidFill>
                </a:rPr>
                <a:t>2+</a:t>
              </a:r>
              <a:r>
                <a:rPr lang="zh-CN" altLang="en-US" sz="2400" dirty="0">
                  <a:solidFill>
                    <a:srgbClr val="003399"/>
                  </a:solidFill>
                </a:rPr>
                <a:t>、</a:t>
              </a:r>
              <a:r>
                <a:rPr lang="en-US" altLang="zh-CN" sz="2400" dirty="0" smtClean="0">
                  <a:solidFill>
                    <a:srgbClr val="003399"/>
                  </a:solidFill>
                </a:rPr>
                <a:t>Fe</a:t>
              </a:r>
              <a:r>
                <a:rPr lang="en-US" altLang="zh-CN" sz="2400" baseline="30000" dirty="0" smtClean="0">
                  <a:solidFill>
                    <a:srgbClr val="003399"/>
                  </a:solidFill>
                </a:rPr>
                <a:t>3+</a:t>
              </a:r>
              <a:r>
                <a:rPr lang="zh-CN" altLang="en-US" sz="2400" dirty="0" smtClean="0">
                  <a:solidFill>
                    <a:srgbClr val="003399"/>
                  </a:solidFill>
                </a:rPr>
                <a:t>的浓度；</a:t>
              </a:r>
              <a:endParaRPr lang="zh-CN" altLang="en-US" sz="2400" dirty="0">
                <a:solidFill>
                  <a:srgbClr val="003399"/>
                </a:solidFill>
              </a:endParaRPr>
            </a:p>
          </p:txBody>
        </p:sp>
      </p:grpSp>
      <p:sp>
        <p:nvSpPr>
          <p:cNvPr id="693254" name="Text Box 6"/>
          <p:cNvSpPr txBox="1">
            <a:spLocks noChangeArrowheads="1"/>
          </p:cNvSpPr>
          <p:nvPr/>
        </p:nvSpPr>
        <p:spPr bwMode="auto">
          <a:xfrm>
            <a:off x="755650" y="2276475"/>
            <a:ext cx="1728788" cy="519113"/>
          </a:xfrm>
          <a:prstGeom prst="rect">
            <a:avLst/>
          </a:prstGeom>
          <a:noFill/>
          <a:ln w="9525">
            <a:noFill/>
            <a:miter lim="800000"/>
            <a:headEnd/>
            <a:tailEnd/>
          </a:ln>
          <a:effectLst/>
        </p:spPr>
        <p:txBody>
          <a:bodyPr>
            <a:spAutoFit/>
          </a:bodyPr>
          <a:lstStyle/>
          <a:p>
            <a:pPr algn="l">
              <a:spcBef>
                <a:spcPct val="50000"/>
              </a:spcBef>
            </a:pPr>
            <a:r>
              <a:rPr lang="zh-CN" altLang="en-US" sz="2800" dirty="0">
                <a:solidFill>
                  <a:srgbClr val="FF0000"/>
                </a:solidFill>
                <a:latin typeface="黑体" pitchFamily="49" charset="-122"/>
              </a:rPr>
              <a:t>解</a:t>
            </a:r>
            <a:r>
              <a:rPr lang="zh-CN" altLang="en-US" sz="2800" dirty="0">
                <a:solidFill>
                  <a:srgbClr val="FF0000"/>
                </a:solidFill>
                <a:latin typeface="黑体" pitchFamily="49" charset="-122"/>
                <a:sym typeface="Wingdings" pitchFamily="2" charset="2"/>
              </a:rPr>
              <a:t>：</a:t>
            </a:r>
            <a:r>
              <a:rPr lang="en-US" altLang="zh-CN" sz="2800" dirty="0">
                <a:solidFill>
                  <a:schemeClr val="hlink"/>
                </a:solidFill>
                <a:latin typeface="黑体" pitchFamily="49" charset="-122"/>
                <a:sym typeface="Wingdings" pitchFamily="2" charset="2"/>
              </a:rPr>
              <a:t>(2)</a:t>
            </a:r>
            <a:endParaRPr lang="en-US" altLang="zh-CN" sz="2800" dirty="0">
              <a:solidFill>
                <a:schemeClr val="hlink"/>
              </a:solidFill>
              <a:latin typeface="黑体" pitchFamily="49" charset="-122"/>
            </a:endParaRPr>
          </a:p>
        </p:txBody>
      </p:sp>
      <p:sp>
        <p:nvSpPr>
          <p:cNvPr id="693256" name="Rectangle 8"/>
          <p:cNvSpPr>
            <a:spLocks noChangeArrowheads="1"/>
          </p:cNvSpPr>
          <p:nvPr/>
        </p:nvSpPr>
        <p:spPr bwMode="auto">
          <a:xfrm>
            <a:off x="4572000" y="2214554"/>
            <a:ext cx="4143404" cy="519113"/>
          </a:xfrm>
          <a:prstGeom prst="rect">
            <a:avLst/>
          </a:prstGeom>
          <a:noFill/>
          <a:ln w="9525" algn="ctr">
            <a:noFill/>
            <a:miter lim="800000"/>
            <a:headEnd/>
            <a:tailEnd/>
          </a:ln>
          <a:effectLst/>
        </p:spPr>
        <p:txBody>
          <a:bodyPr wrap="square">
            <a:spAutoFit/>
          </a:bodyPr>
          <a:lstStyle/>
          <a:p>
            <a:pPr algn="l"/>
            <a:r>
              <a:rPr lang="en-US" altLang="zh-CN" sz="2800" dirty="0">
                <a:solidFill>
                  <a:schemeClr val="hlink"/>
                </a:solidFill>
              </a:rPr>
              <a:t>Fe</a:t>
            </a:r>
            <a:r>
              <a:rPr lang="en-US" altLang="zh-CN" sz="2800" baseline="30000" dirty="0">
                <a:solidFill>
                  <a:schemeClr val="hlink"/>
                </a:solidFill>
              </a:rPr>
              <a:t>2+</a:t>
            </a:r>
            <a:r>
              <a:rPr lang="en-US" altLang="zh-CN" sz="2800" dirty="0">
                <a:solidFill>
                  <a:schemeClr val="hlink"/>
                </a:solidFill>
              </a:rPr>
              <a:t> + Ag</a:t>
            </a:r>
            <a:r>
              <a:rPr lang="en-US" altLang="zh-CN" sz="2800" baseline="30000" dirty="0">
                <a:solidFill>
                  <a:schemeClr val="hlink"/>
                </a:solidFill>
              </a:rPr>
              <a:t>+</a:t>
            </a:r>
            <a:r>
              <a:rPr lang="en-US" altLang="zh-CN" sz="2800" dirty="0">
                <a:solidFill>
                  <a:schemeClr val="hlink"/>
                </a:solidFill>
              </a:rPr>
              <a:t>       Fe</a:t>
            </a:r>
            <a:r>
              <a:rPr lang="en-US" altLang="zh-CN" sz="2800" baseline="30000" dirty="0">
                <a:solidFill>
                  <a:schemeClr val="hlink"/>
                </a:solidFill>
              </a:rPr>
              <a:t>3+</a:t>
            </a:r>
            <a:r>
              <a:rPr lang="en-US" altLang="zh-CN" sz="2800" dirty="0">
                <a:solidFill>
                  <a:schemeClr val="hlink"/>
                </a:solidFill>
              </a:rPr>
              <a:t> + Ag</a:t>
            </a:r>
          </a:p>
        </p:txBody>
      </p:sp>
      <p:sp>
        <p:nvSpPr>
          <p:cNvPr id="693258" name="Text Box 10"/>
          <p:cNvSpPr txBox="1">
            <a:spLocks noChangeArrowheads="1"/>
          </p:cNvSpPr>
          <p:nvPr/>
        </p:nvSpPr>
        <p:spPr bwMode="auto">
          <a:xfrm>
            <a:off x="857224" y="2786058"/>
            <a:ext cx="7993063" cy="1477328"/>
          </a:xfrm>
          <a:prstGeom prst="rect">
            <a:avLst/>
          </a:prstGeom>
          <a:noFill/>
          <a:ln w="9525">
            <a:noFill/>
            <a:miter lim="800000"/>
            <a:headEnd/>
            <a:tailEnd/>
          </a:ln>
          <a:effectLst/>
        </p:spPr>
        <p:txBody>
          <a:bodyPr>
            <a:spAutoFit/>
          </a:bodyPr>
          <a:lstStyle/>
          <a:p>
            <a:pPr algn="l">
              <a:lnSpc>
                <a:spcPct val="90000"/>
              </a:lnSpc>
            </a:pPr>
            <a:r>
              <a:rPr lang="zh-CN" altLang="en-US" sz="2800" dirty="0">
                <a:solidFill>
                  <a:srgbClr val="003399"/>
                </a:solidFill>
              </a:rPr>
              <a:t>开始浓度</a:t>
            </a:r>
            <a:r>
              <a:rPr lang="en-US" altLang="zh-CN" sz="2800" dirty="0">
                <a:solidFill>
                  <a:srgbClr val="003399"/>
                </a:solidFill>
              </a:rPr>
              <a:t>/(mol</a:t>
            </a:r>
            <a:r>
              <a:rPr lang="en-US" altLang="zh-CN" sz="2800" dirty="0">
                <a:solidFill>
                  <a:srgbClr val="003399"/>
                </a:solidFill>
                <a:cs typeface="Times New Roman" pitchFamily="18" charset="0"/>
              </a:rPr>
              <a:t>·</a:t>
            </a:r>
            <a:r>
              <a:rPr lang="en-US" altLang="zh-CN" sz="2800" dirty="0">
                <a:solidFill>
                  <a:srgbClr val="003399"/>
                </a:solidFill>
              </a:rPr>
              <a:t>L</a:t>
            </a:r>
            <a:r>
              <a:rPr lang="en-US" altLang="zh-CN" sz="2800" baseline="30000" dirty="0">
                <a:solidFill>
                  <a:srgbClr val="003399"/>
                </a:solidFill>
              </a:rPr>
              <a:t>-1</a:t>
            </a:r>
            <a:r>
              <a:rPr lang="en-US" altLang="zh-CN" sz="2800" dirty="0">
                <a:solidFill>
                  <a:srgbClr val="003399"/>
                </a:solidFill>
              </a:rPr>
              <a:t>)     0.100      0.100 </a:t>
            </a:r>
            <a:r>
              <a:rPr lang="en-US" altLang="zh-CN" sz="2800" dirty="0" smtClean="0">
                <a:solidFill>
                  <a:srgbClr val="003399"/>
                </a:solidFill>
              </a:rPr>
              <a:t>      </a:t>
            </a:r>
            <a:r>
              <a:rPr lang="en-US" altLang="zh-CN" sz="2800" dirty="0">
                <a:solidFill>
                  <a:srgbClr val="003399"/>
                </a:solidFill>
              </a:rPr>
              <a:t>0.010</a:t>
            </a:r>
          </a:p>
          <a:p>
            <a:pPr algn="l">
              <a:lnSpc>
                <a:spcPct val="90000"/>
              </a:lnSpc>
            </a:pPr>
            <a:r>
              <a:rPr lang="zh-CN" altLang="en-US" sz="2800" dirty="0">
                <a:solidFill>
                  <a:srgbClr val="003399"/>
                </a:solidFill>
              </a:rPr>
              <a:t>浓度变化</a:t>
            </a:r>
            <a:r>
              <a:rPr lang="en-US" altLang="zh-CN" sz="2800" dirty="0">
                <a:solidFill>
                  <a:srgbClr val="003399"/>
                </a:solidFill>
              </a:rPr>
              <a:t>/(mol·L</a:t>
            </a:r>
            <a:r>
              <a:rPr lang="en-US" altLang="zh-CN" baseline="30000" dirty="0">
                <a:solidFill>
                  <a:srgbClr val="003399"/>
                </a:solidFill>
              </a:rPr>
              <a:t>-1</a:t>
            </a:r>
            <a:r>
              <a:rPr lang="en-US" altLang="zh-CN" sz="2800" dirty="0">
                <a:solidFill>
                  <a:srgbClr val="003399"/>
                </a:solidFill>
              </a:rPr>
              <a:t>)         </a:t>
            </a:r>
            <a:r>
              <a:rPr lang="en-US" altLang="zh-CN" i="1" dirty="0">
                <a:solidFill>
                  <a:srgbClr val="003399"/>
                </a:solidFill>
              </a:rPr>
              <a:t>-x        -x        +x</a:t>
            </a:r>
            <a:endParaRPr lang="en-US" altLang="zh-CN" sz="2800" dirty="0">
              <a:solidFill>
                <a:srgbClr val="003399"/>
              </a:solidFill>
            </a:endParaRPr>
          </a:p>
          <a:p>
            <a:pPr algn="l">
              <a:lnSpc>
                <a:spcPct val="90000"/>
              </a:lnSpc>
            </a:pPr>
            <a:r>
              <a:rPr lang="zh-CN" altLang="en-US" sz="2800" dirty="0">
                <a:solidFill>
                  <a:srgbClr val="003399"/>
                </a:solidFill>
              </a:rPr>
              <a:t>平衡浓度</a:t>
            </a:r>
            <a:r>
              <a:rPr lang="en-US" altLang="zh-CN" sz="2800" dirty="0">
                <a:solidFill>
                  <a:srgbClr val="003399"/>
                </a:solidFill>
              </a:rPr>
              <a:t>/(mol·L</a:t>
            </a:r>
            <a:r>
              <a:rPr lang="en-US" altLang="zh-CN" sz="2800" baseline="30000" dirty="0">
                <a:solidFill>
                  <a:srgbClr val="003399"/>
                </a:solidFill>
              </a:rPr>
              <a:t>-1</a:t>
            </a:r>
            <a:r>
              <a:rPr lang="en-US" altLang="zh-CN" sz="2800" dirty="0">
                <a:solidFill>
                  <a:srgbClr val="003399"/>
                </a:solidFill>
              </a:rPr>
              <a:t>)   0.100</a:t>
            </a:r>
            <a:r>
              <a:rPr lang="en-US" altLang="zh-CN" i="1" dirty="0">
                <a:solidFill>
                  <a:srgbClr val="003399"/>
                </a:solidFill>
              </a:rPr>
              <a:t>-x</a:t>
            </a:r>
            <a:r>
              <a:rPr lang="en-US" altLang="zh-CN" sz="2800" dirty="0">
                <a:solidFill>
                  <a:srgbClr val="003399"/>
                </a:solidFill>
              </a:rPr>
              <a:t>   </a:t>
            </a:r>
            <a:r>
              <a:rPr lang="en-US" altLang="zh-CN" sz="2800" dirty="0" err="1">
                <a:solidFill>
                  <a:srgbClr val="003399"/>
                </a:solidFill>
              </a:rPr>
              <a:t>0.100</a:t>
            </a:r>
            <a:r>
              <a:rPr lang="en-US" altLang="zh-CN" i="1" dirty="0" err="1">
                <a:solidFill>
                  <a:srgbClr val="003399"/>
                </a:solidFill>
              </a:rPr>
              <a:t>-x</a:t>
            </a:r>
            <a:r>
              <a:rPr lang="en-US" altLang="zh-CN" sz="2800" dirty="0">
                <a:solidFill>
                  <a:srgbClr val="003399"/>
                </a:solidFill>
              </a:rPr>
              <a:t>   0.010</a:t>
            </a:r>
            <a:r>
              <a:rPr lang="en-US" altLang="zh-CN" i="1" dirty="0">
                <a:solidFill>
                  <a:srgbClr val="003399"/>
                </a:solidFill>
              </a:rPr>
              <a:t>+x</a:t>
            </a:r>
          </a:p>
        </p:txBody>
      </p:sp>
      <p:sp>
        <p:nvSpPr>
          <p:cNvPr id="693259" name="Text Box 11"/>
          <p:cNvSpPr txBox="1">
            <a:spLocks noChangeArrowheads="1"/>
          </p:cNvSpPr>
          <p:nvPr/>
        </p:nvSpPr>
        <p:spPr bwMode="auto">
          <a:xfrm>
            <a:off x="1979613" y="4868863"/>
            <a:ext cx="1835150" cy="519112"/>
          </a:xfrm>
          <a:prstGeom prst="rect">
            <a:avLst/>
          </a:prstGeom>
          <a:noFill/>
          <a:ln w="9525">
            <a:noFill/>
            <a:miter lim="800000"/>
            <a:headEnd/>
            <a:tailEnd/>
          </a:ln>
          <a:effectLst/>
        </p:spPr>
        <p:txBody>
          <a:bodyPr>
            <a:spAutoFit/>
          </a:bodyPr>
          <a:lstStyle/>
          <a:p>
            <a:pPr algn="l">
              <a:spcBef>
                <a:spcPct val="50000"/>
              </a:spcBef>
            </a:pPr>
            <a:r>
              <a:rPr lang="en-US" altLang="zh-CN" sz="2800" i="1" dirty="0">
                <a:solidFill>
                  <a:srgbClr val="003399"/>
                </a:solidFill>
              </a:rPr>
              <a:t>x</a:t>
            </a:r>
            <a:r>
              <a:rPr lang="en-US" altLang="zh-CN" sz="2800" dirty="0">
                <a:solidFill>
                  <a:srgbClr val="003399"/>
                </a:solidFill>
              </a:rPr>
              <a:t>=0.013</a:t>
            </a:r>
          </a:p>
        </p:txBody>
      </p:sp>
      <p:grpSp>
        <p:nvGrpSpPr>
          <p:cNvPr id="4" name="Group 12"/>
          <p:cNvGrpSpPr>
            <a:grpSpLocks/>
          </p:cNvGrpSpPr>
          <p:nvPr/>
        </p:nvGrpSpPr>
        <p:grpSpPr bwMode="auto">
          <a:xfrm>
            <a:off x="827088" y="5373688"/>
            <a:ext cx="8316912" cy="877887"/>
            <a:chOff x="68" y="3339"/>
            <a:chExt cx="6123" cy="553"/>
          </a:xfrm>
        </p:grpSpPr>
        <p:sp>
          <p:nvSpPr>
            <p:cNvPr id="693261" name="Text Box 13"/>
            <p:cNvSpPr txBox="1">
              <a:spLocks noChangeArrowheads="1"/>
            </p:cNvSpPr>
            <p:nvPr/>
          </p:nvSpPr>
          <p:spPr bwMode="auto">
            <a:xfrm>
              <a:off x="113" y="3339"/>
              <a:ext cx="5534" cy="252"/>
            </a:xfrm>
            <a:prstGeom prst="rect">
              <a:avLst/>
            </a:prstGeom>
            <a:noFill/>
            <a:ln w="9525">
              <a:noFill/>
              <a:miter lim="800000"/>
              <a:headEnd/>
              <a:tailEnd/>
            </a:ln>
            <a:effectLst/>
          </p:spPr>
          <p:txBody>
            <a:bodyPr>
              <a:spAutoFit/>
            </a:bodyPr>
            <a:lstStyle/>
            <a:p>
              <a:pPr algn="l">
                <a:lnSpc>
                  <a:spcPct val="70000"/>
                </a:lnSpc>
                <a:spcBef>
                  <a:spcPct val="50000"/>
                </a:spcBef>
              </a:pPr>
              <a:r>
                <a:rPr lang="en-US" altLang="zh-CN" sz="2800" i="1" dirty="0">
                  <a:solidFill>
                    <a:srgbClr val="003399"/>
                  </a:solidFill>
                </a:rPr>
                <a:t>c</a:t>
              </a:r>
              <a:r>
                <a:rPr lang="en-US" altLang="zh-CN" sz="2800" dirty="0">
                  <a:solidFill>
                    <a:srgbClr val="003399"/>
                  </a:solidFill>
                </a:rPr>
                <a:t>(Fe</a:t>
              </a:r>
              <a:r>
                <a:rPr lang="en-US" altLang="zh-CN" sz="2800" baseline="30000" dirty="0">
                  <a:solidFill>
                    <a:srgbClr val="003399"/>
                  </a:solidFill>
                </a:rPr>
                <a:t>3+</a:t>
              </a:r>
              <a:r>
                <a:rPr lang="en-US" altLang="zh-CN" sz="2800" dirty="0">
                  <a:solidFill>
                    <a:srgbClr val="003399"/>
                  </a:solidFill>
                </a:rPr>
                <a:t>)=(0.010+0.013)mol</a:t>
              </a:r>
              <a:r>
                <a:rPr lang="en-US" altLang="zh-CN" sz="2800" dirty="0">
                  <a:solidFill>
                    <a:srgbClr val="003399"/>
                  </a:solidFill>
                  <a:cs typeface="Times New Roman" pitchFamily="18" charset="0"/>
                </a:rPr>
                <a:t>·</a:t>
              </a:r>
              <a:r>
                <a:rPr lang="en-US" altLang="zh-CN" sz="2800" dirty="0">
                  <a:solidFill>
                    <a:srgbClr val="003399"/>
                  </a:solidFill>
                </a:rPr>
                <a:t>L</a:t>
              </a:r>
              <a:r>
                <a:rPr lang="en-US" altLang="zh-CN" sz="2800" baseline="30000" dirty="0">
                  <a:solidFill>
                    <a:srgbClr val="003399"/>
                  </a:solidFill>
                </a:rPr>
                <a:t>-1</a:t>
              </a:r>
              <a:r>
                <a:rPr lang="en-US" altLang="zh-CN" sz="2800" dirty="0">
                  <a:solidFill>
                    <a:srgbClr val="003399"/>
                  </a:solidFill>
                </a:rPr>
                <a:t>=0.023 mol·L</a:t>
              </a:r>
              <a:r>
                <a:rPr lang="en-US" altLang="zh-CN" sz="2800" baseline="30000" dirty="0">
                  <a:solidFill>
                    <a:srgbClr val="003399"/>
                  </a:solidFill>
                </a:rPr>
                <a:t>-1</a:t>
              </a:r>
              <a:r>
                <a:rPr lang="en-US" altLang="zh-CN" sz="2800" dirty="0">
                  <a:solidFill>
                    <a:srgbClr val="003399"/>
                  </a:solidFill>
                </a:rPr>
                <a:t> </a:t>
              </a:r>
            </a:p>
          </p:txBody>
        </p:sp>
        <p:sp>
          <p:nvSpPr>
            <p:cNvPr id="693262" name="Text Box 14"/>
            <p:cNvSpPr txBox="1">
              <a:spLocks noChangeArrowheads="1"/>
            </p:cNvSpPr>
            <p:nvPr/>
          </p:nvSpPr>
          <p:spPr bwMode="auto">
            <a:xfrm>
              <a:off x="68" y="3640"/>
              <a:ext cx="6123" cy="252"/>
            </a:xfrm>
            <a:prstGeom prst="rect">
              <a:avLst/>
            </a:prstGeom>
            <a:noFill/>
            <a:ln w="9525">
              <a:noFill/>
              <a:miter lim="800000"/>
              <a:headEnd/>
              <a:tailEnd/>
            </a:ln>
            <a:effectLst/>
          </p:spPr>
          <p:txBody>
            <a:bodyPr>
              <a:spAutoFit/>
            </a:bodyPr>
            <a:lstStyle/>
            <a:p>
              <a:pPr algn="l">
                <a:lnSpc>
                  <a:spcPct val="70000"/>
                </a:lnSpc>
                <a:spcBef>
                  <a:spcPct val="50000"/>
                </a:spcBef>
              </a:pPr>
              <a:r>
                <a:rPr lang="en-US" altLang="zh-CN" sz="2800" i="1">
                  <a:solidFill>
                    <a:srgbClr val="003399"/>
                  </a:solidFill>
                </a:rPr>
                <a:t>c</a:t>
              </a:r>
              <a:r>
                <a:rPr lang="en-US" altLang="zh-CN" sz="2800">
                  <a:solidFill>
                    <a:srgbClr val="003399"/>
                  </a:solidFill>
                </a:rPr>
                <a:t>(Fe</a:t>
              </a:r>
              <a:r>
                <a:rPr lang="en-US" altLang="zh-CN" sz="2800" baseline="30000">
                  <a:solidFill>
                    <a:srgbClr val="003399"/>
                  </a:solidFill>
                </a:rPr>
                <a:t>2+</a:t>
              </a:r>
              <a:r>
                <a:rPr lang="en-US" altLang="zh-CN" sz="2800">
                  <a:solidFill>
                    <a:srgbClr val="003399"/>
                  </a:solidFill>
                </a:rPr>
                <a:t>)=</a:t>
              </a:r>
              <a:r>
                <a:rPr lang="en-US" altLang="zh-CN" sz="2800" i="1">
                  <a:solidFill>
                    <a:srgbClr val="003399"/>
                  </a:solidFill>
                </a:rPr>
                <a:t>c</a:t>
              </a:r>
              <a:r>
                <a:rPr lang="en-US" altLang="zh-CN" sz="2800">
                  <a:solidFill>
                    <a:srgbClr val="003399"/>
                  </a:solidFill>
                </a:rPr>
                <a:t>(Ag</a:t>
              </a:r>
              <a:r>
                <a:rPr lang="en-US" altLang="zh-CN" sz="2800" baseline="30000">
                  <a:solidFill>
                    <a:srgbClr val="003399"/>
                  </a:solidFill>
                </a:rPr>
                <a:t>+</a:t>
              </a:r>
              <a:r>
                <a:rPr lang="en-US" altLang="zh-CN" sz="2800">
                  <a:solidFill>
                    <a:srgbClr val="003399"/>
                  </a:solidFill>
                </a:rPr>
                <a:t>)=(0.100-0.013)mol</a:t>
              </a:r>
              <a:r>
                <a:rPr lang="en-US" altLang="zh-CN" sz="2800">
                  <a:solidFill>
                    <a:srgbClr val="003399"/>
                  </a:solidFill>
                  <a:cs typeface="Times New Roman" pitchFamily="18" charset="0"/>
                </a:rPr>
                <a:t>·</a:t>
              </a:r>
              <a:r>
                <a:rPr lang="en-US" altLang="zh-CN" sz="2800">
                  <a:solidFill>
                    <a:srgbClr val="003399"/>
                  </a:solidFill>
                </a:rPr>
                <a:t>L</a:t>
              </a:r>
              <a:r>
                <a:rPr lang="en-US" altLang="zh-CN" sz="2800" baseline="30000">
                  <a:solidFill>
                    <a:srgbClr val="003399"/>
                  </a:solidFill>
                </a:rPr>
                <a:t>-1</a:t>
              </a:r>
              <a:r>
                <a:rPr lang="en-US" altLang="zh-CN" sz="2800">
                  <a:solidFill>
                    <a:srgbClr val="003399"/>
                  </a:solidFill>
                </a:rPr>
                <a:t>=0.087 mol·L</a:t>
              </a:r>
              <a:r>
                <a:rPr lang="en-US" altLang="zh-CN" sz="2800" baseline="30000">
                  <a:solidFill>
                    <a:srgbClr val="003399"/>
                  </a:solidFill>
                </a:rPr>
                <a:t>-1</a:t>
              </a:r>
              <a:r>
                <a:rPr lang="en-US" altLang="zh-CN" sz="2800">
                  <a:solidFill>
                    <a:srgbClr val="003399"/>
                  </a:solidFill>
                </a:rPr>
                <a:t> </a:t>
              </a:r>
            </a:p>
          </p:txBody>
        </p:sp>
      </p:grpSp>
      <p:grpSp>
        <p:nvGrpSpPr>
          <p:cNvPr id="5" name="Group 15"/>
          <p:cNvGrpSpPr>
            <a:grpSpLocks/>
          </p:cNvGrpSpPr>
          <p:nvPr/>
        </p:nvGrpSpPr>
        <p:grpSpPr bwMode="auto">
          <a:xfrm>
            <a:off x="857225" y="4143380"/>
            <a:ext cx="7883525" cy="933449"/>
            <a:chOff x="567" y="2977"/>
            <a:chExt cx="4966" cy="588"/>
          </a:xfrm>
        </p:grpSpPr>
        <p:grpSp>
          <p:nvGrpSpPr>
            <p:cNvPr id="6" name="Group 16"/>
            <p:cNvGrpSpPr>
              <a:grpSpLocks/>
            </p:cNvGrpSpPr>
            <p:nvPr/>
          </p:nvGrpSpPr>
          <p:grpSpPr bwMode="auto">
            <a:xfrm>
              <a:off x="793" y="3113"/>
              <a:ext cx="91" cy="91"/>
              <a:chOff x="783" y="3270"/>
              <a:chExt cx="91" cy="91"/>
            </a:xfrm>
          </p:grpSpPr>
          <p:sp>
            <p:nvSpPr>
              <p:cNvPr id="693265" name="Oval 17"/>
              <p:cNvSpPr>
                <a:spLocks noChangeArrowheads="1"/>
              </p:cNvSpPr>
              <p:nvPr/>
            </p:nvSpPr>
            <p:spPr bwMode="auto">
              <a:xfrm>
                <a:off x="783" y="3270"/>
                <a:ext cx="91" cy="91"/>
              </a:xfrm>
              <a:prstGeom prst="ellipse">
                <a:avLst/>
              </a:prstGeom>
              <a:noFill/>
              <a:ln w="9525">
                <a:solidFill>
                  <a:schemeClr val="tx1"/>
                </a:solidFill>
                <a:round/>
                <a:headEnd/>
                <a:tailEnd/>
              </a:ln>
              <a:effectLst/>
            </p:spPr>
            <p:txBody>
              <a:bodyPr wrap="none" anchor="ctr"/>
              <a:lstStyle/>
              <a:p>
                <a:endParaRPr lang="zh-CN" altLang="en-US" sz="2800"/>
              </a:p>
            </p:txBody>
          </p:sp>
          <p:sp>
            <p:nvSpPr>
              <p:cNvPr id="693266" name="Line 18"/>
              <p:cNvSpPr>
                <a:spLocks noChangeShapeType="1"/>
              </p:cNvSpPr>
              <p:nvPr/>
            </p:nvSpPr>
            <p:spPr bwMode="auto">
              <a:xfrm>
                <a:off x="783" y="3316"/>
                <a:ext cx="91" cy="0"/>
              </a:xfrm>
              <a:prstGeom prst="line">
                <a:avLst/>
              </a:prstGeom>
              <a:noFill/>
              <a:ln w="9525">
                <a:solidFill>
                  <a:schemeClr val="tx1"/>
                </a:solidFill>
                <a:round/>
                <a:headEnd/>
                <a:tailEnd/>
              </a:ln>
              <a:effectLst/>
            </p:spPr>
            <p:txBody>
              <a:bodyPr/>
              <a:lstStyle/>
              <a:p>
                <a:endParaRPr lang="zh-CN" altLang="en-US" sz="2800"/>
              </a:p>
            </p:txBody>
          </p:sp>
        </p:grpSp>
        <p:sp>
          <p:nvSpPr>
            <p:cNvPr id="693267" name="Line 19"/>
            <p:cNvSpPr>
              <a:spLocks noChangeShapeType="1"/>
            </p:cNvSpPr>
            <p:nvPr/>
          </p:nvSpPr>
          <p:spPr bwMode="auto">
            <a:xfrm>
              <a:off x="1043" y="3249"/>
              <a:ext cx="2155" cy="0"/>
            </a:xfrm>
            <a:prstGeom prst="line">
              <a:avLst/>
            </a:prstGeom>
            <a:noFill/>
            <a:ln w="9525">
              <a:solidFill>
                <a:schemeClr val="tx1"/>
              </a:solidFill>
              <a:round/>
              <a:headEnd/>
              <a:tailEnd/>
            </a:ln>
            <a:effectLst/>
          </p:spPr>
          <p:txBody>
            <a:bodyPr/>
            <a:lstStyle/>
            <a:p>
              <a:endParaRPr lang="zh-CN" altLang="en-US" sz="2800"/>
            </a:p>
          </p:txBody>
        </p:sp>
        <p:grpSp>
          <p:nvGrpSpPr>
            <p:cNvPr id="7" name="Group 20"/>
            <p:cNvGrpSpPr>
              <a:grpSpLocks/>
            </p:cNvGrpSpPr>
            <p:nvPr/>
          </p:nvGrpSpPr>
          <p:grpSpPr bwMode="auto">
            <a:xfrm>
              <a:off x="3016" y="3294"/>
              <a:ext cx="91" cy="91"/>
              <a:chOff x="3662" y="3375"/>
              <a:chExt cx="91" cy="91"/>
            </a:xfrm>
          </p:grpSpPr>
          <p:sp>
            <p:nvSpPr>
              <p:cNvPr id="693269" name="Oval 21"/>
              <p:cNvSpPr>
                <a:spLocks noChangeArrowheads="1"/>
              </p:cNvSpPr>
              <p:nvPr/>
            </p:nvSpPr>
            <p:spPr bwMode="auto">
              <a:xfrm>
                <a:off x="3662" y="3375"/>
                <a:ext cx="91" cy="91"/>
              </a:xfrm>
              <a:prstGeom prst="ellipse">
                <a:avLst/>
              </a:prstGeom>
              <a:noFill/>
              <a:ln w="9525">
                <a:solidFill>
                  <a:schemeClr val="tx1"/>
                </a:solidFill>
                <a:round/>
                <a:headEnd/>
                <a:tailEnd/>
              </a:ln>
              <a:effectLst/>
            </p:spPr>
            <p:txBody>
              <a:bodyPr wrap="none" anchor="ctr"/>
              <a:lstStyle/>
              <a:p>
                <a:endParaRPr lang="zh-CN" altLang="en-US" sz="2800"/>
              </a:p>
            </p:txBody>
          </p:sp>
          <p:sp>
            <p:nvSpPr>
              <p:cNvPr id="693270" name="Line 22"/>
              <p:cNvSpPr>
                <a:spLocks noChangeShapeType="1"/>
              </p:cNvSpPr>
              <p:nvPr/>
            </p:nvSpPr>
            <p:spPr bwMode="auto">
              <a:xfrm>
                <a:off x="3662" y="3421"/>
                <a:ext cx="80" cy="9"/>
              </a:xfrm>
              <a:prstGeom prst="line">
                <a:avLst/>
              </a:prstGeom>
              <a:noFill/>
              <a:ln w="9525">
                <a:solidFill>
                  <a:schemeClr val="tx1"/>
                </a:solidFill>
                <a:round/>
                <a:headEnd/>
                <a:tailEnd/>
              </a:ln>
              <a:effectLst/>
            </p:spPr>
            <p:txBody>
              <a:bodyPr/>
              <a:lstStyle/>
              <a:p>
                <a:endParaRPr lang="zh-CN" altLang="en-US" sz="2800"/>
              </a:p>
            </p:txBody>
          </p:sp>
        </p:grpSp>
        <p:grpSp>
          <p:nvGrpSpPr>
            <p:cNvPr id="8" name="Group 23"/>
            <p:cNvGrpSpPr>
              <a:grpSpLocks/>
            </p:cNvGrpSpPr>
            <p:nvPr/>
          </p:nvGrpSpPr>
          <p:grpSpPr bwMode="auto">
            <a:xfrm>
              <a:off x="567" y="2977"/>
              <a:ext cx="4966" cy="588"/>
              <a:chOff x="590" y="2976"/>
              <a:chExt cx="4966" cy="588"/>
            </a:xfrm>
          </p:grpSpPr>
          <p:sp>
            <p:nvSpPr>
              <p:cNvPr id="693272" name="Text Box 24"/>
              <p:cNvSpPr txBox="1">
                <a:spLocks noChangeArrowheads="1"/>
              </p:cNvSpPr>
              <p:nvPr/>
            </p:nvSpPr>
            <p:spPr bwMode="auto">
              <a:xfrm>
                <a:off x="590" y="3066"/>
                <a:ext cx="4966" cy="327"/>
              </a:xfrm>
              <a:prstGeom prst="rect">
                <a:avLst/>
              </a:prstGeom>
              <a:noFill/>
              <a:ln w="9525">
                <a:noFill/>
                <a:miter lim="800000"/>
                <a:headEnd/>
                <a:tailEnd/>
              </a:ln>
              <a:effectLst/>
            </p:spPr>
            <p:txBody>
              <a:bodyPr>
                <a:spAutoFit/>
              </a:bodyPr>
              <a:lstStyle/>
              <a:p>
                <a:pPr algn="l">
                  <a:spcBef>
                    <a:spcPct val="50000"/>
                  </a:spcBef>
                </a:pPr>
                <a:r>
                  <a:rPr lang="en-US" altLang="zh-CN" sz="2800" i="1" dirty="0" smtClean="0"/>
                  <a:t>K  </a:t>
                </a:r>
                <a:r>
                  <a:rPr lang="en-US" altLang="zh-CN" sz="2800" dirty="0"/>
                  <a:t>=                                     </a:t>
                </a:r>
                <a:r>
                  <a:rPr lang="en-US" altLang="zh-CN" sz="2800" dirty="0" smtClean="0"/>
                  <a:t>=                 </a:t>
                </a:r>
                <a:r>
                  <a:rPr lang="en-US" altLang="zh-CN" sz="2800" dirty="0"/>
                  <a:t>=2.98</a:t>
                </a:r>
              </a:p>
            </p:txBody>
          </p:sp>
          <p:sp>
            <p:nvSpPr>
              <p:cNvPr id="693273" name="Text Box 25"/>
              <p:cNvSpPr txBox="1">
                <a:spLocks noChangeArrowheads="1"/>
              </p:cNvSpPr>
              <p:nvPr/>
            </p:nvSpPr>
            <p:spPr bwMode="auto">
              <a:xfrm>
                <a:off x="950" y="3021"/>
                <a:ext cx="3447" cy="543"/>
              </a:xfrm>
              <a:prstGeom prst="rect">
                <a:avLst/>
              </a:prstGeom>
              <a:noFill/>
              <a:ln w="9525">
                <a:noFill/>
                <a:miter lim="800000"/>
                <a:headEnd/>
                <a:tailEnd/>
              </a:ln>
              <a:effectLst/>
            </p:spPr>
            <p:txBody>
              <a:bodyPr>
                <a:spAutoFit/>
              </a:bodyPr>
              <a:lstStyle/>
              <a:p>
                <a:pPr algn="l">
                  <a:spcBef>
                    <a:spcPct val="50000"/>
                  </a:spcBef>
                </a:pPr>
                <a:r>
                  <a:rPr lang="en-US" altLang="zh-CN" sz="2800" dirty="0"/>
                  <a:t>          [</a:t>
                </a:r>
                <a:r>
                  <a:rPr lang="en-US" altLang="zh-CN" sz="2800" i="1" dirty="0"/>
                  <a:t>c</a:t>
                </a:r>
                <a:r>
                  <a:rPr lang="en-US" altLang="zh-CN" sz="2800" dirty="0"/>
                  <a:t>(Fe</a:t>
                </a:r>
                <a:r>
                  <a:rPr lang="en-US" altLang="zh-CN" sz="2800" baseline="30000" dirty="0"/>
                  <a:t>3+</a:t>
                </a:r>
                <a:r>
                  <a:rPr lang="en-US" altLang="zh-CN" sz="2800" dirty="0"/>
                  <a:t>)/</a:t>
                </a:r>
                <a:r>
                  <a:rPr lang="en-US" altLang="zh-CN" sz="2800" i="1" dirty="0"/>
                  <a:t>c  </a:t>
                </a:r>
                <a:r>
                  <a:rPr lang="en-US" altLang="zh-CN" sz="2800" dirty="0"/>
                  <a:t>]</a:t>
                </a:r>
              </a:p>
              <a:p>
                <a:pPr algn="l">
                  <a:lnSpc>
                    <a:spcPct val="30000"/>
                  </a:lnSpc>
                  <a:spcBef>
                    <a:spcPct val="50000"/>
                  </a:spcBef>
                </a:pPr>
                <a:r>
                  <a:rPr lang="en-US" altLang="zh-CN" sz="2800" dirty="0"/>
                  <a:t>[</a:t>
                </a:r>
                <a:r>
                  <a:rPr lang="en-US" altLang="zh-CN" sz="2800" i="1" dirty="0"/>
                  <a:t>c</a:t>
                </a:r>
                <a:r>
                  <a:rPr lang="en-US" altLang="zh-CN" sz="2800" dirty="0"/>
                  <a:t>(Fe</a:t>
                </a:r>
                <a:r>
                  <a:rPr lang="en-US" altLang="zh-CN" sz="2800" baseline="30000" dirty="0"/>
                  <a:t>2+</a:t>
                </a:r>
                <a:r>
                  <a:rPr lang="en-US" altLang="zh-CN" sz="2800" dirty="0"/>
                  <a:t>)/</a:t>
                </a:r>
                <a:r>
                  <a:rPr lang="en-US" altLang="zh-CN" sz="2800" i="1" dirty="0"/>
                  <a:t>c  </a:t>
                </a:r>
                <a:r>
                  <a:rPr lang="en-US" altLang="zh-CN" sz="2800" dirty="0"/>
                  <a:t>] [</a:t>
                </a:r>
                <a:r>
                  <a:rPr lang="en-US" altLang="zh-CN" sz="2800" i="1" dirty="0"/>
                  <a:t>c</a:t>
                </a:r>
                <a:r>
                  <a:rPr lang="en-US" altLang="zh-CN" sz="2800" dirty="0"/>
                  <a:t>(Ag</a:t>
                </a:r>
                <a:r>
                  <a:rPr lang="en-US" altLang="zh-CN" sz="2800" baseline="30000" dirty="0"/>
                  <a:t>+</a:t>
                </a:r>
                <a:r>
                  <a:rPr lang="en-US" altLang="zh-CN" sz="2800" dirty="0"/>
                  <a:t>)/</a:t>
                </a:r>
                <a:r>
                  <a:rPr lang="en-US" altLang="zh-CN" sz="2800" i="1" dirty="0"/>
                  <a:t>c  </a:t>
                </a:r>
                <a:r>
                  <a:rPr lang="en-US" altLang="zh-CN" sz="2800" dirty="0"/>
                  <a:t>]</a:t>
                </a:r>
              </a:p>
            </p:txBody>
          </p:sp>
          <p:grpSp>
            <p:nvGrpSpPr>
              <p:cNvPr id="9" name="Group 26"/>
              <p:cNvGrpSpPr>
                <a:grpSpLocks/>
              </p:cNvGrpSpPr>
              <p:nvPr/>
            </p:nvGrpSpPr>
            <p:grpSpPr bwMode="auto">
              <a:xfrm>
                <a:off x="3379" y="2976"/>
                <a:ext cx="1361" cy="475"/>
                <a:chOff x="3379" y="2976"/>
                <a:chExt cx="1361" cy="475"/>
              </a:xfrm>
            </p:grpSpPr>
            <p:sp>
              <p:nvSpPr>
                <p:cNvPr id="693275" name="Text Box 27"/>
                <p:cNvSpPr txBox="1">
                  <a:spLocks noChangeArrowheads="1"/>
                </p:cNvSpPr>
                <p:nvPr/>
              </p:nvSpPr>
              <p:spPr bwMode="auto">
                <a:xfrm>
                  <a:off x="3379" y="2976"/>
                  <a:ext cx="1361" cy="475"/>
                </a:xfrm>
                <a:prstGeom prst="rect">
                  <a:avLst/>
                </a:prstGeom>
                <a:noFill/>
                <a:ln w="9525">
                  <a:noFill/>
                  <a:miter lim="800000"/>
                  <a:headEnd/>
                  <a:tailEnd/>
                </a:ln>
                <a:effectLst/>
              </p:spPr>
              <p:txBody>
                <a:bodyPr>
                  <a:spAutoFit/>
                </a:bodyPr>
                <a:lstStyle/>
                <a:p>
                  <a:pPr algn="l">
                    <a:spcBef>
                      <a:spcPct val="50000"/>
                    </a:spcBef>
                  </a:pPr>
                  <a:r>
                    <a:rPr lang="en-US" altLang="zh-CN" sz="2800" dirty="0"/>
                    <a:t> 0.010+</a:t>
                  </a:r>
                  <a:r>
                    <a:rPr lang="en-US" altLang="zh-CN" sz="2800" i="1" dirty="0"/>
                    <a:t>x</a:t>
                  </a:r>
                </a:p>
                <a:p>
                  <a:pPr algn="l">
                    <a:lnSpc>
                      <a:spcPct val="5000"/>
                    </a:lnSpc>
                    <a:spcBef>
                      <a:spcPct val="50000"/>
                    </a:spcBef>
                  </a:pPr>
                  <a:r>
                    <a:rPr lang="en-US" altLang="zh-CN" sz="2800" dirty="0"/>
                    <a:t>(0.100-</a:t>
                  </a:r>
                  <a:r>
                    <a:rPr lang="en-US" altLang="zh-CN" sz="2800" i="1" dirty="0"/>
                    <a:t>x</a:t>
                  </a:r>
                  <a:r>
                    <a:rPr lang="en-US" altLang="zh-CN" sz="2800" dirty="0"/>
                    <a:t>)</a:t>
                  </a:r>
                  <a:r>
                    <a:rPr lang="en-US" altLang="zh-CN" sz="2800" baseline="30000" dirty="0"/>
                    <a:t>2</a:t>
                  </a:r>
                </a:p>
              </p:txBody>
            </p:sp>
            <p:sp>
              <p:nvSpPr>
                <p:cNvPr id="693276" name="Line 28"/>
                <p:cNvSpPr>
                  <a:spLocks noChangeShapeType="1"/>
                </p:cNvSpPr>
                <p:nvPr/>
              </p:nvSpPr>
              <p:spPr bwMode="auto">
                <a:xfrm>
                  <a:off x="3470" y="3249"/>
                  <a:ext cx="862" cy="0"/>
                </a:xfrm>
                <a:prstGeom prst="line">
                  <a:avLst/>
                </a:prstGeom>
                <a:noFill/>
                <a:ln w="9525">
                  <a:solidFill>
                    <a:schemeClr val="tx1"/>
                  </a:solidFill>
                  <a:round/>
                  <a:headEnd/>
                  <a:tailEnd/>
                </a:ln>
                <a:effectLst/>
              </p:spPr>
              <p:txBody>
                <a:bodyPr/>
                <a:lstStyle/>
                <a:p>
                  <a:endParaRPr lang="zh-CN" altLang="en-US" sz="2800"/>
                </a:p>
              </p:txBody>
            </p:sp>
          </p:grpSp>
        </p:grpSp>
        <p:grpSp>
          <p:nvGrpSpPr>
            <p:cNvPr id="10" name="Group 29"/>
            <p:cNvGrpSpPr>
              <a:grpSpLocks/>
            </p:cNvGrpSpPr>
            <p:nvPr/>
          </p:nvGrpSpPr>
          <p:grpSpPr bwMode="auto">
            <a:xfrm>
              <a:off x="2592" y="3112"/>
              <a:ext cx="91" cy="91"/>
              <a:chOff x="3783" y="3465"/>
              <a:chExt cx="91" cy="91"/>
            </a:xfrm>
          </p:grpSpPr>
          <p:sp>
            <p:nvSpPr>
              <p:cNvPr id="693278" name="Oval 30"/>
              <p:cNvSpPr>
                <a:spLocks noChangeArrowheads="1"/>
              </p:cNvSpPr>
              <p:nvPr/>
            </p:nvSpPr>
            <p:spPr bwMode="auto">
              <a:xfrm>
                <a:off x="3783" y="3465"/>
                <a:ext cx="91" cy="91"/>
              </a:xfrm>
              <a:prstGeom prst="ellipse">
                <a:avLst/>
              </a:prstGeom>
              <a:noFill/>
              <a:ln w="9525">
                <a:solidFill>
                  <a:schemeClr val="tx1"/>
                </a:solidFill>
                <a:round/>
                <a:headEnd/>
                <a:tailEnd/>
              </a:ln>
              <a:effectLst/>
            </p:spPr>
            <p:txBody>
              <a:bodyPr wrap="none" anchor="ctr"/>
              <a:lstStyle/>
              <a:p>
                <a:endParaRPr lang="zh-CN" altLang="en-US" sz="2800"/>
              </a:p>
            </p:txBody>
          </p:sp>
          <p:sp>
            <p:nvSpPr>
              <p:cNvPr id="693279" name="Line 31"/>
              <p:cNvSpPr>
                <a:spLocks noChangeShapeType="1"/>
              </p:cNvSpPr>
              <p:nvPr/>
            </p:nvSpPr>
            <p:spPr bwMode="auto">
              <a:xfrm>
                <a:off x="3783" y="3510"/>
                <a:ext cx="90" cy="29"/>
              </a:xfrm>
              <a:prstGeom prst="line">
                <a:avLst/>
              </a:prstGeom>
              <a:noFill/>
              <a:ln w="9525">
                <a:solidFill>
                  <a:schemeClr val="tx1"/>
                </a:solidFill>
                <a:round/>
                <a:headEnd/>
                <a:tailEnd/>
              </a:ln>
              <a:effectLst/>
            </p:spPr>
            <p:txBody>
              <a:bodyPr/>
              <a:lstStyle/>
              <a:p>
                <a:endParaRPr lang="zh-CN" altLang="en-US" sz="2800"/>
              </a:p>
            </p:txBody>
          </p:sp>
        </p:grpSp>
        <p:grpSp>
          <p:nvGrpSpPr>
            <p:cNvPr id="11" name="Group 32"/>
            <p:cNvGrpSpPr>
              <a:grpSpLocks/>
            </p:cNvGrpSpPr>
            <p:nvPr/>
          </p:nvGrpSpPr>
          <p:grpSpPr bwMode="auto">
            <a:xfrm>
              <a:off x="1927" y="3294"/>
              <a:ext cx="91" cy="91"/>
              <a:chOff x="3662" y="3375"/>
              <a:chExt cx="91" cy="91"/>
            </a:xfrm>
          </p:grpSpPr>
          <p:sp>
            <p:nvSpPr>
              <p:cNvPr id="693281" name="Oval 33"/>
              <p:cNvSpPr>
                <a:spLocks noChangeArrowheads="1"/>
              </p:cNvSpPr>
              <p:nvPr/>
            </p:nvSpPr>
            <p:spPr bwMode="auto">
              <a:xfrm>
                <a:off x="3662" y="3375"/>
                <a:ext cx="91" cy="91"/>
              </a:xfrm>
              <a:prstGeom prst="ellipse">
                <a:avLst/>
              </a:prstGeom>
              <a:noFill/>
              <a:ln w="9525">
                <a:solidFill>
                  <a:schemeClr val="tx1"/>
                </a:solidFill>
                <a:round/>
                <a:headEnd/>
                <a:tailEnd/>
              </a:ln>
              <a:effectLst/>
            </p:spPr>
            <p:txBody>
              <a:bodyPr wrap="none" anchor="ctr"/>
              <a:lstStyle/>
              <a:p>
                <a:endParaRPr lang="zh-CN" altLang="en-US" sz="2800"/>
              </a:p>
            </p:txBody>
          </p:sp>
          <p:sp>
            <p:nvSpPr>
              <p:cNvPr id="693282" name="Line 34"/>
              <p:cNvSpPr>
                <a:spLocks noChangeShapeType="1"/>
              </p:cNvSpPr>
              <p:nvPr/>
            </p:nvSpPr>
            <p:spPr bwMode="auto">
              <a:xfrm>
                <a:off x="3662" y="3421"/>
                <a:ext cx="80" cy="9"/>
              </a:xfrm>
              <a:prstGeom prst="line">
                <a:avLst/>
              </a:prstGeom>
              <a:noFill/>
              <a:ln w="9525">
                <a:solidFill>
                  <a:schemeClr val="tx1"/>
                </a:solidFill>
                <a:round/>
                <a:headEnd/>
                <a:tailEnd/>
              </a:ln>
              <a:effectLst/>
            </p:spPr>
            <p:txBody>
              <a:bodyPr/>
              <a:lstStyle/>
              <a:p>
                <a:endParaRPr lang="zh-CN" altLang="en-US" sz="2800"/>
              </a:p>
            </p:txBody>
          </p:sp>
        </p:grpSp>
      </p:grpSp>
      <p:sp>
        <p:nvSpPr>
          <p:cNvPr id="693283" name="Rectangle 35"/>
          <p:cNvSpPr>
            <a:spLocks noGrp="1" noChangeArrowheads="1"/>
          </p:cNvSpPr>
          <p:nvPr>
            <p:ph type="title" idx="4294967295"/>
          </p:nvPr>
        </p:nvSpPr>
        <p:spPr>
          <a:xfrm>
            <a:off x="1547813" y="0"/>
            <a:ext cx="5381641" cy="836613"/>
          </a:xfrm>
        </p:spPr>
        <p:txBody>
          <a:bodyPr/>
          <a:lstStyle/>
          <a:p>
            <a:r>
              <a:rPr lang="zh-CN" altLang="en-US" dirty="0"/>
              <a:t>例</a:t>
            </a:r>
            <a:r>
              <a:rPr lang="en-US" altLang="zh-CN" dirty="0"/>
              <a:t>15</a:t>
            </a:r>
            <a:r>
              <a:rPr lang="zh-CN" altLang="en-US" dirty="0"/>
              <a:t>（</a:t>
            </a:r>
            <a:r>
              <a:rPr lang="en-US" altLang="zh-CN" dirty="0"/>
              <a:t>2</a:t>
            </a:r>
            <a:r>
              <a:rPr lang="zh-CN" altLang="en-US" dirty="0"/>
              <a:t>）</a:t>
            </a:r>
          </a:p>
        </p:txBody>
      </p:sp>
      <p:pic>
        <p:nvPicPr>
          <p:cNvPr id="693284" name="Picture 36"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40" name="Picture 12"/>
          <p:cNvPicPr>
            <a:picLocks noChangeAspect="1" noChangeArrowheads="1"/>
          </p:cNvPicPr>
          <p:nvPr/>
        </p:nvPicPr>
        <p:blipFill>
          <a:blip r:embed="rId6"/>
          <a:srcRect/>
          <a:stretch>
            <a:fillRect/>
          </a:stretch>
        </p:blipFill>
        <p:spPr bwMode="auto">
          <a:xfrm>
            <a:off x="4286248" y="1571612"/>
            <a:ext cx="647700" cy="492125"/>
          </a:xfrm>
          <a:prstGeom prst="rect">
            <a:avLst/>
          </a:prstGeom>
          <a:noFill/>
          <a:ln w="9525">
            <a:noFill/>
            <a:miter lim="800000"/>
            <a:headEnd/>
            <a:tailEnd/>
          </a:ln>
        </p:spPr>
      </p:pic>
      <p:pic>
        <p:nvPicPr>
          <p:cNvPr id="41" name="Picture 12"/>
          <p:cNvPicPr>
            <a:picLocks noChangeAspect="1" noChangeArrowheads="1"/>
          </p:cNvPicPr>
          <p:nvPr/>
        </p:nvPicPr>
        <p:blipFill>
          <a:blip r:embed="rId6"/>
          <a:srcRect/>
          <a:stretch>
            <a:fillRect/>
          </a:stretch>
        </p:blipFill>
        <p:spPr bwMode="auto">
          <a:xfrm>
            <a:off x="6286512" y="2285992"/>
            <a:ext cx="647700" cy="4921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93258"/>
                                        </p:tgtEl>
                                        <p:attrNameLst>
                                          <p:attrName>style.visibility</p:attrName>
                                        </p:attrNameLst>
                                      </p:cBhvr>
                                      <p:to>
                                        <p:strVal val="visible"/>
                                      </p:to>
                                    </p:set>
                                    <p:anim calcmode="lin" valueType="num">
                                      <p:cBhvr>
                                        <p:cTn id="7" dur="1000" fill="hold"/>
                                        <p:tgtEl>
                                          <p:spTgt spid="693258"/>
                                        </p:tgtEl>
                                        <p:attrNameLst>
                                          <p:attrName>ppt_w</p:attrName>
                                        </p:attrNameLst>
                                      </p:cBhvr>
                                      <p:tavLst>
                                        <p:tav tm="0">
                                          <p:val>
                                            <p:strVal val="#ppt_w*0.70"/>
                                          </p:val>
                                        </p:tav>
                                        <p:tav tm="100000">
                                          <p:val>
                                            <p:strVal val="#ppt_w"/>
                                          </p:val>
                                        </p:tav>
                                      </p:tavLst>
                                    </p:anim>
                                    <p:anim calcmode="lin" valueType="num">
                                      <p:cBhvr>
                                        <p:cTn id="8" dur="1000" fill="hold"/>
                                        <p:tgtEl>
                                          <p:spTgt spid="693258"/>
                                        </p:tgtEl>
                                        <p:attrNameLst>
                                          <p:attrName>ppt_h</p:attrName>
                                        </p:attrNameLst>
                                      </p:cBhvr>
                                      <p:tavLst>
                                        <p:tav tm="0">
                                          <p:val>
                                            <p:strVal val="#ppt_h"/>
                                          </p:val>
                                        </p:tav>
                                        <p:tav tm="100000">
                                          <p:val>
                                            <p:strVal val="#ppt_h"/>
                                          </p:val>
                                        </p:tav>
                                      </p:tavLst>
                                    </p:anim>
                                    <p:animEffect transition="in" filter="fade">
                                      <p:cBhvr>
                                        <p:cTn id="9" dur="1000"/>
                                        <p:tgtEl>
                                          <p:spTgt spid="69325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93259"/>
                                        </p:tgtEl>
                                        <p:attrNameLst>
                                          <p:attrName>style.visibility</p:attrName>
                                        </p:attrNameLst>
                                      </p:cBhvr>
                                      <p:to>
                                        <p:strVal val="visible"/>
                                      </p:to>
                                    </p:set>
                                    <p:animEffect transition="in" filter="wipe(up)">
                                      <p:cBhvr>
                                        <p:cTn id="19" dur="1000"/>
                                        <p:tgtEl>
                                          <p:spTgt spid="69325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lide(fromTop)">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8" grpId="0"/>
      <p:bldP spid="693259" grpId="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日期占位符 1"/>
          <p:cNvSpPr>
            <a:spLocks noGrp="1"/>
          </p:cNvSpPr>
          <p:nvPr>
            <p:ph type="dt" sz="half" idx="10"/>
          </p:nvPr>
        </p:nvSpPr>
        <p:spPr/>
        <p:txBody>
          <a:bodyPr/>
          <a:lstStyle/>
          <a:p>
            <a:fld id="{82F1C64C-C894-4248-9683-170716E0300C}" type="datetime1">
              <a:rPr lang="zh-CN" altLang="en-US"/>
              <a:pPr/>
              <a:t>2017/11/1</a:t>
            </a:fld>
            <a:endParaRPr lang="en-US" altLang="zh-CN"/>
          </a:p>
        </p:txBody>
      </p:sp>
      <p:sp>
        <p:nvSpPr>
          <p:cNvPr id="16" name="灯片编号占位符 3"/>
          <p:cNvSpPr>
            <a:spLocks noGrp="1"/>
          </p:cNvSpPr>
          <p:nvPr>
            <p:ph type="sldNum" sz="quarter" idx="12"/>
          </p:nvPr>
        </p:nvSpPr>
        <p:spPr/>
        <p:txBody>
          <a:bodyPr/>
          <a:lstStyle/>
          <a:p>
            <a:fld id="{E7D8C718-5732-4B2D-860C-62EE19797FA6}" type="slidenum">
              <a:rPr lang="en-US" altLang="zh-CN"/>
              <a:pPr/>
              <a:t>156</a:t>
            </a:fld>
            <a:endParaRPr lang="en-US" altLang="zh-CN"/>
          </a:p>
        </p:txBody>
      </p:sp>
      <p:grpSp>
        <p:nvGrpSpPr>
          <p:cNvPr id="2" name="Group 2"/>
          <p:cNvGrpSpPr>
            <a:grpSpLocks/>
          </p:cNvGrpSpPr>
          <p:nvPr/>
        </p:nvGrpSpPr>
        <p:grpSpPr bwMode="auto">
          <a:xfrm>
            <a:off x="714375" y="1357313"/>
            <a:ext cx="8172450" cy="1570038"/>
            <a:chOff x="428" y="881"/>
            <a:chExt cx="5148" cy="989"/>
          </a:xfrm>
        </p:grpSpPr>
        <p:graphicFrame>
          <p:nvGraphicFramePr>
            <p:cNvPr id="694275" name="Object 3"/>
            <p:cNvGraphicFramePr>
              <a:graphicFrameLocks noChangeAspect="1"/>
            </p:cNvGraphicFramePr>
            <p:nvPr/>
          </p:nvGraphicFramePr>
          <p:xfrm>
            <a:off x="3107" y="1344"/>
            <a:ext cx="363" cy="272"/>
          </p:xfrm>
          <a:graphic>
            <a:graphicData uri="http://schemas.openxmlformats.org/presentationml/2006/ole">
              <p:oleObj spid="_x0000_s444418" name="Equation" r:id="rId3" imgW="253800" imgH="190440" progId="Equation.DSMT4">
                <p:embed/>
              </p:oleObj>
            </a:graphicData>
          </a:graphic>
        </p:graphicFrame>
        <p:sp>
          <p:nvSpPr>
            <p:cNvPr id="694276" name="Text Box 4"/>
            <p:cNvSpPr txBox="1">
              <a:spLocks noChangeArrowheads="1"/>
            </p:cNvSpPr>
            <p:nvPr/>
          </p:nvSpPr>
          <p:spPr bwMode="auto">
            <a:xfrm>
              <a:off x="428" y="881"/>
              <a:ext cx="5148" cy="989"/>
            </a:xfrm>
            <a:prstGeom prst="rect">
              <a:avLst/>
            </a:prstGeom>
            <a:noFill/>
            <a:ln w="9525">
              <a:noFill/>
              <a:miter lim="800000"/>
              <a:headEnd/>
              <a:tailEnd/>
            </a:ln>
            <a:effectLst/>
          </p:spPr>
          <p:txBody>
            <a:bodyPr>
              <a:spAutoFit/>
            </a:bodyPr>
            <a:lstStyle/>
            <a:p>
              <a:pPr marL="457200" indent="-457200" algn="l"/>
              <a:r>
                <a:rPr lang="zh-CN" altLang="en-US" sz="2400" dirty="0">
                  <a:solidFill>
                    <a:srgbClr val="003399"/>
                  </a:solidFill>
                </a:rPr>
                <a:t>含</a:t>
              </a:r>
              <a:r>
                <a:rPr lang="en-US" altLang="zh-CN" sz="2400" dirty="0">
                  <a:solidFill>
                    <a:srgbClr val="003399"/>
                  </a:solidFill>
                </a:rPr>
                <a:t>0.100mol</a:t>
              </a:r>
              <a:r>
                <a:rPr lang="en-US" altLang="zh-CN" sz="2400" dirty="0">
                  <a:solidFill>
                    <a:srgbClr val="003399"/>
                  </a:solidFill>
                  <a:cs typeface="Times New Roman" pitchFamily="18" charset="0"/>
                </a:rPr>
                <a:t>·L</a:t>
              </a:r>
              <a:r>
                <a:rPr lang="en-US" altLang="zh-CN" sz="2400" baseline="30000" dirty="0">
                  <a:solidFill>
                    <a:srgbClr val="003399"/>
                  </a:solidFill>
                  <a:cs typeface="Times New Roman" pitchFamily="18" charset="0"/>
                </a:rPr>
                <a:t>-1</a:t>
              </a:r>
              <a:r>
                <a:rPr lang="en-US" altLang="zh-CN" sz="2400" dirty="0">
                  <a:solidFill>
                    <a:srgbClr val="003399"/>
                  </a:solidFill>
                  <a:cs typeface="Times New Roman" pitchFamily="18" charset="0"/>
                </a:rPr>
                <a:t>Ag</a:t>
              </a:r>
              <a:r>
                <a:rPr lang="en-US" altLang="zh-CN" sz="2400" baseline="30000" dirty="0">
                  <a:solidFill>
                    <a:srgbClr val="003399"/>
                  </a:solidFill>
                  <a:cs typeface="Times New Roman" pitchFamily="18" charset="0"/>
                </a:rPr>
                <a:t>+</a:t>
              </a:r>
              <a:r>
                <a:rPr lang="zh-CN" altLang="en-US" sz="2400" dirty="0">
                  <a:solidFill>
                    <a:srgbClr val="003399"/>
                  </a:solidFill>
                  <a:cs typeface="Times New Roman" pitchFamily="18" charset="0"/>
                </a:rPr>
                <a:t>、</a:t>
              </a:r>
              <a:r>
                <a:rPr lang="en-US" altLang="zh-CN" sz="2400" dirty="0">
                  <a:solidFill>
                    <a:srgbClr val="003399"/>
                  </a:solidFill>
                </a:rPr>
                <a:t>0.100mol·L</a:t>
              </a:r>
              <a:r>
                <a:rPr lang="en-US" altLang="zh-CN" sz="2400" baseline="30000" dirty="0">
                  <a:solidFill>
                    <a:srgbClr val="003399"/>
                  </a:solidFill>
                </a:rPr>
                <a:t>-1</a:t>
              </a:r>
              <a:r>
                <a:rPr lang="en-US" altLang="zh-CN" sz="2400" dirty="0">
                  <a:solidFill>
                    <a:srgbClr val="003399"/>
                  </a:solidFill>
                </a:rPr>
                <a:t>Fe</a:t>
              </a:r>
              <a:r>
                <a:rPr lang="en-US" altLang="zh-CN" sz="2400" baseline="30000" dirty="0">
                  <a:solidFill>
                    <a:srgbClr val="003399"/>
                  </a:solidFill>
                </a:rPr>
                <a:t>2+</a:t>
              </a:r>
              <a:r>
                <a:rPr lang="zh-CN" altLang="en-US" sz="2400" dirty="0">
                  <a:solidFill>
                    <a:srgbClr val="003399"/>
                  </a:solidFill>
                </a:rPr>
                <a:t>、</a:t>
              </a:r>
              <a:r>
                <a:rPr lang="en-US" altLang="zh-CN" sz="2400" dirty="0">
                  <a:solidFill>
                    <a:srgbClr val="003399"/>
                  </a:solidFill>
                </a:rPr>
                <a:t>0.010mol·L</a:t>
              </a:r>
              <a:r>
                <a:rPr lang="en-US" altLang="zh-CN" sz="2400" baseline="30000" dirty="0">
                  <a:solidFill>
                    <a:srgbClr val="003399"/>
                  </a:solidFill>
                </a:rPr>
                <a:t>-1</a:t>
              </a:r>
            </a:p>
            <a:p>
              <a:pPr marL="457200" indent="-457200" algn="l"/>
              <a:r>
                <a:rPr lang="en-US" altLang="zh-CN" sz="2400" dirty="0">
                  <a:solidFill>
                    <a:srgbClr val="003399"/>
                  </a:solidFill>
                </a:rPr>
                <a:t>Fe</a:t>
              </a:r>
              <a:r>
                <a:rPr lang="en-US" altLang="zh-CN" sz="2400" baseline="30000" dirty="0">
                  <a:solidFill>
                    <a:srgbClr val="003399"/>
                  </a:solidFill>
                </a:rPr>
                <a:t>3+</a:t>
              </a:r>
              <a:r>
                <a:rPr lang="zh-CN" altLang="en-US" sz="2400" dirty="0">
                  <a:solidFill>
                    <a:srgbClr val="003399"/>
                  </a:solidFill>
                </a:rPr>
                <a:t>溶液中发生反应：</a:t>
              </a:r>
            </a:p>
            <a:p>
              <a:pPr marL="457200" indent="-457200" algn="l"/>
              <a:r>
                <a:rPr lang="zh-CN" altLang="en-US" sz="2400" dirty="0">
                  <a:solidFill>
                    <a:srgbClr val="003399"/>
                  </a:solidFill>
                </a:rPr>
                <a:t>   </a:t>
              </a:r>
              <a:r>
                <a:rPr lang="en-US" altLang="zh-CN" sz="2400" dirty="0">
                  <a:solidFill>
                    <a:srgbClr val="003399"/>
                  </a:solidFill>
                </a:rPr>
                <a:t>Fe</a:t>
              </a:r>
              <a:r>
                <a:rPr lang="en-US" altLang="zh-CN" sz="2400" baseline="30000" dirty="0">
                  <a:solidFill>
                    <a:srgbClr val="003399"/>
                  </a:solidFill>
                </a:rPr>
                <a:t>2+ </a:t>
              </a:r>
              <a:r>
                <a:rPr lang="en-US" altLang="zh-CN" sz="2400" dirty="0">
                  <a:solidFill>
                    <a:srgbClr val="003399"/>
                  </a:solidFill>
                </a:rPr>
                <a:t>+ Ag</a:t>
              </a:r>
              <a:r>
                <a:rPr lang="en-US" altLang="zh-CN" sz="2400" baseline="30000" dirty="0">
                  <a:solidFill>
                    <a:srgbClr val="003399"/>
                  </a:solidFill>
                </a:rPr>
                <a:t>+</a:t>
              </a:r>
              <a:r>
                <a:rPr lang="en-US" altLang="zh-CN" sz="2400" dirty="0">
                  <a:solidFill>
                    <a:srgbClr val="003399"/>
                  </a:solidFill>
                </a:rPr>
                <a:t>       Fe</a:t>
              </a:r>
              <a:r>
                <a:rPr lang="en-US" altLang="zh-CN" sz="2400" baseline="30000" dirty="0">
                  <a:solidFill>
                    <a:srgbClr val="003399"/>
                  </a:solidFill>
                </a:rPr>
                <a:t>3+ </a:t>
              </a:r>
              <a:r>
                <a:rPr lang="en-US" altLang="zh-CN" sz="2400" dirty="0">
                  <a:solidFill>
                    <a:srgbClr val="003399"/>
                  </a:solidFill>
                </a:rPr>
                <a:t>+ Ag</a:t>
              </a:r>
              <a:r>
                <a:rPr lang="zh-CN" altLang="en-US" sz="2400" dirty="0">
                  <a:solidFill>
                    <a:srgbClr val="003399"/>
                  </a:solidFill>
                </a:rPr>
                <a:t>，</a:t>
              </a:r>
              <a:r>
                <a:rPr lang="zh-CN" altLang="en-US" sz="2400" i="1" dirty="0">
                  <a:solidFill>
                    <a:srgbClr val="003399"/>
                  </a:solidFill>
                </a:rPr>
                <a:t>    </a:t>
              </a:r>
              <a:r>
                <a:rPr lang="zh-CN" altLang="en-US" sz="2400" i="1" dirty="0" smtClean="0">
                  <a:solidFill>
                    <a:srgbClr val="003399"/>
                  </a:solidFill>
                </a:rPr>
                <a:t>         </a:t>
              </a:r>
              <a:r>
                <a:rPr lang="en-US" altLang="zh-CN" sz="2400" dirty="0">
                  <a:solidFill>
                    <a:srgbClr val="003399"/>
                  </a:solidFill>
                </a:rPr>
                <a:t>=2.98</a:t>
              </a:r>
              <a:r>
                <a:rPr lang="zh-CN" altLang="en-US" sz="2400" dirty="0">
                  <a:solidFill>
                    <a:srgbClr val="003399"/>
                  </a:solidFill>
                </a:rPr>
                <a:t>。</a:t>
              </a:r>
            </a:p>
            <a:p>
              <a:pPr marL="457200" indent="-457200" algn="l"/>
              <a:r>
                <a:rPr lang="en-US" altLang="zh-CN" sz="2400" dirty="0">
                  <a:solidFill>
                    <a:srgbClr val="003399"/>
                  </a:solidFill>
                </a:rPr>
                <a:t>(3) Ag</a:t>
              </a:r>
              <a:r>
                <a:rPr lang="en-US" altLang="zh-CN" sz="2400" baseline="30000" dirty="0">
                  <a:solidFill>
                    <a:srgbClr val="003399"/>
                  </a:solidFill>
                </a:rPr>
                <a:t>+</a:t>
              </a:r>
              <a:r>
                <a:rPr lang="zh-CN" altLang="en-US" sz="2400" dirty="0">
                  <a:solidFill>
                    <a:srgbClr val="003399"/>
                  </a:solidFill>
                </a:rPr>
                <a:t>的转化率；</a:t>
              </a:r>
            </a:p>
          </p:txBody>
        </p:sp>
      </p:grpSp>
      <p:sp>
        <p:nvSpPr>
          <p:cNvPr id="694278" name="Text Box 6"/>
          <p:cNvSpPr txBox="1">
            <a:spLocks noChangeArrowheads="1"/>
          </p:cNvSpPr>
          <p:nvPr/>
        </p:nvSpPr>
        <p:spPr bwMode="auto">
          <a:xfrm>
            <a:off x="539750" y="3135313"/>
            <a:ext cx="1728788" cy="579437"/>
          </a:xfrm>
          <a:prstGeom prst="rect">
            <a:avLst/>
          </a:prstGeom>
          <a:noFill/>
          <a:ln w="9525">
            <a:noFill/>
            <a:miter lim="800000"/>
            <a:headEnd/>
            <a:tailEnd/>
          </a:ln>
          <a:effectLst/>
        </p:spPr>
        <p:txBody>
          <a:bodyPr>
            <a:spAutoFit/>
          </a:bodyPr>
          <a:lstStyle/>
          <a:p>
            <a:pPr algn="l">
              <a:spcBef>
                <a:spcPct val="50000"/>
              </a:spcBef>
            </a:pPr>
            <a:r>
              <a:rPr lang="zh-CN" altLang="en-US">
                <a:solidFill>
                  <a:srgbClr val="FF0000"/>
                </a:solidFill>
                <a:latin typeface="黑体" pitchFamily="49" charset="-122"/>
              </a:rPr>
              <a:t>解</a:t>
            </a:r>
            <a:r>
              <a:rPr lang="zh-CN" altLang="en-US">
                <a:solidFill>
                  <a:srgbClr val="FF0000"/>
                </a:solidFill>
                <a:latin typeface="黑体" pitchFamily="49" charset="-122"/>
                <a:sym typeface="Wingdings" pitchFamily="2" charset="2"/>
              </a:rPr>
              <a:t>：</a:t>
            </a:r>
            <a:r>
              <a:rPr lang="en-US" altLang="zh-CN">
                <a:solidFill>
                  <a:schemeClr val="hlink"/>
                </a:solidFill>
                <a:latin typeface="黑体" pitchFamily="49" charset="-122"/>
                <a:sym typeface="Wingdings" pitchFamily="2" charset="2"/>
              </a:rPr>
              <a:t>(3)</a:t>
            </a:r>
            <a:endParaRPr lang="en-US" altLang="zh-CN">
              <a:solidFill>
                <a:schemeClr val="hlink"/>
              </a:solidFill>
              <a:latin typeface="黑体" pitchFamily="49" charset="-122"/>
            </a:endParaRPr>
          </a:p>
        </p:txBody>
      </p:sp>
      <p:grpSp>
        <p:nvGrpSpPr>
          <p:cNvPr id="3" name="Group 7"/>
          <p:cNvGrpSpPr>
            <a:grpSpLocks/>
          </p:cNvGrpSpPr>
          <p:nvPr/>
        </p:nvGrpSpPr>
        <p:grpSpPr bwMode="auto">
          <a:xfrm>
            <a:off x="1295400" y="3719513"/>
            <a:ext cx="7308850" cy="1509712"/>
            <a:chOff x="544" y="2264"/>
            <a:chExt cx="4604" cy="951"/>
          </a:xfrm>
        </p:grpSpPr>
        <p:sp>
          <p:nvSpPr>
            <p:cNvPr id="694280" name="Text Box 8"/>
            <p:cNvSpPr txBox="1">
              <a:spLocks noChangeArrowheads="1"/>
            </p:cNvSpPr>
            <p:nvPr/>
          </p:nvSpPr>
          <p:spPr bwMode="auto">
            <a:xfrm>
              <a:off x="544" y="2403"/>
              <a:ext cx="4604" cy="812"/>
            </a:xfrm>
            <a:prstGeom prst="rect">
              <a:avLst/>
            </a:prstGeom>
            <a:noFill/>
            <a:ln w="9525">
              <a:noFill/>
              <a:miter lim="800000"/>
              <a:headEnd/>
              <a:tailEnd/>
            </a:ln>
            <a:effectLst/>
          </p:spPr>
          <p:txBody>
            <a:bodyPr>
              <a:spAutoFit/>
            </a:bodyPr>
            <a:lstStyle/>
            <a:p>
              <a:pPr algn="l">
                <a:spcBef>
                  <a:spcPct val="50000"/>
                </a:spcBef>
              </a:pPr>
              <a:r>
                <a:rPr lang="el-GR" altLang="zh-CN" sz="2800">
                  <a:ea typeface="幼圆" pitchFamily="49" charset="-122"/>
                  <a:cs typeface="Times New Roman" pitchFamily="18" charset="0"/>
                </a:rPr>
                <a:t>α</a:t>
              </a:r>
              <a:r>
                <a:rPr lang="en-US" altLang="zh-CN" sz="2800">
                  <a:ea typeface="幼圆" pitchFamily="49" charset="-122"/>
                  <a:cs typeface="Times New Roman" pitchFamily="18" charset="0"/>
                </a:rPr>
                <a:t>(Ag</a:t>
              </a:r>
              <a:r>
                <a:rPr lang="en-US" altLang="zh-CN" sz="2800" baseline="30000">
                  <a:ea typeface="幼圆" pitchFamily="49" charset="-122"/>
                  <a:cs typeface="Times New Roman" pitchFamily="18" charset="0"/>
                </a:rPr>
                <a:t>+</a:t>
              </a:r>
              <a:r>
                <a:rPr lang="en-US" altLang="zh-CN" sz="2800">
                  <a:ea typeface="幼圆" pitchFamily="49" charset="-122"/>
                  <a:cs typeface="Times New Roman" pitchFamily="18" charset="0"/>
                </a:rPr>
                <a:t>) =</a:t>
              </a:r>
              <a:r>
                <a:rPr lang="en-US" altLang="zh-CN" sz="2800" b="1">
                  <a:ea typeface="幼圆" pitchFamily="49" charset="-122"/>
                  <a:cs typeface="Times New Roman" pitchFamily="18" charset="0"/>
                </a:rPr>
                <a:t>             </a:t>
              </a:r>
              <a:r>
                <a:rPr lang="en-US" altLang="zh-CN" sz="2800">
                  <a:ea typeface="幼圆" pitchFamily="49" charset="-122"/>
                  <a:cs typeface="Times New Roman" pitchFamily="18" charset="0"/>
                </a:rPr>
                <a:t>=</a:t>
              </a:r>
              <a:r>
                <a:rPr lang="en-US" altLang="zh-CN" sz="2800" b="1">
                  <a:ea typeface="幼圆" pitchFamily="49" charset="-122"/>
                  <a:cs typeface="Times New Roman" pitchFamily="18" charset="0"/>
                </a:rPr>
                <a:t>             </a:t>
              </a:r>
              <a:r>
                <a:rPr lang="en-US" altLang="zh-CN" sz="2800">
                  <a:latin typeface="幼圆" pitchFamily="49" charset="-122"/>
                  <a:ea typeface="幼圆" pitchFamily="49" charset="-122"/>
                  <a:cs typeface="Times New Roman" pitchFamily="18" charset="0"/>
                </a:rPr>
                <a:t>×</a:t>
              </a:r>
              <a:r>
                <a:rPr lang="en-US" altLang="zh-CN" sz="2800">
                  <a:ea typeface="幼圆" pitchFamily="49" charset="-122"/>
                  <a:cs typeface="Times New Roman" pitchFamily="18" charset="0"/>
                </a:rPr>
                <a:t>100%</a:t>
              </a:r>
            </a:p>
            <a:p>
              <a:pPr algn="l">
                <a:lnSpc>
                  <a:spcPct val="130000"/>
                </a:lnSpc>
                <a:spcBef>
                  <a:spcPct val="50000"/>
                </a:spcBef>
              </a:pPr>
              <a:r>
                <a:rPr lang="en-US" altLang="zh-CN" sz="2800">
                  <a:ea typeface="幼圆" pitchFamily="49" charset="-122"/>
                  <a:cs typeface="Times New Roman" pitchFamily="18" charset="0"/>
                </a:rPr>
                <a:t>              =13%</a:t>
              </a:r>
            </a:p>
          </p:txBody>
        </p:sp>
        <p:sp>
          <p:nvSpPr>
            <p:cNvPr id="694281" name="Text Box 9"/>
            <p:cNvSpPr txBox="1">
              <a:spLocks noChangeArrowheads="1"/>
            </p:cNvSpPr>
            <p:nvPr/>
          </p:nvSpPr>
          <p:spPr bwMode="auto">
            <a:xfrm>
              <a:off x="1519" y="2264"/>
              <a:ext cx="2268" cy="529"/>
            </a:xfrm>
            <a:prstGeom prst="rect">
              <a:avLst/>
            </a:prstGeom>
            <a:noFill/>
            <a:ln w="9525">
              <a:noFill/>
              <a:miter lim="800000"/>
              <a:headEnd/>
              <a:tailEnd/>
            </a:ln>
            <a:effectLst/>
          </p:spPr>
          <p:txBody>
            <a:bodyPr>
              <a:spAutoFit/>
            </a:bodyPr>
            <a:lstStyle/>
            <a:p>
              <a:pPr algn="l">
                <a:spcBef>
                  <a:spcPct val="50000"/>
                </a:spcBef>
              </a:pPr>
              <a:r>
                <a:rPr lang="en-US" altLang="zh-CN" sz="2800">
                  <a:ea typeface="幼圆" pitchFamily="49" charset="-122"/>
                </a:rPr>
                <a:t>    x           0.013</a:t>
              </a:r>
            </a:p>
            <a:p>
              <a:pPr algn="l">
                <a:lnSpc>
                  <a:spcPct val="25000"/>
                </a:lnSpc>
                <a:spcBef>
                  <a:spcPct val="50000"/>
                </a:spcBef>
              </a:pPr>
              <a:r>
                <a:rPr lang="en-US" altLang="zh-CN" sz="2800">
                  <a:ea typeface="幼圆" pitchFamily="49" charset="-122"/>
                </a:rPr>
                <a:t>0.100        0.100</a:t>
              </a:r>
            </a:p>
          </p:txBody>
        </p:sp>
        <p:sp>
          <p:nvSpPr>
            <p:cNvPr id="694282" name="Line 10"/>
            <p:cNvSpPr>
              <a:spLocks noChangeShapeType="1"/>
            </p:cNvSpPr>
            <p:nvPr/>
          </p:nvSpPr>
          <p:spPr bwMode="auto">
            <a:xfrm>
              <a:off x="1565" y="2568"/>
              <a:ext cx="635" cy="0"/>
            </a:xfrm>
            <a:prstGeom prst="line">
              <a:avLst/>
            </a:prstGeom>
            <a:noFill/>
            <a:ln w="9525">
              <a:solidFill>
                <a:schemeClr val="tx1"/>
              </a:solidFill>
              <a:round/>
              <a:headEnd/>
              <a:tailEnd/>
            </a:ln>
            <a:effectLst/>
          </p:spPr>
          <p:txBody>
            <a:bodyPr/>
            <a:lstStyle/>
            <a:p>
              <a:endParaRPr lang="zh-CN" altLang="en-US"/>
            </a:p>
          </p:txBody>
        </p:sp>
        <p:sp>
          <p:nvSpPr>
            <p:cNvPr id="694283" name="Line 11"/>
            <p:cNvSpPr>
              <a:spLocks noChangeShapeType="1"/>
            </p:cNvSpPr>
            <p:nvPr/>
          </p:nvSpPr>
          <p:spPr bwMode="auto">
            <a:xfrm>
              <a:off x="2426" y="2568"/>
              <a:ext cx="635" cy="0"/>
            </a:xfrm>
            <a:prstGeom prst="line">
              <a:avLst/>
            </a:prstGeom>
            <a:noFill/>
            <a:ln w="9525">
              <a:solidFill>
                <a:schemeClr val="tx1"/>
              </a:solidFill>
              <a:round/>
              <a:headEnd/>
              <a:tailEnd/>
            </a:ln>
            <a:effectLst/>
          </p:spPr>
          <p:txBody>
            <a:bodyPr/>
            <a:lstStyle/>
            <a:p>
              <a:endParaRPr lang="zh-CN" altLang="en-US"/>
            </a:p>
          </p:txBody>
        </p:sp>
      </p:grpSp>
      <p:sp>
        <p:nvSpPr>
          <p:cNvPr id="694284" name="Rectangle 12"/>
          <p:cNvSpPr>
            <a:spLocks noGrp="1" noChangeArrowheads="1"/>
          </p:cNvSpPr>
          <p:nvPr>
            <p:ph type="title" idx="4294967295"/>
          </p:nvPr>
        </p:nvSpPr>
        <p:spPr/>
        <p:txBody>
          <a:bodyPr/>
          <a:lstStyle/>
          <a:p>
            <a:r>
              <a:rPr lang="zh-CN" altLang="en-US"/>
              <a:t>例</a:t>
            </a:r>
            <a:r>
              <a:rPr lang="en-US" altLang="zh-CN"/>
              <a:t>15</a:t>
            </a:r>
            <a:r>
              <a:rPr lang="zh-CN" altLang="en-US"/>
              <a:t>（</a:t>
            </a:r>
            <a:r>
              <a:rPr lang="en-US" altLang="zh-CN"/>
              <a:t>3</a:t>
            </a:r>
            <a:r>
              <a:rPr lang="zh-CN" altLang="en-US"/>
              <a:t>）</a:t>
            </a:r>
          </a:p>
        </p:txBody>
      </p:sp>
      <p:pic>
        <p:nvPicPr>
          <p:cNvPr id="694285" name="Picture 13"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17" name="Picture 12"/>
          <p:cNvPicPr>
            <a:picLocks noChangeAspect="1" noChangeArrowheads="1"/>
          </p:cNvPicPr>
          <p:nvPr/>
        </p:nvPicPr>
        <p:blipFill>
          <a:blip r:embed="rId6"/>
          <a:srcRect/>
          <a:stretch>
            <a:fillRect/>
          </a:stretch>
        </p:blipFill>
        <p:spPr bwMode="auto">
          <a:xfrm>
            <a:off x="2357422" y="2071678"/>
            <a:ext cx="647700" cy="4921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日期占位符 1"/>
          <p:cNvSpPr>
            <a:spLocks noGrp="1"/>
          </p:cNvSpPr>
          <p:nvPr>
            <p:ph type="dt" sz="half" idx="10"/>
          </p:nvPr>
        </p:nvSpPr>
        <p:spPr/>
        <p:txBody>
          <a:bodyPr/>
          <a:lstStyle/>
          <a:p>
            <a:fld id="{C8C4768E-A83E-4221-9818-6782FC4E9830}" type="datetime1">
              <a:rPr lang="zh-CN" altLang="en-US"/>
              <a:pPr/>
              <a:t>2017/11/1</a:t>
            </a:fld>
            <a:endParaRPr lang="en-US" altLang="zh-CN"/>
          </a:p>
        </p:txBody>
      </p:sp>
      <p:sp>
        <p:nvSpPr>
          <p:cNvPr id="25" name="灯片编号占位符 3"/>
          <p:cNvSpPr>
            <a:spLocks noGrp="1"/>
          </p:cNvSpPr>
          <p:nvPr>
            <p:ph type="sldNum" sz="quarter" idx="12"/>
          </p:nvPr>
        </p:nvSpPr>
        <p:spPr/>
        <p:txBody>
          <a:bodyPr/>
          <a:lstStyle/>
          <a:p>
            <a:fld id="{BD97330C-B91D-4B57-A366-1BC2C3D6D1DE}" type="slidenum">
              <a:rPr lang="en-US" altLang="zh-CN"/>
              <a:pPr/>
              <a:t>157</a:t>
            </a:fld>
            <a:endParaRPr lang="en-US" altLang="zh-CN"/>
          </a:p>
        </p:txBody>
      </p:sp>
      <p:grpSp>
        <p:nvGrpSpPr>
          <p:cNvPr id="2" name="Group 2"/>
          <p:cNvGrpSpPr>
            <a:grpSpLocks/>
          </p:cNvGrpSpPr>
          <p:nvPr/>
        </p:nvGrpSpPr>
        <p:grpSpPr bwMode="auto">
          <a:xfrm>
            <a:off x="785813" y="1285876"/>
            <a:ext cx="8172450" cy="1570038"/>
            <a:chOff x="495" y="810"/>
            <a:chExt cx="5148" cy="989"/>
          </a:xfrm>
        </p:grpSpPr>
        <p:graphicFrame>
          <p:nvGraphicFramePr>
            <p:cNvPr id="695299" name="Object 3"/>
            <p:cNvGraphicFramePr>
              <a:graphicFrameLocks noChangeAspect="1"/>
            </p:cNvGraphicFramePr>
            <p:nvPr/>
          </p:nvGraphicFramePr>
          <p:xfrm>
            <a:off x="4680" y="1035"/>
            <a:ext cx="318" cy="238"/>
          </p:xfrm>
          <a:graphic>
            <a:graphicData uri="http://schemas.openxmlformats.org/presentationml/2006/ole">
              <p:oleObj spid="_x0000_s445443" name="Equation" r:id="rId3" imgW="253800" imgH="190440" progId="Equation.DSMT4">
                <p:embed/>
              </p:oleObj>
            </a:graphicData>
          </a:graphic>
        </p:graphicFrame>
        <p:sp>
          <p:nvSpPr>
            <p:cNvPr id="695300" name="Text Box 4"/>
            <p:cNvSpPr txBox="1">
              <a:spLocks noChangeArrowheads="1"/>
            </p:cNvSpPr>
            <p:nvPr/>
          </p:nvSpPr>
          <p:spPr bwMode="auto">
            <a:xfrm>
              <a:off x="495" y="810"/>
              <a:ext cx="5148" cy="989"/>
            </a:xfrm>
            <a:prstGeom prst="rect">
              <a:avLst/>
            </a:prstGeom>
            <a:noFill/>
            <a:ln w="9525">
              <a:noFill/>
              <a:miter lim="800000"/>
              <a:headEnd/>
              <a:tailEnd/>
            </a:ln>
            <a:effectLst/>
          </p:spPr>
          <p:txBody>
            <a:bodyPr>
              <a:spAutoFit/>
            </a:bodyPr>
            <a:lstStyle/>
            <a:p>
              <a:pPr marL="457200" indent="-457200" algn="l"/>
              <a:r>
                <a:rPr lang="zh-CN" altLang="en-US" sz="2400" dirty="0">
                  <a:solidFill>
                    <a:srgbClr val="003399"/>
                  </a:solidFill>
                </a:rPr>
                <a:t>含</a:t>
              </a:r>
              <a:r>
                <a:rPr lang="en-US" altLang="zh-CN" sz="2400" dirty="0">
                  <a:solidFill>
                    <a:srgbClr val="003399"/>
                  </a:solidFill>
                </a:rPr>
                <a:t>0.100mol</a:t>
              </a:r>
              <a:r>
                <a:rPr lang="en-US" altLang="zh-CN" sz="2400" dirty="0">
                  <a:solidFill>
                    <a:srgbClr val="003399"/>
                  </a:solidFill>
                  <a:cs typeface="Times New Roman" pitchFamily="18" charset="0"/>
                </a:rPr>
                <a:t>·L</a:t>
              </a:r>
              <a:r>
                <a:rPr lang="en-US" altLang="zh-CN" sz="2400" baseline="30000" dirty="0">
                  <a:solidFill>
                    <a:srgbClr val="003399"/>
                  </a:solidFill>
                  <a:cs typeface="Times New Roman" pitchFamily="18" charset="0"/>
                </a:rPr>
                <a:t>-1</a:t>
              </a:r>
              <a:r>
                <a:rPr lang="en-US" altLang="zh-CN" sz="2400" dirty="0">
                  <a:solidFill>
                    <a:srgbClr val="003399"/>
                  </a:solidFill>
                  <a:cs typeface="Times New Roman" pitchFamily="18" charset="0"/>
                </a:rPr>
                <a:t>Ag</a:t>
              </a:r>
              <a:r>
                <a:rPr lang="en-US" altLang="zh-CN" sz="2400" baseline="30000" dirty="0">
                  <a:solidFill>
                    <a:srgbClr val="003399"/>
                  </a:solidFill>
                  <a:cs typeface="Times New Roman" pitchFamily="18" charset="0"/>
                </a:rPr>
                <a:t>+</a:t>
              </a:r>
              <a:r>
                <a:rPr lang="zh-CN" altLang="en-US" sz="2400" dirty="0">
                  <a:solidFill>
                    <a:srgbClr val="003399"/>
                  </a:solidFill>
                  <a:cs typeface="Times New Roman" pitchFamily="18" charset="0"/>
                </a:rPr>
                <a:t>、</a:t>
              </a:r>
              <a:r>
                <a:rPr lang="en-US" altLang="zh-CN" sz="2400" dirty="0">
                  <a:solidFill>
                    <a:srgbClr val="003399"/>
                  </a:solidFill>
                </a:rPr>
                <a:t>0.100mol·L</a:t>
              </a:r>
              <a:r>
                <a:rPr lang="en-US" altLang="zh-CN" sz="2400" baseline="30000" dirty="0">
                  <a:solidFill>
                    <a:srgbClr val="003399"/>
                  </a:solidFill>
                </a:rPr>
                <a:t>-1</a:t>
              </a:r>
              <a:r>
                <a:rPr lang="en-US" altLang="zh-CN" sz="2400" dirty="0">
                  <a:solidFill>
                    <a:srgbClr val="003399"/>
                  </a:solidFill>
                </a:rPr>
                <a:t>Fe</a:t>
              </a:r>
              <a:r>
                <a:rPr lang="en-US" altLang="zh-CN" sz="2400" baseline="30000" dirty="0">
                  <a:solidFill>
                    <a:srgbClr val="003399"/>
                  </a:solidFill>
                </a:rPr>
                <a:t>2+</a:t>
              </a:r>
              <a:r>
                <a:rPr lang="zh-CN" altLang="en-US" sz="2400" dirty="0">
                  <a:solidFill>
                    <a:srgbClr val="003399"/>
                  </a:solidFill>
                </a:rPr>
                <a:t>、</a:t>
              </a:r>
              <a:r>
                <a:rPr lang="en-US" altLang="zh-CN" sz="2400" dirty="0">
                  <a:solidFill>
                    <a:srgbClr val="003399"/>
                  </a:solidFill>
                </a:rPr>
                <a:t>0.010mol·L</a:t>
              </a:r>
              <a:r>
                <a:rPr lang="en-US" altLang="zh-CN" sz="2400" baseline="30000" dirty="0">
                  <a:solidFill>
                    <a:srgbClr val="003399"/>
                  </a:solidFill>
                </a:rPr>
                <a:t>-1</a:t>
              </a:r>
              <a:r>
                <a:rPr lang="en-US" altLang="zh-CN" sz="2400" dirty="0">
                  <a:solidFill>
                    <a:srgbClr val="003399"/>
                  </a:solidFill>
                </a:rPr>
                <a:t>Fe</a:t>
              </a:r>
              <a:r>
                <a:rPr lang="en-US" altLang="zh-CN" sz="2400" baseline="30000" dirty="0">
                  <a:solidFill>
                    <a:srgbClr val="003399"/>
                  </a:solidFill>
                </a:rPr>
                <a:t>3+</a:t>
              </a:r>
              <a:r>
                <a:rPr lang="zh-CN" altLang="en-US" sz="2400" dirty="0">
                  <a:solidFill>
                    <a:srgbClr val="003399"/>
                  </a:solidFill>
                </a:rPr>
                <a:t>溶液中发生反应：   </a:t>
              </a:r>
              <a:r>
                <a:rPr lang="en-US" altLang="zh-CN" sz="2400" dirty="0">
                  <a:solidFill>
                    <a:srgbClr val="003399"/>
                  </a:solidFill>
                </a:rPr>
                <a:t>Fe</a:t>
              </a:r>
              <a:r>
                <a:rPr lang="en-US" altLang="zh-CN" sz="2400" baseline="30000" dirty="0">
                  <a:solidFill>
                    <a:srgbClr val="003399"/>
                  </a:solidFill>
                </a:rPr>
                <a:t>2+ </a:t>
              </a:r>
              <a:r>
                <a:rPr lang="en-US" altLang="zh-CN" sz="2400" dirty="0">
                  <a:solidFill>
                    <a:srgbClr val="003399"/>
                  </a:solidFill>
                </a:rPr>
                <a:t>+ Ag</a:t>
              </a:r>
              <a:r>
                <a:rPr lang="en-US" altLang="zh-CN" sz="2400" baseline="30000" dirty="0">
                  <a:solidFill>
                    <a:srgbClr val="003399"/>
                  </a:solidFill>
                </a:rPr>
                <a:t>+</a:t>
              </a:r>
              <a:r>
                <a:rPr lang="en-US" altLang="zh-CN" sz="2400" dirty="0">
                  <a:solidFill>
                    <a:srgbClr val="003399"/>
                  </a:solidFill>
                </a:rPr>
                <a:t>       Fe</a:t>
              </a:r>
              <a:r>
                <a:rPr lang="en-US" altLang="zh-CN" sz="2400" baseline="30000" dirty="0">
                  <a:solidFill>
                    <a:srgbClr val="003399"/>
                  </a:solidFill>
                </a:rPr>
                <a:t>3+ </a:t>
              </a:r>
              <a:r>
                <a:rPr lang="en-US" altLang="zh-CN" sz="2400" dirty="0">
                  <a:solidFill>
                    <a:srgbClr val="003399"/>
                  </a:solidFill>
                </a:rPr>
                <a:t>+ Ag</a:t>
              </a:r>
              <a:r>
                <a:rPr lang="zh-CN" altLang="en-US" sz="2400" dirty="0">
                  <a:solidFill>
                    <a:srgbClr val="003399"/>
                  </a:solidFill>
                </a:rPr>
                <a:t>，</a:t>
              </a:r>
              <a:r>
                <a:rPr lang="zh-CN" altLang="en-US" sz="2400" i="1" dirty="0">
                  <a:solidFill>
                    <a:srgbClr val="003399"/>
                  </a:solidFill>
                </a:rPr>
                <a:t>    </a:t>
              </a:r>
              <a:r>
                <a:rPr lang="en-US" altLang="zh-CN" sz="2400" dirty="0" smtClean="0">
                  <a:solidFill>
                    <a:srgbClr val="003399"/>
                  </a:solidFill>
                </a:rPr>
                <a:t>=</a:t>
              </a:r>
              <a:r>
                <a:rPr lang="en-US" altLang="zh-CN" sz="2400" dirty="0">
                  <a:solidFill>
                    <a:srgbClr val="003399"/>
                  </a:solidFill>
                </a:rPr>
                <a:t>2.98</a:t>
              </a:r>
              <a:r>
                <a:rPr lang="zh-CN" altLang="en-US" sz="2400" dirty="0">
                  <a:solidFill>
                    <a:srgbClr val="003399"/>
                  </a:solidFill>
                </a:rPr>
                <a:t>。</a:t>
              </a:r>
            </a:p>
            <a:p>
              <a:pPr marL="457200" indent="-457200" algn="l"/>
              <a:r>
                <a:rPr lang="en-US" altLang="zh-CN" sz="2400" dirty="0">
                  <a:solidFill>
                    <a:srgbClr val="003399"/>
                  </a:solidFill>
                </a:rPr>
                <a:t>(4)</a:t>
              </a:r>
              <a:r>
                <a:rPr lang="zh-CN" altLang="en-US" sz="2400" dirty="0">
                  <a:solidFill>
                    <a:srgbClr val="003399"/>
                  </a:solidFill>
                </a:rPr>
                <a:t>计算</a:t>
              </a:r>
              <a:r>
                <a:rPr lang="en-US" altLang="zh-CN" sz="2400" dirty="0">
                  <a:solidFill>
                    <a:srgbClr val="003399"/>
                  </a:solidFill>
                </a:rPr>
                <a:t>c(Ag</a:t>
              </a:r>
              <a:r>
                <a:rPr lang="en-US" altLang="zh-CN" sz="2400" baseline="30000" dirty="0">
                  <a:solidFill>
                    <a:srgbClr val="003399"/>
                  </a:solidFill>
                </a:rPr>
                <a:t>+</a:t>
              </a:r>
              <a:r>
                <a:rPr lang="en-US" altLang="zh-CN" sz="2400" dirty="0">
                  <a:solidFill>
                    <a:srgbClr val="003399"/>
                  </a:solidFill>
                </a:rPr>
                <a:t>)</a:t>
              </a:r>
              <a:r>
                <a:rPr lang="zh-CN" altLang="en-US" sz="2400" dirty="0">
                  <a:solidFill>
                    <a:srgbClr val="003399"/>
                  </a:solidFill>
                </a:rPr>
                <a:t>、</a:t>
              </a:r>
              <a:r>
                <a:rPr lang="en-US" altLang="zh-CN" sz="2400" dirty="0">
                  <a:solidFill>
                    <a:srgbClr val="003399"/>
                  </a:solidFill>
                </a:rPr>
                <a:t>c(Fe</a:t>
              </a:r>
              <a:r>
                <a:rPr lang="en-US" altLang="zh-CN" sz="2400" baseline="30000" dirty="0">
                  <a:solidFill>
                    <a:srgbClr val="003399"/>
                  </a:solidFill>
                </a:rPr>
                <a:t>3+</a:t>
              </a:r>
              <a:r>
                <a:rPr lang="en-US" altLang="zh-CN" sz="2400" dirty="0">
                  <a:solidFill>
                    <a:srgbClr val="003399"/>
                  </a:solidFill>
                </a:rPr>
                <a:t>)</a:t>
              </a:r>
              <a:r>
                <a:rPr lang="zh-CN" altLang="en-US" sz="2400" dirty="0">
                  <a:solidFill>
                    <a:srgbClr val="003399"/>
                  </a:solidFill>
                </a:rPr>
                <a:t>不变，</a:t>
              </a:r>
              <a:r>
                <a:rPr lang="en-US" altLang="zh-CN" sz="2400" dirty="0">
                  <a:solidFill>
                    <a:srgbClr val="003399"/>
                  </a:solidFill>
                </a:rPr>
                <a:t>c(Fe</a:t>
              </a:r>
              <a:r>
                <a:rPr lang="en-US" altLang="zh-CN" sz="2400" baseline="30000" dirty="0">
                  <a:solidFill>
                    <a:srgbClr val="003399"/>
                  </a:solidFill>
                </a:rPr>
                <a:t>2+</a:t>
              </a:r>
              <a:r>
                <a:rPr lang="en-US" altLang="zh-CN" sz="2400" dirty="0">
                  <a:solidFill>
                    <a:srgbClr val="003399"/>
                  </a:solidFill>
                </a:rPr>
                <a:t>)=0.300mol·L</a:t>
              </a:r>
              <a:r>
                <a:rPr lang="en-US" altLang="zh-CN" sz="2400" baseline="30000" dirty="0">
                  <a:solidFill>
                    <a:srgbClr val="003399"/>
                  </a:solidFill>
                </a:rPr>
                <a:t>-1</a:t>
              </a:r>
            </a:p>
            <a:p>
              <a:pPr marL="457200" indent="-457200" algn="l"/>
              <a:r>
                <a:rPr lang="en-US" altLang="zh-CN" sz="2400" dirty="0">
                  <a:solidFill>
                    <a:srgbClr val="003399"/>
                  </a:solidFill>
                </a:rPr>
                <a:t>     </a:t>
              </a:r>
              <a:r>
                <a:rPr lang="zh-CN" altLang="en-US" sz="2400" dirty="0">
                  <a:solidFill>
                    <a:srgbClr val="003399"/>
                  </a:solidFill>
                </a:rPr>
                <a:t>时</a:t>
              </a:r>
              <a:r>
                <a:rPr lang="en-US" altLang="zh-CN" sz="2400" dirty="0">
                  <a:solidFill>
                    <a:srgbClr val="003399"/>
                  </a:solidFill>
                </a:rPr>
                <a:t>Ag</a:t>
              </a:r>
              <a:r>
                <a:rPr lang="en-US" altLang="zh-CN" sz="2400" baseline="30000" dirty="0">
                  <a:solidFill>
                    <a:srgbClr val="003399"/>
                  </a:solidFill>
                </a:rPr>
                <a:t>+</a:t>
              </a:r>
              <a:r>
                <a:rPr lang="zh-CN" altLang="en-US" sz="2400" dirty="0">
                  <a:solidFill>
                    <a:srgbClr val="003399"/>
                  </a:solidFill>
                </a:rPr>
                <a:t>的转化率。</a:t>
              </a:r>
            </a:p>
          </p:txBody>
        </p:sp>
      </p:grpSp>
      <p:sp>
        <p:nvSpPr>
          <p:cNvPr id="695302" name="Text Box 6"/>
          <p:cNvSpPr txBox="1">
            <a:spLocks noChangeArrowheads="1"/>
          </p:cNvSpPr>
          <p:nvPr/>
        </p:nvSpPr>
        <p:spPr bwMode="auto">
          <a:xfrm>
            <a:off x="720725" y="2778125"/>
            <a:ext cx="1728788" cy="646331"/>
          </a:xfrm>
          <a:prstGeom prst="rect">
            <a:avLst/>
          </a:prstGeom>
          <a:noFill/>
          <a:ln w="9525">
            <a:noFill/>
            <a:miter lim="800000"/>
            <a:headEnd/>
            <a:tailEnd/>
          </a:ln>
          <a:effectLst/>
        </p:spPr>
        <p:txBody>
          <a:bodyPr>
            <a:spAutoFit/>
          </a:bodyPr>
          <a:lstStyle/>
          <a:p>
            <a:pPr algn="l">
              <a:spcBef>
                <a:spcPct val="50000"/>
              </a:spcBef>
            </a:pPr>
            <a:r>
              <a:rPr lang="zh-CN" altLang="en-US" dirty="0">
                <a:solidFill>
                  <a:srgbClr val="FF0000"/>
                </a:solidFill>
                <a:latin typeface="黑体" pitchFamily="49" charset="-122"/>
              </a:rPr>
              <a:t>解</a:t>
            </a:r>
            <a:r>
              <a:rPr lang="zh-CN" altLang="en-US" dirty="0">
                <a:solidFill>
                  <a:srgbClr val="FF0000"/>
                </a:solidFill>
                <a:latin typeface="黑体" pitchFamily="49" charset="-122"/>
                <a:sym typeface="Wingdings" pitchFamily="2" charset="2"/>
              </a:rPr>
              <a:t>：</a:t>
            </a:r>
            <a:r>
              <a:rPr lang="en-US" altLang="zh-CN" dirty="0">
                <a:solidFill>
                  <a:srgbClr val="003399"/>
                </a:solidFill>
                <a:latin typeface="黑体" pitchFamily="49" charset="-122"/>
                <a:sym typeface="Wingdings" pitchFamily="2" charset="2"/>
              </a:rPr>
              <a:t>(4)</a:t>
            </a:r>
            <a:endParaRPr lang="en-US" altLang="zh-CN" dirty="0">
              <a:solidFill>
                <a:srgbClr val="003399"/>
              </a:solidFill>
              <a:latin typeface="黑体" pitchFamily="49" charset="-122"/>
            </a:endParaRPr>
          </a:p>
        </p:txBody>
      </p:sp>
      <p:sp>
        <p:nvSpPr>
          <p:cNvPr id="695304" name="Rectangle 8"/>
          <p:cNvSpPr>
            <a:spLocks noChangeArrowheads="1"/>
          </p:cNvSpPr>
          <p:nvPr/>
        </p:nvSpPr>
        <p:spPr bwMode="auto">
          <a:xfrm>
            <a:off x="4559300" y="2838450"/>
            <a:ext cx="4259949" cy="523220"/>
          </a:xfrm>
          <a:prstGeom prst="rect">
            <a:avLst/>
          </a:prstGeom>
          <a:noFill/>
          <a:ln w="9525" algn="ctr">
            <a:noFill/>
            <a:miter lim="800000"/>
            <a:headEnd/>
            <a:tailEnd/>
          </a:ln>
          <a:effectLst/>
        </p:spPr>
        <p:txBody>
          <a:bodyPr wrap="none">
            <a:spAutoFit/>
          </a:bodyPr>
          <a:lstStyle/>
          <a:p>
            <a:pPr algn="l"/>
            <a:r>
              <a:rPr lang="en-US" altLang="zh-CN" sz="2800" dirty="0">
                <a:solidFill>
                  <a:srgbClr val="003399"/>
                </a:solidFill>
              </a:rPr>
              <a:t>Fe</a:t>
            </a:r>
            <a:r>
              <a:rPr lang="en-US" altLang="zh-CN" sz="2800" baseline="30000" dirty="0">
                <a:solidFill>
                  <a:srgbClr val="003399"/>
                </a:solidFill>
              </a:rPr>
              <a:t>2+</a:t>
            </a:r>
            <a:r>
              <a:rPr lang="en-US" altLang="zh-CN" sz="2800" dirty="0">
                <a:solidFill>
                  <a:srgbClr val="003399"/>
                </a:solidFill>
              </a:rPr>
              <a:t> + Ag</a:t>
            </a:r>
            <a:r>
              <a:rPr lang="en-US" altLang="zh-CN" sz="2800" baseline="30000" dirty="0">
                <a:solidFill>
                  <a:srgbClr val="003399"/>
                </a:solidFill>
              </a:rPr>
              <a:t>+</a:t>
            </a:r>
            <a:r>
              <a:rPr lang="en-US" altLang="zh-CN" sz="2800" dirty="0">
                <a:solidFill>
                  <a:srgbClr val="003399"/>
                </a:solidFill>
              </a:rPr>
              <a:t>        Ag + Fe</a:t>
            </a:r>
            <a:r>
              <a:rPr lang="en-US" altLang="zh-CN" sz="2800" baseline="30000" dirty="0">
                <a:solidFill>
                  <a:srgbClr val="003399"/>
                </a:solidFill>
              </a:rPr>
              <a:t>3+</a:t>
            </a:r>
            <a:r>
              <a:rPr lang="en-US" altLang="zh-CN" sz="2800" dirty="0">
                <a:solidFill>
                  <a:srgbClr val="003399"/>
                </a:solidFill>
              </a:rPr>
              <a:t> </a:t>
            </a:r>
          </a:p>
        </p:txBody>
      </p:sp>
      <p:sp>
        <p:nvSpPr>
          <p:cNvPr id="695306" name="Text Box 10"/>
          <p:cNvSpPr txBox="1">
            <a:spLocks noChangeArrowheads="1"/>
          </p:cNvSpPr>
          <p:nvPr/>
        </p:nvSpPr>
        <p:spPr bwMode="auto">
          <a:xfrm>
            <a:off x="936625" y="3400425"/>
            <a:ext cx="8207375" cy="757130"/>
          </a:xfrm>
          <a:prstGeom prst="rect">
            <a:avLst/>
          </a:prstGeom>
          <a:noFill/>
          <a:ln w="9525">
            <a:noFill/>
            <a:miter lim="800000"/>
            <a:headEnd/>
            <a:tailEnd/>
          </a:ln>
          <a:effectLst/>
        </p:spPr>
        <p:txBody>
          <a:bodyPr>
            <a:spAutoFit/>
          </a:bodyPr>
          <a:lstStyle/>
          <a:p>
            <a:pPr algn="l">
              <a:lnSpc>
                <a:spcPct val="90000"/>
              </a:lnSpc>
            </a:pPr>
            <a:r>
              <a:rPr lang="zh-CN" altLang="en-US" sz="2400" dirty="0">
                <a:solidFill>
                  <a:srgbClr val="003399"/>
                </a:solidFill>
              </a:rPr>
              <a:t>新平衡浓度</a:t>
            </a:r>
            <a:r>
              <a:rPr lang="en-US" altLang="zh-CN" sz="2400" dirty="0">
                <a:solidFill>
                  <a:srgbClr val="003399"/>
                </a:solidFill>
              </a:rPr>
              <a:t>/(mol</a:t>
            </a:r>
            <a:r>
              <a:rPr lang="en-US" altLang="zh-CN" sz="2400" dirty="0">
                <a:solidFill>
                  <a:srgbClr val="003399"/>
                </a:solidFill>
                <a:cs typeface="Times New Roman" pitchFamily="18" charset="0"/>
              </a:rPr>
              <a:t>·</a:t>
            </a:r>
            <a:r>
              <a:rPr lang="en-US" altLang="zh-CN" sz="2400" dirty="0">
                <a:solidFill>
                  <a:srgbClr val="003399"/>
                </a:solidFill>
              </a:rPr>
              <a:t>L</a:t>
            </a:r>
            <a:r>
              <a:rPr lang="en-US" altLang="zh-CN" sz="2400" baseline="30000" dirty="0">
                <a:solidFill>
                  <a:srgbClr val="003399"/>
                </a:solidFill>
              </a:rPr>
              <a:t>-1</a:t>
            </a:r>
            <a:r>
              <a:rPr lang="en-US" altLang="zh-CN" sz="2400" dirty="0">
                <a:solidFill>
                  <a:srgbClr val="003399"/>
                </a:solidFill>
              </a:rPr>
              <a:t>)          0.300      0.100                0.010</a:t>
            </a:r>
          </a:p>
          <a:p>
            <a:pPr algn="l">
              <a:lnSpc>
                <a:spcPct val="90000"/>
              </a:lnSpc>
            </a:pPr>
            <a:r>
              <a:rPr lang="en-US" altLang="zh-CN" sz="2400" dirty="0">
                <a:solidFill>
                  <a:srgbClr val="003399"/>
                </a:solidFill>
              </a:rPr>
              <a:t>                                          </a:t>
            </a:r>
            <a:r>
              <a:rPr lang="en-US" altLang="zh-CN" sz="2400" i="1" dirty="0">
                <a:solidFill>
                  <a:srgbClr val="003399"/>
                </a:solidFill>
              </a:rPr>
              <a:t>-</a:t>
            </a:r>
            <a:r>
              <a:rPr lang="en-US" altLang="zh-CN" sz="2400" dirty="0">
                <a:solidFill>
                  <a:srgbClr val="003399"/>
                </a:solidFill>
              </a:rPr>
              <a:t>0.100</a:t>
            </a:r>
            <a:r>
              <a:rPr lang="el-GR" altLang="zh-CN" sz="2400" i="1" dirty="0">
                <a:solidFill>
                  <a:srgbClr val="003399"/>
                </a:solidFill>
              </a:rPr>
              <a:t>α</a:t>
            </a:r>
            <a:r>
              <a:rPr lang="el-GR" altLang="zh-CN" sz="2400" i="1" dirty="0">
                <a:solidFill>
                  <a:srgbClr val="003399"/>
                </a:solidFill>
                <a:ea typeface="宋体" pitchFamily="2" charset="-122"/>
              </a:rPr>
              <a:t>′</a:t>
            </a:r>
            <a:r>
              <a:rPr lang="el-GR" altLang="zh-CN" sz="2400" dirty="0">
                <a:solidFill>
                  <a:srgbClr val="003399"/>
                </a:solidFill>
              </a:rPr>
              <a:t> </a:t>
            </a:r>
            <a:r>
              <a:rPr lang="en-US" altLang="zh-CN" sz="2400" dirty="0">
                <a:solidFill>
                  <a:srgbClr val="003399"/>
                </a:solidFill>
              </a:rPr>
              <a:t> </a:t>
            </a:r>
            <a:r>
              <a:rPr lang="en-US" altLang="zh-CN" sz="2400" i="1" dirty="0">
                <a:solidFill>
                  <a:srgbClr val="003399"/>
                </a:solidFill>
              </a:rPr>
              <a:t>-</a:t>
            </a:r>
            <a:r>
              <a:rPr lang="en-US" altLang="zh-CN" sz="2400" dirty="0">
                <a:solidFill>
                  <a:srgbClr val="003399"/>
                </a:solidFill>
              </a:rPr>
              <a:t>0.100</a:t>
            </a:r>
            <a:r>
              <a:rPr lang="el-GR" altLang="zh-CN" sz="2400" i="1" dirty="0">
                <a:solidFill>
                  <a:srgbClr val="003399"/>
                </a:solidFill>
                <a:ea typeface="宋体" pitchFamily="2" charset="-122"/>
              </a:rPr>
              <a:t>α′</a:t>
            </a:r>
            <a:r>
              <a:rPr lang="en-US" altLang="zh-CN" sz="2400" i="1" dirty="0">
                <a:solidFill>
                  <a:srgbClr val="003399"/>
                </a:solidFill>
                <a:ea typeface="宋体" pitchFamily="2" charset="-122"/>
              </a:rPr>
              <a:t>   </a:t>
            </a:r>
            <a:r>
              <a:rPr lang="en-US" altLang="zh-CN" sz="2400" i="1" dirty="0">
                <a:solidFill>
                  <a:srgbClr val="003399"/>
                </a:solidFill>
              </a:rPr>
              <a:t>+</a:t>
            </a:r>
            <a:r>
              <a:rPr lang="en-US" altLang="zh-CN" sz="2400" dirty="0">
                <a:solidFill>
                  <a:srgbClr val="003399"/>
                </a:solidFill>
              </a:rPr>
              <a:t>0.100</a:t>
            </a:r>
            <a:r>
              <a:rPr lang="el-GR" altLang="zh-CN" sz="2400" i="1" dirty="0">
                <a:solidFill>
                  <a:srgbClr val="003399"/>
                </a:solidFill>
                <a:ea typeface="宋体" pitchFamily="2" charset="-122"/>
              </a:rPr>
              <a:t>α′</a:t>
            </a:r>
            <a:endParaRPr lang="en-US" altLang="zh-CN" sz="2400" i="1" dirty="0">
              <a:solidFill>
                <a:srgbClr val="003399"/>
              </a:solidFill>
              <a:ea typeface="宋体" pitchFamily="2" charset="-122"/>
            </a:endParaRPr>
          </a:p>
        </p:txBody>
      </p:sp>
      <p:grpSp>
        <p:nvGrpSpPr>
          <p:cNvPr id="4" name="Group 11"/>
          <p:cNvGrpSpPr>
            <a:grpSpLocks/>
          </p:cNvGrpSpPr>
          <p:nvPr/>
        </p:nvGrpSpPr>
        <p:grpSpPr bwMode="auto">
          <a:xfrm>
            <a:off x="1009650" y="4267201"/>
            <a:ext cx="7883525" cy="1266826"/>
            <a:chOff x="636" y="2688"/>
            <a:chExt cx="4966" cy="798"/>
          </a:xfrm>
        </p:grpSpPr>
        <p:grpSp>
          <p:nvGrpSpPr>
            <p:cNvPr id="5" name="Group 12"/>
            <p:cNvGrpSpPr>
              <a:grpSpLocks/>
            </p:cNvGrpSpPr>
            <p:nvPr/>
          </p:nvGrpSpPr>
          <p:grpSpPr bwMode="auto">
            <a:xfrm>
              <a:off x="862" y="2798"/>
              <a:ext cx="91" cy="91"/>
              <a:chOff x="783" y="3270"/>
              <a:chExt cx="91" cy="91"/>
            </a:xfrm>
          </p:grpSpPr>
          <p:sp>
            <p:nvSpPr>
              <p:cNvPr id="695309" name="Oval 13"/>
              <p:cNvSpPr>
                <a:spLocks noChangeArrowheads="1"/>
              </p:cNvSpPr>
              <p:nvPr/>
            </p:nvSpPr>
            <p:spPr bwMode="auto">
              <a:xfrm>
                <a:off x="783" y="3270"/>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695310" name="Line 14"/>
              <p:cNvSpPr>
                <a:spLocks noChangeShapeType="1"/>
              </p:cNvSpPr>
              <p:nvPr/>
            </p:nvSpPr>
            <p:spPr bwMode="auto">
              <a:xfrm>
                <a:off x="783" y="3316"/>
                <a:ext cx="91" cy="0"/>
              </a:xfrm>
              <a:prstGeom prst="line">
                <a:avLst/>
              </a:prstGeom>
              <a:noFill/>
              <a:ln w="9525">
                <a:solidFill>
                  <a:schemeClr val="tx1"/>
                </a:solidFill>
                <a:round/>
                <a:headEnd/>
                <a:tailEnd/>
              </a:ln>
              <a:effectLst/>
            </p:spPr>
            <p:txBody>
              <a:bodyPr/>
              <a:lstStyle/>
              <a:p>
                <a:endParaRPr lang="zh-CN" altLang="en-US"/>
              </a:p>
            </p:txBody>
          </p:sp>
        </p:grpSp>
        <p:sp>
          <p:nvSpPr>
            <p:cNvPr id="695311" name="Line 15"/>
            <p:cNvSpPr>
              <a:spLocks noChangeShapeType="1"/>
            </p:cNvSpPr>
            <p:nvPr/>
          </p:nvSpPr>
          <p:spPr bwMode="auto">
            <a:xfrm>
              <a:off x="1112" y="2887"/>
              <a:ext cx="3628" cy="0"/>
            </a:xfrm>
            <a:prstGeom prst="line">
              <a:avLst/>
            </a:prstGeom>
            <a:noFill/>
            <a:ln w="9525">
              <a:solidFill>
                <a:schemeClr val="tx1"/>
              </a:solidFill>
              <a:round/>
              <a:headEnd/>
              <a:tailEnd/>
            </a:ln>
            <a:effectLst/>
          </p:spPr>
          <p:txBody>
            <a:bodyPr/>
            <a:lstStyle/>
            <a:p>
              <a:endParaRPr lang="zh-CN" altLang="en-US"/>
            </a:p>
          </p:txBody>
        </p:sp>
        <p:grpSp>
          <p:nvGrpSpPr>
            <p:cNvPr id="6" name="Group 16"/>
            <p:cNvGrpSpPr>
              <a:grpSpLocks/>
            </p:cNvGrpSpPr>
            <p:nvPr/>
          </p:nvGrpSpPr>
          <p:grpSpPr bwMode="auto">
            <a:xfrm>
              <a:off x="636" y="2688"/>
              <a:ext cx="4966" cy="798"/>
              <a:chOff x="636" y="2643"/>
              <a:chExt cx="4966" cy="798"/>
            </a:xfrm>
          </p:grpSpPr>
          <p:sp>
            <p:nvSpPr>
              <p:cNvPr id="695313" name="Text Box 17"/>
              <p:cNvSpPr txBox="1">
                <a:spLocks noChangeArrowheads="1"/>
              </p:cNvSpPr>
              <p:nvPr/>
            </p:nvSpPr>
            <p:spPr bwMode="auto">
              <a:xfrm>
                <a:off x="636" y="2704"/>
                <a:ext cx="4966" cy="737"/>
              </a:xfrm>
              <a:prstGeom prst="rect">
                <a:avLst/>
              </a:prstGeom>
              <a:noFill/>
              <a:ln w="9525">
                <a:noFill/>
                <a:miter lim="800000"/>
                <a:headEnd/>
                <a:tailEnd/>
              </a:ln>
              <a:effectLst/>
            </p:spPr>
            <p:txBody>
              <a:bodyPr>
                <a:spAutoFit/>
              </a:bodyPr>
              <a:lstStyle/>
              <a:p>
                <a:pPr algn="l">
                  <a:spcBef>
                    <a:spcPct val="50000"/>
                  </a:spcBef>
                </a:pPr>
                <a:r>
                  <a:rPr lang="en-US" altLang="zh-CN" sz="2800" i="1" dirty="0"/>
                  <a:t>K  </a:t>
                </a:r>
                <a:r>
                  <a:rPr lang="en-US" altLang="zh-CN" sz="2800" dirty="0"/>
                  <a:t>=                                                                   </a:t>
                </a:r>
                <a:endParaRPr lang="en-US" altLang="zh-CN" sz="2800" dirty="0" smtClean="0"/>
              </a:p>
              <a:p>
                <a:pPr algn="l">
                  <a:spcBef>
                    <a:spcPct val="50000"/>
                  </a:spcBef>
                </a:pPr>
                <a:r>
                  <a:rPr lang="en-US" altLang="zh-CN" sz="2800" dirty="0" smtClean="0"/>
                  <a:t>=</a:t>
                </a:r>
                <a:r>
                  <a:rPr lang="en-US" altLang="zh-CN" sz="2800" dirty="0"/>
                  <a:t>2.98</a:t>
                </a:r>
              </a:p>
            </p:txBody>
          </p:sp>
          <p:sp>
            <p:nvSpPr>
              <p:cNvPr id="695314" name="Text Box 18"/>
              <p:cNvSpPr txBox="1">
                <a:spLocks noChangeArrowheads="1"/>
              </p:cNvSpPr>
              <p:nvPr/>
            </p:nvSpPr>
            <p:spPr bwMode="auto">
              <a:xfrm>
                <a:off x="1110" y="2643"/>
                <a:ext cx="3584" cy="515"/>
              </a:xfrm>
              <a:prstGeom prst="rect">
                <a:avLst/>
              </a:prstGeom>
              <a:noFill/>
              <a:ln w="9525">
                <a:noFill/>
                <a:miter lim="800000"/>
                <a:headEnd/>
                <a:tailEnd/>
              </a:ln>
              <a:effectLst/>
            </p:spPr>
            <p:txBody>
              <a:bodyPr>
                <a:spAutoFit/>
              </a:bodyPr>
              <a:lstStyle/>
              <a:p>
                <a:pPr algn="l">
                  <a:lnSpc>
                    <a:spcPct val="60000"/>
                  </a:lnSpc>
                  <a:spcBef>
                    <a:spcPct val="50000"/>
                  </a:spcBef>
                </a:pPr>
                <a:r>
                  <a:rPr lang="en-US" altLang="zh-CN" sz="2800" dirty="0"/>
                  <a:t>             0.010+0.010</a:t>
                </a:r>
                <a:r>
                  <a:rPr lang="el-GR" altLang="zh-CN" sz="2800" i="1" dirty="0">
                    <a:ea typeface="宋体" pitchFamily="2" charset="-122"/>
                  </a:rPr>
                  <a:t>α′</a:t>
                </a:r>
                <a:r>
                  <a:rPr lang="en-US" altLang="zh-CN" sz="2800" i="1" dirty="0"/>
                  <a:t> </a:t>
                </a:r>
              </a:p>
              <a:p>
                <a:pPr algn="l">
                  <a:lnSpc>
                    <a:spcPct val="60000"/>
                  </a:lnSpc>
                  <a:spcBef>
                    <a:spcPct val="50000"/>
                  </a:spcBef>
                </a:pPr>
                <a:r>
                  <a:rPr lang="en-US" altLang="zh-CN" sz="2800" dirty="0"/>
                  <a:t>(0.300</a:t>
                </a:r>
                <a:r>
                  <a:rPr lang="en-US" altLang="zh-CN" sz="2800" i="1" dirty="0"/>
                  <a:t>-</a:t>
                </a:r>
                <a:r>
                  <a:rPr lang="en-US" altLang="zh-CN" sz="2800" dirty="0"/>
                  <a:t>0.100</a:t>
                </a:r>
                <a:r>
                  <a:rPr lang="el-GR" altLang="zh-CN" sz="2800" i="1" dirty="0">
                    <a:ea typeface="宋体" pitchFamily="2" charset="-122"/>
                  </a:rPr>
                  <a:t>α′</a:t>
                </a:r>
                <a:r>
                  <a:rPr lang="en-US" altLang="zh-CN" sz="2800" dirty="0">
                    <a:ea typeface="宋体" pitchFamily="2" charset="-122"/>
                  </a:rPr>
                  <a:t>) </a:t>
                </a:r>
                <a:r>
                  <a:rPr lang="en-US" altLang="zh-CN" sz="2800" dirty="0"/>
                  <a:t>(0.100</a:t>
                </a:r>
                <a:r>
                  <a:rPr lang="en-US" altLang="zh-CN" sz="2800" i="1" dirty="0"/>
                  <a:t>-</a:t>
                </a:r>
                <a:r>
                  <a:rPr lang="en-US" altLang="zh-CN" sz="2800" dirty="0"/>
                  <a:t>0.100</a:t>
                </a:r>
                <a:r>
                  <a:rPr lang="el-GR" altLang="zh-CN" sz="2800" i="1" dirty="0"/>
                  <a:t>α</a:t>
                </a:r>
                <a:r>
                  <a:rPr lang="el-GR" altLang="zh-CN" sz="2800" i="1" dirty="0">
                    <a:ea typeface="宋体" pitchFamily="2" charset="-122"/>
                  </a:rPr>
                  <a:t>′</a:t>
                </a:r>
                <a:r>
                  <a:rPr lang="en-US" altLang="zh-CN" sz="2800" dirty="0">
                    <a:ea typeface="宋体" pitchFamily="2" charset="-122"/>
                  </a:rPr>
                  <a:t>)</a:t>
                </a:r>
                <a:endParaRPr lang="en-US" altLang="zh-CN" sz="2800" dirty="0"/>
              </a:p>
            </p:txBody>
          </p:sp>
        </p:grpSp>
      </p:grpSp>
      <p:sp>
        <p:nvSpPr>
          <p:cNvPr id="695315" name="Text Box 19"/>
          <p:cNvSpPr txBox="1">
            <a:spLocks noChangeArrowheads="1"/>
          </p:cNvSpPr>
          <p:nvPr/>
        </p:nvSpPr>
        <p:spPr bwMode="auto">
          <a:xfrm>
            <a:off x="3851275" y="5084763"/>
            <a:ext cx="2952750" cy="646331"/>
          </a:xfrm>
          <a:prstGeom prst="rect">
            <a:avLst/>
          </a:prstGeom>
          <a:noFill/>
          <a:ln w="9525">
            <a:noFill/>
            <a:miter lim="800000"/>
            <a:headEnd/>
            <a:tailEnd/>
          </a:ln>
          <a:effectLst/>
        </p:spPr>
        <p:txBody>
          <a:bodyPr>
            <a:spAutoFit/>
          </a:bodyPr>
          <a:lstStyle/>
          <a:p>
            <a:pPr algn="l">
              <a:spcBef>
                <a:spcPct val="50000"/>
              </a:spcBef>
            </a:pPr>
            <a:r>
              <a:rPr lang="el-GR" altLang="zh-CN" i="1" dirty="0">
                <a:solidFill>
                  <a:srgbClr val="003399"/>
                </a:solidFill>
                <a:ea typeface="宋体" pitchFamily="2" charset="-122"/>
              </a:rPr>
              <a:t>α′</a:t>
            </a:r>
            <a:r>
              <a:rPr lang="en-US" altLang="zh-CN" dirty="0">
                <a:solidFill>
                  <a:srgbClr val="003399"/>
                </a:solidFill>
              </a:rPr>
              <a:t> </a:t>
            </a:r>
            <a:r>
              <a:rPr lang="en-US" altLang="zh-CN" sz="2800" dirty="0">
                <a:solidFill>
                  <a:srgbClr val="003399"/>
                </a:solidFill>
                <a:ea typeface="幼圆" pitchFamily="49" charset="-122"/>
              </a:rPr>
              <a:t>=38.1%</a:t>
            </a:r>
          </a:p>
        </p:txBody>
      </p:sp>
      <p:sp>
        <p:nvSpPr>
          <p:cNvPr id="695316" name="Text Box 20"/>
          <p:cNvSpPr txBox="1">
            <a:spLocks noChangeArrowheads="1"/>
          </p:cNvSpPr>
          <p:nvPr/>
        </p:nvSpPr>
        <p:spPr bwMode="auto">
          <a:xfrm>
            <a:off x="2268538" y="5718175"/>
            <a:ext cx="6192837" cy="519113"/>
          </a:xfrm>
          <a:prstGeom prst="rect">
            <a:avLst/>
          </a:prstGeom>
          <a:gradFill rotWithShape="1">
            <a:gsLst>
              <a:gs pos="0">
                <a:srgbClr val="FF3300">
                  <a:gamma/>
                  <a:shade val="46275"/>
                  <a:invGamma/>
                </a:srgbClr>
              </a:gs>
              <a:gs pos="50000">
                <a:srgbClr val="FF3300"/>
              </a:gs>
              <a:gs pos="100000">
                <a:srgbClr val="FF3300">
                  <a:gamma/>
                  <a:shade val="46275"/>
                  <a:invGamma/>
                </a:srgbClr>
              </a:gs>
            </a:gsLst>
            <a:lin ang="5400000" scaled="1"/>
          </a:gradFill>
          <a:ln w="9525">
            <a:noFill/>
            <a:miter lim="800000"/>
            <a:headEnd/>
            <a:tailEnd/>
          </a:ln>
          <a:effectLst/>
        </p:spPr>
        <p:txBody>
          <a:bodyPr>
            <a:spAutoFit/>
          </a:bodyPr>
          <a:lstStyle/>
          <a:p>
            <a:pPr algn="l">
              <a:spcBef>
                <a:spcPct val="50000"/>
              </a:spcBef>
            </a:pPr>
            <a:r>
              <a:rPr lang="zh-CN" altLang="en-US" sz="2800">
                <a:solidFill>
                  <a:schemeClr val="bg1"/>
                </a:solidFill>
              </a:rPr>
              <a:t>增大反应物浓度，平衡向正方向移动。</a:t>
            </a:r>
          </a:p>
        </p:txBody>
      </p:sp>
      <p:sp>
        <p:nvSpPr>
          <p:cNvPr id="695317" name="Rectangle 21"/>
          <p:cNvSpPr>
            <a:spLocks noGrp="1" noChangeArrowheads="1"/>
          </p:cNvSpPr>
          <p:nvPr>
            <p:ph type="title" idx="4294967295"/>
          </p:nvPr>
        </p:nvSpPr>
        <p:spPr/>
        <p:txBody>
          <a:bodyPr/>
          <a:lstStyle/>
          <a:p>
            <a:r>
              <a:rPr lang="zh-CN" altLang="en-US"/>
              <a:t>例</a:t>
            </a:r>
            <a:r>
              <a:rPr lang="en-US" altLang="zh-CN"/>
              <a:t>15</a:t>
            </a:r>
            <a:r>
              <a:rPr lang="zh-CN" altLang="en-US"/>
              <a:t>（</a:t>
            </a:r>
            <a:r>
              <a:rPr lang="en-US" altLang="zh-CN"/>
              <a:t>4</a:t>
            </a:r>
            <a:r>
              <a:rPr lang="zh-CN" altLang="en-US"/>
              <a:t>）</a:t>
            </a:r>
          </a:p>
        </p:txBody>
      </p:sp>
      <p:pic>
        <p:nvPicPr>
          <p:cNvPr id="695318" name="Picture 22"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26" name="Picture 12"/>
          <p:cNvPicPr>
            <a:picLocks noChangeAspect="1" noChangeArrowheads="1"/>
          </p:cNvPicPr>
          <p:nvPr/>
        </p:nvPicPr>
        <p:blipFill>
          <a:blip r:embed="rId6"/>
          <a:srcRect/>
          <a:stretch>
            <a:fillRect/>
          </a:stretch>
        </p:blipFill>
        <p:spPr bwMode="auto">
          <a:xfrm>
            <a:off x="5357818" y="1643050"/>
            <a:ext cx="647700" cy="492125"/>
          </a:xfrm>
          <a:prstGeom prst="rect">
            <a:avLst/>
          </a:prstGeom>
          <a:noFill/>
          <a:ln w="9525">
            <a:noFill/>
            <a:miter lim="800000"/>
            <a:headEnd/>
            <a:tailEnd/>
          </a:ln>
        </p:spPr>
      </p:pic>
      <p:pic>
        <p:nvPicPr>
          <p:cNvPr id="27" name="Picture 12"/>
          <p:cNvPicPr>
            <a:picLocks noChangeAspect="1" noChangeArrowheads="1"/>
          </p:cNvPicPr>
          <p:nvPr/>
        </p:nvPicPr>
        <p:blipFill>
          <a:blip r:embed="rId6"/>
          <a:srcRect/>
          <a:stretch>
            <a:fillRect/>
          </a:stretch>
        </p:blipFill>
        <p:spPr bwMode="auto">
          <a:xfrm>
            <a:off x="6286512" y="2857496"/>
            <a:ext cx="647700" cy="4921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95306"/>
                                        </p:tgtEl>
                                        <p:attrNameLst>
                                          <p:attrName>style.visibility</p:attrName>
                                        </p:attrNameLst>
                                      </p:cBhvr>
                                      <p:to>
                                        <p:strVal val="visible"/>
                                      </p:to>
                                    </p:set>
                                    <p:anim calcmode="lin" valueType="num">
                                      <p:cBhvr>
                                        <p:cTn id="7" dur="1000" fill="hold"/>
                                        <p:tgtEl>
                                          <p:spTgt spid="695306"/>
                                        </p:tgtEl>
                                        <p:attrNameLst>
                                          <p:attrName>ppt_w</p:attrName>
                                        </p:attrNameLst>
                                      </p:cBhvr>
                                      <p:tavLst>
                                        <p:tav tm="0">
                                          <p:val>
                                            <p:strVal val="#ppt_w*0.70"/>
                                          </p:val>
                                        </p:tav>
                                        <p:tav tm="100000">
                                          <p:val>
                                            <p:strVal val="#ppt_w"/>
                                          </p:val>
                                        </p:tav>
                                      </p:tavLst>
                                    </p:anim>
                                    <p:anim calcmode="lin" valueType="num">
                                      <p:cBhvr>
                                        <p:cTn id="8" dur="1000" fill="hold"/>
                                        <p:tgtEl>
                                          <p:spTgt spid="695306"/>
                                        </p:tgtEl>
                                        <p:attrNameLst>
                                          <p:attrName>ppt_h</p:attrName>
                                        </p:attrNameLst>
                                      </p:cBhvr>
                                      <p:tavLst>
                                        <p:tav tm="0">
                                          <p:val>
                                            <p:strVal val="#ppt_h"/>
                                          </p:val>
                                        </p:tav>
                                        <p:tav tm="100000">
                                          <p:val>
                                            <p:strVal val="#ppt_h"/>
                                          </p:val>
                                        </p:tav>
                                      </p:tavLst>
                                    </p:anim>
                                    <p:animEffect transition="in" filter="fade">
                                      <p:cBhvr>
                                        <p:cTn id="9" dur="1000"/>
                                        <p:tgtEl>
                                          <p:spTgt spid="69530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95315"/>
                                        </p:tgtEl>
                                        <p:attrNameLst>
                                          <p:attrName>style.visibility</p:attrName>
                                        </p:attrNameLst>
                                      </p:cBhvr>
                                      <p:to>
                                        <p:strVal val="visible"/>
                                      </p:to>
                                    </p:set>
                                    <p:animEffect transition="in" filter="wipe(up)">
                                      <p:cBhvr>
                                        <p:cTn id="21" dur="500"/>
                                        <p:tgtEl>
                                          <p:spTgt spid="69531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695316"/>
                                        </p:tgtEl>
                                        <p:attrNameLst>
                                          <p:attrName>style.visibility</p:attrName>
                                        </p:attrNameLst>
                                      </p:cBhvr>
                                      <p:to>
                                        <p:strVal val="visible"/>
                                      </p:to>
                                    </p:set>
                                    <p:animEffect transition="in" filter="slide(fromTop)">
                                      <p:cBhvr>
                                        <p:cTn id="26" dur="1000"/>
                                        <p:tgtEl>
                                          <p:spTgt spid="695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6" grpId="0"/>
      <p:bldP spid="695315" grpId="0"/>
      <p:bldP spid="69531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4"/>
          <p:cNvSpPr>
            <a:spLocks noGrp="1"/>
          </p:cNvSpPr>
          <p:nvPr>
            <p:ph type="dt" sz="half" idx="10"/>
          </p:nvPr>
        </p:nvSpPr>
        <p:spPr/>
        <p:txBody>
          <a:bodyPr/>
          <a:lstStyle/>
          <a:p>
            <a:fld id="{4D063145-5A28-4078-AD69-2824B1F8A13B}" type="datetime1">
              <a:rPr lang="zh-CN" altLang="en-US"/>
              <a:pPr/>
              <a:t>2017/11/1</a:t>
            </a:fld>
            <a:endParaRPr lang="en-US" altLang="zh-CN"/>
          </a:p>
        </p:txBody>
      </p:sp>
      <p:sp>
        <p:nvSpPr>
          <p:cNvPr id="18" name="灯片编号占位符 6"/>
          <p:cNvSpPr>
            <a:spLocks noGrp="1"/>
          </p:cNvSpPr>
          <p:nvPr>
            <p:ph type="sldNum" sz="quarter" idx="12"/>
          </p:nvPr>
        </p:nvSpPr>
        <p:spPr/>
        <p:txBody>
          <a:bodyPr/>
          <a:lstStyle/>
          <a:p>
            <a:fld id="{A9DCB465-8A14-424C-8218-8409159E7FC1}" type="slidenum">
              <a:rPr lang="en-US" altLang="zh-CN"/>
              <a:pPr/>
              <a:t>158</a:t>
            </a:fld>
            <a:endParaRPr lang="en-US" altLang="zh-CN"/>
          </a:p>
        </p:txBody>
      </p:sp>
      <p:sp>
        <p:nvSpPr>
          <p:cNvPr id="696322" name="Rectangle 2"/>
          <p:cNvSpPr>
            <a:spLocks noGrp="1" noChangeArrowheads="1"/>
          </p:cNvSpPr>
          <p:nvPr>
            <p:ph type="title"/>
          </p:nvPr>
        </p:nvSpPr>
        <p:spPr/>
        <p:txBody>
          <a:bodyPr/>
          <a:lstStyle/>
          <a:p>
            <a:pPr algn="l"/>
            <a:r>
              <a:rPr lang="zh-CN" altLang="en-US" sz="3600"/>
              <a:t>应用：</a:t>
            </a:r>
          </a:p>
        </p:txBody>
      </p:sp>
      <p:grpSp>
        <p:nvGrpSpPr>
          <p:cNvPr id="2" name="Group 3"/>
          <p:cNvGrpSpPr>
            <a:grpSpLocks/>
          </p:cNvGrpSpPr>
          <p:nvPr/>
        </p:nvGrpSpPr>
        <p:grpSpPr bwMode="auto">
          <a:xfrm>
            <a:off x="2143108" y="2000240"/>
            <a:ext cx="5449888" cy="703262"/>
            <a:chOff x="295" y="2598"/>
            <a:chExt cx="3433" cy="443"/>
          </a:xfrm>
        </p:grpSpPr>
        <p:grpSp>
          <p:nvGrpSpPr>
            <p:cNvPr id="3" name="Group 4"/>
            <p:cNvGrpSpPr>
              <a:grpSpLocks/>
            </p:cNvGrpSpPr>
            <p:nvPr/>
          </p:nvGrpSpPr>
          <p:grpSpPr bwMode="auto">
            <a:xfrm>
              <a:off x="1837" y="2886"/>
              <a:ext cx="409" cy="125"/>
              <a:chOff x="1292" y="3158"/>
              <a:chExt cx="409" cy="125"/>
            </a:xfrm>
          </p:grpSpPr>
          <p:grpSp>
            <p:nvGrpSpPr>
              <p:cNvPr id="4" name="Group 5"/>
              <p:cNvGrpSpPr>
                <a:grpSpLocks/>
              </p:cNvGrpSpPr>
              <p:nvPr/>
            </p:nvGrpSpPr>
            <p:grpSpPr bwMode="auto">
              <a:xfrm>
                <a:off x="1292" y="3158"/>
                <a:ext cx="409" cy="45"/>
                <a:chOff x="1292" y="3158"/>
                <a:chExt cx="409" cy="45"/>
              </a:xfrm>
            </p:grpSpPr>
            <p:sp>
              <p:nvSpPr>
                <p:cNvPr id="696326" name="Line 6"/>
                <p:cNvSpPr>
                  <a:spLocks noChangeShapeType="1"/>
                </p:cNvSpPr>
                <p:nvPr/>
              </p:nvSpPr>
              <p:spPr bwMode="auto">
                <a:xfrm>
                  <a:off x="1292" y="3203"/>
                  <a:ext cx="409" cy="0"/>
                </a:xfrm>
                <a:prstGeom prst="line">
                  <a:avLst/>
                </a:prstGeom>
                <a:noFill/>
                <a:ln w="9525">
                  <a:solidFill>
                    <a:schemeClr val="tx1"/>
                  </a:solidFill>
                  <a:round/>
                  <a:headEnd/>
                  <a:tailEnd/>
                </a:ln>
                <a:effectLst/>
              </p:spPr>
              <p:txBody>
                <a:bodyPr/>
                <a:lstStyle/>
                <a:p>
                  <a:endParaRPr lang="zh-CN" altLang="en-US" sz="2400"/>
                </a:p>
              </p:txBody>
            </p:sp>
            <p:sp>
              <p:nvSpPr>
                <p:cNvPr id="696327" name="Line 7"/>
                <p:cNvSpPr>
                  <a:spLocks noChangeShapeType="1"/>
                </p:cNvSpPr>
                <p:nvPr/>
              </p:nvSpPr>
              <p:spPr bwMode="auto">
                <a:xfrm>
                  <a:off x="1610" y="3158"/>
                  <a:ext cx="91" cy="45"/>
                </a:xfrm>
                <a:prstGeom prst="line">
                  <a:avLst/>
                </a:prstGeom>
                <a:noFill/>
                <a:ln w="9525">
                  <a:solidFill>
                    <a:schemeClr val="tx1"/>
                  </a:solidFill>
                  <a:round/>
                  <a:headEnd/>
                  <a:tailEnd/>
                </a:ln>
                <a:effectLst/>
              </p:spPr>
              <p:txBody>
                <a:bodyPr/>
                <a:lstStyle/>
                <a:p>
                  <a:endParaRPr lang="zh-CN" altLang="en-US" sz="2400"/>
                </a:p>
              </p:txBody>
            </p:sp>
          </p:grpSp>
          <p:grpSp>
            <p:nvGrpSpPr>
              <p:cNvPr id="5" name="Group 8"/>
              <p:cNvGrpSpPr>
                <a:grpSpLocks/>
              </p:cNvGrpSpPr>
              <p:nvPr/>
            </p:nvGrpSpPr>
            <p:grpSpPr bwMode="auto">
              <a:xfrm flipH="1" flipV="1">
                <a:off x="1292" y="3238"/>
                <a:ext cx="409" cy="45"/>
                <a:chOff x="1292" y="3158"/>
                <a:chExt cx="409" cy="45"/>
              </a:xfrm>
            </p:grpSpPr>
            <p:sp>
              <p:nvSpPr>
                <p:cNvPr id="696329" name="Line 9"/>
                <p:cNvSpPr>
                  <a:spLocks noChangeShapeType="1"/>
                </p:cNvSpPr>
                <p:nvPr/>
              </p:nvSpPr>
              <p:spPr bwMode="auto">
                <a:xfrm>
                  <a:off x="1292" y="3203"/>
                  <a:ext cx="409" cy="0"/>
                </a:xfrm>
                <a:prstGeom prst="line">
                  <a:avLst/>
                </a:prstGeom>
                <a:noFill/>
                <a:ln w="9525">
                  <a:solidFill>
                    <a:schemeClr val="tx1"/>
                  </a:solidFill>
                  <a:round/>
                  <a:headEnd/>
                  <a:tailEnd/>
                </a:ln>
                <a:effectLst/>
              </p:spPr>
              <p:txBody>
                <a:bodyPr/>
                <a:lstStyle/>
                <a:p>
                  <a:endParaRPr lang="zh-CN" altLang="en-US" sz="2400"/>
                </a:p>
              </p:txBody>
            </p:sp>
            <p:sp>
              <p:nvSpPr>
                <p:cNvPr id="696330" name="Line 10"/>
                <p:cNvSpPr>
                  <a:spLocks noChangeShapeType="1"/>
                </p:cNvSpPr>
                <p:nvPr/>
              </p:nvSpPr>
              <p:spPr bwMode="auto">
                <a:xfrm>
                  <a:off x="1610" y="3158"/>
                  <a:ext cx="91" cy="45"/>
                </a:xfrm>
                <a:prstGeom prst="line">
                  <a:avLst/>
                </a:prstGeom>
                <a:noFill/>
                <a:ln w="9525">
                  <a:solidFill>
                    <a:schemeClr val="tx1"/>
                  </a:solidFill>
                  <a:round/>
                  <a:headEnd/>
                  <a:tailEnd/>
                </a:ln>
                <a:effectLst/>
              </p:spPr>
              <p:txBody>
                <a:bodyPr/>
                <a:lstStyle/>
                <a:p>
                  <a:endParaRPr lang="zh-CN" altLang="en-US" sz="2400"/>
                </a:p>
              </p:txBody>
            </p:sp>
          </p:grpSp>
        </p:grpSp>
        <p:sp>
          <p:nvSpPr>
            <p:cNvPr id="696331" name="Text Box 11"/>
            <p:cNvSpPr txBox="1">
              <a:spLocks noChangeArrowheads="1"/>
            </p:cNvSpPr>
            <p:nvPr/>
          </p:nvSpPr>
          <p:spPr bwMode="auto">
            <a:xfrm>
              <a:off x="295" y="2750"/>
              <a:ext cx="3433" cy="291"/>
            </a:xfrm>
            <a:prstGeom prst="rect">
              <a:avLst/>
            </a:prstGeom>
            <a:noFill/>
            <a:ln w="9525">
              <a:noFill/>
              <a:miter lim="800000"/>
              <a:headEnd/>
              <a:tailEnd/>
            </a:ln>
            <a:effectLst/>
          </p:spPr>
          <p:txBody>
            <a:bodyPr wrap="square">
              <a:spAutoFit/>
            </a:bodyPr>
            <a:lstStyle/>
            <a:p>
              <a:pPr algn="l"/>
              <a:r>
                <a:rPr lang="en-US" altLang="zh-CN" sz="2400" dirty="0">
                  <a:ea typeface="幼圆" pitchFamily="49" charset="-122"/>
                </a:rPr>
                <a:t>2SO</a:t>
              </a:r>
              <a:r>
                <a:rPr lang="en-US" altLang="zh-CN" sz="2400" baseline="-25000" dirty="0">
                  <a:ea typeface="幼圆" pitchFamily="49" charset="-122"/>
                </a:rPr>
                <a:t>2</a:t>
              </a:r>
              <a:r>
                <a:rPr lang="en-US" altLang="zh-CN" sz="2400" dirty="0">
                  <a:ea typeface="幼圆" pitchFamily="49" charset="-122"/>
                </a:rPr>
                <a:t>(g) + O</a:t>
              </a:r>
              <a:r>
                <a:rPr lang="en-US" altLang="zh-CN" sz="2400" baseline="-25000" dirty="0">
                  <a:ea typeface="幼圆" pitchFamily="49" charset="-122"/>
                </a:rPr>
                <a:t>2</a:t>
              </a:r>
              <a:r>
                <a:rPr lang="en-US" altLang="zh-CN" sz="2400" dirty="0">
                  <a:ea typeface="幼圆" pitchFamily="49" charset="-122"/>
                </a:rPr>
                <a:t>(g) </a:t>
              </a:r>
              <a:r>
                <a:rPr lang="en-US" altLang="zh-CN" sz="2400" dirty="0" smtClean="0">
                  <a:ea typeface="幼圆" pitchFamily="49" charset="-122"/>
                </a:rPr>
                <a:t>    </a:t>
              </a:r>
              <a:r>
                <a:rPr lang="zh-CN" altLang="en-US" sz="2400" dirty="0">
                  <a:ea typeface="幼圆" pitchFamily="49" charset="-122"/>
                </a:rPr>
                <a:t>　　</a:t>
              </a:r>
              <a:r>
                <a:rPr lang="en-US" altLang="zh-CN" sz="2400" dirty="0">
                  <a:ea typeface="幼圆" pitchFamily="49" charset="-122"/>
                </a:rPr>
                <a:t>2SO</a:t>
              </a:r>
              <a:r>
                <a:rPr lang="en-US" altLang="zh-CN" sz="2400" baseline="-25000" dirty="0">
                  <a:ea typeface="幼圆" pitchFamily="49" charset="-122"/>
                </a:rPr>
                <a:t>3</a:t>
              </a:r>
              <a:r>
                <a:rPr lang="en-US" altLang="zh-CN" sz="2400" dirty="0">
                  <a:ea typeface="幼圆" pitchFamily="49" charset="-122"/>
                </a:rPr>
                <a:t>(g)</a:t>
              </a:r>
            </a:p>
          </p:txBody>
        </p:sp>
        <p:sp>
          <p:nvSpPr>
            <p:cNvPr id="696332" name="Text Box 12"/>
            <p:cNvSpPr txBox="1">
              <a:spLocks noChangeArrowheads="1"/>
            </p:cNvSpPr>
            <p:nvPr/>
          </p:nvSpPr>
          <p:spPr bwMode="auto">
            <a:xfrm>
              <a:off x="1746" y="2598"/>
              <a:ext cx="680" cy="288"/>
            </a:xfrm>
            <a:prstGeom prst="rect">
              <a:avLst/>
            </a:prstGeom>
            <a:noFill/>
            <a:ln w="9525">
              <a:noFill/>
              <a:miter lim="800000"/>
              <a:headEnd/>
              <a:tailEnd/>
            </a:ln>
            <a:effectLst/>
          </p:spPr>
          <p:txBody>
            <a:bodyPr>
              <a:spAutoFit/>
            </a:bodyPr>
            <a:lstStyle/>
            <a:p>
              <a:pPr algn="l">
                <a:spcBef>
                  <a:spcPct val="50000"/>
                </a:spcBef>
              </a:pPr>
              <a:r>
                <a:rPr lang="en-US" altLang="zh-CN" sz="2400">
                  <a:ea typeface="幼圆" pitchFamily="49" charset="-122"/>
                </a:rPr>
                <a:t>V</a:t>
              </a:r>
              <a:r>
                <a:rPr lang="en-US" altLang="zh-CN" sz="2400" baseline="-25000">
                  <a:ea typeface="幼圆" pitchFamily="49" charset="-122"/>
                </a:rPr>
                <a:t>2</a:t>
              </a:r>
              <a:r>
                <a:rPr lang="en-US" altLang="zh-CN" sz="2400">
                  <a:ea typeface="幼圆" pitchFamily="49" charset="-122"/>
                </a:rPr>
                <a:t>O</a:t>
              </a:r>
              <a:r>
                <a:rPr lang="en-US" altLang="zh-CN" sz="2400" baseline="-25000">
                  <a:ea typeface="幼圆" pitchFamily="49" charset="-122"/>
                </a:rPr>
                <a:t>5</a:t>
              </a:r>
            </a:p>
          </p:txBody>
        </p:sp>
      </p:grpSp>
      <p:graphicFrame>
        <p:nvGraphicFramePr>
          <p:cNvPr id="696333" name="Object 13"/>
          <p:cNvGraphicFramePr>
            <a:graphicFrameLocks noChangeAspect="1"/>
          </p:cNvGraphicFramePr>
          <p:nvPr>
            <p:ph sz="half" idx="2"/>
          </p:nvPr>
        </p:nvGraphicFramePr>
        <p:xfrm>
          <a:off x="1928794" y="3929066"/>
          <a:ext cx="4824412" cy="569913"/>
        </p:xfrm>
        <a:graphic>
          <a:graphicData uri="http://schemas.openxmlformats.org/presentationml/2006/ole">
            <p:oleObj spid="_x0000_s446466" name="Equation" r:id="rId4" imgW="1930320" imgH="228600" progId="Equation.DSMT4">
              <p:embed/>
            </p:oleObj>
          </a:graphicData>
        </a:graphic>
      </p:graphicFrame>
      <p:sp>
        <p:nvSpPr>
          <p:cNvPr id="696334" name="Rectangle 14"/>
          <p:cNvSpPr>
            <a:spLocks noChangeArrowheads="1"/>
          </p:cNvSpPr>
          <p:nvPr/>
        </p:nvSpPr>
        <p:spPr bwMode="auto">
          <a:xfrm>
            <a:off x="571472" y="1428736"/>
            <a:ext cx="8172450" cy="4864100"/>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Char char="v"/>
            </a:pPr>
            <a:r>
              <a:rPr lang="zh-CN" altLang="en-US" sz="2800" dirty="0">
                <a:solidFill>
                  <a:srgbClr val="3333FF"/>
                </a:solidFill>
                <a:latin typeface="Arial Narrow" pitchFamily="34" charset="0"/>
              </a:rPr>
              <a:t>过量廉价反应物：</a:t>
            </a:r>
          </a:p>
          <a:p>
            <a:pPr marL="342900" indent="-342900" algn="l">
              <a:lnSpc>
                <a:spcPct val="130000"/>
              </a:lnSpc>
              <a:spcBef>
                <a:spcPct val="20000"/>
              </a:spcBef>
              <a:buClr>
                <a:srgbClr val="FF00FF"/>
              </a:buClr>
              <a:buFont typeface="Wingdings" pitchFamily="2" charset="2"/>
              <a:buNone/>
            </a:pPr>
            <a:r>
              <a:rPr lang="zh-CN" altLang="en-US" sz="2800" dirty="0">
                <a:solidFill>
                  <a:srgbClr val="3333FF"/>
                </a:solidFill>
                <a:latin typeface="Arial Narrow" pitchFamily="34" charset="0"/>
              </a:rPr>
              <a:t>例如：</a:t>
            </a:r>
          </a:p>
          <a:p>
            <a:pPr marL="342900" indent="-342900" algn="l">
              <a:lnSpc>
                <a:spcPct val="130000"/>
              </a:lnSpc>
              <a:spcBef>
                <a:spcPct val="20000"/>
              </a:spcBef>
              <a:buClr>
                <a:srgbClr val="FF00FF"/>
              </a:buClr>
              <a:buFont typeface="Wingdings" pitchFamily="2" charset="2"/>
              <a:buNone/>
            </a:pPr>
            <a:r>
              <a:rPr lang="zh-CN" altLang="en-US" sz="2800" dirty="0">
                <a:solidFill>
                  <a:srgbClr val="3333FF"/>
                </a:solidFill>
                <a:latin typeface="Arial Narrow" pitchFamily="34" charset="0"/>
              </a:rPr>
              <a:t>增加空气的量；</a:t>
            </a:r>
          </a:p>
          <a:p>
            <a:pPr marL="342900" indent="-342900" algn="l">
              <a:lnSpc>
                <a:spcPct val="130000"/>
              </a:lnSpc>
              <a:spcBef>
                <a:spcPct val="20000"/>
              </a:spcBef>
              <a:buClr>
                <a:srgbClr val="FF00FF"/>
              </a:buClr>
              <a:buFont typeface="Wingdings" pitchFamily="2" charset="2"/>
              <a:buChar char="v"/>
            </a:pPr>
            <a:r>
              <a:rPr lang="zh-CN" altLang="en-US" sz="2800" dirty="0">
                <a:solidFill>
                  <a:srgbClr val="3333FF"/>
                </a:solidFill>
                <a:latin typeface="Arial Narrow" pitchFamily="34" charset="0"/>
              </a:rPr>
              <a:t>不断分离产物：</a:t>
            </a:r>
          </a:p>
          <a:p>
            <a:pPr marL="342900" indent="-342900" algn="l">
              <a:lnSpc>
                <a:spcPct val="130000"/>
              </a:lnSpc>
              <a:spcBef>
                <a:spcPct val="20000"/>
              </a:spcBef>
              <a:buClr>
                <a:srgbClr val="FF00FF"/>
              </a:buClr>
              <a:buFont typeface="Wingdings" pitchFamily="2" charset="2"/>
              <a:buNone/>
            </a:pPr>
            <a:r>
              <a:rPr lang="zh-CN" altLang="en-US" sz="2800" dirty="0">
                <a:solidFill>
                  <a:srgbClr val="3333FF"/>
                </a:solidFill>
                <a:latin typeface="Arial Narrow" pitchFamily="34" charset="0"/>
              </a:rPr>
              <a:t>例如：</a:t>
            </a:r>
          </a:p>
          <a:p>
            <a:pPr marL="342900" indent="-342900" algn="l">
              <a:lnSpc>
                <a:spcPct val="130000"/>
              </a:lnSpc>
              <a:spcBef>
                <a:spcPct val="20000"/>
              </a:spcBef>
              <a:buClr>
                <a:srgbClr val="FF00FF"/>
              </a:buClr>
              <a:buFont typeface="Wingdings" pitchFamily="2" charset="2"/>
              <a:buNone/>
            </a:pPr>
            <a:r>
              <a:rPr lang="zh-CN" altLang="en-US" sz="2800" dirty="0">
                <a:solidFill>
                  <a:srgbClr val="3333FF"/>
                </a:solidFill>
                <a:latin typeface="Arial Narrow" pitchFamily="34" charset="0"/>
              </a:rPr>
              <a:t>不断减少窑内二氧化碳的量。</a:t>
            </a:r>
          </a:p>
        </p:txBody>
      </p:sp>
      <p:pic>
        <p:nvPicPr>
          <p:cNvPr id="696335" name="Picture 15"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pic>
        <p:nvPicPr>
          <p:cNvPr id="19" name="Picture 12"/>
          <p:cNvPicPr>
            <a:picLocks noChangeAspect="1" noChangeArrowheads="1"/>
          </p:cNvPicPr>
          <p:nvPr/>
        </p:nvPicPr>
        <p:blipFill>
          <a:blip r:embed="rId7"/>
          <a:srcRect/>
          <a:stretch>
            <a:fillRect/>
          </a:stretch>
        </p:blipFill>
        <p:spPr bwMode="auto">
          <a:xfrm>
            <a:off x="3643306" y="3929066"/>
            <a:ext cx="504824" cy="3835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 name="日期占位符 3"/>
          <p:cNvSpPr>
            <a:spLocks noGrp="1"/>
          </p:cNvSpPr>
          <p:nvPr>
            <p:ph type="dt" sz="half" idx="10"/>
          </p:nvPr>
        </p:nvSpPr>
        <p:spPr/>
        <p:txBody>
          <a:bodyPr/>
          <a:lstStyle/>
          <a:p>
            <a:fld id="{229AAF13-54FE-4F63-A886-59A3C7C1D83E}" type="datetime1">
              <a:rPr lang="zh-CN" altLang="en-US"/>
              <a:pPr/>
              <a:t>2017/11/1</a:t>
            </a:fld>
            <a:endParaRPr lang="en-US" altLang="zh-CN"/>
          </a:p>
        </p:txBody>
      </p:sp>
      <p:sp>
        <p:nvSpPr>
          <p:cNvPr id="38" name="灯片编号占位符 5"/>
          <p:cNvSpPr>
            <a:spLocks noGrp="1"/>
          </p:cNvSpPr>
          <p:nvPr>
            <p:ph type="sldNum" sz="quarter" idx="12"/>
          </p:nvPr>
        </p:nvSpPr>
        <p:spPr/>
        <p:txBody>
          <a:bodyPr/>
          <a:lstStyle/>
          <a:p>
            <a:fld id="{72E0A20D-C86A-4143-93E8-706716497868}" type="slidenum">
              <a:rPr lang="en-US" altLang="zh-CN"/>
              <a:pPr/>
              <a:t>159</a:t>
            </a:fld>
            <a:endParaRPr lang="en-US" altLang="zh-CN"/>
          </a:p>
        </p:txBody>
      </p:sp>
      <p:graphicFrame>
        <p:nvGraphicFramePr>
          <p:cNvPr id="698370" name="Group 2"/>
          <p:cNvGraphicFramePr>
            <a:graphicFrameLocks noGrp="1"/>
          </p:cNvGraphicFramePr>
          <p:nvPr/>
        </p:nvGraphicFramePr>
        <p:xfrm>
          <a:off x="827088" y="1287463"/>
          <a:ext cx="7993062" cy="3287651"/>
        </p:xfrm>
        <a:graphic>
          <a:graphicData uri="http://schemas.openxmlformats.org/drawingml/2006/table">
            <a:tbl>
              <a:tblPr/>
              <a:tblGrid>
                <a:gridCol w="1223962"/>
                <a:gridCol w="4408488"/>
                <a:gridCol w="2360612"/>
              </a:tblGrid>
              <a:tr h="811213">
                <a:tc gridSpan="2">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hlink"/>
                          </a:solidFill>
                          <a:effectLst/>
                          <a:latin typeface="Arial Narrow" pitchFamily="34" charset="0"/>
                          <a:ea typeface="黑体" pitchFamily="49" charset="-122"/>
                        </a:rPr>
                        <a:t>物质的状态</a:t>
                      </a:r>
                    </a:p>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hlink"/>
                          </a:solidFill>
                          <a:effectLst/>
                          <a:latin typeface="Arial Narrow" pitchFamily="34" charset="0"/>
                          <a:ea typeface="黑体" pitchFamily="49" charset="-122"/>
                        </a:rPr>
                        <a:t>及其反应前后量的变化</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hlink"/>
                          </a:solidFill>
                          <a:effectLst/>
                          <a:latin typeface="Arial Narrow" pitchFamily="34" charset="0"/>
                          <a:ea typeface="黑体" pitchFamily="49" charset="-122"/>
                        </a:rPr>
                        <a:t>压力的影响</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7688">
                <a:tc gridSpan="2">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0000FF"/>
                          </a:solidFill>
                          <a:effectLst/>
                          <a:latin typeface="Arial Narrow" pitchFamily="34" charset="0"/>
                          <a:ea typeface="黑体" pitchFamily="49" charset="-122"/>
                        </a:rPr>
                        <a:t>固相</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0000FF"/>
                          </a:solidFill>
                          <a:effectLst/>
                          <a:latin typeface="Arial Narrow" pitchFamily="34" charset="0"/>
                          <a:ea typeface="黑体" pitchFamily="49" charset="-122"/>
                        </a:rPr>
                        <a:t>可忽略</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4513">
                <a:tc gridSpan="2">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0000FF"/>
                          </a:solidFill>
                          <a:effectLst/>
                          <a:latin typeface="Arial Narrow" pitchFamily="34" charset="0"/>
                          <a:ea typeface="黑体" pitchFamily="49" charset="-122"/>
                        </a:rPr>
                        <a:t>液相</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0000FF"/>
                          </a:solidFill>
                          <a:effectLst/>
                          <a:latin typeface="Arial Narrow" pitchFamily="34" charset="0"/>
                          <a:ea typeface="黑体" pitchFamily="49" charset="-122"/>
                        </a:rPr>
                        <a:t>可忽略</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313">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FF0000"/>
                          </a:solidFill>
                          <a:effectLst/>
                          <a:latin typeface="Arial Narrow" pitchFamily="34" charset="0"/>
                          <a:ea typeface="黑体" pitchFamily="49" charset="-122"/>
                        </a:rPr>
                        <a:t>气相</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hlink"/>
                          </a:solidFill>
                          <a:effectLst/>
                          <a:latin typeface="Arial Narrow" pitchFamily="34" charset="0"/>
                          <a:ea typeface="黑体" pitchFamily="49" charset="-122"/>
                        </a:rPr>
                        <a:t>反应前后计量系数</a:t>
                      </a:r>
                      <a:r>
                        <a:rPr kumimoji="1" lang="zh-CN" altLang="en-US" sz="2800" b="0" i="0" u="none" strike="noStrike" cap="none" normalizeH="0" baseline="0" smtClean="0">
                          <a:ln>
                            <a:noFill/>
                          </a:ln>
                          <a:solidFill>
                            <a:srgbClr val="FF0000"/>
                          </a:solidFill>
                          <a:effectLst/>
                          <a:latin typeface="Arial Narrow" pitchFamily="34" charset="0"/>
                          <a:ea typeface="黑体" pitchFamily="49" charset="-122"/>
                        </a:rPr>
                        <a:t>相同</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FF0000"/>
                          </a:solidFill>
                          <a:effectLst/>
                          <a:latin typeface="Arial Narrow" pitchFamily="34" charset="0"/>
                          <a:ea typeface="黑体" pitchFamily="49" charset="-122"/>
                        </a:rPr>
                        <a:t>无</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9913">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FF0000"/>
                          </a:solidFill>
                          <a:effectLst/>
                          <a:latin typeface="Arial Narrow" pitchFamily="34" charset="0"/>
                          <a:ea typeface="黑体" pitchFamily="49" charset="-122"/>
                        </a:rPr>
                        <a:t>气相</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chemeClr val="hlink"/>
                          </a:solidFill>
                          <a:effectLst/>
                          <a:latin typeface="Arial Narrow" pitchFamily="34" charset="0"/>
                          <a:ea typeface="黑体" pitchFamily="49" charset="-122"/>
                        </a:rPr>
                        <a:t>反应前后计量系数</a:t>
                      </a:r>
                      <a:r>
                        <a:rPr kumimoji="1" lang="zh-CN" altLang="en-US" sz="2800" b="0" i="0" u="none" strike="noStrike" cap="none" normalizeH="0" baseline="0" smtClean="0">
                          <a:ln>
                            <a:noFill/>
                          </a:ln>
                          <a:solidFill>
                            <a:srgbClr val="FF0000"/>
                          </a:solidFill>
                          <a:effectLst/>
                          <a:latin typeface="Arial Narrow" pitchFamily="34" charset="0"/>
                          <a:ea typeface="黑体" pitchFamily="49" charset="-122"/>
                        </a:rPr>
                        <a:t>不相同</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FF0000"/>
                          </a:solidFill>
                          <a:effectLst/>
                          <a:latin typeface="Arial Narrow" pitchFamily="34" charset="0"/>
                          <a:ea typeface="黑体" pitchFamily="49" charset="-122"/>
                        </a:rPr>
                        <a:t>有</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98401" name="Rectangle 33"/>
          <p:cNvSpPr>
            <a:spLocks noChangeArrowheads="1"/>
          </p:cNvSpPr>
          <p:nvPr/>
        </p:nvSpPr>
        <p:spPr bwMode="auto">
          <a:xfrm>
            <a:off x="755650" y="4797425"/>
            <a:ext cx="8131175" cy="1371600"/>
          </a:xfrm>
          <a:prstGeom prst="rect">
            <a:avLst/>
          </a:prstGeom>
          <a:noFill/>
          <a:ln w="9525">
            <a:noFill/>
            <a:miter lim="800000"/>
            <a:headEnd/>
            <a:tailEnd/>
          </a:ln>
        </p:spPr>
        <p:txBody>
          <a:bodyPr/>
          <a:lstStyle/>
          <a:p>
            <a:pPr marL="609600" indent="-609600" algn="l">
              <a:lnSpc>
                <a:spcPct val="90000"/>
              </a:lnSpc>
              <a:spcBef>
                <a:spcPct val="20000"/>
              </a:spcBef>
              <a:buClr>
                <a:srgbClr val="FF00FF"/>
              </a:buClr>
              <a:buFont typeface="Wingdings" pitchFamily="2" charset="2"/>
              <a:buChar char="v"/>
            </a:pPr>
            <a:r>
              <a:rPr lang="zh-CN" altLang="en-US" sz="2800"/>
              <a:t>压力对反应    </a:t>
            </a:r>
            <a:r>
              <a:rPr lang="en-US" altLang="zh-CN" sz="2800"/>
              <a:t>H</a:t>
            </a:r>
            <a:r>
              <a:rPr lang="en-US" altLang="zh-CN" sz="2800" baseline="-25000"/>
              <a:t>2</a:t>
            </a:r>
            <a:r>
              <a:rPr lang="en-US" altLang="zh-CN" sz="2800"/>
              <a:t>(g) + I</a:t>
            </a:r>
            <a:r>
              <a:rPr lang="en-US" altLang="zh-CN" sz="2800" baseline="-25000"/>
              <a:t>2</a:t>
            </a:r>
            <a:r>
              <a:rPr lang="en-US" altLang="zh-CN" sz="2800"/>
              <a:t>(g) = 2HI(g)   </a:t>
            </a:r>
            <a:r>
              <a:rPr lang="zh-CN" altLang="en-US" sz="2800"/>
              <a:t>无影响；</a:t>
            </a:r>
          </a:p>
          <a:p>
            <a:pPr marL="609600" indent="-609600" algn="l">
              <a:lnSpc>
                <a:spcPct val="90000"/>
              </a:lnSpc>
              <a:spcBef>
                <a:spcPct val="20000"/>
              </a:spcBef>
              <a:buClr>
                <a:srgbClr val="FF00FF"/>
              </a:buClr>
              <a:buFont typeface="Wingdings" pitchFamily="2" charset="2"/>
              <a:buChar char="v"/>
            </a:pPr>
            <a:r>
              <a:rPr lang="zh-CN" altLang="en-US" sz="2800"/>
              <a:t>对于反应如    </a:t>
            </a:r>
            <a:r>
              <a:rPr lang="en-US" altLang="zh-CN" sz="2800"/>
              <a:t>N</a:t>
            </a:r>
            <a:r>
              <a:rPr lang="en-US" altLang="zh-CN" sz="2800" baseline="-25000"/>
              <a:t>2</a:t>
            </a:r>
            <a:r>
              <a:rPr lang="en-US" altLang="zh-CN" sz="2800"/>
              <a:t>O</a:t>
            </a:r>
            <a:r>
              <a:rPr lang="en-US" altLang="zh-CN" sz="2800" baseline="-25000"/>
              <a:t>4</a:t>
            </a:r>
            <a:r>
              <a:rPr lang="en-US" altLang="zh-CN" sz="2800"/>
              <a:t>(g) = 2 NO</a:t>
            </a:r>
            <a:r>
              <a:rPr lang="en-US" altLang="zh-CN" sz="2800" baseline="-25000"/>
              <a:t>2</a:t>
            </a:r>
            <a:r>
              <a:rPr lang="en-US" altLang="zh-CN" sz="2800"/>
              <a:t>(g) </a:t>
            </a:r>
          </a:p>
          <a:p>
            <a:pPr marL="609600" indent="-609600" algn="l">
              <a:lnSpc>
                <a:spcPct val="90000"/>
              </a:lnSpc>
              <a:spcBef>
                <a:spcPct val="20000"/>
              </a:spcBef>
              <a:buClr>
                <a:srgbClr val="FF00FF"/>
              </a:buClr>
              <a:buFont typeface="Wingdings" pitchFamily="2" charset="2"/>
              <a:buNone/>
            </a:pPr>
            <a:r>
              <a:rPr lang="zh-CN" altLang="en-US" sz="2800"/>
              <a:t>增加压力，平衡向气体计量系数减小的方向移动。</a:t>
            </a:r>
          </a:p>
        </p:txBody>
      </p:sp>
      <p:sp>
        <p:nvSpPr>
          <p:cNvPr id="698402" name="Rectangle 34"/>
          <p:cNvSpPr>
            <a:spLocks noGrp="1" noChangeArrowheads="1"/>
          </p:cNvSpPr>
          <p:nvPr>
            <p:ph type="title"/>
          </p:nvPr>
        </p:nvSpPr>
        <p:spPr>
          <a:xfrm>
            <a:off x="812800" y="115888"/>
            <a:ext cx="8113713" cy="876300"/>
          </a:xfrm>
        </p:spPr>
        <p:txBody>
          <a:bodyPr/>
          <a:lstStyle/>
          <a:p>
            <a:r>
              <a:rPr lang="en-US" altLang="zh-CN"/>
              <a:t>1.3.2.2  </a:t>
            </a:r>
            <a:r>
              <a:rPr lang="zh-CN" altLang="en-US"/>
              <a:t>压力对化学平衡的影响</a:t>
            </a:r>
          </a:p>
        </p:txBody>
      </p:sp>
      <p:pic>
        <p:nvPicPr>
          <p:cNvPr id="698403" name="Picture 3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636713" y="109538"/>
            <a:ext cx="6580187" cy="654050"/>
          </a:xfrm>
          <a:noFill/>
          <a:ln/>
        </p:spPr>
        <p:txBody>
          <a:bodyPr anchor="b"/>
          <a:lstStyle/>
          <a:p>
            <a:r>
              <a:rPr lang="en-US" altLang="zh-CN" sz="3600" dirty="0" smtClean="0">
                <a:latin typeface="Times New Roman" pitchFamily="18" charset="0"/>
              </a:rPr>
              <a:t>3. </a:t>
            </a:r>
            <a:r>
              <a:rPr lang="zh-CN" altLang="en-US" sz="3600" dirty="0" smtClean="0">
                <a:latin typeface="Times New Roman" pitchFamily="18" charset="0"/>
              </a:rPr>
              <a:t>热和</a:t>
            </a:r>
            <a:r>
              <a:rPr lang="zh-CN" altLang="en-US" sz="3600" dirty="0">
                <a:latin typeface="Times New Roman" pitchFamily="18" charset="0"/>
              </a:rPr>
              <a:t>功</a:t>
            </a:r>
          </a:p>
        </p:txBody>
      </p:sp>
      <p:pic>
        <p:nvPicPr>
          <p:cNvPr id="61443" name="Picture 3"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
        <p:nvSpPr>
          <p:cNvPr id="61444" name="Rectangle 4"/>
          <p:cNvSpPr>
            <a:spLocks noChangeArrowheads="1"/>
          </p:cNvSpPr>
          <p:nvPr/>
        </p:nvSpPr>
        <p:spPr bwMode="auto">
          <a:xfrm>
            <a:off x="468313" y="1268413"/>
            <a:ext cx="8077200" cy="5373687"/>
          </a:xfrm>
          <a:prstGeom prst="rect">
            <a:avLst/>
          </a:prstGeom>
          <a:noFill/>
          <a:ln w="9525">
            <a:noFill/>
            <a:miter lim="800000"/>
            <a:headEnd/>
            <a:tailEnd/>
          </a:ln>
        </p:spPr>
        <p:txBody>
          <a:bodyPr/>
          <a:lstStyle/>
          <a:p>
            <a:pPr marL="457200" indent="-457200">
              <a:lnSpc>
                <a:spcPct val="110000"/>
              </a:lnSpc>
              <a:spcBef>
                <a:spcPct val="25000"/>
              </a:spcBef>
            </a:pPr>
            <a:r>
              <a:rPr lang="zh-CN" altLang="en-US" sz="2800" dirty="0" smtClean="0">
                <a:latin typeface="Times New Roman" pitchFamily="18" charset="0"/>
              </a:rPr>
              <a:t>热和</a:t>
            </a:r>
            <a:r>
              <a:rPr lang="zh-CN" altLang="en-US" sz="2800" dirty="0">
                <a:latin typeface="Times New Roman" pitchFamily="18" charset="0"/>
              </a:rPr>
              <a:t>功是系统发生变化时与环境进行能量传递或交换的两种形式，单位为</a:t>
            </a:r>
            <a:r>
              <a:rPr lang="en-US" altLang="zh-CN" sz="2800" dirty="0">
                <a:latin typeface="Times New Roman" pitchFamily="18" charset="0"/>
              </a:rPr>
              <a:t>J</a:t>
            </a:r>
            <a:r>
              <a:rPr lang="zh-CN" altLang="en-US" sz="2800" dirty="0">
                <a:latin typeface="Times New Roman" pitchFamily="18" charset="0"/>
              </a:rPr>
              <a:t>、</a:t>
            </a:r>
            <a:r>
              <a:rPr lang="en-US" altLang="zh-CN" sz="2800" dirty="0">
                <a:latin typeface="Times New Roman" pitchFamily="18" charset="0"/>
              </a:rPr>
              <a:t>kJ</a:t>
            </a:r>
            <a:r>
              <a:rPr lang="zh-CN" altLang="en-US" sz="2800" dirty="0">
                <a:latin typeface="Times New Roman" pitchFamily="18" charset="0"/>
              </a:rPr>
              <a:t>等。</a:t>
            </a:r>
          </a:p>
          <a:p>
            <a:pPr marL="457200" indent="-457200">
              <a:lnSpc>
                <a:spcPct val="110000"/>
              </a:lnSpc>
              <a:spcBef>
                <a:spcPct val="25000"/>
              </a:spcBef>
              <a:buFont typeface="Wingdings" pitchFamily="2" charset="2"/>
              <a:buNone/>
            </a:pPr>
            <a:r>
              <a:rPr lang="zh-CN" altLang="en-US" dirty="0">
                <a:solidFill>
                  <a:srgbClr val="FF0000"/>
                </a:solidFill>
                <a:effectLst>
                  <a:outerShdw blurRad="38100" dist="38100" dir="2700000" algn="tl">
                    <a:srgbClr val="C0C0C0"/>
                  </a:outerShdw>
                </a:effectLst>
                <a:latin typeface="Times New Roman" pitchFamily="18" charset="0"/>
              </a:rPr>
              <a:t>（</a:t>
            </a:r>
            <a:r>
              <a:rPr lang="en-US" altLang="zh-CN" dirty="0">
                <a:solidFill>
                  <a:srgbClr val="FF0000"/>
                </a:solidFill>
                <a:effectLst>
                  <a:outerShdw blurRad="38100" dist="38100" dir="2700000" algn="tl">
                    <a:srgbClr val="C0C0C0"/>
                  </a:outerShdw>
                </a:effectLst>
                <a:latin typeface="Times New Roman" pitchFamily="18" charset="0"/>
              </a:rPr>
              <a:t>1</a:t>
            </a:r>
            <a:r>
              <a:rPr lang="zh-CN" altLang="en-US" dirty="0">
                <a:solidFill>
                  <a:srgbClr val="FF0000"/>
                </a:solidFill>
                <a:effectLst>
                  <a:outerShdw blurRad="38100" dist="38100" dir="2700000" algn="tl">
                    <a:srgbClr val="C0C0C0"/>
                  </a:outerShdw>
                </a:effectLst>
                <a:latin typeface="Times New Roman" pitchFamily="18" charset="0"/>
              </a:rPr>
              <a:t>）热</a:t>
            </a:r>
            <a:r>
              <a:rPr lang="zh-CN" altLang="en-US" dirty="0">
                <a:solidFill>
                  <a:srgbClr val="FF0000"/>
                </a:solidFill>
                <a:latin typeface="Times New Roman" pitchFamily="18" charset="0"/>
              </a:rPr>
              <a:t> </a:t>
            </a:r>
            <a:r>
              <a:rPr lang="en-US" altLang="zh-CN" dirty="0">
                <a:solidFill>
                  <a:srgbClr val="FF0000"/>
                </a:solidFill>
                <a:latin typeface="Times New Roman" pitchFamily="18" charset="0"/>
              </a:rPr>
              <a:t>(</a:t>
            </a:r>
            <a:r>
              <a:rPr lang="en-GB" altLang="zh-CN" i="1" dirty="0">
                <a:solidFill>
                  <a:srgbClr val="FF0000"/>
                </a:solidFill>
                <a:effectLst>
                  <a:outerShdw blurRad="38100" dist="38100" dir="2700000" algn="tl">
                    <a:srgbClr val="C0C0C0"/>
                  </a:outerShdw>
                </a:effectLst>
                <a:latin typeface="Times New Roman" pitchFamily="18" charset="0"/>
              </a:rPr>
              <a:t>heat</a:t>
            </a:r>
            <a:r>
              <a:rPr lang="en-US" altLang="zh-CN" dirty="0">
                <a:solidFill>
                  <a:srgbClr val="FF0000"/>
                </a:solidFill>
                <a:latin typeface="Times New Roman" pitchFamily="18" charset="0"/>
              </a:rPr>
              <a:t>) ( </a:t>
            </a:r>
            <a:r>
              <a:rPr lang="en-US" altLang="zh-CN" i="1" dirty="0">
                <a:solidFill>
                  <a:srgbClr val="FF0000"/>
                </a:solidFill>
                <a:latin typeface="Times New Roman" pitchFamily="18" charset="0"/>
              </a:rPr>
              <a:t>q</a:t>
            </a:r>
            <a:r>
              <a:rPr lang="en-US" altLang="zh-CN" dirty="0">
                <a:solidFill>
                  <a:srgbClr val="FF0000"/>
                </a:solidFill>
                <a:latin typeface="Times New Roman" pitchFamily="18" charset="0"/>
              </a:rPr>
              <a:t> ) </a:t>
            </a:r>
          </a:p>
          <a:p>
            <a:pPr marL="457200" indent="-457200">
              <a:lnSpc>
                <a:spcPct val="110000"/>
              </a:lnSpc>
              <a:spcBef>
                <a:spcPct val="25000"/>
              </a:spcBef>
              <a:buClr>
                <a:srgbClr val="FF0066"/>
              </a:buClr>
              <a:buFontTx/>
              <a:buChar char="•"/>
            </a:pPr>
            <a:r>
              <a:rPr lang="zh-CN" altLang="en-US" sz="2800" dirty="0">
                <a:latin typeface="Times New Roman" pitchFamily="18" charset="0"/>
              </a:rPr>
              <a:t>系统与环境之间由于存在温差而传递的能量。</a:t>
            </a:r>
          </a:p>
          <a:p>
            <a:pPr marL="457200" indent="-457200">
              <a:lnSpc>
                <a:spcPct val="110000"/>
              </a:lnSpc>
              <a:spcBef>
                <a:spcPct val="25000"/>
              </a:spcBef>
              <a:buClr>
                <a:srgbClr val="FF0066"/>
              </a:buClr>
              <a:buFontTx/>
              <a:buChar char="•"/>
            </a:pPr>
            <a:r>
              <a:rPr lang="zh-CN" altLang="en-US" sz="2800" dirty="0">
                <a:latin typeface="Times New Roman" pitchFamily="18" charset="0"/>
              </a:rPr>
              <a:t>热能自动从高温物体传递到低温物体。</a:t>
            </a:r>
          </a:p>
          <a:p>
            <a:pPr marL="457200" indent="-457200">
              <a:lnSpc>
                <a:spcPct val="110000"/>
              </a:lnSpc>
              <a:spcBef>
                <a:spcPct val="25000"/>
              </a:spcBef>
              <a:buClr>
                <a:srgbClr val="FF0066"/>
              </a:buClr>
              <a:buFontTx/>
              <a:buChar char="•"/>
            </a:pPr>
            <a:r>
              <a:rPr lang="zh-CN" altLang="en-US" sz="2800" dirty="0">
                <a:latin typeface="Times New Roman" pitchFamily="18" charset="0"/>
              </a:rPr>
              <a:t>热不是状态函数。</a:t>
            </a:r>
          </a:p>
          <a:p>
            <a:pPr marL="457200" indent="-457200">
              <a:lnSpc>
                <a:spcPct val="110000"/>
              </a:lnSpc>
              <a:spcBef>
                <a:spcPct val="25000"/>
              </a:spcBef>
              <a:buClr>
                <a:srgbClr val="FF0066"/>
              </a:buClr>
              <a:buFontTx/>
              <a:buChar char="•"/>
            </a:pPr>
            <a:r>
              <a:rPr lang="zh-CN" altLang="en-US" sz="2800" dirty="0">
                <a:latin typeface="Times New Roman" pitchFamily="18" charset="0"/>
              </a:rPr>
              <a:t>规定： 系统吸热：</a:t>
            </a:r>
            <a:r>
              <a:rPr lang="en-US" altLang="zh-CN" sz="2800" i="1" dirty="0">
                <a:latin typeface="Times New Roman" pitchFamily="18" charset="0"/>
              </a:rPr>
              <a:t>q </a:t>
            </a:r>
            <a:r>
              <a:rPr lang="en-US" altLang="zh-CN" sz="2800" dirty="0">
                <a:latin typeface="Times New Roman" pitchFamily="18" charset="0"/>
              </a:rPr>
              <a:t>&gt;0</a:t>
            </a:r>
            <a:r>
              <a:rPr lang="zh-CN" altLang="en-US" sz="2800" dirty="0">
                <a:latin typeface="Times New Roman" pitchFamily="18" charset="0"/>
              </a:rPr>
              <a:t>；</a:t>
            </a:r>
          </a:p>
          <a:p>
            <a:pPr marL="457200" indent="-457200">
              <a:lnSpc>
                <a:spcPct val="110000"/>
              </a:lnSpc>
              <a:spcBef>
                <a:spcPct val="25000"/>
              </a:spcBef>
            </a:pPr>
            <a:r>
              <a:rPr lang="zh-CN" altLang="en-US" sz="2800" dirty="0">
                <a:latin typeface="Times New Roman" pitchFamily="18" charset="0"/>
              </a:rPr>
              <a:t>                  系统放热：</a:t>
            </a:r>
            <a:r>
              <a:rPr lang="en-US" altLang="zh-CN" sz="2800" i="1" dirty="0">
                <a:latin typeface="Times New Roman" pitchFamily="18" charset="0"/>
              </a:rPr>
              <a:t>q</a:t>
            </a:r>
            <a:r>
              <a:rPr lang="en-US" altLang="zh-CN" sz="2800" dirty="0">
                <a:latin typeface="Times New Roman" pitchFamily="18" charset="0"/>
              </a:rPr>
              <a:t> &lt;0</a:t>
            </a:r>
            <a:r>
              <a:rPr lang="zh-CN" altLang="en-US" sz="2800" dirty="0">
                <a:latin typeface="Times New Roman" pitchFamily="18" charset="0"/>
              </a:rPr>
              <a:t>。</a:t>
            </a:r>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日期占位符 4"/>
          <p:cNvSpPr>
            <a:spLocks noGrp="1"/>
          </p:cNvSpPr>
          <p:nvPr>
            <p:ph type="dt" sz="half" idx="10"/>
          </p:nvPr>
        </p:nvSpPr>
        <p:spPr/>
        <p:txBody>
          <a:bodyPr/>
          <a:lstStyle/>
          <a:p>
            <a:fld id="{29A6F85D-E29B-4986-8C0A-F06DABC4EB28}" type="datetime1">
              <a:rPr lang="zh-CN" altLang="en-US"/>
              <a:pPr/>
              <a:t>2017/11/1</a:t>
            </a:fld>
            <a:endParaRPr lang="en-US" altLang="zh-CN"/>
          </a:p>
        </p:txBody>
      </p:sp>
      <p:sp>
        <p:nvSpPr>
          <p:cNvPr id="12" name="灯片编号占位符 6"/>
          <p:cNvSpPr>
            <a:spLocks noGrp="1"/>
          </p:cNvSpPr>
          <p:nvPr>
            <p:ph type="sldNum" sz="quarter" idx="12"/>
          </p:nvPr>
        </p:nvSpPr>
        <p:spPr/>
        <p:txBody>
          <a:bodyPr/>
          <a:lstStyle/>
          <a:p>
            <a:fld id="{4D87949C-1E31-403E-A902-54EDDE1B48CB}" type="slidenum">
              <a:rPr lang="en-US" altLang="zh-CN"/>
              <a:pPr/>
              <a:t>160</a:t>
            </a:fld>
            <a:endParaRPr lang="en-US" altLang="zh-CN"/>
          </a:p>
        </p:txBody>
      </p:sp>
      <p:sp>
        <p:nvSpPr>
          <p:cNvPr id="699394"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99395" name="Object 3"/>
          <p:cNvGraphicFramePr>
            <a:graphicFrameLocks noChangeAspect="1"/>
          </p:cNvGraphicFramePr>
          <p:nvPr>
            <p:ph sz="half" idx="1"/>
          </p:nvPr>
        </p:nvGraphicFramePr>
        <p:xfrm>
          <a:off x="1476375" y="2420938"/>
          <a:ext cx="6119813" cy="3671887"/>
        </p:xfrm>
        <a:graphic>
          <a:graphicData uri="http://schemas.openxmlformats.org/presentationml/2006/ole">
            <p:oleObj spid="_x0000_s447490" name="Equation" r:id="rId3" imgW="2920680" imgH="1752480" progId="Equation.DSMT4">
              <p:embed/>
            </p:oleObj>
          </a:graphicData>
        </a:graphic>
      </p:graphicFrame>
      <p:sp>
        <p:nvSpPr>
          <p:cNvPr id="699397" name="Text Box 5"/>
          <p:cNvSpPr txBox="1">
            <a:spLocks noChangeArrowheads="1"/>
          </p:cNvSpPr>
          <p:nvPr/>
        </p:nvSpPr>
        <p:spPr bwMode="auto">
          <a:xfrm>
            <a:off x="500034" y="1214422"/>
            <a:ext cx="8286808" cy="1255728"/>
          </a:xfrm>
          <a:prstGeom prst="rect">
            <a:avLst/>
          </a:prstGeom>
          <a:noFill/>
          <a:ln w="9525">
            <a:noFill/>
            <a:miter lim="800000"/>
            <a:headEnd/>
            <a:tailEnd/>
          </a:ln>
          <a:effectLst/>
        </p:spPr>
        <p:txBody>
          <a:bodyPr wrap="square">
            <a:spAutoFit/>
          </a:bodyPr>
          <a:lstStyle/>
          <a:p>
            <a:pPr algn="l">
              <a:lnSpc>
                <a:spcPct val="90000"/>
              </a:lnSpc>
              <a:spcBef>
                <a:spcPct val="50000"/>
              </a:spcBef>
            </a:pPr>
            <a:r>
              <a:rPr lang="zh-CN" altLang="en-US" dirty="0">
                <a:solidFill>
                  <a:schemeClr val="hlink"/>
                </a:solidFill>
              </a:rPr>
              <a:t>对有气体参与的化学反应</a:t>
            </a:r>
          </a:p>
          <a:p>
            <a:pPr algn="l">
              <a:lnSpc>
                <a:spcPct val="90000"/>
              </a:lnSpc>
              <a:spcBef>
                <a:spcPct val="30000"/>
              </a:spcBef>
            </a:pPr>
            <a:r>
              <a:rPr lang="zh-CN" altLang="en-US" dirty="0">
                <a:solidFill>
                  <a:schemeClr val="hlink"/>
                </a:solidFill>
              </a:rPr>
              <a:t>      </a:t>
            </a:r>
            <a:r>
              <a:rPr lang="en-US" altLang="zh-CN" i="1" dirty="0" err="1"/>
              <a:t>a</a:t>
            </a:r>
            <a:r>
              <a:rPr lang="en-US" altLang="zh-CN" dirty="0" err="1"/>
              <a:t>A</a:t>
            </a:r>
            <a:r>
              <a:rPr lang="en-US" altLang="zh-CN" dirty="0"/>
              <a:t> (g)  +  </a:t>
            </a:r>
            <a:r>
              <a:rPr lang="en-US" altLang="zh-CN" i="1" dirty="0" err="1"/>
              <a:t>b</a:t>
            </a:r>
            <a:r>
              <a:rPr lang="en-US" altLang="zh-CN" dirty="0" err="1"/>
              <a:t>B</a:t>
            </a:r>
            <a:r>
              <a:rPr lang="en-US" altLang="zh-CN" dirty="0"/>
              <a:t>(g) </a:t>
            </a:r>
            <a:r>
              <a:rPr lang="en-US" altLang="zh-CN" dirty="0" smtClean="0"/>
              <a:t>       </a:t>
            </a:r>
            <a:r>
              <a:rPr lang="en-US" altLang="zh-CN" i="1" dirty="0" err="1" smtClean="0"/>
              <a:t>y</a:t>
            </a:r>
            <a:r>
              <a:rPr lang="en-US" altLang="zh-CN" dirty="0" err="1" smtClean="0"/>
              <a:t>Y</a:t>
            </a:r>
            <a:r>
              <a:rPr lang="en-US" altLang="zh-CN" dirty="0" smtClean="0"/>
              <a:t>(g</a:t>
            </a:r>
            <a:r>
              <a:rPr lang="en-US" altLang="zh-CN" dirty="0"/>
              <a:t>)  +  </a:t>
            </a:r>
            <a:r>
              <a:rPr lang="en-US" altLang="zh-CN" i="1" dirty="0" err="1"/>
              <a:t>z</a:t>
            </a:r>
            <a:r>
              <a:rPr lang="en-US" altLang="zh-CN" dirty="0" err="1"/>
              <a:t>Z</a:t>
            </a:r>
            <a:r>
              <a:rPr lang="en-US" altLang="zh-CN" dirty="0"/>
              <a:t>(g)</a:t>
            </a:r>
          </a:p>
        </p:txBody>
      </p:sp>
      <p:sp>
        <p:nvSpPr>
          <p:cNvPr id="699399" name="Rectangle 7"/>
          <p:cNvSpPr>
            <a:spLocks noGrp="1" noChangeArrowheads="1"/>
          </p:cNvSpPr>
          <p:nvPr>
            <p:ph type="title"/>
          </p:nvPr>
        </p:nvSpPr>
        <p:spPr>
          <a:xfrm>
            <a:off x="812800" y="115888"/>
            <a:ext cx="8113713" cy="876300"/>
          </a:xfrm>
        </p:spPr>
        <p:txBody>
          <a:bodyPr/>
          <a:lstStyle/>
          <a:p>
            <a:r>
              <a:rPr lang="en-US" altLang="zh-CN" i="1"/>
              <a:t>1.3.2.2  </a:t>
            </a:r>
            <a:r>
              <a:rPr lang="zh-CN" altLang="en-US" i="1"/>
              <a:t>压力对化学平衡的影响</a:t>
            </a:r>
          </a:p>
        </p:txBody>
      </p:sp>
      <p:pic>
        <p:nvPicPr>
          <p:cNvPr id="699400" name="Picture 8"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pic>
        <p:nvPicPr>
          <p:cNvPr id="699401" name="Picture 9"/>
          <p:cNvPicPr>
            <a:picLocks noChangeAspect="1" noChangeArrowheads="1"/>
          </p:cNvPicPr>
          <p:nvPr/>
        </p:nvPicPr>
        <p:blipFill>
          <a:blip r:embed="rId6"/>
          <a:srcRect/>
          <a:stretch>
            <a:fillRect/>
          </a:stretch>
        </p:blipFill>
        <p:spPr bwMode="auto">
          <a:xfrm>
            <a:off x="4714876" y="1928802"/>
            <a:ext cx="576262" cy="44926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4"/>
          <p:cNvSpPr>
            <a:spLocks noGrp="1"/>
          </p:cNvSpPr>
          <p:nvPr>
            <p:ph type="dt" sz="half" idx="10"/>
          </p:nvPr>
        </p:nvSpPr>
        <p:spPr/>
        <p:txBody>
          <a:bodyPr/>
          <a:lstStyle/>
          <a:p>
            <a:fld id="{26BCF2D0-F13E-4254-A73D-31D26C9EEBDF}" type="datetime1">
              <a:rPr lang="zh-CN" altLang="en-US"/>
              <a:pPr/>
              <a:t>2017/11/1</a:t>
            </a:fld>
            <a:endParaRPr lang="en-US" altLang="zh-CN"/>
          </a:p>
        </p:txBody>
      </p:sp>
      <p:sp>
        <p:nvSpPr>
          <p:cNvPr id="10" name="灯片编号占位符 6"/>
          <p:cNvSpPr>
            <a:spLocks noGrp="1"/>
          </p:cNvSpPr>
          <p:nvPr>
            <p:ph type="sldNum" sz="quarter" idx="12"/>
          </p:nvPr>
        </p:nvSpPr>
        <p:spPr/>
        <p:txBody>
          <a:bodyPr/>
          <a:lstStyle/>
          <a:p>
            <a:fld id="{072F8EB8-CE54-4974-A9C9-B7198E19BB97}" type="slidenum">
              <a:rPr lang="en-US" altLang="zh-CN"/>
              <a:pPr/>
              <a:t>161</a:t>
            </a:fld>
            <a:endParaRPr lang="en-US" altLang="zh-CN"/>
          </a:p>
        </p:txBody>
      </p:sp>
      <p:sp>
        <p:nvSpPr>
          <p:cNvPr id="700418" name="Text Box 2"/>
          <p:cNvSpPr txBox="1">
            <a:spLocks noChangeArrowheads="1"/>
          </p:cNvSpPr>
          <p:nvPr/>
        </p:nvSpPr>
        <p:spPr bwMode="auto">
          <a:xfrm>
            <a:off x="838200" y="1628775"/>
            <a:ext cx="8305800" cy="4794774"/>
          </a:xfrm>
          <a:prstGeom prst="rect">
            <a:avLst/>
          </a:prstGeom>
          <a:noFill/>
          <a:ln w="9525">
            <a:noFill/>
            <a:miter lim="800000"/>
            <a:headEnd/>
            <a:tailEnd/>
          </a:ln>
          <a:effectLst/>
        </p:spPr>
        <p:txBody>
          <a:bodyPr>
            <a:spAutoFit/>
          </a:bodyPr>
          <a:lstStyle/>
          <a:p>
            <a:pPr algn="l">
              <a:lnSpc>
                <a:spcPct val="130000"/>
              </a:lnSpc>
              <a:buClr>
                <a:srgbClr val="FF00FF"/>
              </a:buClr>
              <a:buFont typeface="Wingdings" pitchFamily="2" charset="2"/>
              <a:buChar char="v"/>
            </a:pPr>
            <a:r>
              <a:rPr lang="zh-CN" altLang="en-US" sz="2800" dirty="0">
                <a:solidFill>
                  <a:srgbClr val="003399"/>
                </a:solidFill>
              </a:rPr>
              <a:t>气体分子数增加的反应：</a:t>
            </a:r>
            <a:r>
              <a:rPr lang="en-US" altLang="zh-CN" sz="2800" dirty="0">
                <a:solidFill>
                  <a:srgbClr val="003399"/>
                </a:solidFill>
              </a:rPr>
              <a:t>Σ</a:t>
            </a:r>
            <a:r>
              <a:rPr lang="en-US" altLang="zh-CN" sz="2800" i="1" dirty="0">
                <a:solidFill>
                  <a:srgbClr val="003399"/>
                </a:solidFill>
                <a:sym typeface="Symbol" pitchFamily="18" charset="2"/>
              </a:rPr>
              <a:t></a:t>
            </a:r>
            <a:r>
              <a:rPr lang="en-US" altLang="zh-CN" sz="2800" baseline="-25000" dirty="0">
                <a:solidFill>
                  <a:srgbClr val="003399"/>
                </a:solidFill>
              </a:rPr>
              <a:t>B </a:t>
            </a:r>
            <a:r>
              <a:rPr lang="en-US" altLang="zh-CN" sz="2800" dirty="0">
                <a:solidFill>
                  <a:srgbClr val="003399"/>
                </a:solidFill>
              </a:rPr>
              <a:t>&gt; 0</a:t>
            </a:r>
            <a:r>
              <a:rPr lang="zh-CN" altLang="en-US" sz="2800" dirty="0">
                <a:solidFill>
                  <a:srgbClr val="003399"/>
                </a:solidFill>
              </a:rPr>
              <a:t>，</a:t>
            </a:r>
            <a:r>
              <a:rPr lang="en-US" altLang="zh-CN" sz="2800" i="1" dirty="0">
                <a:solidFill>
                  <a:srgbClr val="003399"/>
                </a:solidFill>
              </a:rPr>
              <a:t>x</a:t>
            </a:r>
            <a:r>
              <a:rPr lang="en-US" altLang="zh-CN" sz="2800" dirty="0">
                <a:solidFill>
                  <a:srgbClr val="003399"/>
                </a:solidFill>
              </a:rPr>
              <a:t> </a:t>
            </a:r>
            <a:r>
              <a:rPr lang="en-US" altLang="zh-CN" sz="2800" baseline="30000" dirty="0">
                <a:solidFill>
                  <a:srgbClr val="003399"/>
                </a:solidFill>
              </a:rPr>
              <a:t>Σ</a:t>
            </a:r>
            <a:r>
              <a:rPr lang="en-US" altLang="zh-CN" sz="2800" baseline="30000" dirty="0">
                <a:solidFill>
                  <a:srgbClr val="003399"/>
                </a:solidFill>
                <a:sym typeface="Symbol" pitchFamily="18" charset="2"/>
              </a:rPr>
              <a:t></a:t>
            </a:r>
            <a:r>
              <a:rPr lang="en-US" altLang="zh-CN" sz="2800" baseline="-25000" dirty="0">
                <a:solidFill>
                  <a:srgbClr val="003399"/>
                </a:solidFill>
              </a:rPr>
              <a:t>B</a:t>
            </a:r>
            <a:r>
              <a:rPr lang="en-US" altLang="zh-CN" sz="2800" baseline="30000" dirty="0">
                <a:solidFill>
                  <a:srgbClr val="003399"/>
                </a:solidFill>
              </a:rPr>
              <a:t> </a:t>
            </a:r>
            <a:r>
              <a:rPr lang="en-US" altLang="zh-CN" sz="2800" dirty="0">
                <a:solidFill>
                  <a:srgbClr val="003399"/>
                </a:solidFill>
              </a:rPr>
              <a:t>&gt; 1</a:t>
            </a:r>
            <a:r>
              <a:rPr lang="zh-CN" altLang="en-US" sz="2800" dirty="0">
                <a:solidFill>
                  <a:srgbClr val="003399"/>
                </a:solidFill>
              </a:rPr>
              <a:t>，</a:t>
            </a:r>
          </a:p>
          <a:p>
            <a:pPr algn="l">
              <a:lnSpc>
                <a:spcPct val="130000"/>
              </a:lnSpc>
              <a:buClr>
                <a:srgbClr val="FF00FF"/>
              </a:buClr>
              <a:buFont typeface="Wingdings" pitchFamily="2" charset="2"/>
              <a:buNone/>
            </a:pPr>
            <a:r>
              <a:rPr lang="en-US" altLang="zh-CN" sz="2800" i="1" dirty="0">
                <a:solidFill>
                  <a:srgbClr val="003399"/>
                </a:solidFill>
              </a:rPr>
              <a:t>J </a:t>
            </a:r>
            <a:r>
              <a:rPr lang="en-US" altLang="zh-CN" sz="2800" dirty="0">
                <a:solidFill>
                  <a:srgbClr val="003399"/>
                </a:solidFill>
              </a:rPr>
              <a:t>&gt;</a:t>
            </a:r>
            <a:r>
              <a:rPr lang="en-US" altLang="zh-CN" sz="2800" i="1" dirty="0">
                <a:solidFill>
                  <a:srgbClr val="003399"/>
                </a:solidFill>
              </a:rPr>
              <a:t>K</a:t>
            </a:r>
            <a:r>
              <a:rPr lang="ru-RU" altLang="zh-CN" baseline="30000" dirty="0">
                <a:solidFill>
                  <a:srgbClr val="003399"/>
                </a:solidFill>
                <a:ea typeface="宋体" pitchFamily="2" charset="-122"/>
              </a:rPr>
              <a:t>ө</a:t>
            </a:r>
            <a:r>
              <a:rPr lang="zh-CN" altLang="en-US" sz="2800" dirty="0">
                <a:solidFill>
                  <a:srgbClr val="003399"/>
                </a:solidFill>
              </a:rPr>
              <a:t>；平衡向逆向移动，即向气体分子数减小的方向移动；</a:t>
            </a:r>
          </a:p>
          <a:p>
            <a:pPr algn="l">
              <a:lnSpc>
                <a:spcPct val="130000"/>
              </a:lnSpc>
              <a:buClr>
                <a:srgbClr val="FF00FF"/>
              </a:buClr>
              <a:buFont typeface="Wingdings" pitchFamily="2" charset="2"/>
              <a:buChar char="v"/>
            </a:pPr>
            <a:r>
              <a:rPr lang="zh-CN" altLang="en-US" sz="2800" dirty="0">
                <a:solidFill>
                  <a:srgbClr val="003399"/>
                </a:solidFill>
              </a:rPr>
              <a:t>气体分子数减小的反应：</a:t>
            </a:r>
            <a:r>
              <a:rPr lang="en-US" altLang="zh-CN" sz="2800" dirty="0">
                <a:solidFill>
                  <a:srgbClr val="003399"/>
                </a:solidFill>
              </a:rPr>
              <a:t>Σ</a:t>
            </a:r>
            <a:r>
              <a:rPr lang="en-US" altLang="zh-CN" sz="2800" i="1" dirty="0">
                <a:solidFill>
                  <a:srgbClr val="003399"/>
                </a:solidFill>
                <a:sym typeface="Symbol" pitchFamily="18" charset="2"/>
              </a:rPr>
              <a:t></a:t>
            </a:r>
            <a:r>
              <a:rPr lang="en-US" altLang="zh-CN" sz="2800" baseline="-25000" dirty="0">
                <a:solidFill>
                  <a:srgbClr val="003399"/>
                </a:solidFill>
              </a:rPr>
              <a:t>B</a:t>
            </a:r>
            <a:r>
              <a:rPr lang="en-US" altLang="zh-CN" sz="2800" dirty="0">
                <a:solidFill>
                  <a:srgbClr val="003399"/>
                </a:solidFill>
              </a:rPr>
              <a:t> &lt;0</a:t>
            </a:r>
            <a:r>
              <a:rPr lang="zh-CN" altLang="en-US" sz="2800" dirty="0">
                <a:solidFill>
                  <a:srgbClr val="003399"/>
                </a:solidFill>
              </a:rPr>
              <a:t>， </a:t>
            </a:r>
            <a:r>
              <a:rPr lang="en-US" altLang="zh-CN" sz="2800" i="1" dirty="0">
                <a:solidFill>
                  <a:srgbClr val="003399"/>
                </a:solidFill>
              </a:rPr>
              <a:t>x</a:t>
            </a:r>
            <a:r>
              <a:rPr lang="en-US" altLang="zh-CN" sz="2800" dirty="0">
                <a:solidFill>
                  <a:srgbClr val="003399"/>
                </a:solidFill>
              </a:rPr>
              <a:t> </a:t>
            </a:r>
            <a:r>
              <a:rPr lang="en-US" altLang="zh-CN" sz="2800" baseline="30000" dirty="0">
                <a:solidFill>
                  <a:srgbClr val="003399"/>
                </a:solidFill>
              </a:rPr>
              <a:t>Σ</a:t>
            </a:r>
            <a:r>
              <a:rPr lang="en-US" altLang="zh-CN" sz="2800" baseline="30000" dirty="0">
                <a:solidFill>
                  <a:srgbClr val="003399"/>
                </a:solidFill>
                <a:sym typeface="Symbol" pitchFamily="18" charset="2"/>
              </a:rPr>
              <a:t></a:t>
            </a:r>
            <a:r>
              <a:rPr lang="en-US" altLang="zh-CN" sz="2800" baseline="-25000" dirty="0">
                <a:solidFill>
                  <a:srgbClr val="003399"/>
                </a:solidFill>
              </a:rPr>
              <a:t>B</a:t>
            </a:r>
            <a:r>
              <a:rPr lang="en-US" altLang="zh-CN" sz="2800" baseline="30000" dirty="0">
                <a:solidFill>
                  <a:srgbClr val="003399"/>
                </a:solidFill>
              </a:rPr>
              <a:t> </a:t>
            </a:r>
            <a:r>
              <a:rPr lang="en-US" altLang="zh-CN" sz="2800" dirty="0">
                <a:solidFill>
                  <a:srgbClr val="003399"/>
                </a:solidFill>
              </a:rPr>
              <a:t>&lt;1</a:t>
            </a:r>
            <a:r>
              <a:rPr lang="zh-CN" altLang="en-US" sz="2800" dirty="0">
                <a:solidFill>
                  <a:srgbClr val="003399"/>
                </a:solidFill>
              </a:rPr>
              <a:t>，</a:t>
            </a:r>
          </a:p>
          <a:p>
            <a:pPr algn="l">
              <a:lnSpc>
                <a:spcPct val="130000"/>
              </a:lnSpc>
              <a:buClr>
                <a:srgbClr val="FF00FF"/>
              </a:buClr>
              <a:buFont typeface="Wingdings" pitchFamily="2" charset="2"/>
              <a:buNone/>
            </a:pPr>
            <a:r>
              <a:rPr lang="en-US" altLang="zh-CN" sz="2800" i="1" dirty="0">
                <a:solidFill>
                  <a:srgbClr val="003399"/>
                </a:solidFill>
              </a:rPr>
              <a:t>J</a:t>
            </a:r>
            <a:r>
              <a:rPr lang="en-US" altLang="zh-CN" sz="2800" dirty="0">
                <a:solidFill>
                  <a:srgbClr val="003399"/>
                </a:solidFill>
              </a:rPr>
              <a:t> &lt; </a:t>
            </a:r>
            <a:r>
              <a:rPr lang="en-US" altLang="zh-CN" sz="2800" i="1" dirty="0">
                <a:solidFill>
                  <a:srgbClr val="003399"/>
                </a:solidFill>
              </a:rPr>
              <a:t>K</a:t>
            </a:r>
            <a:r>
              <a:rPr lang="ru-RU" altLang="zh-CN" baseline="30000" dirty="0">
                <a:solidFill>
                  <a:srgbClr val="003399"/>
                </a:solidFill>
                <a:ea typeface="宋体" pitchFamily="2" charset="-122"/>
              </a:rPr>
              <a:t>ө</a:t>
            </a:r>
            <a:r>
              <a:rPr lang="zh-CN" altLang="en-US" dirty="0">
                <a:solidFill>
                  <a:srgbClr val="003399"/>
                </a:solidFill>
              </a:rPr>
              <a:t>；</a:t>
            </a:r>
            <a:r>
              <a:rPr lang="zh-CN" altLang="en-US" sz="2800" dirty="0">
                <a:solidFill>
                  <a:srgbClr val="003399"/>
                </a:solidFill>
              </a:rPr>
              <a:t>平衡向正向移动，即向气体分子数减小的方向移动；</a:t>
            </a:r>
          </a:p>
          <a:p>
            <a:pPr algn="l">
              <a:lnSpc>
                <a:spcPct val="130000"/>
              </a:lnSpc>
              <a:buClr>
                <a:srgbClr val="FF00FF"/>
              </a:buClr>
              <a:buFont typeface="Wingdings" pitchFamily="2" charset="2"/>
              <a:buChar char="v"/>
            </a:pPr>
            <a:r>
              <a:rPr lang="zh-CN" altLang="en-US" sz="2800" dirty="0">
                <a:solidFill>
                  <a:srgbClr val="003399"/>
                </a:solidFill>
              </a:rPr>
              <a:t>气体分子数前后不变的反应：</a:t>
            </a:r>
            <a:r>
              <a:rPr lang="en-US" altLang="zh-CN" sz="2800" dirty="0">
                <a:solidFill>
                  <a:srgbClr val="003399"/>
                </a:solidFill>
              </a:rPr>
              <a:t>Σ</a:t>
            </a:r>
            <a:r>
              <a:rPr lang="en-US" altLang="zh-CN" sz="2800" i="1" dirty="0">
                <a:solidFill>
                  <a:srgbClr val="003399"/>
                </a:solidFill>
                <a:sym typeface="Symbol" pitchFamily="18" charset="2"/>
              </a:rPr>
              <a:t></a:t>
            </a:r>
            <a:r>
              <a:rPr lang="en-US" altLang="zh-CN" sz="2800" baseline="-25000" dirty="0">
                <a:solidFill>
                  <a:srgbClr val="003399"/>
                </a:solidFill>
              </a:rPr>
              <a:t>B </a:t>
            </a:r>
            <a:r>
              <a:rPr lang="en-US" altLang="zh-CN" sz="2800" dirty="0">
                <a:solidFill>
                  <a:srgbClr val="003399"/>
                </a:solidFill>
              </a:rPr>
              <a:t>=0</a:t>
            </a:r>
            <a:r>
              <a:rPr lang="zh-CN" altLang="en-US" sz="2800" dirty="0">
                <a:solidFill>
                  <a:srgbClr val="003399"/>
                </a:solidFill>
              </a:rPr>
              <a:t>，</a:t>
            </a:r>
            <a:r>
              <a:rPr lang="en-US" altLang="zh-CN" sz="2800" i="1" dirty="0">
                <a:solidFill>
                  <a:srgbClr val="003399"/>
                </a:solidFill>
              </a:rPr>
              <a:t>x</a:t>
            </a:r>
            <a:r>
              <a:rPr lang="en-US" altLang="zh-CN" sz="2800" dirty="0">
                <a:solidFill>
                  <a:srgbClr val="003399"/>
                </a:solidFill>
              </a:rPr>
              <a:t> </a:t>
            </a:r>
            <a:r>
              <a:rPr lang="en-US" altLang="zh-CN" sz="2800" baseline="30000" dirty="0">
                <a:solidFill>
                  <a:srgbClr val="003399"/>
                </a:solidFill>
              </a:rPr>
              <a:t>Σ </a:t>
            </a:r>
            <a:r>
              <a:rPr lang="en-US" altLang="zh-CN" sz="2800" baseline="30000" dirty="0">
                <a:solidFill>
                  <a:srgbClr val="003399"/>
                </a:solidFill>
                <a:sym typeface="Symbol" pitchFamily="18" charset="2"/>
              </a:rPr>
              <a:t></a:t>
            </a:r>
            <a:r>
              <a:rPr lang="en-US" altLang="zh-CN" sz="2800" baseline="-25000" dirty="0">
                <a:solidFill>
                  <a:srgbClr val="003399"/>
                </a:solidFill>
              </a:rPr>
              <a:t>B</a:t>
            </a:r>
            <a:r>
              <a:rPr lang="en-US" altLang="zh-CN" sz="2800" baseline="30000" dirty="0">
                <a:solidFill>
                  <a:srgbClr val="003399"/>
                </a:solidFill>
              </a:rPr>
              <a:t> </a:t>
            </a:r>
            <a:r>
              <a:rPr lang="en-US" altLang="zh-CN" sz="2800" dirty="0">
                <a:solidFill>
                  <a:srgbClr val="003399"/>
                </a:solidFill>
              </a:rPr>
              <a:t>=1</a:t>
            </a:r>
            <a:r>
              <a:rPr lang="zh-CN" altLang="en-US" sz="2800" dirty="0">
                <a:solidFill>
                  <a:srgbClr val="003399"/>
                </a:solidFill>
              </a:rPr>
              <a:t>，</a:t>
            </a:r>
          </a:p>
          <a:p>
            <a:pPr algn="l">
              <a:lnSpc>
                <a:spcPct val="130000"/>
              </a:lnSpc>
              <a:buClr>
                <a:srgbClr val="FF00FF"/>
              </a:buClr>
              <a:buFont typeface="Wingdings" pitchFamily="2" charset="2"/>
              <a:buNone/>
            </a:pPr>
            <a:r>
              <a:rPr lang="en-US" altLang="zh-CN" sz="2800" i="1" dirty="0">
                <a:solidFill>
                  <a:srgbClr val="003399"/>
                </a:solidFill>
              </a:rPr>
              <a:t>J</a:t>
            </a:r>
            <a:r>
              <a:rPr lang="en-US" altLang="zh-CN" sz="2800" dirty="0">
                <a:solidFill>
                  <a:srgbClr val="003399"/>
                </a:solidFill>
              </a:rPr>
              <a:t> =</a:t>
            </a:r>
            <a:r>
              <a:rPr lang="en-US" altLang="zh-CN" sz="2800" i="1" dirty="0">
                <a:solidFill>
                  <a:srgbClr val="003399"/>
                </a:solidFill>
              </a:rPr>
              <a:t>K</a:t>
            </a:r>
            <a:r>
              <a:rPr lang="ru-RU" altLang="zh-CN" baseline="30000" dirty="0">
                <a:solidFill>
                  <a:srgbClr val="003399"/>
                </a:solidFill>
                <a:ea typeface="宋体" pitchFamily="2" charset="-122"/>
              </a:rPr>
              <a:t>ө</a:t>
            </a:r>
            <a:r>
              <a:rPr lang="zh-CN" altLang="en-US" dirty="0">
                <a:solidFill>
                  <a:srgbClr val="003399"/>
                </a:solidFill>
              </a:rPr>
              <a:t>；</a:t>
            </a:r>
            <a:r>
              <a:rPr lang="zh-CN" altLang="en-US" sz="2800" dirty="0">
                <a:solidFill>
                  <a:srgbClr val="003399"/>
                </a:solidFill>
              </a:rPr>
              <a:t>平衡不移动。</a:t>
            </a:r>
          </a:p>
        </p:txBody>
      </p:sp>
      <p:pic>
        <p:nvPicPr>
          <p:cNvPr id="700420" name="Picture 4"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graphicFrame>
        <p:nvGraphicFramePr>
          <p:cNvPr id="700425" name="Object 9"/>
          <p:cNvGraphicFramePr>
            <a:graphicFrameLocks noChangeAspect="1"/>
          </p:cNvGraphicFramePr>
          <p:nvPr>
            <p:ph sz="half" idx="1"/>
          </p:nvPr>
        </p:nvGraphicFramePr>
        <p:xfrm>
          <a:off x="2285984" y="1214422"/>
          <a:ext cx="2581275" cy="609600"/>
        </p:xfrm>
        <a:graphic>
          <a:graphicData uri="http://schemas.openxmlformats.org/presentationml/2006/ole">
            <p:oleObj spid="_x0000_s448514" name="Equation" r:id="rId6" imgW="914400" imgH="215640" progId="Equation.DSMT4">
              <p:embed/>
            </p:oleObj>
          </a:graphicData>
        </a:graphic>
      </p:graphicFrame>
      <p:sp>
        <p:nvSpPr>
          <p:cNvPr id="700429" name="Text Box 13"/>
          <p:cNvSpPr txBox="1">
            <a:spLocks noChangeArrowheads="1"/>
          </p:cNvSpPr>
          <p:nvPr/>
        </p:nvSpPr>
        <p:spPr bwMode="auto">
          <a:xfrm>
            <a:off x="1295400" y="357166"/>
            <a:ext cx="7848600" cy="590931"/>
          </a:xfrm>
          <a:prstGeom prst="rect">
            <a:avLst/>
          </a:prstGeom>
          <a:noFill/>
          <a:ln w="9525">
            <a:noFill/>
            <a:miter lim="800000"/>
            <a:headEnd/>
            <a:tailEnd/>
          </a:ln>
          <a:effectLst/>
        </p:spPr>
        <p:txBody>
          <a:bodyPr wrap="square">
            <a:spAutoFit/>
          </a:bodyPr>
          <a:lstStyle/>
          <a:p>
            <a:pPr algn="l">
              <a:lnSpc>
                <a:spcPct val="90000"/>
              </a:lnSpc>
              <a:spcBef>
                <a:spcPct val="30000"/>
              </a:spcBef>
            </a:pPr>
            <a:r>
              <a:rPr lang="en-US" altLang="zh-CN" dirty="0" smtClean="0">
                <a:solidFill>
                  <a:schemeClr val="hlink"/>
                </a:solidFill>
              </a:rPr>
              <a:t> </a:t>
            </a:r>
            <a:r>
              <a:rPr lang="en-US" altLang="zh-CN" i="1" dirty="0" err="1"/>
              <a:t>a</a:t>
            </a:r>
            <a:r>
              <a:rPr lang="en-US" altLang="zh-CN" dirty="0" err="1"/>
              <a:t>A</a:t>
            </a:r>
            <a:r>
              <a:rPr lang="en-US" altLang="zh-CN" dirty="0"/>
              <a:t> (g)  +  </a:t>
            </a:r>
            <a:r>
              <a:rPr lang="en-US" altLang="zh-CN" i="1" dirty="0" err="1"/>
              <a:t>b</a:t>
            </a:r>
            <a:r>
              <a:rPr lang="en-US" altLang="zh-CN" dirty="0" err="1"/>
              <a:t>B</a:t>
            </a:r>
            <a:r>
              <a:rPr lang="en-US" altLang="zh-CN" dirty="0"/>
              <a:t>(g</a:t>
            </a:r>
            <a:r>
              <a:rPr lang="en-US" altLang="zh-CN" dirty="0" smtClean="0"/>
              <a:t>)       </a:t>
            </a:r>
            <a:r>
              <a:rPr lang="en-US" altLang="zh-CN" i="1" dirty="0" err="1" smtClean="0"/>
              <a:t>y</a:t>
            </a:r>
            <a:r>
              <a:rPr lang="en-US" altLang="zh-CN" dirty="0" err="1" smtClean="0"/>
              <a:t>Y</a:t>
            </a:r>
            <a:r>
              <a:rPr lang="en-US" altLang="zh-CN" dirty="0" smtClean="0"/>
              <a:t>(g</a:t>
            </a:r>
            <a:r>
              <a:rPr lang="en-US" altLang="zh-CN" dirty="0"/>
              <a:t>)  +  </a:t>
            </a:r>
            <a:r>
              <a:rPr lang="en-US" altLang="zh-CN" i="1" dirty="0" err="1"/>
              <a:t>z</a:t>
            </a:r>
            <a:r>
              <a:rPr lang="en-US" altLang="zh-CN" dirty="0" err="1"/>
              <a:t>Z</a:t>
            </a:r>
            <a:r>
              <a:rPr lang="en-US" altLang="zh-CN" dirty="0"/>
              <a:t>(g)</a:t>
            </a:r>
          </a:p>
        </p:txBody>
      </p:sp>
      <p:pic>
        <p:nvPicPr>
          <p:cNvPr id="11" name="Picture 12"/>
          <p:cNvPicPr>
            <a:picLocks noChangeAspect="1" noChangeArrowheads="1"/>
          </p:cNvPicPr>
          <p:nvPr/>
        </p:nvPicPr>
        <p:blipFill>
          <a:blip r:embed="rId7"/>
          <a:srcRect/>
          <a:stretch>
            <a:fillRect/>
          </a:stretch>
        </p:blipFill>
        <p:spPr bwMode="auto">
          <a:xfrm>
            <a:off x="4429124" y="500042"/>
            <a:ext cx="647700" cy="4921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7D267EEE-292F-4F46-8664-B5BD79679C92}"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AD2CCB19-61FD-48E3-87E7-97E452D183E7}" type="slidenum">
              <a:rPr lang="en-US" altLang="zh-CN"/>
              <a:pPr/>
              <a:t>162</a:t>
            </a:fld>
            <a:endParaRPr lang="en-US" altLang="zh-CN"/>
          </a:p>
        </p:txBody>
      </p:sp>
      <p:sp>
        <p:nvSpPr>
          <p:cNvPr id="703492" name="Rectangle 4"/>
          <p:cNvSpPr>
            <a:spLocks noChangeArrowheads="1"/>
          </p:cNvSpPr>
          <p:nvPr/>
        </p:nvSpPr>
        <p:spPr bwMode="auto">
          <a:xfrm>
            <a:off x="357158" y="1643050"/>
            <a:ext cx="8497888" cy="4656137"/>
          </a:xfrm>
          <a:prstGeom prst="rect">
            <a:avLst/>
          </a:prstGeom>
          <a:noFill/>
          <a:ln w="9525">
            <a:noFill/>
            <a:miter lim="800000"/>
            <a:headEnd/>
            <a:tailEnd/>
          </a:ln>
        </p:spPr>
        <p:txBody>
          <a:bodyPr/>
          <a:lstStyle/>
          <a:p>
            <a:pPr marL="342900" indent="-342900" algn="just">
              <a:lnSpc>
                <a:spcPct val="130000"/>
              </a:lnSpc>
              <a:spcBef>
                <a:spcPct val="20000"/>
              </a:spcBef>
              <a:buClr>
                <a:srgbClr val="FF00FF"/>
              </a:buClr>
              <a:buFont typeface="Wingdings" pitchFamily="2" charset="2"/>
              <a:buNone/>
            </a:pPr>
            <a:r>
              <a:rPr lang="en-US" altLang="zh-CN" sz="2400" dirty="0">
                <a:solidFill>
                  <a:srgbClr val="0000FF"/>
                </a:solidFill>
              </a:rPr>
              <a:t>    298 K</a:t>
            </a:r>
            <a:r>
              <a:rPr lang="zh-CN" altLang="en-US" sz="2400" dirty="0">
                <a:solidFill>
                  <a:srgbClr val="0000FF"/>
                </a:solidFill>
              </a:rPr>
              <a:t>时</a:t>
            </a:r>
            <a:r>
              <a:rPr lang="en-US" altLang="zh-CN" sz="2400" dirty="0">
                <a:solidFill>
                  <a:srgbClr val="0000FF"/>
                </a:solidFill>
              </a:rPr>
              <a:t>, </a:t>
            </a:r>
            <a:r>
              <a:rPr lang="zh-CN" altLang="en-US" sz="2400" dirty="0">
                <a:solidFill>
                  <a:srgbClr val="0000FF"/>
                </a:solidFill>
              </a:rPr>
              <a:t>反应</a:t>
            </a:r>
            <a:r>
              <a:rPr lang="en-US" altLang="zh-CN" sz="2400" dirty="0">
                <a:solidFill>
                  <a:srgbClr val="0000FF"/>
                </a:solidFill>
              </a:rPr>
              <a:t>N</a:t>
            </a:r>
            <a:r>
              <a:rPr lang="en-US" altLang="zh-CN" sz="2400" baseline="-25000" dirty="0">
                <a:solidFill>
                  <a:srgbClr val="0000FF"/>
                </a:solidFill>
              </a:rPr>
              <a:t>2</a:t>
            </a:r>
            <a:r>
              <a:rPr lang="en-US" altLang="zh-CN" sz="2400" dirty="0">
                <a:solidFill>
                  <a:srgbClr val="0000FF"/>
                </a:solidFill>
              </a:rPr>
              <a:t>O</a:t>
            </a:r>
            <a:r>
              <a:rPr lang="en-US" altLang="zh-CN" sz="2400" baseline="-25000" dirty="0">
                <a:solidFill>
                  <a:srgbClr val="0000FF"/>
                </a:solidFill>
              </a:rPr>
              <a:t>4</a:t>
            </a:r>
            <a:r>
              <a:rPr lang="en-US" altLang="zh-CN" sz="2400" dirty="0">
                <a:solidFill>
                  <a:srgbClr val="0000FF"/>
                </a:solidFill>
              </a:rPr>
              <a:t> (g)   </a:t>
            </a:r>
            <a:r>
              <a:rPr lang="en-US" altLang="zh-CN" sz="2400" dirty="0" smtClean="0">
                <a:solidFill>
                  <a:srgbClr val="0000FF"/>
                </a:solidFill>
              </a:rPr>
              <a:t>   </a:t>
            </a:r>
            <a:r>
              <a:rPr lang="en-US" altLang="zh-CN" sz="2400" dirty="0">
                <a:solidFill>
                  <a:srgbClr val="0000FF"/>
                </a:solidFill>
              </a:rPr>
              <a:t>2 NO</a:t>
            </a:r>
            <a:r>
              <a:rPr lang="en-US" altLang="zh-CN" sz="2400" baseline="-25000" dirty="0">
                <a:solidFill>
                  <a:srgbClr val="0000FF"/>
                </a:solidFill>
              </a:rPr>
              <a:t>2</a:t>
            </a:r>
            <a:r>
              <a:rPr lang="en-US" altLang="zh-CN" sz="2400" dirty="0">
                <a:solidFill>
                  <a:srgbClr val="0000FF"/>
                </a:solidFill>
              </a:rPr>
              <a:t> (g) </a:t>
            </a:r>
            <a:r>
              <a:rPr lang="zh-CN" altLang="en-US" sz="2400" dirty="0">
                <a:solidFill>
                  <a:srgbClr val="0000FF"/>
                </a:solidFill>
              </a:rPr>
              <a:t>的平衡常数 </a:t>
            </a:r>
            <a:r>
              <a:rPr lang="en-US" altLang="zh-CN" sz="2400" i="1" dirty="0">
                <a:solidFill>
                  <a:srgbClr val="0000FF"/>
                </a:solidFill>
              </a:rPr>
              <a:t>K</a:t>
            </a:r>
            <a:r>
              <a:rPr lang="ru-RU" altLang="zh-CN" sz="2400" baseline="30000" dirty="0">
                <a:solidFill>
                  <a:schemeClr val="hlink"/>
                </a:solidFill>
              </a:rPr>
              <a:t>ө</a:t>
            </a:r>
            <a:r>
              <a:rPr lang="en-US" altLang="zh-CN" sz="2400" dirty="0">
                <a:solidFill>
                  <a:srgbClr val="0000FF"/>
                </a:solidFill>
              </a:rPr>
              <a:t> = 0.155</a:t>
            </a:r>
          </a:p>
          <a:p>
            <a:pPr marL="342900" indent="-342900" algn="just">
              <a:lnSpc>
                <a:spcPct val="130000"/>
              </a:lnSpc>
              <a:spcBef>
                <a:spcPct val="20000"/>
              </a:spcBef>
              <a:buClr>
                <a:srgbClr val="FF00FF"/>
              </a:buClr>
              <a:buFont typeface="Wingdings" pitchFamily="2" charset="2"/>
              <a:buNone/>
            </a:pPr>
            <a:r>
              <a:rPr lang="en-US" altLang="zh-CN" sz="2400" dirty="0">
                <a:solidFill>
                  <a:srgbClr val="0000FF"/>
                </a:solidFill>
              </a:rPr>
              <a:t>    (1)  </a:t>
            </a:r>
            <a:r>
              <a:rPr lang="zh-CN" altLang="en-US" sz="2400" dirty="0">
                <a:solidFill>
                  <a:srgbClr val="0000FF"/>
                </a:solidFill>
              </a:rPr>
              <a:t>求总压</a:t>
            </a:r>
            <a:r>
              <a:rPr lang="en-US" altLang="zh-CN" sz="2400" i="1" dirty="0">
                <a:solidFill>
                  <a:srgbClr val="0000FF"/>
                </a:solidFill>
              </a:rPr>
              <a:t>p</a:t>
            </a:r>
            <a:r>
              <a:rPr lang="zh-CN" altLang="en-US" sz="2400" dirty="0">
                <a:solidFill>
                  <a:srgbClr val="0000FF"/>
                </a:solidFill>
              </a:rPr>
              <a:t>为</a:t>
            </a:r>
            <a:r>
              <a:rPr lang="en-US" altLang="zh-CN" sz="2400" i="1" dirty="0">
                <a:solidFill>
                  <a:srgbClr val="0000FF"/>
                </a:solidFill>
              </a:rPr>
              <a:t>p</a:t>
            </a:r>
            <a:r>
              <a:rPr lang="ru-RU" altLang="zh-CN" sz="2400" baseline="30000" dirty="0">
                <a:solidFill>
                  <a:schemeClr val="hlink"/>
                </a:solidFill>
                <a:latin typeface="Arial" pitchFamily="34" charset="0"/>
                <a:ea typeface="Batang" pitchFamily="18" charset="-127"/>
              </a:rPr>
              <a:t>ө</a:t>
            </a:r>
            <a:r>
              <a:rPr lang="en-US" altLang="zh-CN" sz="2400" dirty="0">
                <a:solidFill>
                  <a:schemeClr val="hlink"/>
                </a:solidFill>
              </a:rPr>
              <a:t>=100kPa</a:t>
            </a:r>
            <a:r>
              <a:rPr lang="zh-CN" altLang="en-US" sz="2400" dirty="0">
                <a:solidFill>
                  <a:srgbClr val="0000FF"/>
                </a:solidFill>
              </a:rPr>
              <a:t>时</a:t>
            </a:r>
            <a:r>
              <a:rPr lang="en-US" altLang="zh-CN" sz="2400" dirty="0">
                <a:solidFill>
                  <a:srgbClr val="0000FF"/>
                </a:solidFill>
              </a:rPr>
              <a:t>N</a:t>
            </a:r>
            <a:r>
              <a:rPr lang="en-US" altLang="zh-CN" sz="2400" baseline="-25000" dirty="0">
                <a:solidFill>
                  <a:srgbClr val="0000FF"/>
                </a:solidFill>
              </a:rPr>
              <a:t>2</a:t>
            </a:r>
            <a:r>
              <a:rPr lang="en-US" altLang="zh-CN" sz="2400" dirty="0">
                <a:solidFill>
                  <a:srgbClr val="0000FF"/>
                </a:solidFill>
              </a:rPr>
              <a:t>O</a:t>
            </a:r>
            <a:r>
              <a:rPr lang="en-US" altLang="zh-CN" sz="2400" baseline="-25000" dirty="0">
                <a:solidFill>
                  <a:srgbClr val="0000FF"/>
                </a:solidFill>
              </a:rPr>
              <a:t>4</a:t>
            </a:r>
            <a:r>
              <a:rPr lang="zh-CN" altLang="en-US" sz="2400" dirty="0">
                <a:solidFill>
                  <a:srgbClr val="0000FF"/>
                </a:solidFill>
              </a:rPr>
              <a:t>的离解度。</a:t>
            </a:r>
          </a:p>
          <a:p>
            <a:pPr marL="342900" indent="-342900" algn="just">
              <a:lnSpc>
                <a:spcPct val="130000"/>
              </a:lnSpc>
              <a:spcBef>
                <a:spcPct val="20000"/>
              </a:spcBef>
              <a:buClr>
                <a:srgbClr val="FF00FF"/>
              </a:buClr>
              <a:buFont typeface="Wingdings" pitchFamily="2" charset="2"/>
              <a:buNone/>
            </a:pPr>
            <a:r>
              <a:rPr lang="zh-CN" altLang="en-US" sz="2400" dirty="0">
                <a:solidFill>
                  <a:srgbClr val="0000FF"/>
                </a:solidFill>
              </a:rPr>
              <a:t>    </a:t>
            </a:r>
            <a:r>
              <a:rPr lang="en-US" altLang="zh-CN" sz="2400" dirty="0">
                <a:solidFill>
                  <a:srgbClr val="0000FF"/>
                </a:solidFill>
              </a:rPr>
              <a:t>(2)  </a:t>
            </a:r>
            <a:r>
              <a:rPr lang="zh-CN" altLang="en-US" sz="2400" dirty="0">
                <a:solidFill>
                  <a:srgbClr val="0000FF"/>
                </a:solidFill>
              </a:rPr>
              <a:t>求总压</a:t>
            </a:r>
            <a:r>
              <a:rPr lang="en-US" altLang="zh-CN" sz="2400" i="1" dirty="0">
                <a:solidFill>
                  <a:srgbClr val="0000FF"/>
                </a:solidFill>
              </a:rPr>
              <a:t>p</a:t>
            </a:r>
            <a:r>
              <a:rPr lang="zh-CN" altLang="en-US" sz="2400" dirty="0">
                <a:solidFill>
                  <a:srgbClr val="0000FF"/>
                </a:solidFill>
              </a:rPr>
              <a:t>为</a:t>
            </a:r>
            <a:r>
              <a:rPr lang="en-US" altLang="zh-CN" sz="2400" dirty="0">
                <a:solidFill>
                  <a:srgbClr val="0000FF"/>
                </a:solidFill>
              </a:rPr>
              <a:t>0.5</a:t>
            </a:r>
            <a:r>
              <a:rPr lang="en-US" altLang="zh-CN" sz="2400" i="1" dirty="0">
                <a:solidFill>
                  <a:srgbClr val="0000FF"/>
                </a:solidFill>
              </a:rPr>
              <a:t>p</a:t>
            </a:r>
            <a:r>
              <a:rPr lang="ru-RU" altLang="zh-CN" sz="2400" baseline="30000" dirty="0">
                <a:solidFill>
                  <a:schemeClr val="hlink"/>
                </a:solidFill>
              </a:rPr>
              <a:t>ө</a:t>
            </a:r>
            <a:r>
              <a:rPr lang="en-US" altLang="zh-CN" sz="2400" b="1" i="1" dirty="0">
                <a:solidFill>
                  <a:srgbClr val="0000FF"/>
                </a:solidFill>
              </a:rPr>
              <a:t> </a:t>
            </a:r>
            <a:r>
              <a:rPr lang="zh-CN" altLang="en-US" sz="2400" dirty="0">
                <a:solidFill>
                  <a:srgbClr val="0000FF"/>
                </a:solidFill>
              </a:rPr>
              <a:t>时</a:t>
            </a:r>
            <a:r>
              <a:rPr lang="en-US" altLang="zh-CN" sz="2400" dirty="0">
                <a:solidFill>
                  <a:srgbClr val="0000FF"/>
                </a:solidFill>
              </a:rPr>
              <a:t>N</a:t>
            </a:r>
            <a:r>
              <a:rPr lang="en-US" altLang="zh-CN" sz="2400" baseline="-25000" dirty="0">
                <a:solidFill>
                  <a:srgbClr val="0000FF"/>
                </a:solidFill>
              </a:rPr>
              <a:t>2</a:t>
            </a:r>
            <a:r>
              <a:rPr lang="en-US" altLang="zh-CN" sz="2400" dirty="0">
                <a:solidFill>
                  <a:srgbClr val="0000FF"/>
                </a:solidFill>
              </a:rPr>
              <a:t>O</a:t>
            </a:r>
            <a:r>
              <a:rPr lang="en-US" altLang="zh-CN" sz="2400" baseline="-25000" dirty="0">
                <a:solidFill>
                  <a:srgbClr val="0000FF"/>
                </a:solidFill>
              </a:rPr>
              <a:t>4</a:t>
            </a:r>
            <a:r>
              <a:rPr lang="zh-CN" altLang="en-US" sz="2400" dirty="0">
                <a:solidFill>
                  <a:srgbClr val="0000FF"/>
                </a:solidFill>
              </a:rPr>
              <a:t>的离解度。</a:t>
            </a:r>
            <a:endParaRPr lang="zh-CN" altLang="en-US" sz="2400" dirty="0">
              <a:solidFill>
                <a:srgbClr val="0000FF"/>
              </a:solidFill>
              <a:ea typeface="华文新魏" pitchFamily="2" charset="-122"/>
            </a:endParaRPr>
          </a:p>
        </p:txBody>
      </p:sp>
      <p:sp>
        <p:nvSpPr>
          <p:cNvPr id="703493" name="Rectangle 5"/>
          <p:cNvSpPr>
            <a:spLocks noGrp="1" noChangeArrowheads="1"/>
          </p:cNvSpPr>
          <p:nvPr>
            <p:ph type="title"/>
          </p:nvPr>
        </p:nvSpPr>
        <p:spPr/>
        <p:txBody>
          <a:bodyPr/>
          <a:lstStyle/>
          <a:p>
            <a:r>
              <a:rPr lang="zh-CN" altLang="en-US"/>
              <a:t>例</a:t>
            </a:r>
            <a:r>
              <a:rPr lang="en-US" altLang="zh-CN"/>
              <a:t>16</a:t>
            </a:r>
          </a:p>
        </p:txBody>
      </p:sp>
      <p:pic>
        <p:nvPicPr>
          <p:cNvPr id="703494" name="Picture 6"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pic>
        <p:nvPicPr>
          <p:cNvPr id="10" name="Picture 12"/>
          <p:cNvPicPr>
            <a:picLocks noChangeAspect="1" noChangeArrowheads="1"/>
          </p:cNvPicPr>
          <p:nvPr/>
        </p:nvPicPr>
        <p:blipFill>
          <a:blip r:embed="rId4"/>
          <a:srcRect/>
          <a:stretch>
            <a:fillRect/>
          </a:stretch>
        </p:blipFill>
        <p:spPr bwMode="auto">
          <a:xfrm>
            <a:off x="3786182" y="1714488"/>
            <a:ext cx="500066" cy="379952"/>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8E1B55D2-AC8C-4F5E-9A83-730E6B7AC035}"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53A36604-255A-472A-ACD3-DD1241A5F2D1}" type="slidenum">
              <a:rPr lang="en-US" altLang="zh-CN"/>
              <a:pPr/>
              <a:t>163</a:t>
            </a:fld>
            <a:endParaRPr lang="en-US" altLang="zh-CN"/>
          </a:p>
        </p:txBody>
      </p:sp>
      <p:sp>
        <p:nvSpPr>
          <p:cNvPr id="704514" name="Rectangle 2"/>
          <p:cNvSpPr>
            <a:spLocks noGrp="1" noChangeArrowheads="1"/>
          </p:cNvSpPr>
          <p:nvPr>
            <p:ph type="title"/>
          </p:nvPr>
        </p:nvSpPr>
        <p:spPr>
          <a:xfrm>
            <a:off x="1571604" y="0"/>
            <a:ext cx="7077075" cy="836613"/>
          </a:xfrm>
        </p:spPr>
        <p:txBody>
          <a:bodyPr/>
          <a:lstStyle/>
          <a:p>
            <a:r>
              <a:rPr lang="zh-CN" altLang="en-US" i="1"/>
              <a:t>例</a:t>
            </a:r>
            <a:r>
              <a:rPr lang="en-US" altLang="zh-CN" i="1"/>
              <a:t>16</a:t>
            </a:r>
            <a:r>
              <a:rPr lang="zh-CN" altLang="en-US" i="1"/>
              <a:t>解</a:t>
            </a:r>
            <a:endParaRPr lang="zh-CN" altLang="en-US"/>
          </a:p>
        </p:txBody>
      </p:sp>
      <p:sp>
        <p:nvSpPr>
          <p:cNvPr id="704516" name="Rectangle 4"/>
          <p:cNvSpPr>
            <a:spLocks noChangeArrowheads="1"/>
          </p:cNvSpPr>
          <p:nvPr/>
        </p:nvSpPr>
        <p:spPr bwMode="auto">
          <a:xfrm>
            <a:off x="714348" y="1142984"/>
            <a:ext cx="8228013" cy="2232025"/>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None/>
            </a:pPr>
            <a:r>
              <a:rPr lang="zh-CN" altLang="en-US" sz="2800" dirty="0">
                <a:solidFill>
                  <a:srgbClr val="0000FF"/>
                </a:solidFill>
              </a:rPr>
              <a:t>解： </a:t>
            </a:r>
            <a:r>
              <a:rPr lang="en-US" altLang="zh-CN" sz="2800" dirty="0">
                <a:solidFill>
                  <a:srgbClr val="0000FF"/>
                </a:solidFill>
              </a:rPr>
              <a:t>(1)                       N</a:t>
            </a:r>
            <a:r>
              <a:rPr lang="en-US" altLang="zh-CN" sz="2800" baseline="-25000" dirty="0">
                <a:solidFill>
                  <a:srgbClr val="0000FF"/>
                </a:solidFill>
              </a:rPr>
              <a:t>2</a:t>
            </a:r>
            <a:r>
              <a:rPr lang="en-US" altLang="zh-CN" sz="2800" dirty="0">
                <a:solidFill>
                  <a:srgbClr val="0000FF"/>
                </a:solidFill>
              </a:rPr>
              <a:t>O</a:t>
            </a:r>
            <a:r>
              <a:rPr lang="en-US" altLang="zh-CN" sz="2800" baseline="-25000" dirty="0">
                <a:solidFill>
                  <a:srgbClr val="0000FF"/>
                </a:solidFill>
              </a:rPr>
              <a:t>4</a:t>
            </a:r>
            <a:r>
              <a:rPr lang="en-US" altLang="zh-CN" sz="2800" dirty="0">
                <a:solidFill>
                  <a:srgbClr val="0000FF"/>
                </a:solidFill>
              </a:rPr>
              <a:t> (g) </a:t>
            </a:r>
            <a:r>
              <a:rPr lang="en-US" altLang="zh-CN" sz="2800" dirty="0">
                <a:solidFill>
                  <a:srgbClr val="0000FF"/>
                </a:solidFill>
                <a:sym typeface="Symbol" pitchFamily="18" charset="2"/>
              </a:rPr>
              <a:t>      </a:t>
            </a:r>
            <a:r>
              <a:rPr lang="en-US" altLang="zh-CN" sz="2800" dirty="0">
                <a:solidFill>
                  <a:srgbClr val="0000FF"/>
                </a:solidFill>
              </a:rPr>
              <a:t>2 NO</a:t>
            </a:r>
            <a:r>
              <a:rPr lang="en-US" altLang="zh-CN" sz="2800" baseline="-25000" dirty="0">
                <a:solidFill>
                  <a:srgbClr val="0000FF"/>
                </a:solidFill>
              </a:rPr>
              <a:t>2</a:t>
            </a:r>
            <a:r>
              <a:rPr lang="en-US" altLang="zh-CN" sz="2800" dirty="0">
                <a:solidFill>
                  <a:srgbClr val="0000FF"/>
                </a:solidFill>
              </a:rPr>
              <a:t> (g)</a:t>
            </a:r>
            <a:br>
              <a:rPr lang="en-US" altLang="zh-CN" sz="2800" dirty="0">
                <a:solidFill>
                  <a:srgbClr val="0000FF"/>
                </a:solidFill>
              </a:rPr>
            </a:br>
            <a:r>
              <a:rPr lang="zh-CN" altLang="en-US" sz="2800" dirty="0">
                <a:solidFill>
                  <a:srgbClr val="0000FF"/>
                </a:solidFill>
              </a:rPr>
              <a:t>开始</a:t>
            </a:r>
            <a:r>
              <a:rPr lang="en-US" altLang="zh-CN" sz="2800" i="1" dirty="0" err="1">
                <a:solidFill>
                  <a:schemeClr val="hlink"/>
                </a:solidFill>
              </a:rPr>
              <a:t>n</a:t>
            </a:r>
            <a:r>
              <a:rPr lang="en-US" altLang="zh-CN" sz="2800" baseline="-25000" dirty="0" err="1">
                <a:solidFill>
                  <a:schemeClr val="hlink"/>
                </a:solidFill>
              </a:rPr>
              <a:t>B</a:t>
            </a:r>
            <a:r>
              <a:rPr lang="en-US" altLang="zh-CN" sz="2800" dirty="0">
                <a:solidFill>
                  <a:schemeClr val="hlink"/>
                </a:solidFill>
              </a:rPr>
              <a:t>/mol</a:t>
            </a:r>
            <a:r>
              <a:rPr lang="en-US" altLang="zh-CN" sz="2800" dirty="0">
                <a:solidFill>
                  <a:srgbClr val="0000FF"/>
                </a:solidFill>
              </a:rPr>
              <a:t>               1                   0</a:t>
            </a:r>
            <a:br>
              <a:rPr lang="en-US" altLang="zh-CN" sz="2800" dirty="0">
                <a:solidFill>
                  <a:srgbClr val="0000FF"/>
                </a:solidFill>
              </a:rPr>
            </a:br>
            <a:r>
              <a:rPr lang="zh-CN" altLang="en-US" sz="2800" dirty="0">
                <a:solidFill>
                  <a:srgbClr val="0000FF"/>
                </a:solidFill>
              </a:rPr>
              <a:t>平衡</a:t>
            </a:r>
            <a:r>
              <a:rPr lang="en-US" altLang="zh-CN" sz="2800" i="1" dirty="0" err="1">
                <a:solidFill>
                  <a:schemeClr val="hlink"/>
                </a:solidFill>
              </a:rPr>
              <a:t>n</a:t>
            </a:r>
            <a:r>
              <a:rPr lang="en-US" altLang="zh-CN" sz="2800" baseline="-25000" dirty="0" err="1">
                <a:solidFill>
                  <a:schemeClr val="hlink"/>
                </a:solidFill>
              </a:rPr>
              <a:t>B</a:t>
            </a:r>
            <a:r>
              <a:rPr lang="en-US" altLang="zh-CN" sz="2800" dirty="0">
                <a:solidFill>
                  <a:schemeClr val="hlink"/>
                </a:solidFill>
              </a:rPr>
              <a:t>/mol</a:t>
            </a:r>
            <a:r>
              <a:rPr lang="en-US" altLang="zh-CN" sz="2800" dirty="0">
                <a:solidFill>
                  <a:srgbClr val="0000FF"/>
                </a:solidFill>
              </a:rPr>
              <a:t>               1 - </a:t>
            </a:r>
            <a:r>
              <a:rPr lang="en-US" altLang="zh-CN" sz="2800" i="1" dirty="0">
                <a:solidFill>
                  <a:srgbClr val="0000FF"/>
                </a:solidFill>
              </a:rPr>
              <a:t>a</a:t>
            </a:r>
            <a:r>
              <a:rPr lang="en-US" altLang="zh-CN" sz="2800" dirty="0">
                <a:solidFill>
                  <a:srgbClr val="0000FF"/>
                </a:solidFill>
              </a:rPr>
              <a:t>             2</a:t>
            </a:r>
            <a:r>
              <a:rPr lang="en-US" altLang="zh-CN" sz="2800" i="1" dirty="0">
                <a:solidFill>
                  <a:srgbClr val="0000FF"/>
                </a:solidFill>
              </a:rPr>
              <a:t>a</a:t>
            </a:r>
            <a:r>
              <a:rPr lang="en-US" altLang="zh-CN" sz="2800" dirty="0">
                <a:solidFill>
                  <a:srgbClr val="0000FF"/>
                </a:solidFill>
              </a:rPr>
              <a:t> </a:t>
            </a:r>
            <a:br>
              <a:rPr lang="en-US" altLang="zh-CN" sz="2800" dirty="0">
                <a:solidFill>
                  <a:srgbClr val="0000FF"/>
                </a:solidFill>
              </a:rPr>
            </a:br>
            <a:r>
              <a:rPr lang="en-US" altLang="zh-CN" sz="2800" dirty="0">
                <a:solidFill>
                  <a:srgbClr val="0000FF"/>
                </a:solidFill>
              </a:rPr>
              <a:t> </a:t>
            </a:r>
            <a:r>
              <a:rPr lang="en-US" altLang="zh-CN" sz="2800" i="1" dirty="0">
                <a:solidFill>
                  <a:srgbClr val="0000FF"/>
                </a:solidFill>
              </a:rPr>
              <a:t>a</a:t>
            </a:r>
            <a:r>
              <a:rPr lang="en-US" altLang="zh-CN" sz="2800" dirty="0">
                <a:solidFill>
                  <a:srgbClr val="0000FF"/>
                </a:solidFill>
              </a:rPr>
              <a:t> </a:t>
            </a:r>
            <a:r>
              <a:rPr lang="zh-CN" altLang="en-US" sz="2800" dirty="0">
                <a:solidFill>
                  <a:srgbClr val="0000FF"/>
                </a:solidFill>
              </a:rPr>
              <a:t>为离解度，平衡时总物质的量为</a:t>
            </a:r>
            <a:r>
              <a:rPr lang="en-US" altLang="zh-CN" sz="2800" dirty="0">
                <a:solidFill>
                  <a:srgbClr val="0000FF"/>
                </a:solidFill>
              </a:rPr>
              <a:t>1 + </a:t>
            </a:r>
            <a:r>
              <a:rPr lang="en-US" altLang="zh-CN" sz="2800" i="1" dirty="0">
                <a:solidFill>
                  <a:srgbClr val="0000FF"/>
                </a:solidFill>
              </a:rPr>
              <a:t>a</a:t>
            </a:r>
            <a:r>
              <a:rPr lang="en-US" altLang="zh-CN" sz="2800" dirty="0">
                <a:solidFill>
                  <a:srgbClr val="0000FF"/>
                </a:solidFill>
              </a:rPr>
              <a:t> </a:t>
            </a:r>
          </a:p>
        </p:txBody>
      </p:sp>
      <p:graphicFrame>
        <p:nvGraphicFramePr>
          <p:cNvPr id="704517" name="Object 5"/>
          <p:cNvGraphicFramePr>
            <a:graphicFrameLocks noChangeAspect="1"/>
          </p:cNvGraphicFramePr>
          <p:nvPr/>
        </p:nvGraphicFramePr>
        <p:xfrm>
          <a:off x="1233488" y="3357563"/>
          <a:ext cx="5930900" cy="842962"/>
        </p:xfrm>
        <a:graphic>
          <a:graphicData uri="http://schemas.openxmlformats.org/presentationml/2006/ole">
            <p:oleObj spid="_x0000_s450563" name="Equation" r:id="rId3" imgW="2234880" imgH="317160" progId="Equation.DSMT4">
              <p:embed/>
            </p:oleObj>
          </a:graphicData>
        </a:graphic>
      </p:graphicFrame>
      <p:graphicFrame>
        <p:nvGraphicFramePr>
          <p:cNvPr id="704518" name="Object 6"/>
          <p:cNvGraphicFramePr>
            <a:graphicFrameLocks noChangeAspect="1"/>
          </p:cNvGraphicFramePr>
          <p:nvPr/>
        </p:nvGraphicFramePr>
        <p:xfrm>
          <a:off x="1341438" y="4229100"/>
          <a:ext cx="6243637" cy="2079625"/>
        </p:xfrm>
        <a:graphic>
          <a:graphicData uri="http://schemas.openxmlformats.org/presentationml/2006/ole">
            <p:oleObj spid="_x0000_s450564" name="Equation" r:id="rId4" imgW="2400120" imgH="761760" progId="Equation.DSMT4">
              <p:embed/>
            </p:oleObj>
          </a:graphicData>
        </a:graphic>
      </p:graphicFrame>
      <p:pic>
        <p:nvPicPr>
          <p:cNvPr id="704519" name="Picture 7"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pic>
        <p:nvPicPr>
          <p:cNvPr id="11" name="Picture 12"/>
          <p:cNvPicPr>
            <a:picLocks noChangeAspect="1" noChangeArrowheads="1"/>
          </p:cNvPicPr>
          <p:nvPr/>
        </p:nvPicPr>
        <p:blipFill>
          <a:blip r:embed="rId7"/>
          <a:srcRect/>
          <a:stretch>
            <a:fillRect/>
          </a:stretch>
        </p:blipFill>
        <p:spPr bwMode="auto">
          <a:xfrm>
            <a:off x="5643570" y="1214422"/>
            <a:ext cx="647700" cy="492125"/>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4517"/>
                                        </p:tgtEl>
                                        <p:attrNameLst>
                                          <p:attrName>style.visibility</p:attrName>
                                        </p:attrNameLst>
                                      </p:cBhvr>
                                      <p:to>
                                        <p:strVal val="visible"/>
                                      </p:to>
                                    </p:set>
                                    <p:animEffect transition="in" filter="wipe(left)">
                                      <p:cBhvr>
                                        <p:cTn id="7" dur="500"/>
                                        <p:tgtEl>
                                          <p:spTgt spid="70451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704518"/>
                                        </p:tgtEl>
                                        <p:attrNameLst>
                                          <p:attrName>style.visibility</p:attrName>
                                        </p:attrNameLst>
                                      </p:cBhvr>
                                      <p:to>
                                        <p:strVal val="visible"/>
                                      </p:to>
                                    </p:set>
                                    <p:anim calcmode="lin" valueType="num">
                                      <p:cBhvr>
                                        <p:cTn id="12" dur="1000" fill="hold"/>
                                        <p:tgtEl>
                                          <p:spTgt spid="704518"/>
                                        </p:tgtEl>
                                        <p:attrNameLst>
                                          <p:attrName>ppt_w</p:attrName>
                                        </p:attrNameLst>
                                      </p:cBhvr>
                                      <p:tavLst>
                                        <p:tav tm="0">
                                          <p:val>
                                            <p:strVal val="#ppt_w*0.70"/>
                                          </p:val>
                                        </p:tav>
                                        <p:tav tm="100000">
                                          <p:val>
                                            <p:strVal val="#ppt_w"/>
                                          </p:val>
                                        </p:tav>
                                      </p:tavLst>
                                    </p:anim>
                                    <p:anim calcmode="lin" valueType="num">
                                      <p:cBhvr>
                                        <p:cTn id="13" dur="1000" fill="hold"/>
                                        <p:tgtEl>
                                          <p:spTgt spid="704518"/>
                                        </p:tgtEl>
                                        <p:attrNameLst>
                                          <p:attrName>ppt_h</p:attrName>
                                        </p:attrNameLst>
                                      </p:cBhvr>
                                      <p:tavLst>
                                        <p:tav tm="0">
                                          <p:val>
                                            <p:strVal val="#ppt_h"/>
                                          </p:val>
                                        </p:tav>
                                        <p:tav tm="100000">
                                          <p:val>
                                            <p:strVal val="#ppt_h"/>
                                          </p:val>
                                        </p:tav>
                                      </p:tavLst>
                                    </p:anim>
                                    <p:animEffect transition="in" filter="fade">
                                      <p:cBhvr>
                                        <p:cTn id="14" dur="1000"/>
                                        <p:tgtEl>
                                          <p:spTgt spid="70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5"/>
          <p:cNvSpPr>
            <a:spLocks noGrp="1"/>
          </p:cNvSpPr>
          <p:nvPr>
            <p:ph type="dt" sz="half" idx="10"/>
          </p:nvPr>
        </p:nvSpPr>
        <p:spPr/>
        <p:txBody>
          <a:bodyPr/>
          <a:lstStyle/>
          <a:p>
            <a:fld id="{C35718E9-7E54-4526-AF09-5BCB2F4B8A85}" type="datetime1">
              <a:rPr lang="zh-CN" altLang="en-US"/>
              <a:pPr/>
              <a:t>2017/11/1</a:t>
            </a:fld>
            <a:endParaRPr lang="en-US" altLang="zh-CN"/>
          </a:p>
        </p:txBody>
      </p:sp>
      <p:sp>
        <p:nvSpPr>
          <p:cNvPr id="16" name="灯片编号占位符 7"/>
          <p:cNvSpPr>
            <a:spLocks noGrp="1"/>
          </p:cNvSpPr>
          <p:nvPr>
            <p:ph type="sldNum" sz="quarter" idx="12"/>
          </p:nvPr>
        </p:nvSpPr>
        <p:spPr/>
        <p:txBody>
          <a:bodyPr/>
          <a:lstStyle/>
          <a:p>
            <a:fld id="{06FFD350-2640-493B-9856-648F156334E0}" type="slidenum">
              <a:rPr lang="en-US" altLang="zh-CN"/>
              <a:pPr/>
              <a:t>164</a:t>
            </a:fld>
            <a:endParaRPr lang="en-US" altLang="zh-CN"/>
          </a:p>
        </p:txBody>
      </p:sp>
      <p:sp>
        <p:nvSpPr>
          <p:cNvPr id="705538" name="Rectangle 2"/>
          <p:cNvSpPr>
            <a:spLocks noGrp="1" noChangeArrowheads="1"/>
          </p:cNvSpPr>
          <p:nvPr>
            <p:ph type="title"/>
          </p:nvPr>
        </p:nvSpPr>
        <p:spPr/>
        <p:txBody>
          <a:bodyPr/>
          <a:lstStyle/>
          <a:p>
            <a:r>
              <a:rPr lang="zh-CN" altLang="en-US" i="1"/>
              <a:t>例</a:t>
            </a:r>
            <a:r>
              <a:rPr lang="en-US" altLang="zh-CN" i="1"/>
              <a:t>16</a:t>
            </a:r>
            <a:r>
              <a:rPr lang="zh-CN" altLang="en-US" i="1"/>
              <a:t>解</a:t>
            </a:r>
            <a:endParaRPr lang="zh-CN" altLang="en-US"/>
          </a:p>
        </p:txBody>
      </p:sp>
      <p:graphicFrame>
        <p:nvGraphicFramePr>
          <p:cNvPr id="705539" name="Object 3"/>
          <p:cNvGraphicFramePr>
            <a:graphicFrameLocks noChangeAspect="1"/>
          </p:cNvGraphicFramePr>
          <p:nvPr>
            <p:ph sz="half" idx="1"/>
          </p:nvPr>
        </p:nvGraphicFramePr>
        <p:xfrm>
          <a:off x="3779838" y="2708275"/>
          <a:ext cx="2160587" cy="1157288"/>
        </p:xfrm>
        <a:graphic>
          <a:graphicData uri="http://schemas.openxmlformats.org/presentationml/2006/ole">
            <p:oleObj spid="_x0000_s451586" name="Equation" r:id="rId3" imgW="711000" imgH="380880" progId="Equation.DSMT4">
              <p:embed/>
            </p:oleObj>
          </a:graphicData>
        </a:graphic>
      </p:graphicFrame>
      <p:graphicFrame>
        <p:nvGraphicFramePr>
          <p:cNvPr id="705540" name="Object 4"/>
          <p:cNvGraphicFramePr>
            <a:graphicFrameLocks noChangeAspect="1"/>
          </p:cNvGraphicFramePr>
          <p:nvPr>
            <p:ph sz="quarter" idx="2"/>
          </p:nvPr>
        </p:nvGraphicFramePr>
        <p:xfrm>
          <a:off x="4211638" y="1628775"/>
          <a:ext cx="2160587" cy="1152525"/>
        </p:xfrm>
        <a:graphic>
          <a:graphicData uri="http://schemas.openxmlformats.org/presentationml/2006/ole">
            <p:oleObj spid="_x0000_s451587" name="Equation" r:id="rId4" imgW="761760" imgH="406080" progId="Equation.DSMT4">
              <p:embed/>
            </p:oleObj>
          </a:graphicData>
        </a:graphic>
      </p:graphicFrame>
      <p:sp>
        <p:nvSpPr>
          <p:cNvPr id="705542" name="Rectangle 6"/>
          <p:cNvSpPr>
            <a:spLocks noChangeArrowheads="1"/>
          </p:cNvSpPr>
          <p:nvPr/>
        </p:nvSpPr>
        <p:spPr bwMode="auto">
          <a:xfrm>
            <a:off x="785786" y="1214422"/>
            <a:ext cx="8228013" cy="719137"/>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None/>
            </a:pPr>
            <a:r>
              <a:rPr lang="zh-CN" altLang="en-US" sz="2800" dirty="0">
                <a:solidFill>
                  <a:srgbClr val="0000FF"/>
                </a:solidFill>
              </a:rPr>
              <a:t>解： </a:t>
            </a:r>
            <a:r>
              <a:rPr lang="en-US" altLang="zh-CN" sz="2800" dirty="0">
                <a:solidFill>
                  <a:srgbClr val="0000FF"/>
                </a:solidFill>
              </a:rPr>
              <a:t>(1)                       N</a:t>
            </a:r>
            <a:r>
              <a:rPr lang="en-US" altLang="zh-CN" sz="2800" baseline="-25000" dirty="0">
                <a:solidFill>
                  <a:srgbClr val="0000FF"/>
                </a:solidFill>
              </a:rPr>
              <a:t>2</a:t>
            </a:r>
            <a:r>
              <a:rPr lang="en-US" altLang="zh-CN" sz="2800" dirty="0">
                <a:solidFill>
                  <a:srgbClr val="0000FF"/>
                </a:solidFill>
              </a:rPr>
              <a:t>O</a:t>
            </a:r>
            <a:r>
              <a:rPr lang="en-US" altLang="zh-CN" sz="2800" baseline="-25000" dirty="0">
                <a:solidFill>
                  <a:srgbClr val="0000FF"/>
                </a:solidFill>
              </a:rPr>
              <a:t>4</a:t>
            </a:r>
            <a:r>
              <a:rPr lang="en-US" altLang="zh-CN" sz="2800" dirty="0">
                <a:solidFill>
                  <a:srgbClr val="0000FF"/>
                </a:solidFill>
              </a:rPr>
              <a:t> (g) </a:t>
            </a:r>
            <a:r>
              <a:rPr lang="en-US" altLang="zh-CN" sz="2800" dirty="0">
                <a:solidFill>
                  <a:srgbClr val="0000FF"/>
                </a:solidFill>
                <a:sym typeface="Symbol" pitchFamily="18" charset="2"/>
              </a:rPr>
              <a:t>      </a:t>
            </a:r>
            <a:r>
              <a:rPr lang="en-US" altLang="zh-CN" sz="2800" dirty="0">
                <a:solidFill>
                  <a:srgbClr val="0000FF"/>
                </a:solidFill>
              </a:rPr>
              <a:t>2 NO</a:t>
            </a:r>
            <a:r>
              <a:rPr lang="en-US" altLang="zh-CN" sz="2800" baseline="-25000" dirty="0">
                <a:solidFill>
                  <a:srgbClr val="0000FF"/>
                </a:solidFill>
              </a:rPr>
              <a:t>2</a:t>
            </a:r>
            <a:r>
              <a:rPr lang="en-US" altLang="zh-CN" sz="2800" dirty="0">
                <a:solidFill>
                  <a:srgbClr val="0000FF"/>
                </a:solidFill>
              </a:rPr>
              <a:t> (g)</a:t>
            </a:r>
          </a:p>
        </p:txBody>
      </p:sp>
      <p:sp>
        <p:nvSpPr>
          <p:cNvPr id="705543" name="Rectangle 7"/>
          <p:cNvSpPr>
            <a:spLocks noChangeArrowheads="1"/>
          </p:cNvSpPr>
          <p:nvPr/>
        </p:nvSpPr>
        <p:spPr bwMode="auto">
          <a:xfrm>
            <a:off x="684213" y="2997200"/>
            <a:ext cx="7920037" cy="519113"/>
          </a:xfrm>
          <a:prstGeom prst="rect">
            <a:avLst/>
          </a:prstGeom>
          <a:noFill/>
          <a:ln w="9525" algn="ctr">
            <a:noFill/>
            <a:miter lim="800000"/>
            <a:headEnd/>
            <a:tailEnd/>
          </a:ln>
          <a:effectLst/>
        </p:spPr>
        <p:txBody>
          <a:bodyPr>
            <a:spAutoFit/>
          </a:bodyPr>
          <a:lstStyle/>
          <a:p>
            <a:pPr algn="l"/>
            <a:r>
              <a:rPr lang="en-US" altLang="zh-CN" sz="2800">
                <a:solidFill>
                  <a:srgbClr val="0000FF"/>
                </a:solidFill>
              </a:rPr>
              <a:t>     </a:t>
            </a:r>
            <a:r>
              <a:rPr lang="zh-CN" altLang="en-US" sz="2800">
                <a:solidFill>
                  <a:srgbClr val="0000FF"/>
                </a:solidFill>
              </a:rPr>
              <a:t>当</a:t>
            </a:r>
            <a:r>
              <a:rPr lang="en-US" altLang="zh-CN" sz="2800" i="1">
                <a:solidFill>
                  <a:srgbClr val="0000FF"/>
                </a:solidFill>
              </a:rPr>
              <a:t>p</a:t>
            </a:r>
            <a:r>
              <a:rPr lang="en-US" altLang="zh-CN" sz="2800">
                <a:solidFill>
                  <a:srgbClr val="0000FF"/>
                </a:solidFill>
              </a:rPr>
              <a:t>= </a:t>
            </a:r>
            <a:r>
              <a:rPr lang="en-US" altLang="zh-CN" sz="2800" i="1">
                <a:solidFill>
                  <a:srgbClr val="0000FF"/>
                </a:solidFill>
              </a:rPr>
              <a:t>p</a:t>
            </a:r>
            <a:r>
              <a:rPr lang="ru-RU" altLang="zh-CN" sz="2800" baseline="30000">
                <a:solidFill>
                  <a:schemeClr val="hlink"/>
                </a:solidFill>
                <a:ea typeface="宋体" pitchFamily="2" charset="-122"/>
              </a:rPr>
              <a:t>ө</a:t>
            </a:r>
            <a:r>
              <a:rPr lang="zh-CN" altLang="en-US" sz="2800">
                <a:solidFill>
                  <a:srgbClr val="0000FF"/>
                </a:solidFill>
              </a:rPr>
              <a:t>时，</a:t>
            </a:r>
          </a:p>
        </p:txBody>
      </p:sp>
      <p:sp>
        <p:nvSpPr>
          <p:cNvPr id="705544" name="Rectangle 8"/>
          <p:cNvSpPr>
            <a:spLocks noChangeArrowheads="1"/>
          </p:cNvSpPr>
          <p:nvPr/>
        </p:nvSpPr>
        <p:spPr bwMode="auto">
          <a:xfrm>
            <a:off x="6586538" y="3141663"/>
            <a:ext cx="2449512" cy="519112"/>
          </a:xfrm>
          <a:prstGeom prst="rect">
            <a:avLst/>
          </a:prstGeom>
          <a:noFill/>
          <a:ln w="9525" algn="ctr">
            <a:noFill/>
            <a:miter lim="800000"/>
            <a:headEnd/>
            <a:tailEnd/>
          </a:ln>
          <a:effectLst/>
        </p:spPr>
        <p:txBody>
          <a:bodyPr>
            <a:spAutoFit/>
          </a:bodyPr>
          <a:lstStyle/>
          <a:p>
            <a:pPr algn="l"/>
            <a:r>
              <a:rPr lang="en-US" altLang="zh-CN" sz="2800" i="1">
                <a:solidFill>
                  <a:srgbClr val="0000FF"/>
                </a:solidFill>
              </a:rPr>
              <a:t>a</a:t>
            </a:r>
            <a:r>
              <a:rPr lang="en-US" altLang="zh-CN" sz="2800">
                <a:solidFill>
                  <a:srgbClr val="0000FF"/>
                </a:solidFill>
              </a:rPr>
              <a:t> = 0.193</a:t>
            </a:r>
          </a:p>
        </p:txBody>
      </p:sp>
      <p:sp>
        <p:nvSpPr>
          <p:cNvPr id="705545" name="Rectangle 9"/>
          <p:cNvSpPr>
            <a:spLocks noChangeArrowheads="1"/>
          </p:cNvSpPr>
          <p:nvPr/>
        </p:nvSpPr>
        <p:spPr bwMode="auto">
          <a:xfrm>
            <a:off x="682625" y="4221163"/>
            <a:ext cx="7993063" cy="519112"/>
          </a:xfrm>
          <a:prstGeom prst="rect">
            <a:avLst/>
          </a:prstGeom>
          <a:noFill/>
          <a:ln w="9525" algn="ctr">
            <a:noFill/>
            <a:miter lim="800000"/>
            <a:headEnd/>
            <a:tailEnd/>
          </a:ln>
          <a:effectLst/>
        </p:spPr>
        <p:txBody>
          <a:bodyPr>
            <a:spAutoFit/>
          </a:bodyPr>
          <a:lstStyle/>
          <a:p>
            <a:pPr algn="l"/>
            <a:r>
              <a:rPr lang="en-US" altLang="zh-CN" sz="2800">
                <a:solidFill>
                  <a:srgbClr val="0000FF"/>
                </a:solidFill>
              </a:rPr>
              <a:t>(2)</a:t>
            </a:r>
            <a:r>
              <a:rPr lang="en-US" altLang="zh-CN" sz="2800"/>
              <a:t> </a:t>
            </a:r>
            <a:r>
              <a:rPr lang="zh-CN" altLang="en-US" sz="2800">
                <a:solidFill>
                  <a:srgbClr val="0000FF"/>
                </a:solidFill>
              </a:rPr>
              <a:t>当</a:t>
            </a:r>
            <a:r>
              <a:rPr lang="en-US" altLang="zh-CN" sz="2800" i="1">
                <a:solidFill>
                  <a:srgbClr val="0000FF"/>
                </a:solidFill>
              </a:rPr>
              <a:t>p</a:t>
            </a:r>
            <a:r>
              <a:rPr lang="en-US" altLang="zh-CN" sz="2800">
                <a:solidFill>
                  <a:srgbClr val="0000FF"/>
                </a:solidFill>
              </a:rPr>
              <a:t>= 0.5</a:t>
            </a:r>
            <a:r>
              <a:rPr lang="en-US" altLang="zh-CN" sz="2800" i="1">
                <a:solidFill>
                  <a:srgbClr val="0000FF"/>
                </a:solidFill>
              </a:rPr>
              <a:t>p</a:t>
            </a:r>
            <a:r>
              <a:rPr lang="ru-RU" altLang="zh-CN" sz="2800" baseline="30000">
                <a:solidFill>
                  <a:schemeClr val="hlink"/>
                </a:solidFill>
                <a:ea typeface="宋体" pitchFamily="2" charset="-122"/>
              </a:rPr>
              <a:t>ө</a:t>
            </a:r>
            <a:r>
              <a:rPr lang="zh-CN" altLang="en-US" sz="2800">
                <a:solidFill>
                  <a:srgbClr val="0000FF"/>
                </a:solidFill>
              </a:rPr>
              <a:t>时，</a:t>
            </a:r>
          </a:p>
        </p:txBody>
      </p:sp>
      <p:sp>
        <p:nvSpPr>
          <p:cNvPr id="705546" name="Rectangle 10"/>
          <p:cNvSpPr>
            <a:spLocks noChangeArrowheads="1"/>
          </p:cNvSpPr>
          <p:nvPr/>
        </p:nvSpPr>
        <p:spPr bwMode="auto">
          <a:xfrm>
            <a:off x="6659563" y="4292600"/>
            <a:ext cx="2378075" cy="519113"/>
          </a:xfrm>
          <a:prstGeom prst="rect">
            <a:avLst/>
          </a:prstGeom>
          <a:noFill/>
          <a:ln w="9525" algn="ctr">
            <a:noFill/>
            <a:miter lim="800000"/>
            <a:headEnd/>
            <a:tailEnd/>
          </a:ln>
          <a:effectLst/>
        </p:spPr>
        <p:txBody>
          <a:bodyPr>
            <a:spAutoFit/>
          </a:bodyPr>
          <a:lstStyle/>
          <a:p>
            <a:pPr algn="l"/>
            <a:r>
              <a:rPr lang="en-US" altLang="zh-CN" sz="2800" i="1">
                <a:solidFill>
                  <a:srgbClr val="0000FF"/>
                </a:solidFill>
              </a:rPr>
              <a:t>a</a:t>
            </a:r>
            <a:r>
              <a:rPr lang="en-US" altLang="zh-CN" sz="2800">
                <a:solidFill>
                  <a:srgbClr val="0000FF"/>
                </a:solidFill>
              </a:rPr>
              <a:t> = 0.268</a:t>
            </a:r>
          </a:p>
        </p:txBody>
      </p:sp>
      <p:graphicFrame>
        <p:nvGraphicFramePr>
          <p:cNvPr id="705547" name="Object 11"/>
          <p:cNvGraphicFramePr>
            <a:graphicFrameLocks noChangeAspect="1"/>
          </p:cNvGraphicFramePr>
          <p:nvPr>
            <p:ph sz="quarter" idx="3"/>
          </p:nvPr>
        </p:nvGraphicFramePr>
        <p:xfrm>
          <a:off x="3779838" y="4005263"/>
          <a:ext cx="2663825" cy="1079500"/>
        </p:xfrm>
        <a:graphic>
          <a:graphicData uri="http://schemas.openxmlformats.org/presentationml/2006/ole">
            <p:oleObj spid="_x0000_s451589" name="Equation" r:id="rId5" imgW="1002960" imgH="406080" progId="Equation.DSMT4">
              <p:embed/>
            </p:oleObj>
          </a:graphicData>
        </a:graphic>
      </p:graphicFrame>
      <p:sp>
        <p:nvSpPr>
          <p:cNvPr id="705548" name="AutoShape 12"/>
          <p:cNvSpPr>
            <a:spLocks noChangeArrowheads="1"/>
          </p:cNvSpPr>
          <p:nvPr/>
        </p:nvSpPr>
        <p:spPr bwMode="auto">
          <a:xfrm>
            <a:off x="1979613" y="4941888"/>
            <a:ext cx="6553200" cy="1368425"/>
          </a:xfrm>
          <a:prstGeom prst="horizontalScroll">
            <a:avLst>
              <a:gd name="adj" fmla="val 12500"/>
            </a:avLst>
          </a:prstGeom>
          <a:solidFill>
            <a:srgbClr val="FFFFB7"/>
          </a:solidFill>
          <a:ln w="9525">
            <a:solidFill>
              <a:srgbClr val="0000FF"/>
            </a:solidFill>
            <a:miter lim="800000"/>
            <a:headEnd/>
            <a:tailEnd/>
          </a:ln>
          <a:effectLst/>
        </p:spPr>
        <p:txBody>
          <a:bodyPr wrap="none" anchor="ctr"/>
          <a:lstStyle/>
          <a:p>
            <a:r>
              <a:rPr lang="zh-CN" altLang="en-US" sz="2800">
                <a:solidFill>
                  <a:srgbClr val="003399"/>
                </a:solidFill>
              </a:rPr>
              <a:t>压力减小，</a:t>
            </a:r>
            <a:r>
              <a:rPr lang="en-US" altLang="zh-CN" sz="2800">
                <a:solidFill>
                  <a:srgbClr val="003399"/>
                </a:solidFill>
              </a:rPr>
              <a:t>N</a:t>
            </a:r>
            <a:r>
              <a:rPr lang="en-US" altLang="zh-CN" sz="2800" baseline="-25000">
                <a:solidFill>
                  <a:srgbClr val="003399"/>
                </a:solidFill>
              </a:rPr>
              <a:t>2</a:t>
            </a:r>
            <a:r>
              <a:rPr lang="en-US" altLang="zh-CN" sz="2800">
                <a:solidFill>
                  <a:srgbClr val="003399"/>
                </a:solidFill>
              </a:rPr>
              <a:t>O</a:t>
            </a:r>
            <a:r>
              <a:rPr lang="en-US" altLang="zh-CN" sz="2800" baseline="-25000">
                <a:solidFill>
                  <a:srgbClr val="003399"/>
                </a:solidFill>
              </a:rPr>
              <a:t>4</a:t>
            </a:r>
            <a:r>
              <a:rPr lang="zh-CN" altLang="en-US" sz="2800">
                <a:solidFill>
                  <a:srgbClr val="003399"/>
                </a:solidFill>
              </a:rPr>
              <a:t>的离解度增大，即：</a:t>
            </a:r>
          </a:p>
          <a:p>
            <a:r>
              <a:rPr lang="zh-CN" altLang="en-US" sz="2800">
                <a:solidFill>
                  <a:srgbClr val="003399"/>
                </a:solidFill>
              </a:rPr>
              <a:t>平衡向气体摩尔数增大的方向移动。</a:t>
            </a:r>
          </a:p>
        </p:txBody>
      </p:sp>
      <p:pic>
        <p:nvPicPr>
          <p:cNvPr id="705549" name="Picture 13"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pic>
        <p:nvPicPr>
          <p:cNvPr id="17" name="Picture 12"/>
          <p:cNvPicPr>
            <a:picLocks noChangeAspect="1" noChangeArrowheads="1"/>
          </p:cNvPicPr>
          <p:nvPr/>
        </p:nvPicPr>
        <p:blipFill>
          <a:blip r:embed="rId8"/>
          <a:srcRect/>
          <a:stretch>
            <a:fillRect/>
          </a:stretch>
        </p:blipFill>
        <p:spPr bwMode="auto">
          <a:xfrm>
            <a:off x="5786446" y="1285860"/>
            <a:ext cx="647700" cy="492125"/>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B9FE8B97-8B38-4790-86F0-FB103A8E4D31}"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150737F8-F7A5-4504-A4FF-CFD6BFC52195}" type="slidenum">
              <a:rPr lang="en-US" altLang="zh-CN"/>
              <a:pPr/>
              <a:t>165</a:t>
            </a:fld>
            <a:endParaRPr lang="en-US" altLang="zh-CN"/>
          </a:p>
        </p:txBody>
      </p:sp>
      <p:sp>
        <p:nvSpPr>
          <p:cNvPr id="707586" name="Text Box 2"/>
          <p:cNvSpPr txBox="1">
            <a:spLocks noChangeArrowheads="1"/>
          </p:cNvSpPr>
          <p:nvPr/>
        </p:nvSpPr>
        <p:spPr bwMode="auto">
          <a:xfrm>
            <a:off x="838200" y="1341438"/>
            <a:ext cx="8077200" cy="1630362"/>
          </a:xfrm>
          <a:prstGeom prst="rect">
            <a:avLst/>
          </a:prstGeom>
          <a:noFill/>
          <a:ln w="9525">
            <a:noFill/>
            <a:miter lim="800000"/>
            <a:headEnd/>
            <a:tailEnd/>
          </a:ln>
          <a:effectLst/>
        </p:spPr>
        <p:txBody>
          <a:bodyPr>
            <a:spAutoFit/>
          </a:bodyPr>
          <a:lstStyle/>
          <a:p>
            <a:pPr algn="l">
              <a:lnSpc>
                <a:spcPct val="120000"/>
              </a:lnSpc>
            </a:pPr>
            <a:r>
              <a:rPr lang="zh-CN" altLang="en-US" sz="2800" dirty="0">
                <a:solidFill>
                  <a:srgbClr val="003399"/>
                </a:solidFill>
              </a:rPr>
              <a:t>某容器中充有</a:t>
            </a:r>
            <a:r>
              <a:rPr lang="en-US" altLang="zh-CN" sz="2800" dirty="0">
                <a:solidFill>
                  <a:srgbClr val="003399"/>
                </a:solidFill>
              </a:rPr>
              <a:t>N</a:t>
            </a:r>
            <a:r>
              <a:rPr lang="en-US" altLang="zh-CN" sz="2800" baseline="-25000" dirty="0">
                <a:solidFill>
                  <a:srgbClr val="003399"/>
                </a:solidFill>
              </a:rPr>
              <a:t>2</a:t>
            </a:r>
            <a:r>
              <a:rPr lang="en-US" altLang="zh-CN" sz="2800" dirty="0">
                <a:solidFill>
                  <a:srgbClr val="003399"/>
                </a:solidFill>
              </a:rPr>
              <a:t>O</a:t>
            </a:r>
            <a:r>
              <a:rPr lang="en-US" altLang="zh-CN" sz="2800" baseline="-25000" dirty="0">
                <a:solidFill>
                  <a:srgbClr val="003399"/>
                </a:solidFill>
              </a:rPr>
              <a:t>4</a:t>
            </a:r>
            <a:r>
              <a:rPr lang="en-US" altLang="zh-CN" sz="2800" dirty="0">
                <a:solidFill>
                  <a:srgbClr val="003399"/>
                </a:solidFill>
              </a:rPr>
              <a:t>(g) </a:t>
            </a:r>
            <a:r>
              <a:rPr lang="zh-CN" altLang="en-US" sz="2800" dirty="0">
                <a:solidFill>
                  <a:srgbClr val="003399"/>
                </a:solidFill>
              </a:rPr>
              <a:t>和</a:t>
            </a:r>
            <a:r>
              <a:rPr lang="en-US" altLang="zh-CN" sz="2800" dirty="0">
                <a:solidFill>
                  <a:srgbClr val="003399"/>
                </a:solidFill>
              </a:rPr>
              <a:t>NO</a:t>
            </a:r>
            <a:r>
              <a:rPr lang="en-US" altLang="zh-CN" sz="2800" baseline="-25000" dirty="0">
                <a:solidFill>
                  <a:srgbClr val="003399"/>
                </a:solidFill>
              </a:rPr>
              <a:t>2</a:t>
            </a:r>
            <a:r>
              <a:rPr lang="en-US" altLang="zh-CN" sz="2800" dirty="0">
                <a:solidFill>
                  <a:srgbClr val="003399"/>
                </a:solidFill>
              </a:rPr>
              <a:t>(g)</a:t>
            </a:r>
            <a:r>
              <a:rPr lang="zh-CN" altLang="en-US" sz="2800" dirty="0">
                <a:solidFill>
                  <a:srgbClr val="003399"/>
                </a:solidFill>
              </a:rPr>
              <a:t>混合物，</a:t>
            </a:r>
            <a:r>
              <a:rPr lang="en-US" altLang="zh-CN" sz="2800" i="1" dirty="0">
                <a:solidFill>
                  <a:srgbClr val="003399"/>
                </a:solidFill>
              </a:rPr>
              <a:t>n</a:t>
            </a:r>
            <a:r>
              <a:rPr lang="en-US" altLang="zh-CN" sz="2800" dirty="0">
                <a:solidFill>
                  <a:srgbClr val="003399"/>
                </a:solidFill>
              </a:rPr>
              <a:t>(N</a:t>
            </a:r>
            <a:r>
              <a:rPr lang="en-US" altLang="zh-CN" sz="2800" baseline="-25000" dirty="0">
                <a:solidFill>
                  <a:srgbClr val="003399"/>
                </a:solidFill>
              </a:rPr>
              <a:t>2</a:t>
            </a:r>
            <a:r>
              <a:rPr lang="en-US" altLang="zh-CN" sz="2800" dirty="0">
                <a:solidFill>
                  <a:srgbClr val="003399"/>
                </a:solidFill>
              </a:rPr>
              <a:t>O</a:t>
            </a:r>
            <a:r>
              <a:rPr lang="en-US" altLang="zh-CN" sz="2800" baseline="-25000" dirty="0">
                <a:solidFill>
                  <a:srgbClr val="003399"/>
                </a:solidFill>
              </a:rPr>
              <a:t>4</a:t>
            </a:r>
            <a:r>
              <a:rPr lang="en-US" altLang="zh-CN" sz="2800" dirty="0">
                <a:solidFill>
                  <a:srgbClr val="003399"/>
                </a:solidFill>
              </a:rPr>
              <a:t>)</a:t>
            </a:r>
            <a:r>
              <a:rPr lang="en-US" altLang="zh-CN" sz="2800" dirty="0">
                <a:solidFill>
                  <a:srgbClr val="003399"/>
                </a:solidFill>
                <a:cs typeface="Times New Roman" pitchFamily="18" charset="0"/>
              </a:rPr>
              <a:t>:</a:t>
            </a:r>
            <a:r>
              <a:rPr lang="en-US" altLang="zh-CN" sz="2800" i="1" dirty="0">
                <a:solidFill>
                  <a:srgbClr val="003399"/>
                </a:solidFill>
              </a:rPr>
              <a:t>n</a:t>
            </a:r>
            <a:r>
              <a:rPr lang="en-US" altLang="zh-CN" sz="2800" dirty="0">
                <a:solidFill>
                  <a:srgbClr val="003399"/>
                </a:solidFill>
              </a:rPr>
              <a:t> (NO</a:t>
            </a:r>
            <a:r>
              <a:rPr lang="en-US" altLang="zh-CN" sz="2800" baseline="-25000" dirty="0">
                <a:solidFill>
                  <a:srgbClr val="003399"/>
                </a:solidFill>
              </a:rPr>
              <a:t>2</a:t>
            </a:r>
            <a:r>
              <a:rPr lang="en-US" altLang="zh-CN" sz="2800" dirty="0">
                <a:solidFill>
                  <a:srgbClr val="003399"/>
                </a:solidFill>
              </a:rPr>
              <a:t>)=10.0:1.0</a:t>
            </a:r>
            <a:r>
              <a:rPr lang="zh-CN" altLang="en-US" sz="2800" dirty="0">
                <a:solidFill>
                  <a:srgbClr val="003399"/>
                </a:solidFill>
              </a:rPr>
              <a:t>。在</a:t>
            </a:r>
            <a:r>
              <a:rPr lang="en-US" altLang="zh-CN" sz="2800" dirty="0">
                <a:solidFill>
                  <a:srgbClr val="003399"/>
                </a:solidFill>
              </a:rPr>
              <a:t>308K</a:t>
            </a:r>
            <a:r>
              <a:rPr lang="zh-CN" altLang="en-US" sz="2800" dirty="0">
                <a:solidFill>
                  <a:srgbClr val="003399"/>
                </a:solidFill>
              </a:rPr>
              <a:t>，</a:t>
            </a:r>
            <a:r>
              <a:rPr lang="en-US" altLang="zh-CN" sz="2800" dirty="0">
                <a:solidFill>
                  <a:srgbClr val="003399"/>
                </a:solidFill>
              </a:rPr>
              <a:t>0.100MPa</a:t>
            </a:r>
            <a:r>
              <a:rPr lang="zh-CN" altLang="en-US" sz="2800" dirty="0">
                <a:solidFill>
                  <a:srgbClr val="003399"/>
                </a:solidFill>
              </a:rPr>
              <a:t>条件下，发生反应：</a:t>
            </a:r>
          </a:p>
        </p:txBody>
      </p:sp>
      <p:sp>
        <p:nvSpPr>
          <p:cNvPr id="707587" name="Rectangle 3"/>
          <p:cNvSpPr>
            <a:spLocks noChangeArrowheads="1"/>
          </p:cNvSpPr>
          <p:nvPr/>
        </p:nvSpPr>
        <p:spPr bwMode="auto">
          <a:xfrm>
            <a:off x="900113" y="3581400"/>
            <a:ext cx="7993062" cy="2655888"/>
          </a:xfrm>
          <a:prstGeom prst="rect">
            <a:avLst/>
          </a:prstGeom>
          <a:noFill/>
          <a:ln w="9525">
            <a:noFill/>
            <a:miter lim="800000"/>
            <a:headEnd/>
            <a:tailEnd/>
          </a:ln>
          <a:effectLst/>
        </p:spPr>
        <p:txBody>
          <a:bodyPr>
            <a:spAutoFit/>
          </a:bodyPr>
          <a:lstStyle/>
          <a:p>
            <a:pPr algn="l">
              <a:lnSpc>
                <a:spcPct val="120000"/>
              </a:lnSpc>
            </a:pPr>
            <a:r>
              <a:rPr lang="en-US" altLang="zh-CN" sz="2800" dirty="0">
                <a:solidFill>
                  <a:srgbClr val="003399"/>
                </a:solidFill>
              </a:rPr>
              <a:t>(1) </a:t>
            </a:r>
            <a:r>
              <a:rPr lang="zh-CN" altLang="en-US" sz="2800" dirty="0">
                <a:solidFill>
                  <a:srgbClr val="003399"/>
                </a:solidFill>
              </a:rPr>
              <a:t>计算平衡时各物质的分压；</a:t>
            </a:r>
          </a:p>
          <a:p>
            <a:pPr algn="l">
              <a:lnSpc>
                <a:spcPct val="120000"/>
              </a:lnSpc>
            </a:pPr>
            <a:r>
              <a:rPr lang="en-US" altLang="zh-CN" sz="2800" dirty="0">
                <a:solidFill>
                  <a:srgbClr val="003399"/>
                </a:solidFill>
              </a:rPr>
              <a:t>(2) </a:t>
            </a:r>
            <a:r>
              <a:rPr lang="zh-CN" altLang="en-US" sz="2800" dirty="0">
                <a:solidFill>
                  <a:srgbClr val="003399"/>
                </a:solidFill>
              </a:rPr>
              <a:t>使该反应系统体积减小到原来的</a:t>
            </a:r>
            <a:r>
              <a:rPr lang="en-US" altLang="zh-CN" sz="2800" dirty="0">
                <a:solidFill>
                  <a:srgbClr val="003399"/>
                </a:solidFill>
              </a:rPr>
              <a:t>1/2</a:t>
            </a:r>
            <a:r>
              <a:rPr lang="zh-CN" altLang="en-US" sz="2800" dirty="0">
                <a:solidFill>
                  <a:srgbClr val="003399"/>
                </a:solidFill>
              </a:rPr>
              <a:t>，反应在</a:t>
            </a:r>
            <a:r>
              <a:rPr lang="en-US" altLang="zh-CN" sz="2800" dirty="0">
                <a:solidFill>
                  <a:srgbClr val="003399"/>
                </a:solidFill>
              </a:rPr>
              <a:t>308K</a:t>
            </a:r>
            <a:r>
              <a:rPr lang="zh-CN" altLang="en-US" sz="2800" dirty="0">
                <a:solidFill>
                  <a:srgbClr val="003399"/>
                </a:solidFill>
              </a:rPr>
              <a:t>，</a:t>
            </a:r>
            <a:r>
              <a:rPr lang="en-US" altLang="zh-CN" sz="2800" dirty="0">
                <a:solidFill>
                  <a:srgbClr val="003399"/>
                </a:solidFill>
              </a:rPr>
              <a:t>0.200MPa</a:t>
            </a:r>
            <a:r>
              <a:rPr lang="zh-CN" altLang="en-US" sz="2800" dirty="0">
                <a:solidFill>
                  <a:srgbClr val="003399"/>
                </a:solidFill>
              </a:rPr>
              <a:t>条件下进行，平衡向何方移动？在新的平衡条件下，系统内各组分的分压改变了多少？</a:t>
            </a:r>
          </a:p>
        </p:txBody>
      </p:sp>
      <p:grpSp>
        <p:nvGrpSpPr>
          <p:cNvPr id="2" name="Group 4"/>
          <p:cNvGrpSpPr>
            <a:grpSpLocks/>
          </p:cNvGrpSpPr>
          <p:nvPr/>
        </p:nvGrpSpPr>
        <p:grpSpPr bwMode="auto">
          <a:xfrm>
            <a:off x="714375" y="3000375"/>
            <a:ext cx="7418388" cy="519113"/>
            <a:chOff x="676" y="1965"/>
            <a:chExt cx="4673" cy="327"/>
          </a:xfrm>
        </p:grpSpPr>
        <p:sp>
          <p:nvSpPr>
            <p:cNvPr id="707589" name="Rectangle 5"/>
            <p:cNvSpPr>
              <a:spLocks noChangeArrowheads="1"/>
            </p:cNvSpPr>
            <p:nvPr/>
          </p:nvSpPr>
          <p:spPr bwMode="auto">
            <a:xfrm>
              <a:off x="676" y="1965"/>
              <a:ext cx="4673" cy="327"/>
            </a:xfrm>
            <a:prstGeom prst="rect">
              <a:avLst/>
            </a:prstGeom>
            <a:noFill/>
            <a:ln w="9525">
              <a:noFill/>
              <a:miter lim="800000"/>
              <a:headEnd/>
              <a:tailEnd/>
            </a:ln>
            <a:effectLst/>
          </p:spPr>
          <p:txBody>
            <a:bodyPr>
              <a:spAutoFit/>
            </a:bodyPr>
            <a:lstStyle/>
            <a:p>
              <a:pPr algn="l"/>
              <a:r>
                <a:rPr lang="en-US" altLang="zh-CN" sz="2800" dirty="0"/>
                <a:t>N</a:t>
              </a:r>
              <a:r>
                <a:rPr lang="en-US" altLang="zh-CN" sz="2800" baseline="-25000" dirty="0"/>
                <a:t>2</a:t>
              </a:r>
              <a:r>
                <a:rPr lang="en-US" altLang="zh-CN" sz="2800" dirty="0"/>
                <a:t>O</a:t>
              </a:r>
              <a:r>
                <a:rPr lang="en-US" altLang="zh-CN" sz="2800" baseline="-25000" dirty="0"/>
                <a:t>4</a:t>
              </a:r>
              <a:r>
                <a:rPr lang="en-US" altLang="zh-CN" sz="2800" dirty="0"/>
                <a:t>(g)       2NO</a:t>
              </a:r>
              <a:r>
                <a:rPr lang="en-US" altLang="zh-CN" sz="2800" baseline="-25000" dirty="0"/>
                <a:t>2</a:t>
              </a:r>
              <a:r>
                <a:rPr lang="en-US" altLang="zh-CN" sz="2800" dirty="0"/>
                <a:t>(g)</a:t>
              </a:r>
              <a:r>
                <a:rPr lang="zh-CN" altLang="en-US" sz="2800" dirty="0"/>
                <a:t>；</a:t>
              </a:r>
              <a:r>
                <a:rPr lang="en-US" altLang="zh-CN" sz="2800" i="1" dirty="0"/>
                <a:t>K</a:t>
              </a:r>
              <a:r>
                <a:rPr lang="en-US" altLang="zh-CN" sz="2800" baseline="30000" dirty="0"/>
                <a:t>   </a:t>
              </a:r>
              <a:r>
                <a:rPr lang="en-US" altLang="zh-CN" sz="2800" dirty="0"/>
                <a:t> (308)=0.315</a:t>
              </a:r>
            </a:p>
          </p:txBody>
        </p:sp>
        <p:graphicFrame>
          <p:nvGraphicFramePr>
            <p:cNvPr id="707590" name="Object 6"/>
            <p:cNvGraphicFramePr>
              <a:graphicFrameLocks noChangeAspect="1"/>
            </p:cNvGraphicFramePr>
            <p:nvPr/>
          </p:nvGraphicFramePr>
          <p:xfrm>
            <a:off x="3163" y="1979"/>
            <a:ext cx="171" cy="168"/>
          </p:xfrm>
          <a:graphic>
            <a:graphicData uri="http://schemas.openxmlformats.org/presentationml/2006/ole">
              <p:oleObj spid="_x0000_s452610" name="CS ChemDraw Drawing" r:id="rId3" imgW="271800" imgH="266400" progId="">
                <p:embed/>
              </p:oleObj>
            </a:graphicData>
          </a:graphic>
        </p:graphicFrame>
        <p:graphicFrame>
          <p:nvGraphicFramePr>
            <p:cNvPr id="707591" name="Object 7"/>
            <p:cNvGraphicFramePr>
              <a:graphicFrameLocks noChangeAspect="1"/>
            </p:cNvGraphicFramePr>
            <p:nvPr/>
          </p:nvGraphicFramePr>
          <p:xfrm>
            <a:off x="1610" y="2085"/>
            <a:ext cx="410" cy="129"/>
          </p:xfrm>
          <a:graphic>
            <a:graphicData uri="http://schemas.openxmlformats.org/presentationml/2006/ole">
              <p:oleObj spid="_x0000_s452611" name="CS ChemDraw Drawing" r:id="rId4" imgW="650160" imgH="205560" progId="">
                <p:embed/>
              </p:oleObj>
            </a:graphicData>
          </a:graphic>
        </p:graphicFrame>
      </p:grpSp>
      <p:sp>
        <p:nvSpPr>
          <p:cNvPr id="707592" name="Rectangle 8"/>
          <p:cNvSpPr>
            <a:spLocks noGrp="1" noChangeArrowheads="1"/>
          </p:cNvSpPr>
          <p:nvPr>
            <p:ph type="title" idx="4294967295"/>
          </p:nvPr>
        </p:nvSpPr>
        <p:spPr/>
        <p:txBody>
          <a:bodyPr/>
          <a:lstStyle/>
          <a:p>
            <a:r>
              <a:rPr lang="zh-CN" altLang="en-US">
                <a:solidFill>
                  <a:srgbClr val="FF0000"/>
                </a:solidFill>
              </a:rPr>
              <a:t>练习</a:t>
            </a:r>
            <a:r>
              <a:rPr lang="en-US" altLang="zh-CN"/>
              <a:t>17</a:t>
            </a:r>
          </a:p>
        </p:txBody>
      </p:sp>
      <p:pic>
        <p:nvPicPr>
          <p:cNvPr id="707593" name="Picture 9"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1"/>
          <p:cNvSpPr>
            <a:spLocks noGrp="1"/>
          </p:cNvSpPr>
          <p:nvPr>
            <p:ph type="dt" sz="half" idx="10"/>
          </p:nvPr>
        </p:nvSpPr>
        <p:spPr/>
        <p:txBody>
          <a:bodyPr/>
          <a:lstStyle/>
          <a:p>
            <a:fld id="{C7391DBF-5D71-4C29-ACDF-0518E6BC6964}" type="datetime1">
              <a:rPr lang="zh-CN" altLang="en-US"/>
              <a:pPr/>
              <a:t>2017/11/1</a:t>
            </a:fld>
            <a:endParaRPr lang="en-US" altLang="zh-CN"/>
          </a:p>
        </p:txBody>
      </p:sp>
      <p:sp>
        <p:nvSpPr>
          <p:cNvPr id="16" name="灯片编号占位符 3"/>
          <p:cNvSpPr>
            <a:spLocks noGrp="1"/>
          </p:cNvSpPr>
          <p:nvPr>
            <p:ph type="sldNum" sz="quarter" idx="12"/>
          </p:nvPr>
        </p:nvSpPr>
        <p:spPr/>
        <p:txBody>
          <a:bodyPr/>
          <a:lstStyle/>
          <a:p>
            <a:fld id="{52F9252A-AFC8-4B90-835C-D1F4ABA5FD2D}" type="slidenum">
              <a:rPr lang="en-US" altLang="zh-CN"/>
              <a:pPr/>
              <a:t>166</a:t>
            </a:fld>
            <a:endParaRPr lang="en-US" altLang="zh-CN"/>
          </a:p>
        </p:txBody>
      </p:sp>
      <p:sp>
        <p:nvSpPr>
          <p:cNvPr id="708610" name="Text Box 2"/>
          <p:cNvSpPr txBox="1">
            <a:spLocks noChangeArrowheads="1"/>
          </p:cNvSpPr>
          <p:nvPr/>
        </p:nvSpPr>
        <p:spPr bwMode="auto">
          <a:xfrm>
            <a:off x="857250" y="1341438"/>
            <a:ext cx="6781800" cy="519112"/>
          </a:xfrm>
          <a:prstGeom prst="rect">
            <a:avLst/>
          </a:prstGeom>
          <a:noFill/>
          <a:ln w="9525">
            <a:noFill/>
            <a:miter lim="800000"/>
            <a:headEnd/>
            <a:tailEnd/>
          </a:ln>
          <a:effectLst/>
        </p:spPr>
        <p:txBody>
          <a:bodyPr>
            <a:spAutoFit/>
          </a:bodyPr>
          <a:lstStyle/>
          <a:p>
            <a:pPr algn="l">
              <a:spcBef>
                <a:spcPct val="50000"/>
              </a:spcBef>
            </a:pPr>
            <a:r>
              <a:rPr lang="zh-CN" altLang="en-US" sz="2800" dirty="0">
                <a:solidFill>
                  <a:srgbClr val="003399"/>
                </a:solidFill>
              </a:rPr>
              <a:t>解：</a:t>
            </a:r>
            <a:r>
              <a:rPr lang="en-US" altLang="zh-CN" sz="2800" dirty="0">
                <a:solidFill>
                  <a:srgbClr val="003399"/>
                </a:solidFill>
              </a:rPr>
              <a:t>(1)</a:t>
            </a:r>
            <a:r>
              <a:rPr lang="zh-CN" altLang="en-US" sz="2800" dirty="0">
                <a:solidFill>
                  <a:srgbClr val="003399"/>
                </a:solidFill>
              </a:rPr>
              <a:t>反应在恒温恒压条件下进行。</a:t>
            </a:r>
          </a:p>
        </p:txBody>
      </p:sp>
      <p:graphicFrame>
        <p:nvGraphicFramePr>
          <p:cNvPr id="708611" name="Object 3"/>
          <p:cNvGraphicFramePr>
            <a:graphicFrameLocks noChangeAspect="1"/>
          </p:cNvGraphicFramePr>
          <p:nvPr/>
        </p:nvGraphicFramePr>
        <p:xfrm>
          <a:off x="3851275" y="5300663"/>
          <a:ext cx="4319588" cy="717550"/>
        </p:xfrm>
        <a:graphic>
          <a:graphicData uri="http://schemas.openxmlformats.org/presentationml/2006/ole">
            <p:oleObj spid="_x0000_s453634" name="公式" r:id="rId3" imgW="3060360" imgH="507960" progId="Equation.3">
              <p:embed/>
            </p:oleObj>
          </a:graphicData>
        </a:graphic>
      </p:graphicFrame>
      <p:sp>
        <p:nvSpPr>
          <p:cNvPr id="708612" name="Rectangle 4"/>
          <p:cNvSpPr>
            <a:spLocks noChangeArrowheads="1"/>
          </p:cNvSpPr>
          <p:nvPr/>
        </p:nvSpPr>
        <p:spPr bwMode="auto">
          <a:xfrm>
            <a:off x="1116013" y="5300663"/>
            <a:ext cx="2340705" cy="523220"/>
          </a:xfrm>
          <a:prstGeom prst="rect">
            <a:avLst/>
          </a:prstGeom>
          <a:noFill/>
          <a:ln w="9525">
            <a:noFill/>
            <a:miter lim="800000"/>
            <a:headEnd/>
            <a:tailEnd/>
          </a:ln>
          <a:effectLst/>
        </p:spPr>
        <p:txBody>
          <a:bodyPr wrap="none">
            <a:spAutoFit/>
          </a:bodyPr>
          <a:lstStyle/>
          <a:p>
            <a:pPr algn="l"/>
            <a:r>
              <a:rPr lang="zh-CN" altLang="en-US" sz="2800" dirty="0">
                <a:solidFill>
                  <a:srgbClr val="003399"/>
                </a:solidFill>
              </a:rPr>
              <a:t>平衡时</a:t>
            </a:r>
            <a:r>
              <a:rPr lang="en-US" altLang="zh-CN" sz="2800" i="1" dirty="0" err="1">
                <a:solidFill>
                  <a:srgbClr val="003399"/>
                </a:solidFill>
              </a:rPr>
              <a:t>p</a:t>
            </a:r>
            <a:r>
              <a:rPr lang="en-US" altLang="zh-CN" sz="2800" baseline="-25000" dirty="0" err="1">
                <a:solidFill>
                  <a:srgbClr val="003399"/>
                </a:solidFill>
              </a:rPr>
              <a:t>B</a:t>
            </a:r>
            <a:r>
              <a:rPr lang="en-US" altLang="zh-CN" sz="2800" dirty="0">
                <a:solidFill>
                  <a:srgbClr val="003399"/>
                </a:solidFill>
              </a:rPr>
              <a:t>/</a:t>
            </a:r>
            <a:r>
              <a:rPr lang="en-US" altLang="zh-CN" sz="2800" dirty="0" err="1">
                <a:solidFill>
                  <a:srgbClr val="003399"/>
                </a:solidFill>
              </a:rPr>
              <a:t>kPa</a:t>
            </a:r>
            <a:endParaRPr lang="en-US" altLang="zh-CN" sz="2800" dirty="0">
              <a:solidFill>
                <a:srgbClr val="003399"/>
              </a:solidFill>
            </a:endParaRPr>
          </a:p>
        </p:txBody>
      </p:sp>
      <p:sp>
        <p:nvSpPr>
          <p:cNvPr id="708613" name="Rectangle 5"/>
          <p:cNvSpPr>
            <a:spLocks noChangeArrowheads="1"/>
          </p:cNvSpPr>
          <p:nvPr/>
        </p:nvSpPr>
        <p:spPr bwMode="auto">
          <a:xfrm>
            <a:off x="1006475" y="3917950"/>
            <a:ext cx="7958138" cy="519113"/>
          </a:xfrm>
          <a:prstGeom prst="rect">
            <a:avLst/>
          </a:prstGeom>
          <a:noFill/>
          <a:ln w="9525">
            <a:noFill/>
            <a:miter lim="800000"/>
            <a:headEnd/>
            <a:tailEnd/>
          </a:ln>
          <a:effectLst/>
        </p:spPr>
        <p:txBody>
          <a:bodyPr>
            <a:spAutoFit/>
          </a:bodyPr>
          <a:lstStyle/>
          <a:p>
            <a:pPr algn="l"/>
            <a:r>
              <a:rPr lang="zh-CN" altLang="en-US" sz="2800" dirty="0">
                <a:solidFill>
                  <a:srgbClr val="003399"/>
                </a:solidFill>
              </a:rPr>
              <a:t>平衡时</a:t>
            </a:r>
            <a:r>
              <a:rPr lang="en-US" altLang="zh-CN" sz="2800" i="1" dirty="0" err="1">
                <a:solidFill>
                  <a:srgbClr val="003399"/>
                </a:solidFill>
              </a:rPr>
              <a:t>n</a:t>
            </a:r>
            <a:r>
              <a:rPr lang="en-US" altLang="zh-CN" sz="2800" baseline="-25000" dirty="0" err="1">
                <a:solidFill>
                  <a:srgbClr val="003399"/>
                </a:solidFill>
              </a:rPr>
              <a:t>B</a:t>
            </a:r>
            <a:r>
              <a:rPr lang="en-US" altLang="zh-CN" sz="2800" dirty="0">
                <a:solidFill>
                  <a:srgbClr val="003399"/>
                </a:solidFill>
              </a:rPr>
              <a:t>/mol         1.00-</a:t>
            </a:r>
            <a:r>
              <a:rPr lang="en-US" altLang="zh-CN" sz="2800" i="1" dirty="0">
                <a:solidFill>
                  <a:srgbClr val="003399"/>
                </a:solidFill>
              </a:rPr>
              <a:t>x </a:t>
            </a:r>
            <a:r>
              <a:rPr lang="en-US" altLang="zh-CN" sz="2800" dirty="0">
                <a:solidFill>
                  <a:srgbClr val="003399"/>
                </a:solidFill>
              </a:rPr>
              <a:t>               0.10+2</a:t>
            </a:r>
            <a:r>
              <a:rPr lang="en-US" altLang="zh-CN" sz="2800" i="1" dirty="0">
                <a:solidFill>
                  <a:srgbClr val="003399"/>
                </a:solidFill>
              </a:rPr>
              <a:t>x</a:t>
            </a:r>
          </a:p>
        </p:txBody>
      </p:sp>
      <p:sp>
        <p:nvSpPr>
          <p:cNvPr id="708614" name="Rectangle 6"/>
          <p:cNvSpPr>
            <a:spLocks noChangeArrowheads="1"/>
          </p:cNvSpPr>
          <p:nvPr/>
        </p:nvSpPr>
        <p:spPr bwMode="auto">
          <a:xfrm>
            <a:off x="1000125" y="3270250"/>
            <a:ext cx="8035925" cy="519113"/>
          </a:xfrm>
          <a:prstGeom prst="rect">
            <a:avLst/>
          </a:prstGeom>
          <a:noFill/>
          <a:ln w="9525">
            <a:noFill/>
            <a:miter lim="800000"/>
            <a:headEnd/>
            <a:tailEnd/>
          </a:ln>
          <a:effectLst/>
        </p:spPr>
        <p:txBody>
          <a:bodyPr>
            <a:spAutoFit/>
          </a:bodyPr>
          <a:lstStyle/>
          <a:p>
            <a:pPr algn="l"/>
            <a:r>
              <a:rPr lang="zh-CN" altLang="en-US" sz="2800" dirty="0">
                <a:solidFill>
                  <a:srgbClr val="003399"/>
                </a:solidFill>
              </a:rPr>
              <a:t>开始时</a:t>
            </a:r>
            <a:r>
              <a:rPr lang="en-US" altLang="zh-CN" sz="2800" i="1" dirty="0" err="1">
                <a:solidFill>
                  <a:srgbClr val="003399"/>
                </a:solidFill>
              </a:rPr>
              <a:t>n</a:t>
            </a:r>
            <a:r>
              <a:rPr lang="en-US" altLang="zh-CN" sz="2800" baseline="-25000" dirty="0" err="1">
                <a:solidFill>
                  <a:srgbClr val="003399"/>
                </a:solidFill>
              </a:rPr>
              <a:t>B</a:t>
            </a:r>
            <a:r>
              <a:rPr lang="en-US" altLang="zh-CN" sz="2800" dirty="0">
                <a:solidFill>
                  <a:srgbClr val="003399"/>
                </a:solidFill>
              </a:rPr>
              <a:t>/mol          1.00                  0.100</a:t>
            </a:r>
          </a:p>
        </p:txBody>
      </p:sp>
      <p:grpSp>
        <p:nvGrpSpPr>
          <p:cNvPr id="2" name="Group 7"/>
          <p:cNvGrpSpPr>
            <a:grpSpLocks/>
          </p:cNvGrpSpPr>
          <p:nvPr/>
        </p:nvGrpSpPr>
        <p:grpSpPr bwMode="auto">
          <a:xfrm>
            <a:off x="3924300" y="2622550"/>
            <a:ext cx="3740150" cy="519113"/>
            <a:chOff x="2136" y="1638"/>
            <a:chExt cx="2356" cy="327"/>
          </a:xfrm>
        </p:grpSpPr>
        <p:graphicFrame>
          <p:nvGraphicFramePr>
            <p:cNvPr id="708616" name="Object 8"/>
            <p:cNvGraphicFramePr>
              <a:graphicFrameLocks noChangeAspect="1"/>
            </p:cNvGraphicFramePr>
            <p:nvPr/>
          </p:nvGraphicFramePr>
          <p:xfrm>
            <a:off x="3216" y="1728"/>
            <a:ext cx="410" cy="129"/>
          </p:xfrm>
          <a:graphic>
            <a:graphicData uri="http://schemas.openxmlformats.org/presentationml/2006/ole">
              <p:oleObj spid="_x0000_s453635" name="CS ChemDraw Drawing" r:id="rId4" imgW="650160" imgH="205560" progId="">
                <p:embed/>
              </p:oleObj>
            </a:graphicData>
          </a:graphic>
        </p:graphicFrame>
        <p:sp>
          <p:nvSpPr>
            <p:cNvPr id="708617" name="Rectangle 9"/>
            <p:cNvSpPr>
              <a:spLocks noChangeArrowheads="1"/>
            </p:cNvSpPr>
            <p:nvPr/>
          </p:nvSpPr>
          <p:spPr bwMode="auto">
            <a:xfrm>
              <a:off x="2136" y="1638"/>
              <a:ext cx="2356" cy="327"/>
            </a:xfrm>
            <a:prstGeom prst="rect">
              <a:avLst/>
            </a:prstGeom>
            <a:noFill/>
            <a:ln w="9525">
              <a:noFill/>
              <a:miter lim="800000"/>
              <a:headEnd/>
              <a:tailEnd/>
            </a:ln>
            <a:effectLst/>
          </p:spPr>
          <p:txBody>
            <a:bodyPr wrap="none">
              <a:spAutoFit/>
            </a:bodyPr>
            <a:lstStyle/>
            <a:p>
              <a:pPr algn="l"/>
              <a:r>
                <a:rPr lang="en-US" altLang="zh-CN" sz="2800"/>
                <a:t>N</a:t>
              </a:r>
              <a:r>
                <a:rPr lang="en-US" altLang="zh-CN" sz="2800" baseline="-25000"/>
                <a:t>2</a:t>
              </a:r>
              <a:r>
                <a:rPr lang="en-US" altLang="zh-CN" sz="2800"/>
                <a:t>O</a:t>
              </a:r>
              <a:r>
                <a:rPr lang="en-US" altLang="zh-CN" sz="2800" baseline="-25000"/>
                <a:t>4</a:t>
              </a:r>
              <a:r>
                <a:rPr lang="en-US" altLang="zh-CN" sz="2800"/>
                <a:t>(g)             2NO</a:t>
              </a:r>
              <a:r>
                <a:rPr lang="en-US" altLang="zh-CN" sz="2800" baseline="-25000"/>
                <a:t>2</a:t>
              </a:r>
              <a:r>
                <a:rPr lang="en-US" altLang="zh-CN" sz="2800"/>
                <a:t>(g)</a:t>
              </a:r>
            </a:p>
          </p:txBody>
        </p:sp>
      </p:grpSp>
      <p:sp>
        <p:nvSpPr>
          <p:cNvPr id="708618" name="Rectangle 10"/>
          <p:cNvSpPr>
            <a:spLocks noChangeArrowheads="1"/>
          </p:cNvSpPr>
          <p:nvPr/>
        </p:nvSpPr>
        <p:spPr bwMode="auto">
          <a:xfrm>
            <a:off x="250825" y="1989138"/>
            <a:ext cx="8820043" cy="523220"/>
          </a:xfrm>
          <a:prstGeom prst="rect">
            <a:avLst/>
          </a:prstGeom>
          <a:noFill/>
          <a:ln w="9525">
            <a:noFill/>
            <a:miter lim="800000"/>
            <a:headEnd/>
            <a:tailEnd/>
          </a:ln>
          <a:effectLst/>
        </p:spPr>
        <p:txBody>
          <a:bodyPr wrap="none">
            <a:spAutoFit/>
          </a:bodyPr>
          <a:lstStyle/>
          <a:p>
            <a:pPr algn="l"/>
            <a:r>
              <a:rPr lang="zh-CN" altLang="en-US" sz="2800" dirty="0">
                <a:solidFill>
                  <a:srgbClr val="003399"/>
                </a:solidFill>
              </a:rPr>
              <a:t>以</a:t>
            </a:r>
            <a:r>
              <a:rPr lang="en-US" altLang="zh-CN" sz="2800" dirty="0">
                <a:solidFill>
                  <a:srgbClr val="003399"/>
                </a:solidFill>
              </a:rPr>
              <a:t>1molN</a:t>
            </a:r>
            <a:r>
              <a:rPr lang="en-US" altLang="zh-CN" sz="2800" baseline="-25000" dirty="0">
                <a:solidFill>
                  <a:srgbClr val="003399"/>
                </a:solidFill>
              </a:rPr>
              <a:t>2</a:t>
            </a:r>
            <a:r>
              <a:rPr lang="en-US" altLang="zh-CN" sz="2800" dirty="0">
                <a:solidFill>
                  <a:srgbClr val="003399"/>
                </a:solidFill>
              </a:rPr>
              <a:t>O</a:t>
            </a:r>
            <a:r>
              <a:rPr lang="en-US" altLang="zh-CN" sz="2800" baseline="-25000" dirty="0">
                <a:solidFill>
                  <a:srgbClr val="003399"/>
                </a:solidFill>
              </a:rPr>
              <a:t>4</a:t>
            </a:r>
            <a:r>
              <a:rPr lang="zh-CN" altLang="en-US" sz="2800" dirty="0">
                <a:solidFill>
                  <a:srgbClr val="003399"/>
                </a:solidFill>
              </a:rPr>
              <a:t>为计算基准。设平衡时</a:t>
            </a:r>
            <a:r>
              <a:rPr lang="en-US" altLang="zh-CN" sz="2800" dirty="0">
                <a:solidFill>
                  <a:srgbClr val="003399"/>
                </a:solidFill>
              </a:rPr>
              <a:t>N</a:t>
            </a:r>
            <a:r>
              <a:rPr lang="en-US" altLang="zh-CN" sz="2800" baseline="-25000" dirty="0">
                <a:solidFill>
                  <a:srgbClr val="003399"/>
                </a:solidFill>
              </a:rPr>
              <a:t>2</a:t>
            </a:r>
            <a:r>
              <a:rPr lang="en-US" altLang="zh-CN" sz="2800" dirty="0">
                <a:solidFill>
                  <a:srgbClr val="003399"/>
                </a:solidFill>
              </a:rPr>
              <a:t>O</a:t>
            </a:r>
            <a:r>
              <a:rPr lang="en-US" altLang="zh-CN" sz="2800" baseline="-25000" dirty="0">
                <a:solidFill>
                  <a:srgbClr val="003399"/>
                </a:solidFill>
              </a:rPr>
              <a:t>4</a:t>
            </a:r>
            <a:r>
              <a:rPr lang="zh-CN" altLang="en-US" sz="2800" dirty="0">
                <a:solidFill>
                  <a:srgbClr val="003399"/>
                </a:solidFill>
              </a:rPr>
              <a:t>反应了</a:t>
            </a:r>
            <a:r>
              <a:rPr lang="en-US" altLang="zh-CN" sz="2800" i="1" dirty="0">
                <a:solidFill>
                  <a:srgbClr val="003399"/>
                </a:solidFill>
              </a:rPr>
              <a:t>x </a:t>
            </a:r>
            <a:r>
              <a:rPr lang="en-US" altLang="zh-CN" sz="2800" dirty="0">
                <a:solidFill>
                  <a:srgbClr val="003399"/>
                </a:solidFill>
              </a:rPr>
              <a:t>mol</a:t>
            </a:r>
            <a:r>
              <a:rPr lang="zh-CN" altLang="en-US" sz="2800" dirty="0">
                <a:solidFill>
                  <a:srgbClr val="003399"/>
                </a:solidFill>
              </a:rPr>
              <a:t>。</a:t>
            </a:r>
            <a:endParaRPr lang="zh-CN" altLang="en-US" sz="2800" i="1" dirty="0">
              <a:solidFill>
                <a:srgbClr val="003399"/>
              </a:solidFill>
            </a:endParaRPr>
          </a:p>
        </p:txBody>
      </p:sp>
      <p:sp>
        <p:nvSpPr>
          <p:cNvPr id="708619" name="Rectangle 11"/>
          <p:cNvSpPr>
            <a:spLocks noGrp="1" noChangeArrowheads="1"/>
          </p:cNvSpPr>
          <p:nvPr>
            <p:ph type="title" idx="4294967295"/>
          </p:nvPr>
        </p:nvSpPr>
        <p:spPr/>
        <p:txBody>
          <a:bodyPr/>
          <a:lstStyle/>
          <a:p>
            <a:r>
              <a:rPr lang="zh-CN" altLang="en-US">
                <a:solidFill>
                  <a:srgbClr val="FF0000"/>
                </a:solidFill>
              </a:rPr>
              <a:t>练习</a:t>
            </a:r>
            <a:r>
              <a:rPr lang="en-US" altLang="zh-CN"/>
              <a:t>17</a:t>
            </a:r>
            <a:r>
              <a:rPr lang="zh-CN" altLang="en-US"/>
              <a:t>解</a:t>
            </a:r>
          </a:p>
        </p:txBody>
      </p:sp>
      <p:pic>
        <p:nvPicPr>
          <p:cNvPr id="708620" name="Picture 12"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
        <p:nvSpPr>
          <p:cNvPr id="708621" name="Rectangle 13"/>
          <p:cNvSpPr>
            <a:spLocks noChangeArrowheads="1"/>
          </p:cNvSpPr>
          <p:nvPr/>
        </p:nvSpPr>
        <p:spPr bwMode="auto">
          <a:xfrm>
            <a:off x="3419475" y="4508500"/>
            <a:ext cx="2416046" cy="646331"/>
          </a:xfrm>
          <a:prstGeom prst="rect">
            <a:avLst/>
          </a:prstGeom>
          <a:noFill/>
          <a:ln w="63500" algn="ctr">
            <a:noFill/>
            <a:miter lim="800000"/>
            <a:headEnd/>
            <a:tailEnd/>
          </a:ln>
          <a:effectLst/>
        </p:spPr>
        <p:txBody>
          <a:bodyPr wrap="none">
            <a:spAutoFit/>
          </a:bodyPr>
          <a:lstStyle/>
          <a:p>
            <a:r>
              <a:rPr lang="en-US" altLang="zh-CN" i="1" dirty="0">
                <a:solidFill>
                  <a:srgbClr val="003399"/>
                </a:solidFill>
              </a:rPr>
              <a:t>n</a:t>
            </a:r>
            <a:r>
              <a:rPr lang="zh-CN" altLang="zh-CN" baseline="-25000" dirty="0">
                <a:solidFill>
                  <a:srgbClr val="003399"/>
                </a:solidFill>
              </a:rPr>
              <a:t>总</a:t>
            </a:r>
            <a:r>
              <a:rPr lang="en-US" altLang="zh-CN" i="1" dirty="0">
                <a:solidFill>
                  <a:srgbClr val="003399"/>
                </a:solidFill>
              </a:rPr>
              <a:t>=</a:t>
            </a:r>
            <a:r>
              <a:rPr lang="en-US" altLang="zh-CN" dirty="0">
                <a:solidFill>
                  <a:srgbClr val="003399"/>
                </a:solidFill>
              </a:rPr>
              <a:t>1.10+</a:t>
            </a:r>
            <a:r>
              <a:rPr lang="en-US" altLang="zh-CN" i="1" dirty="0">
                <a:solidFill>
                  <a:srgbClr val="003399"/>
                </a:solidFill>
              </a:rPr>
              <a:t>x</a:t>
            </a:r>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half" idx="10"/>
          </p:nvPr>
        </p:nvSpPr>
        <p:spPr/>
        <p:txBody>
          <a:bodyPr/>
          <a:lstStyle/>
          <a:p>
            <a:fld id="{C07BE58A-BABE-4FC3-AF07-2458EBA47226}" type="datetime1">
              <a:rPr lang="zh-CN" altLang="en-US"/>
              <a:pPr/>
              <a:t>2017/11/1</a:t>
            </a:fld>
            <a:endParaRPr lang="en-US" altLang="zh-CN"/>
          </a:p>
        </p:txBody>
      </p:sp>
      <p:sp>
        <p:nvSpPr>
          <p:cNvPr id="15" name="灯片编号占位符 3"/>
          <p:cNvSpPr>
            <a:spLocks noGrp="1"/>
          </p:cNvSpPr>
          <p:nvPr>
            <p:ph type="sldNum" sz="quarter" idx="12"/>
          </p:nvPr>
        </p:nvSpPr>
        <p:spPr/>
        <p:txBody>
          <a:bodyPr/>
          <a:lstStyle/>
          <a:p>
            <a:fld id="{25C62833-E8A9-4D42-9586-41608F767628}" type="slidenum">
              <a:rPr lang="en-US" altLang="zh-CN"/>
              <a:pPr/>
              <a:t>167</a:t>
            </a:fld>
            <a:endParaRPr lang="en-US" altLang="zh-CN"/>
          </a:p>
        </p:txBody>
      </p:sp>
      <p:graphicFrame>
        <p:nvGraphicFramePr>
          <p:cNvPr id="709634" name="Object 2"/>
          <p:cNvGraphicFramePr>
            <a:graphicFrameLocks noChangeAspect="1"/>
          </p:cNvGraphicFramePr>
          <p:nvPr/>
        </p:nvGraphicFramePr>
        <p:xfrm>
          <a:off x="900113" y="3206750"/>
          <a:ext cx="5145087" cy="509588"/>
        </p:xfrm>
        <a:graphic>
          <a:graphicData uri="http://schemas.openxmlformats.org/presentationml/2006/ole">
            <p:oleObj spid="_x0000_s454658" name="Equation" r:id="rId3" imgW="1765080" imgH="203040" progId="Equation.3">
              <p:embed/>
            </p:oleObj>
          </a:graphicData>
        </a:graphic>
      </p:graphicFrame>
      <p:grpSp>
        <p:nvGrpSpPr>
          <p:cNvPr id="2" name="Group 3"/>
          <p:cNvGrpSpPr>
            <a:grpSpLocks/>
          </p:cNvGrpSpPr>
          <p:nvPr/>
        </p:nvGrpSpPr>
        <p:grpSpPr bwMode="auto">
          <a:xfrm>
            <a:off x="900113" y="1187450"/>
            <a:ext cx="5688012" cy="1954213"/>
            <a:chOff x="696" y="144"/>
            <a:chExt cx="4767" cy="1685"/>
          </a:xfrm>
        </p:grpSpPr>
        <p:graphicFrame>
          <p:nvGraphicFramePr>
            <p:cNvPr id="709636" name="Object 4"/>
            <p:cNvGraphicFramePr>
              <a:graphicFrameLocks noChangeAspect="1"/>
            </p:cNvGraphicFramePr>
            <p:nvPr/>
          </p:nvGraphicFramePr>
          <p:xfrm>
            <a:off x="696" y="144"/>
            <a:ext cx="4767" cy="1685"/>
          </p:xfrm>
          <a:graphic>
            <a:graphicData uri="http://schemas.openxmlformats.org/presentationml/2006/ole">
              <p:oleObj spid="_x0000_s454662" name="Equation" r:id="rId4" imgW="2869920" imgH="939600" progId="Equation.3">
                <p:embed/>
              </p:oleObj>
            </a:graphicData>
          </a:graphic>
        </p:graphicFrame>
        <p:graphicFrame>
          <p:nvGraphicFramePr>
            <p:cNvPr id="709637" name="Object 5"/>
            <p:cNvGraphicFramePr>
              <a:graphicFrameLocks noChangeAspect="1"/>
            </p:cNvGraphicFramePr>
            <p:nvPr/>
          </p:nvGraphicFramePr>
          <p:xfrm>
            <a:off x="948" y="924"/>
            <a:ext cx="171" cy="168"/>
          </p:xfrm>
          <a:graphic>
            <a:graphicData uri="http://schemas.openxmlformats.org/presentationml/2006/ole">
              <p:oleObj spid="_x0000_s454663" name="CS ChemDraw Drawing" r:id="rId5" imgW="271800" imgH="266400" progId="">
                <p:embed/>
              </p:oleObj>
            </a:graphicData>
          </a:graphic>
        </p:graphicFrame>
        <p:graphicFrame>
          <p:nvGraphicFramePr>
            <p:cNvPr id="709638" name="Object 6"/>
            <p:cNvGraphicFramePr>
              <a:graphicFrameLocks noChangeAspect="1"/>
            </p:cNvGraphicFramePr>
            <p:nvPr/>
          </p:nvGraphicFramePr>
          <p:xfrm>
            <a:off x="2576" y="792"/>
            <a:ext cx="171" cy="168"/>
          </p:xfrm>
          <a:graphic>
            <a:graphicData uri="http://schemas.openxmlformats.org/presentationml/2006/ole">
              <p:oleObj spid="_x0000_s454664" name="CS ChemDraw Drawing" r:id="rId6" imgW="271800" imgH="266400" progId="">
                <p:embed/>
              </p:oleObj>
            </a:graphicData>
          </a:graphic>
        </p:graphicFrame>
        <p:graphicFrame>
          <p:nvGraphicFramePr>
            <p:cNvPr id="709639" name="Object 7"/>
            <p:cNvGraphicFramePr>
              <a:graphicFrameLocks noChangeAspect="1"/>
            </p:cNvGraphicFramePr>
            <p:nvPr/>
          </p:nvGraphicFramePr>
          <p:xfrm>
            <a:off x="2696" y="1188"/>
            <a:ext cx="171" cy="168"/>
          </p:xfrm>
          <a:graphic>
            <a:graphicData uri="http://schemas.openxmlformats.org/presentationml/2006/ole">
              <p:oleObj spid="_x0000_s454665" name="CS ChemDraw Drawing" r:id="rId7" imgW="271800" imgH="266400" progId="">
                <p:embed/>
              </p:oleObj>
            </a:graphicData>
          </a:graphic>
        </p:graphicFrame>
      </p:grpSp>
      <p:graphicFrame>
        <p:nvGraphicFramePr>
          <p:cNvPr id="709640" name="Object 8"/>
          <p:cNvGraphicFramePr>
            <a:graphicFrameLocks noChangeAspect="1"/>
          </p:cNvGraphicFramePr>
          <p:nvPr/>
        </p:nvGraphicFramePr>
        <p:xfrm>
          <a:off x="906463" y="5410200"/>
          <a:ext cx="6834187" cy="933450"/>
        </p:xfrm>
        <a:graphic>
          <a:graphicData uri="http://schemas.openxmlformats.org/presentationml/2006/ole">
            <p:oleObj spid="_x0000_s454659" name="Equation" r:id="rId8" imgW="3047760" imgH="393480" progId="Equation.3">
              <p:embed/>
            </p:oleObj>
          </a:graphicData>
        </a:graphic>
      </p:graphicFrame>
      <p:graphicFrame>
        <p:nvGraphicFramePr>
          <p:cNvPr id="709641" name="Object 9"/>
          <p:cNvGraphicFramePr>
            <a:graphicFrameLocks noChangeAspect="1"/>
          </p:cNvGraphicFramePr>
          <p:nvPr/>
        </p:nvGraphicFramePr>
        <p:xfrm>
          <a:off x="827088" y="4371975"/>
          <a:ext cx="6834187" cy="928688"/>
        </p:xfrm>
        <a:graphic>
          <a:graphicData uri="http://schemas.openxmlformats.org/presentationml/2006/ole">
            <p:oleObj spid="_x0000_s454660" name="Equation" r:id="rId9" imgW="2895480" imgH="393480" progId="Equation.3">
              <p:embed/>
            </p:oleObj>
          </a:graphicData>
        </a:graphic>
      </p:graphicFrame>
      <p:graphicFrame>
        <p:nvGraphicFramePr>
          <p:cNvPr id="709642" name="Object 10"/>
          <p:cNvGraphicFramePr>
            <a:graphicFrameLocks noChangeAspect="1"/>
          </p:cNvGraphicFramePr>
          <p:nvPr/>
        </p:nvGraphicFramePr>
        <p:xfrm>
          <a:off x="1979613" y="3830638"/>
          <a:ext cx="1439862" cy="411162"/>
        </p:xfrm>
        <a:graphic>
          <a:graphicData uri="http://schemas.openxmlformats.org/presentationml/2006/ole">
            <p:oleObj spid="_x0000_s454661" name="Equation" r:id="rId10" imgW="622080" imgH="177480" progId="Equation.3">
              <p:embed/>
            </p:oleObj>
          </a:graphicData>
        </a:graphic>
      </p:graphicFrame>
      <p:sp>
        <p:nvSpPr>
          <p:cNvPr id="709643" name="Rectangle 11"/>
          <p:cNvSpPr>
            <a:spLocks noGrp="1" noChangeArrowheads="1"/>
          </p:cNvSpPr>
          <p:nvPr>
            <p:ph type="title" idx="4294967295"/>
          </p:nvPr>
        </p:nvSpPr>
        <p:spPr/>
        <p:txBody>
          <a:bodyPr/>
          <a:lstStyle/>
          <a:p>
            <a:r>
              <a:rPr lang="zh-CN" altLang="en-US" i="1">
                <a:solidFill>
                  <a:srgbClr val="FF0000"/>
                </a:solidFill>
              </a:rPr>
              <a:t>练习</a:t>
            </a:r>
            <a:r>
              <a:rPr lang="en-US" altLang="zh-CN" i="1"/>
              <a:t>17</a:t>
            </a:r>
            <a:r>
              <a:rPr lang="zh-CN" altLang="en-US" i="1"/>
              <a:t>解</a:t>
            </a:r>
          </a:p>
        </p:txBody>
      </p:sp>
      <p:pic>
        <p:nvPicPr>
          <p:cNvPr id="709644" name="Picture 12" descr="返回">
            <a:hlinkClick r:id="rId11" action="ppaction://hlinksldjump"/>
          </p:cNvPr>
          <p:cNvPicPr>
            <a:picLocks noChangeAspect="1" noChangeArrowheads="1"/>
          </p:cNvPicPr>
          <p:nvPr/>
        </p:nvPicPr>
        <p:blipFill>
          <a:blip r:embed="rId12"/>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half" idx="10"/>
          </p:nvPr>
        </p:nvSpPr>
        <p:spPr/>
        <p:txBody>
          <a:bodyPr/>
          <a:lstStyle/>
          <a:p>
            <a:fld id="{D1441225-277E-4586-AADF-26CDE5CF4D7F}" type="datetime1">
              <a:rPr lang="zh-CN" altLang="en-US"/>
              <a:pPr/>
              <a:t>2017/11/1</a:t>
            </a:fld>
            <a:endParaRPr lang="en-US" altLang="zh-CN"/>
          </a:p>
        </p:txBody>
      </p:sp>
      <p:sp>
        <p:nvSpPr>
          <p:cNvPr id="14" name="灯片编号占位符 3"/>
          <p:cNvSpPr>
            <a:spLocks noGrp="1"/>
          </p:cNvSpPr>
          <p:nvPr>
            <p:ph type="sldNum" sz="quarter" idx="12"/>
          </p:nvPr>
        </p:nvSpPr>
        <p:spPr/>
        <p:txBody>
          <a:bodyPr/>
          <a:lstStyle/>
          <a:p>
            <a:fld id="{8B6DD68B-AB01-4067-B44E-DFC7939EC1F2}" type="slidenum">
              <a:rPr lang="en-US" altLang="zh-CN"/>
              <a:pPr/>
              <a:t>168</a:t>
            </a:fld>
            <a:endParaRPr lang="en-US" altLang="zh-CN"/>
          </a:p>
        </p:txBody>
      </p:sp>
      <p:graphicFrame>
        <p:nvGraphicFramePr>
          <p:cNvPr id="710658" name="Object 2"/>
          <p:cNvGraphicFramePr>
            <a:graphicFrameLocks noChangeAspect="1"/>
          </p:cNvGraphicFramePr>
          <p:nvPr/>
        </p:nvGraphicFramePr>
        <p:xfrm>
          <a:off x="1347788" y="1349375"/>
          <a:ext cx="5529262" cy="600075"/>
        </p:xfrm>
        <a:graphic>
          <a:graphicData uri="http://schemas.openxmlformats.org/presentationml/2006/ole">
            <p:oleObj spid="_x0000_s455682" name="Equation" r:id="rId3" imgW="1803240" imgH="228600" progId="Equation.DSMT4">
              <p:embed/>
            </p:oleObj>
          </a:graphicData>
        </a:graphic>
      </p:graphicFrame>
      <p:graphicFrame>
        <p:nvGraphicFramePr>
          <p:cNvPr id="710659" name="Object 3"/>
          <p:cNvGraphicFramePr>
            <a:graphicFrameLocks noChangeAspect="1"/>
          </p:cNvGraphicFramePr>
          <p:nvPr/>
        </p:nvGraphicFramePr>
        <p:xfrm>
          <a:off x="1835150" y="2924175"/>
          <a:ext cx="5419725" cy="561975"/>
        </p:xfrm>
        <a:graphic>
          <a:graphicData uri="http://schemas.openxmlformats.org/presentationml/2006/ole">
            <p:oleObj spid="_x0000_s455683" name="Equation" r:id="rId4" imgW="2082600" imgH="215640" progId="Equation.3">
              <p:embed/>
            </p:oleObj>
          </a:graphicData>
        </a:graphic>
      </p:graphicFrame>
      <p:graphicFrame>
        <p:nvGraphicFramePr>
          <p:cNvPr id="710660" name="Object 4"/>
          <p:cNvGraphicFramePr>
            <a:graphicFrameLocks noChangeAspect="1"/>
          </p:cNvGraphicFramePr>
          <p:nvPr/>
        </p:nvGraphicFramePr>
        <p:xfrm>
          <a:off x="1816100" y="2133600"/>
          <a:ext cx="5492750" cy="534988"/>
        </p:xfrm>
        <a:graphic>
          <a:graphicData uri="http://schemas.openxmlformats.org/presentationml/2006/ole">
            <p:oleObj spid="_x0000_s455684" name="Equation" r:id="rId5" imgW="2222280" imgH="215640" progId="Equation.3">
              <p:embed/>
            </p:oleObj>
          </a:graphicData>
        </a:graphic>
      </p:graphicFrame>
      <p:grpSp>
        <p:nvGrpSpPr>
          <p:cNvPr id="2" name="Group 5"/>
          <p:cNvGrpSpPr>
            <a:grpSpLocks/>
          </p:cNvGrpSpPr>
          <p:nvPr/>
        </p:nvGrpSpPr>
        <p:grpSpPr bwMode="auto">
          <a:xfrm>
            <a:off x="1658938" y="3789363"/>
            <a:ext cx="6657975" cy="1271587"/>
            <a:chOff x="864" y="2019"/>
            <a:chExt cx="4505" cy="813"/>
          </a:xfrm>
        </p:grpSpPr>
        <p:graphicFrame>
          <p:nvGraphicFramePr>
            <p:cNvPr id="710662" name="Object 6"/>
            <p:cNvGraphicFramePr>
              <a:graphicFrameLocks noChangeAspect="1"/>
            </p:cNvGraphicFramePr>
            <p:nvPr/>
          </p:nvGraphicFramePr>
          <p:xfrm>
            <a:off x="864" y="2019"/>
            <a:ext cx="4505" cy="813"/>
          </p:xfrm>
          <a:graphic>
            <a:graphicData uri="http://schemas.openxmlformats.org/presentationml/2006/ole">
              <p:oleObj spid="_x0000_s455685" name="Equation" r:id="rId6" imgW="2603160" imgH="469800" progId="Equation.3">
                <p:embed/>
              </p:oleObj>
            </a:graphicData>
          </a:graphic>
        </p:graphicFrame>
        <p:graphicFrame>
          <p:nvGraphicFramePr>
            <p:cNvPr id="710663" name="Object 7"/>
            <p:cNvGraphicFramePr>
              <a:graphicFrameLocks noChangeAspect="1"/>
            </p:cNvGraphicFramePr>
            <p:nvPr/>
          </p:nvGraphicFramePr>
          <p:xfrm>
            <a:off x="2724" y="2100"/>
            <a:ext cx="171" cy="168"/>
          </p:xfrm>
          <a:graphic>
            <a:graphicData uri="http://schemas.openxmlformats.org/presentationml/2006/ole">
              <p:oleObj spid="_x0000_s455686" name="CS ChemDraw Drawing" r:id="rId7" imgW="271800" imgH="266400" progId="">
                <p:embed/>
              </p:oleObj>
            </a:graphicData>
          </a:graphic>
        </p:graphicFrame>
        <p:graphicFrame>
          <p:nvGraphicFramePr>
            <p:cNvPr id="710664" name="Object 8"/>
            <p:cNvGraphicFramePr>
              <a:graphicFrameLocks noChangeAspect="1"/>
            </p:cNvGraphicFramePr>
            <p:nvPr/>
          </p:nvGraphicFramePr>
          <p:xfrm>
            <a:off x="2640" y="2496"/>
            <a:ext cx="171" cy="168"/>
          </p:xfrm>
          <a:graphic>
            <a:graphicData uri="http://schemas.openxmlformats.org/presentationml/2006/ole">
              <p:oleObj spid="_x0000_s455687" name="CS ChemDraw Drawing" r:id="rId8" imgW="271800" imgH="266400" progId="">
                <p:embed/>
              </p:oleObj>
            </a:graphicData>
          </a:graphic>
        </p:graphicFrame>
      </p:grpSp>
      <p:sp>
        <p:nvSpPr>
          <p:cNvPr id="710665" name="Rectangle 9"/>
          <p:cNvSpPr>
            <a:spLocks noGrp="1" noChangeArrowheads="1"/>
          </p:cNvSpPr>
          <p:nvPr>
            <p:ph type="title" idx="4294967295"/>
          </p:nvPr>
        </p:nvSpPr>
        <p:spPr/>
        <p:txBody>
          <a:bodyPr/>
          <a:lstStyle/>
          <a:p>
            <a:r>
              <a:rPr lang="zh-CN" altLang="en-US" i="1">
                <a:solidFill>
                  <a:srgbClr val="FF0000"/>
                </a:solidFill>
              </a:rPr>
              <a:t>练习</a:t>
            </a:r>
            <a:r>
              <a:rPr lang="en-US" altLang="zh-CN" i="1"/>
              <a:t>17</a:t>
            </a:r>
            <a:r>
              <a:rPr lang="zh-CN" altLang="en-US" i="1"/>
              <a:t>解</a:t>
            </a:r>
          </a:p>
        </p:txBody>
      </p:sp>
      <p:sp>
        <p:nvSpPr>
          <p:cNvPr id="710666" name="Rectangle 10"/>
          <p:cNvSpPr>
            <a:spLocks noChangeArrowheads="1"/>
          </p:cNvSpPr>
          <p:nvPr/>
        </p:nvSpPr>
        <p:spPr bwMode="auto">
          <a:xfrm>
            <a:off x="1658938" y="5300663"/>
            <a:ext cx="5575565" cy="646331"/>
          </a:xfrm>
          <a:prstGeom prst="rect">
            <a:avLst/>
          </a:prstGeom>
          <a:noFill/>
          <a:ln w="9525" algn="ctr">
            <a:noFill/>
            <a:miter lim="800000"/>
            <a:headEnd/>
            <a:tailEnd/>
          </a:ln>
          <a:effectLst/>
        </p:spPr>
        <p:txBody>
          <a:bodyPr wrap="none">
            <a:spAutoFit/>
          </a:bodyPr>
          <a:lstStyle/>
          <a:p>
            <a:pPr algn="l"/>
            <a:r>
              <a:rPr lang="en-US" altLang="zh-CN" i="1" dirty="0">
                <a:solidFill>
                  <a:srgbClr val="003399"/>
                </a:solidFill>
              </a:rPr>
              <a:t>J </a:t>
            </a:r>
            <a:r>
              <a:rPr lang="en-US" altLang="zh-CN" dirty="0">
                <a:solidFill>
                  <a:srgbClr val="003399"/>
                </a:solidFill>
              </a:rPr>
              <a:t>&gt;</a:t>
            </a:r>
            <a:r>
              <a:rPr lang="en-US" altLang="zh-CN" i="1" dirty="0">
                <a:solidFill>
                  <a:srgbClr val="003399"/>
                </a:solidFill>
              </a:rPr>
              <a:t>K</a:t>
            </a:r>
            <a:r>
              <a:rPr lang="ru-RU" altLang="zh-CN" baseline="30000" dirty="0">
                <a:solidFill>
                  <a:srgbClr val="003399"/>
                </a:solidFill>
              </a:rPr>
              <a:t>ө</a:t>
            </a:r>
            <a:r>
              <a:rPr lang="zh-CN" altLang="en-US" dirty="0">
                <a:solidFill>
                  <a:srgbClr val="003399"/>
                </a:solidFill>
              </a:rPr>
              <a:t>，平衡向逆向移动 。</a:t>
            </a:r>
          </a:p>
        </p:txBody>
      </p:sp>
      <p:pic>
        <p:nvPicPr>
          <p:cNvPr id="710667" name="Picture 11" descr="返回">
            <a:hlinkClick r:id="rId9" action="ppaction://hlinksldjump"/>
          </p:cNvPr>
          <p:cNvPicPr>
            <a:picLocks noChangeAspect="1" noChangeArrowheads="1"/>
          </p:cNvPicPr>
          <p:nvPr/>
        </p:nvPicPr>
        <p:blipFill>
          <a:blip r:embed="rId10"/>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half" idx="10"/>
          </p:nvPr>
        </p:nvSpPr>
        <p:spPr/>
        <p:txBody>
          <a:bodyPr/>
          <a:lstStyle/>
          <a:p>
            <a:fld id="{CE1935F0-F7A8-4BF8-8B7C-85B061EB72CE}" type="datetime1">
              <a:rPr lang="zh-CN" altLang="en-US"/>
              <a:pPr/>
              <a:t>2017/11/1</a:t>
            </a:fld>
            <a:endParaRPr lang="en-US" altLang="zh-CN"/>
          </a:p>
        </p:txBody>
      </p:sp>
      <p:sp>
        <p:nvSpPr>
          <p:cNvPr id="14" name="灯片编号占位符 3"/>
          <p:cNvSpPr>
            <a:spLocks noGrp="1"/>
          </p:cNvSpPr>
          <p:nvPr>
            <p:ph type="sldNum" sz="quarter" idx="12"/>
          </p:nvPr>
        </p:nvSpPr>
        <p:spPr/>
        <p:txBody>
          <a:bodyPr/>
          <a:lstStyle/>
          <a:p>
            <a:fld id="{7099E255-FC58-4C6F-818E-15059E3C6510}" type="slidenum">
              <a:rPr lang="en-US" altLang="zh-CN"/>
              <a:pPr/>
              <a:t>169</a:t>
            </a:fld>
            <a:endParaRPr lang="en-US" altLang="zh-CN"/>
          </a:p>
        </p:txBody>
      </p:sp>
      <p:sp>
        <p:nvSpPr>
          <p:cNvPr id="711682" name="Text Box 2"/>
          <p:cNvSpPr txBox="1">
            <a:spLocks noChangeArrowheads="1"/>
          </p:cNvSpPr>
          <p:nvPr/>
        </p:nvSpPr>
        <p:spPr bwMode="auto">
          <a:xfrm>
            <a:off x="641350" y="1830388"/>
            <a:ext cx="8323263" cy="519112"/>
          </a:xfrm>
          <a:prstGeom prst="rect">
            <a:avLst/>
          </a:prstGeom>
          <a:noFill/>
          <a:ln w="9525">
            <a:noFill/>
            <a:miter lim="800000"/>
            <a:headEnd/>
            <a:tailEnd/>
          </a:ln>
          <a:effectLst/>
        </p:spPr>
        <p:txBody>
          <a:bodyPr>
            <a:spAutoFit/>
          </a:bodyPr>
          <a:lstStyle/>
          <a:p>
            <a:pPr algn="l">
              <a:spcBef>
                <a:spcPct val="50000"/>
              </a:spcBef>
            </a:pPr>
            <a:r>
              <a:rPr lang="zh-CN" altLang="en-US" sz="2800" dirty="0">
                <a:solidFill>
                  <a:srgbClr val="003399"/>
                </a:solidFill>
              </a:rPr>
              <a:t>开 始 时   </a:t>
            </a:r>
            <a:r>
              <a:rPr lang="en-US" altLang="zh-CN" sz="2800" i="1" dirty="0" err="1">
                <a:solidFill>
                  <a:srgbClr val="003399"/>
                </a:solidFill>
              </a:rPr>
              <a:t>n</a:t>
            </a:r>
            <a:r>
              <a:rPr lang="en-US" altLang="zh-CN" sz="2800" baseline="-25000" dirty="0" err="1">
                <a:solidFill>
                  <a:srgbClr val="003399"/>
                </a:solidFill>
              </a:rPr>
              <a:t>B</a:t>
            </a:r>
            <a:r>
              <a:rPr lang="en-US" altLang="zh-CN" sz="2800" dirty="0">
                <a:solidFill>
                  <a:srgbClr val="003399"/>
                </a:solidFill>
              </a:rPr>
              <a:t>/mol          1.00               0.100</a:t>
            </a:r>
          </a:p>
        </p:txBody>
      </p:sp>
      <p:graphicFrame>
        <p:nvGraphicFramePr>
          <p:cNvPr id="711683" name="Object 3"/>
          <p:cNvGraphicFramePr>
            <a:graphicFrameLocks noChangeAspect="1"/>
          </p:cNvGraphicFramePr>
          <p:nvPr/>
        </p:nvGraphicFramePr>
        <p:xfrm>
          <a:off x="3649663" y="3117850"/>
          <a:ext cx="4954587" cy="958850"/>
        </p:xfrm>
        <a:graphic>
          <a:graphicData uri="http://schemas.openxmlformats.org/presentationml/2006/ole">
            <p:oleObj spid="_x0000_s456706" name="公式" r:id="rId3" imgW="1447560" imgH="279360" progId="Equation.3">
              <p:embed/>
            </p:oleObj>
          </a:graphicData>
        </a:graphic>
      </p:graphicFrame>
      <p:sp>
        <p:nvSpPr>
          <p:cNvPr id="711684" name="Rectangle 4"/>
          <p:cNvSpPr>
            <a:spLocks noChangeArrowheads="1"/>
          </p:cNvSpPr>
          <p:nvPr/>
        </p:nvSpPr>
        <p:spPr bwMode="auto">
          <a:xfrm>
            <a:off x="611188" y="3213100"/>
            <a:ext cx="2940228" cy="523220"/>
          </a:xfrm>
          <a:prstGeom prst="rect">
            <a:avLst/>
          </a:prstGeom>
          <a:noFill/>
          <a:ln w="9525">
            <a:noFill/>
            <a:miter lim="800000"/>
            <a:headEnd/>
            <a:tailEnd/>
          </a:ln>
          <a:effectLst/>
        </p:spPr>
        <p:txBody>
          <a:bodyPr wrap="none">
            <a:spAutoFit/>
          </a:bodyPr>
          <a:lstStyle/>
          <a:p>
            <a:pPr algn="l"/>
            <a:r>
              <a:rPr lang="zh-CN" altLang="en-US" sz="2800" dirty="0">
                <a:solidFill>
                  <a:srgbClr val="003399"/>
                </a:solidFill>
              </a:rPr>
              <a:t>平衡</a:t>
            </a:r>
            <a:r>
              <a:rPr lang="en-US" altLang="zh-CN" sz="2800" dirty="0">
                <a:solidFill>
                  <a:srgbClr val="003399"/>
                </a:solidFill>
              </a:rPr>
              <a:t>(Ⅱ)</a:t>
            </a:r>
            <a:r>
              <a:rPr lang="zh-CN" altLang="en-US" sz="2800" dirty="0">
                <a:solidFill>
                  <a:srgbClr val="003399"/>
                </a:solidFill>
              </a:rPr>
              <a:t>时</a:t>
            </a:r>
            <a:r>
              <a:rPr lang="en-US" altLang="zh-CN" sz="2800" i="1" dirty="0" err="1">
                <a:solidFill>
                  <a:srgbClr val="003399"/>
                </a:solidFill>
              </a:rPr>
              <a:t>p</a:t>
            </a:r>
            <a:r>
              <a:rPr lang="en-US" altLang="zh-CN" sz="2800" baseline="-25000" dirty="0" err="1">
                <a:solidFill>
                  <a:srgbClr val="003399"/>
                </a:solidFill>
              </a:rPr>
              <a:t>B</a:t>
            </a:r>
            <a:r>
              <a:rPr lang="en-US" altLang="zh-CN" sz="2800" dirty="0">
                <a:solidFill>
                  <a:srgbClr val="003399"/>
                </a:solidFill>
              </a:rPr>
              <a:t>/</a:t>
            </a:r>
            <a:r>
              <a:rPr lang="en-US" altLang="zh-CN" sz="2800" dirty="0" err="1">
                <a:solidFill>
                  <a:srgbClr val="003399"/>
                </a:solidFill>
              </a:rPr>
              <a:t>kPa</a:t>
            </a:r>
            <a:endParaRPr lang="en-US" altLang="zh-CN" sz="2800" dirty="0">
              <a:solidFill>
                <a:srgbClr val="003399"/>
              </a:solidFill>
            </a:endParaRPr>
          </a:p>
        </p:txBody>
      </p:sp>
      <p:grpSp>
        <p:nvGrpSpPr>
          <p:cNvPr id="2" name="Group 5"/>
          <p:cNvGrpSpPr>
            <a:grpSpLocks/>
          </p:cNvGrpSpPr>
          <p:nvPr/>
        </p:nvGrpSpPr>
        <p:grpSpPr bwMode="auto">
          <a:xfrm>
            <a:off x="3924300" y="1268413"/>
            <a:ext cx="4791164" cy="519112"/>
            <a:chOff x="2592" y="192"/>
            <a:chExt cx="3443" cy="434"/>
          </a:xfrm>
        </p:grpSpPr>
        <p:sp>
          <p:nvSpPr>
            <p:cNvPr id="711686" name="Rectangle 6"/>
            <p:cNvSpPr>
              <a:spLocks noChangeArrowheads="1"/>
            </p:cNvSpPr>
            <p:nvPr/>
          </p:nvSpPr>
          <p:spPr bwMode="auto">
            <a:xfrm>
              <a:off x="2592" y="192"/>
              <a:ext cx="3443" cy="434"/>
            </a:xfrm>
            <a:prstGeom prst="rect">
              <a:avLst/>
            </a:prstGeom>
            <a:noFill/>
            <a:ln w="9525">
              <a:noFill/>
              <a:miter lim="800000"/>
              <a:headEnd/>
              <a:tailEnd/>
            </a:ln>
            <a:effectLst/>
          </p:spPr>
          <p:txBody>
            <a:bodyPr wrap="square">
              <a:spAutoFit/>
            </a:bodyPr>
            <a:lstStyle/>
            <a:p>
              <a:pPr algn="l">
                <a:spcBef>
                  <a:spcPct val="50000"/>
                </a:spcBef>
              </a:pPr>
              <a:r>
                <a:rPr lang="en-US" altLang="zh-CN" sz="2800" dirty="0">
                  <a:ea typeface="宋体" pitchFamily="2" charset="-122"/>
                </a:rPr>
                <a:t>N</a:t>
              </a:r>
              <a:r>
                <a:rPr lang="en-US" altLang="zh-CN" sz="2800" baseline="-25000" dirty="0">
                  <a:ea typeface="宋体" pitchFamily="2" charset="-122"/>
                </a:rPr>
                <a:t>2</a:t>
              </a:r>
              <a:r>
                <a:rPr lang="en-US" altLang="zh-CN" sz="2800" dirty="0">
                  <a:ea typeface="宋体" pitchFamily="2" charset="-122"/>
                </a:rPr>
                <a:t>O</a:t>
              </a:r>
              <a:r>
                <a:rPr lang="en-US" altLang="zh-CN" sz="2800" baseline="-25000" dirty="0">
                  <a:ea typeface="宋体" pitchFamily="2" charset="-122"/>
                </a:rPr>
                <a:t>4</a:t>
              </a:r>
              <a:r>
                <a:rPr lang="en-US" altLang="zh-CN" sz="2800" dirty="0">
                  <a:ea typeface="宋体" pitchFamily="2" charset="-122"/>
                </a:rPr>
                <a:t>(g)           2NO</a:t>
              </a:r>
              <a:r>
                <a:rPr lang="en-US" altLang="zh-CN" sz="2800" baseline="-25000" dirty="0">
                  <a:ea typeface="宋体" pitchFamily="2" charset="-122"/>
                </a:rPr>
                <a:t>2</a:t>
              </a:r>
              <a:r>
                <a:rPr lang="en-US" altLang="zh-CN" sz="2800" dirty="0">
                  <a:ea typeface="宋体" pitchFamily="2" charset="-122"/>
                </a:rPr>
                <a:t>(g)</a:t>
              </a:r>
            </a:p>
          </p:txBody>
        </p:sp>
        <p:graphicFrame>
          <p:nvGraphicFramePr>
            <p:cNvPr id="711687" name="Object 7"/>
            <p:cNvGraphicFramePr>
              <a:graphicFrameLocks noChangeAspect="1"/>
            </p:cNvGraphicFramePr>
            <p:nvPr/>
          </p:nvGraphicFramePr>
          <p:xfrm>
            <a:off x="3648" y="336"/>
            <a:ext cx="410" cy="129"/>
          </p:xfrm>
          <a:graphic>
            <a:graphicData uri="http://schemas.openxmlformats.org/presentationml/2006/ole">
              <p:oleObj spid="_x0000_s456708" name="CS ChemDraw Drawing" r:id="rId4" imgW="650160" imgH="205560" progId="">
                <p:embed/>
              </p:oleObj>
            </a:graphicData>
          </a:graphic>
        </p:graphicFrame>
      </p:grpSp>
      <p:graphicFrame>
        <p:nvGraphicFramePr>
          <p:cNvPr id="711688" name="Object 8"/>
          <p:cNvGraphicFramePr>
            <a:graphicFrameLocks noChangeAspect="1"/>
          </p:cNvGraphicFramePr>
          <p:nvPr/>
        </p:nvGraphicFramePr>
        <p:xfrm>
          <a:off x="1976438" y="4005263"/>
          <a:ext cx="3890962" cy="2222500"/>
        </p:xfrm>
        <a:graphic>
          <a:graphicData uri="http://schemas.openxmlformats.org/presentationml/2006/ole">
            <p:oleObj spid="_x0000_s456707" name="Equation" r:id="rId5" imgW="1600200" imgH="914400" progId="Equation.3">
              <p:embed/>
            </p:oleObj>
          </a:graphicData>
        </a:graphic>
      </p:graphicFrame>
      <p:sp>
        <p:nvSpPr>
          <p:cNvPr id="711689" name="Rectangle 9"/>
          <p:cNvSpPr>
            <a:spLocks noChangeArrowheads="1"/>
          </p:cNvSpPr>
          <p:nvPr/>
        </p:nvSpPr>
        <p:spPr bwMode="auto">
          <a:xfrm>
            <a:off x="611188" y="2478088"/>
            <a:ext cx="8208962" cy="519112"/>
          </a:xfrm>
          <a:prstGeom prst="rect">
            <a:avLst/>
          </a:prstGeom>
          <a:noFill/>
          <a:ln w="9525">
            <a:noFill/>
            <a:miter lim="800000"/>
            <a:headEnd/>
            <a:tailEnd/>
          </a:ln>
          <a:effectLst/>
        </p:spPr>
        <p:txBody>
          <a:bodyPr>
            <a:spAutoFit/>
          </a:bodyPr>
          <a:lstStyle/>
          <a:p>
            <a:pPr algn="l"/>
            <a:r>
              <a:rPr lang="zh-CN" altLang="en-US" sz="2800" dirty="0">
                <a:solidFill>
                  <a:srgbClr val="003399"/>
                </a:solidFill>
              </a:rPr>
              <a:t>平衡</a:t>
            </a:r>
            <a:r>
              <a:rPr lang="en-US" altLang="zh-CN" sz="2800" dirty="0">
                <a:solidFill>
                  <a:srgbClr val="003399"/>
                </a:solidFill>
              </a:rPr>
              <a:t>(Ⅱ)</a:t>
            </a:r>
            <a:r>
              <a:rPr lang="zh-CN" altLang="en-US" sz="2800" dirty="0">
                <a:solidFill>
                  <a:srgbClr val="003399"/>
                </a:solidFill>
              </a:rPr>
              <a:t>时</a:t>
            </a:r>
            <a:r>
              <a:rPr lang="en-US" altLang="zh-CN" sz="2800" i="1" dirty="0" err="1">
                <a:solidFill>
                  <a:srgbClr val="003399"/>
                </a:solidFill>
              </a:rPr>
              <a:t>n</a:t>
            </a:r>
            <a:r>
              <a:rPr lang="en-US" altLang="zh-CN" sz="2800" baseline="-25000" dirty="0" err="1">
                <a:solidFill>
                  <a:srgbClr val="003399"/>
                </a:solidFill>
              </a:rPr>
              <a:t>B</a:t>
            </a:r>
            <a:r>
              <a:rPr lang="en-US" altLang="zh-CN" sz="2800" dirty="0">
                <a:solidFill>
                  <a:srgbClr val="003399"/>
                </a:solidFill>
              </a:rPr>
              <a:t>/mol         1.00-</a:t>
            </a:r>
            <a:r>
              <a:rPr lang="en-US" altLang="zh-CN" sz="2800" i="1" dirty="0">
                <a:solidFill>
                  <a:srgbClr val="003399"/>
                </a:solidFill>
              </a:rPr>
              <a:t>y</a:t>
            </a:r>
            <a:r>
              <a:rPr lang="en-US" altLang="zh-CN" sz="2800" dirty="0">
                <a:solidFill>
                  <a:srgbClr val="003399"/>
                </a:solidFill>
              </a:rPr>
              <a:t>            0.10+2</a:t>
            </a:r>
            <a:r>
              <a:rPr lang="en-US" altLang="zh-CN" sz="2800" i="1" dirty="0">
                <a:solidFill>
                  <a:srgbClr val="003399"/>
                </a:solidFill>
              </a:rPr>
              <a:t>y</a:t>
            </a:r>
          </a:p>
        </p:txBody>
      </p:sp>
      <p:sp>
        <p:nvSpPr>
          <p:cNvPr id="711690" name="Rectangle 10"/>
          <p:cNvSpPr>
            <a:spLocks noGrp="1" noChangeArrowheads="1"/>
          </p:cNvSpPr>
          <p:nvPr>
            <p:ph type="title" idx="4294967295"/>
          </p:nvPr>
        </p:nvSpPr>
        <p:spPr/>
        <p:txBody>
          <a:bodyPr/>
          <a:lstStyle/>
          <a:p>
            <a:r>
              <a:rPr lang="zh-CN" altLang="en-US" i="1">
                <a:solidFill>
                  <a:srgbClr val="FF0000"/>
                </a:solidFill>
              </a:rPr>
              <a:t>练习</a:t>
            </a:r>
            <a:r>
              <a:rPr lang="en-US" altLang="zh-CN" i="1"/>
              <a:t>17</a:t>
            </a:r>
            <a:r>
              <a:rPr lang="zh-CN" altLang="en-US" i="1"/>
              <a:t>解</a:t>
            </a:r>
          </a:p>
        </p:txBody>
      </p:sp>
      <p:pic>
        <p:nvPicPr>
          <p:cNvPr id="711691" name="Picture 11"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nvGraphicFramePr>
        <p:xfrm>
          <a:off x="1066800" y="3570288"/>
          <a:ext cx="4608513" cy="1154112"/>
        </p:xfrm>
        <a:graphic>
          <a:graphicData uri="http://schemas.openxmlformats.org/presentationml/2006/ole">
            <p:oleObj spid="_x0000_s194562" name="Equation" r:id="rId3" imgW="1828800" imgH="457200" progId="Equation.DSMT4">
              <p:embed/>
            </p:oleObj>
          </a:graphicData>
        </a:graphic>
      </p:graphicFrame>
      <p:grpSp>
        <p:nvGrpSpPr>
          <p:cNvPr id="2" name="Group 6"/>
          <p:cNvGrpSpPr>
            <a:grpSpLocks/>
          </p:cNvGrpSpPr>
          <p:nvPr/>
        </p:nvGrpSpPr>
        <p:grpSpPr bwMode="auto">
          <a:xfrm>
            <a:off x="6172200" y="3573463"/>
            <a:ext cx="1981200" cy="1295400"/>
            <a:chOff x="3888" y="2256"/>
            <a:chExt cx="1296" cy="912"/>
          </a:xfrm>
        </p:grpSpPr>
        <p:sp>
          <p:nvSpPr>
            <p:cNvPr id="62471" name="Line 7"/>
            <p:cNvSpPr>
              <a:spLocks noChangeShapeType="1"/>
            </p:cNvSpPr>
            <p:nvPr/>
          </p:nvSpPr>
          <p:spPr bwMode="auto">
            <a:xfrm>
              <a:off x="3888" y="2256"/>
              <a:ext cx="1296" cy="0"/>
            </a:xfrm>
            <a:prstGeom prst="line">
              <a:avLst/>
            </a:prstGeom>
            <a:noFill/>
            <a:ln w="9525">
              <a:solidFill>
                <a:schemeClr val="tx1"/>
              </a:solidFill>
              <a:round/>
              <a:headEnd/>
              <a:tailEnd/>
            </a:ln>
          </p:spPr>
          <p:txBody>
            <a:bodyPr wrap="none" anchor="ctr"/>
            <a:lstStyle/>
            <a:p>
              <a:endParaRPr lang="zh-CN" altLang="en-US"/>
            </a:p>
          </p:txBody>
        </p:sp>
        <p:sp>
          <p:nvSpPr>
            <p:cNvPr id="62472" name="Line 8"/>
            <p:cNvSpPr>
              <a:spLocks noChangeShapeType="1"/>
            </p:cNvSpPr>
            <p:nvPr/>
          </p:nvSpPr>
          <p:spPr bwMode="auto">
            <a:xfrm>
              <a:off x="3888" y="2962"/>
              <a:ext cx="1296" cy="0"/>
            </a:xfrm>
            <a:prstGeom prst="line">
              <a:avLst/>
            </a:prstGeom>
            <a:noFill/>
            <a:ln w="9525">
              <a:solidFill>
                <a:schemeClr val="tx1"/>
              </a:solidFill>
              <a:round/>
              <a:headEnd/>
              <a:tailEnd/>
            </a:ln>
          </p:spPr>
          <p:txBody>
            <a:bodyPr wrap="none" anchor="ctr"/>
            <a:lstStyle/>
            <a:p>
              <a:endParaRPr lang="zh-CN" altLang="en-US"/>
            </a:p>
          </p:txBody>
        </p:sp>
        <p:sp>
          <p:nvSpPr>
            <p:cNvPr id="62473" name="Line 9"/>
            <p:cNvSpPr>
              <a:spLocks noChangeShapeType="1"/>
            </p:cNvSpPr>
            <p:nvPr/>
          </p:nvSpPr>
          <p:spPr bwMode="auto">
            <a:xfrm>
              <a:off x="3888" y="2256"/>
              <a:ext cx="0" cy="706"/>
            </a:xfrm>
            <a:prstGeom prst="line">
              <a:avLst/>
            </a:prstGeom>
            <a:noFill/>
            <a:ln w="9525">
              <a:solidFill>
                <a:schemeClr val="tx1"/>
              </a:solidFill>
              <a:round/>
              <a:headEnd/>
              <a:tailEnd/>
            </a:ln>
          </p:spPr>
          <p:txBody>
            <a:bodyPr wrap="none" anchor="ctr"/>
            <a:lstStyle/>
            <a:p>
              <a:endParaRPr lang="zh-CN" altLang="en-US"/>
            </a:p>
          </p:txBody>
        </p:sp>
        <p:sp>
          <p:nvSpPr>
            <p:cNvPr id="62474" name="Rectangle 10"/>
            <p:cNvSpPr>
              <a:spLocks noChangeArrowheads="1"/>
            </p:cNvSpPr>
            <p:nvPr/>
          </p:nvSpPr>
          <p:spPr bwMode="auto">
            <a:xfrm>
              <a:off x="4448" y="2256"/>
              <a:ext cx="35" cy="706"/>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62475" name="Rectangle 11"/>
            <p:cNvSpPr>
              <a:spLocks noChangeArrowheads="1"/>
            </p:cNvSpPr>
            <p:nvPr/>
          </p:nvSpPr>
          <p:spPr bwMode="auto">
            <a:xfrm>
              <a:off x="4799" y="2256"/>
              <a:ext cx="35" cy="706"/>
            </a:xfrm>
            <a:prstGeom prst="rect">
              <a:avLst/>
            </a:prstGeom>
            <a:solidFill>
              <a:schemeClr val="accent1"/>
            </a:solidFill>
            <a:ln w="9525">
              <a:solidFill>
                <a:schemeClr val="tx1"/>
              </a:solidFill>
              <a:prstDash val="sysDot"/>
              <a:miter lim="800000"/>
              <a:headEnd/>
              <a:tailEnd/>
            </a:ln>
          </p:spPr>
          <p:txBody>
            <a:bodyPr wrap="none" anchor="ctr"/>
            <a:lstStyle/>
            <a:p>
              <a:endParaRPr lang="zh-CN" altLang="en-US"/>
            </a:p>
          </p:txBody>
        </p:sp>
        <p:sp>
          <p:nvSpPr>
            <p:cNvPr id="62476" name="Line 12"/>
            <p:cNvSpPr>
              <a:spLocks noChangeShapeType="1"/>
            </p:cNvSpPr>
            <p:nvPr/>
          </p:nvSpPr>
          <p:spPr bwMode="auto">
            <a:xfrm flipH="1">
              <a:off x="4483" y="2609"/>
              <a:ext cx="246"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2477" name="Text Box 13"/>
            <p:cNvSpPr txBox="1">
              <a:spLocks noChangeArrowheads="1"/>
            </p:cNvSpPr>
            <p:nvPr/>
          </p:nvSpPr>
          <p:spPr bwMode="auto">
            <a:xfrm>
              <a:off x="4483" y="2304"/>
              <a:ext cx="420" cy="322"/>
            </a:xfrm>
            <a:prstGeom prst="rect">
              <a:avLst/>
            </a:prstGeom>
            <a:noFill/>
            <a:ln w="9525">
              <a:noFill/>
              <a:miter lim="800000"/>
              <a:headEnd/>
              <a:tailEnd/>
            </a:ln>
          </p:spPr>
          <p:txBody>
            <a:bodyPr>
              <a:spAutoFit/>
            </a:bodyPr>
            <a:lstStyle/>
            <a:p>
              <a:pPr>
                <a:spcBef>
                  <a:spcPct val="50000"/>
                </a:spcBef>
              </a:pPr>
              <a:r>
                <a:rPr kumimoji="1" lang="en-US" altLang="zh-CN" sz="2400" i="1">
                  <a:latin typeface="Times New Roman" pitchFamily="18" charset="0"/>
                </a:rPr>
                <a:t>p</a:t>
              </a:r>
              <a:r>
                <a:rPr kumimoji="1" lang="en-US" altLang="zh-CN" sz="2400" baseline="-25000">
                  <a:latin typeface="Times New Roman" pitchFamily="18" charset="0"/>
                </a:rPr>
                <a:t>ex</a:t>
              </a:r>
              <a:endParaRPr kumimoji="1" lang="en-US" altLang="zh-CN" sz="2400">
                <a:latin typeface="Times New Roman" pitchFamily="18" charset="0"/>
              </a:endParaRPr>
            </a:p>
          </p:txBody>
        </p:sp>
        <p:sp>
          <p:nvSpPr>
            <p:cNvPr id="62478" name="Text Box 14"/>
            <p:cNvSpPr txBox="1">
              <a:spLocks noChangeArrowheads="1"/>
            </p:cNvSpPr>
            <p:nvPr/>
          </p:nvSpPr>
          <p:spPr bwMode="auto">
            <a:xfrm>
              <a:off x="3992" y="2521"/>
              <a:ext cx="351" cy="322"/>
            </a:xfrm>
            <a:prstGeom prst="rect">
              <a:avLst/>
            </a:prstGeom>
            <a:noFill/>
            <a:ln w="9525">
              <a:noFill/>
              <a:miter lim="800000"/>
              <a:headEnd/>
              <a:tailEnd/>
            </a:ln>
          </p:spPr>
          <p:txBody>
            <a:bodyPr>
              <a:spAutoFit/>
            </a:bodyPr>
            <a:lstStyle/>
            <a:p>
              <a:pPr>
                <a:spcBef>
                  <a:spcPct val="50000"/>
                </a:spcBef>
              </a:pPr>
              <a:r>
                <a:rPr kumimoji="1" lang="en-US" altLang="zh-CN" sz="2400" i="1">
                  <a:latin typeface="Times New Roman" pitchFamily="18" charset="0"/>
                </a:rPr>
                <a:t>V</a:t>
              </a:r>
              <a:endParaRPr kumimoji="1" lang="en-US" altLang="zh-CN" sz="2400">
                <a:latin typeface="Times New Roman" pitchFamily="18" charset="0"/>
              </a:endParaRPr>
            </a:p>
          </p:txBody>
        </p:sp>
        <p:grpSp>
          <p:nvGrpSpPr>
            <p:cNvPr id="3" name="Group 15"/>
            <p:cNvGrpSpPr>
              <a:grpSpLocks/>
            </p:cNvGrpSpPr>
            <p:nvPr/>
          </p:nvGrpSpPr>
          <p:grpSpPr bwMode="auto">
            <a:xfrm>
              <a:off x="4448" y="2962"/>
              <a:ext cx="351" cy="118"/>
              <a:chOff x="4272" y="2112"/>
              <a:chExt cx="480" cy="192"/>
            </a:xfrm>
          </p:grpSpPr>
          <p:sp>
            <p:nvSpPr>
              <p:cNvPr id="62480" name="Line 16"/>
              <p:cNvSpPr>
                <a:spLocks noChangeShapeType="1"/>
              </p:cNvSpPr>
              <p:nvPr/>
            </p:nvSpPr>
            <p:spPr bwMode="auto">
              <a:xfrm>
                <a:off x="4272" y="2112"/>
                <a:ext cx="0" cy="192"/>
              </a:xfrm>
              <a:prstGeom prst="line">
                <a:avLst/>
              </a:prstGeom>
              <a:noFill/>
              <a:ln w="9525">
                <a:solidFill>
                  <a:schemeClr val="tx1"/>
                </a:solidFill>
                <a:round/>
                <a:headEnd/>
                <a:tailEnd/>
              </a:ln>
            </p:spPr>
            <p:txBody>
              <a:bodyPr wrap="none" anchor="ctr"/>
              <a:lstStyle/>
              <a:p>
                <a:endParaRPr lang="zh-CN" altLang="en-US"/>
              </a:p>
            </p:txBody>
          </p:sp>
          <p:sp>
            <p:nvSpPr>
              <p:cNvPr id="62481" name="Line 17"/>
              <p:cNvSpPr>
                <a:spLocks noChangeShapeType="1"/>
              </p:cNvSpPr>
              <p:nvPr/>
            </p:nvSpPr>
            <p:spPr bwMode="auto">
              <a:xfrm>
                <a:off x="4752" y="2112"/>
                <a:ext cx="0" cy="192"/>
              </a:xfrm>
              <a:prstGeom prst="line">
                <a:avLst/>
              </a:prstGeom>
              <a:noFill/>
              <a:ln w="9525">
                <a:solidFill>
                  <a:schemeClr val="tx1"/>
                </a:solidFill>
                <a:round/>
                <a:headEnd/>
                <a:tailEnd/>
              </a:ln>
            </p:spPr>
            <p:txBody>
              <a:bodyPr wrap="none" anchor="ctr"/>
              <a:lstStyle/>
              <a:p>
                <a:endParaRPr lang="zh-CN" altLang="en-US"/>
              </a:p>
            </p:txBody>
          </p:sp>
          <p:sp>
            <p:nvSpPr>
              <p:cNvPr id="62482" name="Line 18"/>
              <p:cNvSpPr>
                <a:spLocks noChangeShapeType="1"/>
              </p:cNvSpPr>
              <p:nvPr/>
            </p:nvSpPr>
            <p:spPr bwMode="auto">
              <a:xfrm>
                <a:off x="4272" y="2208"/>
                <a:ext cx="480"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grpSp>
        <p:graphicFrame>
          <p:nvGraphicFramePr>
            <p:cNvPr id="62483" name="Object 19"/>
            <p:cNvGraphicFramePr>
              <a:graphicFrameLocks noChangeAspect="1"/>
            </p:cNvGraphicFramePr>
            <p:nvPr/>
          </p:nvGraphicFramePr>
          <p:xfrm>
            <a:off x="4589" y="3021"/>
            <a:ext cx="86" cy="147"/>
          </p:xfrm>
          <a:graphic>
            <a:graphicData uri="http://schemas.openxmlformats.org/presentationml/2006/ole">
              <p:oleObj spid="_x0000_s194563" name="公式" r:id="rId4" imgW="88560" imgH="177480" progId="Equation.3">
                <p:embed/>
              </p:oleObj>
            </a:graphicData>
          </a:graphic>
        </p:graphicFrame>
      </p:grpSp>
      <p:pic>
        <p:nvPicPr>
          <p:cNvPr id="62484" name="Picture 20" descr="返回">
            <a:hlinkClick r:id="rId5" action="ppaction://hlinksldjump"/>
          </p:cNvPr>
          <p:cNvPicPr>
            <a:picLocks noChangeAspect="1" noChangeArrowheads="1"/>
          </p:cNvPicPr>
          <p:nvPr/>
        </p:nvPicPr>
        <p:blipFill>
          <a:blip r:embed="rId6"/>
          <a:srcRect/>
          <a:stretch>
            <a:fillRect/>
          </a:stretch>
        </p:blipFill>
        <p:spPr bwMode="auto">
          <a:xfrm>
            <a:off x="7524750" y="6389688"/>
            <a:ext cx="792163" cy="468312"/>
          </a:xfrm>
          <a:prstGeom prst="rect">
            <a:avLst/>
          </a:prstGeom>
          <a:noFill/>
        </p:spPr>
      </p:pic>
      <p:sp>
        <p:nvSpPr>
          <p:cNvPr id="62485" name="Rectangle 21"/>
          <p:cNvSpPr>
            <a:spLocks noChangeArrowheads="1"/>
          </p:cNvSpPr>
          <p:nvPr/>
        </p:nvSpPr>
        <p:spPr bwMode="auto">
          <a:xfrm>
            <a:off x="827088" y="1268413"/>
            <a:ext cx="8240712" cy="4213225"/>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800">
                <a:latin typeface="Times New Roman" pitchFamily="18" charset="0"/>
              </a:rPr>
              <a:t>功是系统与环境之间除热之外以其它形式传递的能量。</a:t>
            </a:r>
            <a:endParaRPr lang="zh-CN" altLang="en-US" sz="2800">
              <a:solidFill>
                <a:srgbClr val="A50021"/>
              </a:solidFill>
              <a:latin typeface="Times New Roman" pitchFamily="18" charset="0"/>
            </a:endParaRPr>
          </a:p>
          <a:p>
            <a:pPr marL="342900" indent="-342900">
              <a:lnSpc>
                <a:spcPct val="90000"/>
              </a:lnSpc>
              <a:spcBef>
                <a:spcPct val="20000"/>
              </a:spcBef>
              <a:buFontTx/>
              <a:buChar char="•"/>
            </a:pPr>
            <a:r>
              <a:rPr lang="zh-CN" altLang="en-US" sz="2800">
                <a:solidFill>
                  <a:srgbClr val="000000"/>
                </a:solidFill>
                <a:latin typeface="Times New Roman" pitchFamily="18" charset="0"/>
              </a:rPr>
              <a:t>规定：</a:t>
            </a:r>
            <a:r>
              <a:rPr lang="zh-CN" altLang="en-US" sz="2800">
                <a:latin typeface="Times New Roman" pitchFamily="18" charset="0"/>
              </a:rPr>
              <a:t>环境对系统做功，</a:t>
            </a:r>
            <a:r>
              <a:rPr lang="en-US" altLang="zh-CN" sz="2800" i="1">
                <a:latin typeface="Times New Roman" pitchFamily="18" charset="0"/>
              </a:rPr>
              <a:t>W</a:t>
            </a:r>
            <a:r>
              <a:rPr lang="en-US" altLang="zh-CN" sz="2800">
                <a:latin typeface="Times New Roman" pitchFamily="18" charset="0"/>
              </a:rPr>
              <a:t>&gt;0 </a:t>
            </a:r>
            <a:r>
              <a:rPr lang="zh-CN" altLang="en-US" sz="2800"/>
              <a:t>（得功）</a:t>
            </a:r>
            <a:endParaRPr lang="zh-CN" altLang="en-US" sz="2800">
              <a:latin typeface="Times New Roman" pitchFamily="18" charset="0"/>
            </a:endParaRPr>
          </a:p>
          <a:p>
            <a:pPr marL="342900" indent="-342900">
              <a:lnSpc>
                <a:spcPct val="90000"/>
              </a:lnSpc>
              <a:spcBef>
                <a:spcPct val="20000"/>
              </a:spcBef>
              <a:buClr>
                <a:srgbClr val="FF0066"/>
              </a:buClr>
            </a:pPr>
            <a:r>
              <a:rPr lang="zh-CN" altLang="en-US" sz="2800">
                <a:latin typeface="Times New Roman" pitchFamily="18" charset="0"/>
              </a:rPr>
              <a:t>                系统对环境做功，</a:t>
            </a:r>
            <a:r>
              <a:rPr lang="en-US" altLang="zh-CN" sz="2800" i="1">
                <a:latin typeface="Times New Roman" pitchFamily="18" charset="0"/>
              </a:rPr>
              <a:t>W</a:t>
            </a:r>
            <a:r>
              <a:rPr lang="en-US" altLang="zh-CN" sz="2800">
                <a:latin typeface="Times New Roman" pitchFamily="18" charset="0"/>
              </a:rPr>
              <a:t>&lt;0 </a:t>
            </a:r>
            <a:r>
              <a:rPr lang="zh-CN" altLang="en-US" sz="2800"/>
              <a:t>（失功） </a:t>
            </a:r>
            <a:endParaRPr lang="zh-CN" altLang="en-US" sz="2800">
              <a:latin typeface="Times New Roman" pitchFamily="18" charset="0"/>
            </a:endParaRPr>
          </a:p>
          <a:p>
            <a:pPr marL="342900" indent="-342900">
              <a:lnSpc>
                <a:spcPct val="90000"/>
              </a:lnSpc>
              <a:spcBef>
                <a:spcPct val="20000"/>
              </a:spcBef>
              <a:buFontTx/>
              <a:buChar char="•"/>
            </a:pPr>
            <a:r>
              <a:rPr lang="zh-CN" altLang="en-US" sz="2800">
                <a:solidFill>
                  <a:srgbClr val="FA0847"/>
                </a:solidFill>
                <a:latin typeface="Times New Roman" pitchFamily="18" charset="0"/>
              </a:rPr>
              <a:t>体积功：</a:t>
            </a:r>
            <a:r>
              <a:rPr lang="zh-CN" altLang="en-US" sz="2800">
                <a:latin typeface="Times New Roman" pitchFamily="18" charset="0"/>
              </a:rPr>
              <a:t>由于系统体积变化而与环境交换的功。</a:t>
            </a:r>
          </a:p>
        </p:txBody>
      </p:sp>
      <p:sp>
        <p:nvSpPr>
          <p:cNvPr id="62486" name="Rectangle 22"/>
          <p:cNvSpPr>
            <a:spLocks noGrp="1" noChangeArrowheads="1"/>
          </p:cNvSpPr>
          <p:nvPr>
            <p:ph type="title"/>
          </p:nvPr>
        </p:nvSpPr>
        <p:spPr/>
        <p:txBody>
          <a:bodyPr/>
          <a:lstStyle/>
          <a:p>
            <a:r>
              <a:rPr lang="zh-CN" altLang="en-US" dirty="0"/>
              <a:t>（</a:t>
            </a:r>
            <a:r>
              <a:rPr lang="en-US" altLang="zh-CN" dirty="0"/>
              <a:t>2</a:t>
            </a:r>
            <a:r>
              <a:rPr lang="zh-CN" altLang="en-US" dirty="0"/>
              <a:t>）功</a:t>
            </a:r>
            <a:r>
              <a:rPr lang="zh-CN" altLang="en-US" dirty="0">
                <a:solidFill>
                  <a:schemeClr val="folHlink"/>
                </a:solidFill>
              </a:rPr>
              <a:t> </a:t>
            </a:r>
            <a:r>
              <a:rPr lang="en-US" altLang="zh-CN" dirty="0"/>
              <a:t>(</a:t>
            </a:r>
            <a:r>
              <a:rPr lang="en-GB" altLang="zh-CN" i="1" dirty="0">
                <a:solidFill>
                  <a:srgbClr val="FF00FF"/>
                </a:solidFill>
              </a:rPr>
              <a:t>work</a:t>
            </a:r>
            <a:r>
              <a:rPr lang="en-US" altLang="zh-CN" dirty="0"/>
              <a:t>) ( </a:t>
            </a:r>
            <a:r>
              <a:rPr lang="en-US" altLang="zh-CN" i="1" dirty="0"/>
              <a:t>W</a:t>
            </a:r>
            <a:r>
              <a:rPr lang="en-US" altLang="zh-CN" dirty="0"/>
              <a:t> ) </a:t>
            </a:r>
          </a:p>
        </p:txBody>
      </p:sp>
      <p:sp>
        <p:nvSpPr>
          <p:cNvPr id="62488" name="Text Box 24"/>
          <p:cNvSpPr txBox="1">
            <a:spLocks noChangeArrowheads="1"/>
          </p:cNvSpPr>
          <p:nvPr/>
        </p:nvSpPr>
        <p:spPr bwMode="auto">
          <a:xfrm>
            <a:off x="174625" y="5035550"/>
            <a:ext cx="8358188" cy="822325"/>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Times New Roman" pitchFamily="18" charset="0"/>
              </a:rPr>
              <a:t>思考</a:t>
            </a:r>
            <a:r>
              <a:rPr kumimoji="1" lang="zh-CN" altLang="en-US" sz="2400">
                <a:latin typeface="Times New Roman" pitchFamily="18" charset="0"/>
              </a:rPr>
              <a:t>：</a:t>
            </a:r>
            <a:r>
              <a:rPr kumimoji="1" lang="en-US" altLang="zh-CN" sz="2400">
                <a:latin typeface="Times New Roman" pitchFamily="18" charset="0"/>
                <a:ea typeface="楷体_GB2312" pitchFamily="49" charset="-122"/>
              </a:rPr>
              <a:t>1mol</a:t>
            </a:r>
            <a:r>
              <a:rPr kumimoji="1" lang="zh-CN" altLang="en-US" sz="2400">
                <a:latin typeface="Times New Roman" pitchFamily="18" charset="0"/>
                <a:ea typeface="楷体_GB2312" pitchFamily="49" charset="-122"/>
              </a:rPr>
              <a:t>理想气体，密闭在</a:t>
            </a:r>
            <a:r>
              <a:rPr kumimoji="1" lang="en-US" altLang="zh-CN" sz="2400">
                <a:latin typeface="Times New Roman" pitchFamily="18" charset="0"/>
                <a:ea typeface="楷体_GB2312" pitchFamily="49" charset="-122"/>
              </a:rPr>
              <a:t>1)</a:t>
            </a:r>
            <a:r>
              <a:rPr kumimoji="1" lang="zh-CN" altLang="en-US" sz="2400">
                <a:latin typeface="Times New Roman" pitchFamily="18" charset="0"/>
                <a:ea typeface="楷体_GB2312" pitchFamily="49" charset="-122"/>
              </a:rPr>
              <a:t>气球中，</a:t>
            </a:r>
            <a:r>
              <a:rPr kumimoji="1" lang="en-US" altLang="zh-CN" sz="2400">
                <a:latin typeface="Times New Roman" pitchFamily="18" charset="0"/>
                <a:ea typeface="楷体_GB2312" pitchFamily="49" charset="-122"/>
              </a:rPr>
              <a:t>2) </a:t>
            </a:r>
            <a:r>
              <a:rPr kumimoji="1" lang="zh-CN" altLang="en-US" sz="2400">
                <a:latin typeface="Times New Roman" pitchFamily="18" charset="0"/>
                <a:ea typeface="楷体_GB2312" pitchFamily="49" charset="-122"/>
              </a:rPr>
              <a:t>钢瓶中；将理想气体的温度提高</a:t>
            </a:r>
            <a:r>
              <a:rPr kumimoji="1" lang="en-US" altLang="zh-CN" sz="2400">
                <a:latin typeface="Times New Roman" pitchFamily="18" charset="0"/>
                <a:ea typeface="楷体_GB2312" pitchFamily="49" charset="-122"/>
              </a:rPr>
              <a:t>20</a:t>
            </a:r>
            <a:r>
              <a:rPr kumimoji="1" lang="en-US" altLang="zh-CN" sz="2400">
                <a:latin typeface="Times New Roman" pitchFamily="18" charset="0"/>
                <a:cs typeface="Times New Roman" pitchFamily="18" charset="0"/>
              </a:rPr>
              <a:t>º</a:t>
            </a:r>
            <a:r>
              <a:rPr kumimoji="1" lang="en-US" altLang="zh-CN" sz="2400">
                <a:latin typeface="Times New Roman" pitchFamily="18" charset="0"/>
                <a:ea typeface="楷体_GB2312" pitchFamily="49" charset="-122"/>
              </a:rPr>
              <a:t>C</a:t>
            </a:r>
            <a:r>
              <a:rPr kumimoji="1" lang="zh-CN" altLang="en-US" sz="2400">
                <a:latin typeface="Times New Roman" pitchFamily="18" charset="0"/>
                <a:ea typeface="楷体_GB2312" pitchFamily="49" charset="-122"/>
              </a:rPr>
              <a:t>时，是否做了体积功？</a:t>
            </a:r>
          </a:p>
        </p:txBody>
      </p:sp>
      <p:sp>
        <p:nvSpPr>
          <p:cNvPr id="62489" name="Text Box 25"/>
          <p:cNvSpPr txBox="1">
            <a:spLocks noChangeArrowheads="1"/>
          </p:cNvSpPr>
          <p:nvPr/>
        </p:nvSpPr>
        <p:spPr bwMode="auto">
          <a:xfrm>
            <a:off x="250825" y="5949950"/>
            <a:ext cx="76962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楷体_GB2312" pitchFamily="49" charset="-122"/>
                <a:ea typeface="楷体_GB2312" pitchFamily="49" charset="-122"/>
              </a:rPr>
              <a:t>答：</a:t>
            </a:r>
            <a:r>
              <a:rPr kumimoji="1" lang="en-US" altLang="zh-CN" sz="2400" b="1">
                <a:solidFill>
                  <a:schemeClr val="tx2"/>
                </a:solidFill>
                <a:latin typeface="楷体_GB2312" pitchFamily="49" charset="-122"/>
                <a:ea typeface="楷体_GB2312" pitchFamily="49" charset="-122"/>
              </a:rPr>
              <a:t>1)</a:t>
            </a:r>
            <a:r>
              <a:rPr kumimoji="1" lang="zh-CN" altLang="en-US" sz="2400" b="1">
                <a:solidFill>
                  <a:schemeClr val="tx2"/>
                </a:solidFill>
                <a:latin typeface="楷体_GB2312" pitchFamily="49" charset="-122"/>
                <a:ea typeface="楷体_GB2312" pitchFamily="49" charset="-122"/>
              </a:rPr>
              <a:t>做体积功，</a:t>
            </a:r>
            <a:r>
              <a:rPr kumimoji="1" lang="en-US" altLang="zh-CN" sz="2400" b="1">
                <a:solidFill>
                  <a:schemeClr val="tx2"/>
                </a:solidFill>
                <a:latin typeface="楷体_GB2312" pitchFamily="49" charset="-122"/>
                <a:ea typeface="楷体_GB2312" pitchFamily="49" charset="-122"/>
              </a:rPr>
              <a:t>2)</a:t>
            </a:r>
            <a:r>
              <a:rPr kumimoji="1" lang="zh-CN" altLang="en-US" sz="2400" b="1">
                <a:solidFill>
                  <a:schemeClr val="tx2"/>
                </a:solidFill>
                <a:latin typeface="楷体_GB2312" pitchFamily="49" charset="-122"/>
                <a:ea typeface="楷体_GB2312" pitchFamily="49" charset="-122"/>
              </a:rPr>
              <a:t>未做体积功。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88"/>
                                        </p:tgtEl>
                                        <p:attrNameLst>
                                          <p:attrName>style.visibility</p:attrName>
                                        </p:attrNameLst>
                                      </p:cBhvr>
                                      <p:to>
                                        <p:strVal val="visible"/>
                                      </p:to>
                                    </p:set>
                                    <p:animEffect transition="in" filter="dissolve">
                                      <p:cBhvr>
                                        <p:cTn id="7" dur="500"/>
                                        <p:tgtEl>
                                          <p:spTgt spid="624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489"/>
                                        </p:tgtEl>
                                        <p:attrNameLst>
                                          <p:attrName>style.visibility</p:attrName>
                                        </p:attrNameLst>
                                      </p:cBhvr>
                                      <p:to>
                                        <p:strVal val="visible"/>
                                      </p:to>
                                    </p:set>
                                    <p:animEffect transition="in" filter="dissolve">
                                      <p:cBhvr>
                                        <p:cTn id="12" dur="500"/>
                                        <p:tgtEl>
                                          <p:spTgt spid="62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8" grpId="0" autoUpdateAnimBg="0"/>
      <p:bldP spid="62489" grpId="0"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DFC3E657-E3F8-45D9-BB37-1DEC6C318D40}"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CCCA80C2-8631-42A0-BF2C-40349B99A8BB}" type="slidenum">
              <a:rPr lang="en-US" altLang="zh-CN"/>
              <a:pPr/>
              <a:t>170</a:t>
            </a:fld>
            <a:endParaRPr lang="en-US" altLang="zh-CN"/>
          </a:p>
        </p:txBody>
      </p:sp>
      <p:graphicFrame>
        <p:nvGraphicFramePr>
          <p:cNvPr id="712706" name="Object 2"/>
          <p:cNvGraphicFramePr>
            <a:graphicFrameLocks noChangeAspect="1"/>
          </p:cNvGraphicFramePr>
          <p:nvPr/>
        </p:nvGraphicFramePr>
        <p:xfrm>
          <a:off x="1263650" y="2500313"/>
          <a:ext cx="6980238" cy="1000125"/>
        </p:xfrm>
        <a:graphic>
          <a:graphicData uri="http://schemas.openxmlformats.org/presentationml/2006/ole">
            <p:oleObj spid="_x0000_s457730" name="Equation" r:id="rId3" imgW="2857320" imgH="393480" progId="Equation.3">
              <p:embed/>
            </p:oleObj>
          </a:graphicData>
        </a:graphic>
      </p:graphicFrame>
      <p:sp>
        <p:nvSpPr>
          <p:cNvPr id="712707" name="Text Box 3"/>
          <p:cNvSpPr txBox="1">
            <a:spLocks noChangeArrowheads="1"/>
          </p:cNvSpPr>
          <p:nvPr/>
        </p:nvSpPr>
        <p:spPr bwMode="auto">
          <a:xfrm>
            <a:off x="1219200" y="5789613"/>
            <a:ext cx="5943600" cy="519112"/>
          </a:xfrm>
          <a:prstGeom prst="rect">
            <a:avLst/>
          </a:prstGeom>
          <a:noFill/>
          <a:ln w="9525">
            <a:noFill/>
            <a:miter lim="800000"/>
            <a:headEnd/>
            <a:tailEnd/>
          </a:ln>
          <a:effectLst/>
        </p:spPr>
        <p:txBody>
          <a:bodyPr>
            <a:spAutoFit/>
          </a:bodyPr>
          <a:lstStyle/>
          <a:p>
            <a:pPr algn="l">
              <a:spcBef>
                <a:spcPct val="50000"/>
              </a:spcBef>
            </a:pPr>
            <a:r>
              <a:rPr lang="zh-CN" altLang="en-US" sz="2800" dirty="0">
                <a:solidFill>
                  <a:srgbClr val="003399"/>
                </a:solidFill>
              </a:rPr>
              <a:t>平衡逆向移动。</a:t>
            </a:r>
          </a:p>
        </p:txBody>
      </p:sp>
      <p:graphicFrame>
        <p:nvGraphicFramePr>
          <p:cNvPr id="712708" name="Object 4"/>
          <p:cNvGraphicFramePr>
            <a:graphicFrameLocks noChangeAspect="1"/>
          </p:cNvGraphicFramePr>
          <p:nvPr/>
        </p:nvGraphicFramePr>
        <p:xfrm>
          <a:off x="1331913" y="1196975"/>
          <a:ext cx="4903787" cy="1254125"/>
        </p:xfrm>
        <a:graphic>
          <a:graphicData uri="http://schemas.openxmlformats.org/presentationml/2006/ole">
            <p:oleObj spid="_x0000_s457731" name="公式" r:id="rId4" imgW="1333440" imgH="380880" progId="Equation.3">
              <p:embed/>
            </p:oleObj>
          </a:graphicData>
        </a:graphic>
      </p:graphicFrame>
      <p:graphicFrame>
        <p:nvGraphicFramePr>
          <p:cNvPr id="712709" name="Object 5"/>
          <p:cNvGraphicFramePr>
            <a:graphicFrameLocks noChangeAspect="1"/>
          </p:cNvGraphicFramePr>
          <p:nvPr/>
        </p:nvGraphicFramePr>
        <p:xfrm>
          <a:off x="1295400" y="5149850"/>
          <a:ext cx="6013450" cy="584200"/>
        </p:xfrm>
        <a:graphic>
          <a:graphicData uri="http://schemas.openxmlformats.org/presentationml/2006/ole">
            <p:oleObj spid="_x0000_s457732" name="Equation" r:id="rId5" imgW="2222280" imgH="215640" progId="Equation.3">
              <p:embed/>
            </p:oleObj>
          </a:graphicData>
        </a:graphic>
      </p:graphicFrame>
      <p:graphicFrame>
        <p:nvGraphicFramePr>
          <p:cNvPr id="712710" name="Object 6"/>
          <p:cNvGraphicFramePr>
            <a:graphicFrameLocks noChangeAspect="1"/>
          </p:cNvGraphicFramePr>
          <p:nvPr/>
        </p:nvGraphicFramePr>
        <p:xfrm>
          <a:off x="1219200" y="4373563"/>
          <a:ext cx="6161088" cy="568325"/>
        </p:xfrm>
        <a:graphic>
          <a:graphicData uri="http://schemas.openxmlformats.org/presentationml/2006/ole">
            <p:oleObj spid="_x0000_s457733" name="Equation" r:id="rId6" imgW="2336760" imgH="215640" progId="Equation.3">
              <p:embed/>
            </p:oleObj>
          </a:graphicData>
        </a:graphic>
      </p:graphicFrame>
      <p:graphicFrame>
        <p:nvGraphicFramePr>
          <p:cNvPr id="712711" name="Object 7"/>
          <p:cNvGraphicFramePr>
            <a:graphicFrameLocks noChangeAspect="1"/>
          </p:cNvGraphicFramePr>
          <p:nvPr/>
        </p:nvGraphicFramePr>
        <p:xfrm>
          <a:off x="1258888" y="3643313"/>
          <a:ext cx="6073775" cy="577850"/>
        </p:xfrm>
        <a:graphic>
          <a:graphicData uri="http://schemas.openxmlformats.org/presentationml/2006/ole">
            <p:oleObj spid="_x0000_s457734" name="Equation" r:id="rId7" imgW="2273040" imgH="215640" progId="Equation.3">
              <p:embed/>
            </p:oleObj>
          </a:graphicData>
        </a:graphic>
      </p:graphicFrame>
      <p:sp>
        <p:nvSpPr>
          <p:cNvPr id="712712" name="Rectangle 8"/>
          <p:cNvSpPr>
            <a:spLocks noGrp="1" noChangeArrowheads="1"/>
          </p:cNvSpPr>
          <p:nvPr>
            <p:ph type="title" idx="4294967295"/>
          </p:nvPr>
        </p:nvSpPr>
        <p:spPr/>
        <p:txBody>
          <a:bodyPr/>
          <a:lstStyle/>
          <a:p>
            <a:r>
              <a:rPr lang="zh-CN" altLang="en-US" i="1">
                <a:solidFill>
                  <a:srgbClr val="FF0000"/>
                </a:solidFill>
              </a:rPr>
              <a:t>练习</a:t>
            </a:r>
            <a:r>
              <a:rPr lang="en-US" altLang="zh-CN" i="1"/>
              <a:t>17</a:t>
            </a:r>
            <a:r>
              <a:rPr lang="zh-CN" altLang="en-US" i="1"/>
              <a:t>解</a:t>
            </a:r>
          </a:p>
        </p:txBody>
      </p:sp>
      <p:pic>
        <p:nvPicPr>
          <p:cNvPr id="712713" name="Picture 9"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C3E17BCC-CE47-47BB-941C-5207D30BBE2C}"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A53E92FD-4A94-42BC-9A58-9D4E0040B308}" type="slidenum">
              <a:rPr lang="en-US" altLang="zh-CN"/>
              <a:pPr/>
              <a:t>171</a:t>
            </a:fld>
            <a:endParaRPr lang="en-US" altLang="zh-CN"/>
          </a:p>
        </p:txBody>
      </p:sp>
      <p:graphicFrame>
        <p:nvGraphicFramePr>
          <p:cNvPr id="715778" name="Object 2"/>
          <p:cNvGraphicFramePr>
            <a:graphicFrameLocks noChangeAspect="1"/>
          </p:cNvGraphicFramePr>
          <p:nvPr>
            <p:ph idx="1"/>
          </p:nvPr>
        </p:nvGraphicFramePr>
        <p:xfrm>
          <a:off x="762000" y="1412875"/>
          <a:ext cx="6248400" cy="1322388"/>
        </p:xfrm>
        <a:graphic>
          <a:graphicData uri="http://schemas.openxmlformats.org/presentationml/2006/ole">
            <p:oleObj spid="_x0000_s458754" name="Equation" r:id="rId3" imgW="2400120" imgH="507960" progId="Equation.DSMT4">
              <p:embed/>
            </p:oleObj>
          </a:graphicData>
        </a:graphic>
      </p:graphicFrame>
      <p:graphicFrame>
        <p:nvGraphicFramePr>
          <p:cNvPr id="715779" name="Object 3"/>
          <p:cNvGraphicFramePr>
            <a:graphicFrameLocks noChangeAspect="1"/>
          </p:cNvGraphicFramePr>
          <p:nvPr/>
        </p:nvGraphicFramePr>
        <p:xfrm>
          <a:off x="776288" y="2997200"/>
          <a:ext cx="6216650" cy="609600"/>
        </p:xfrm>
        <a:graphic>
          <a:graphicData uri="http://schemas.openxmlformats.org/presentationml/2006/ole">
            <p:oleObj spid="_x0000_s458755" name="Equation" r:id="rId4" imgW="2590560" imgH="253800" progId="Equation.DSMT4">
              <p:embed/>
            </p:oleObj>
          </a:graphicData>
        </a:graphic>
      </p:graphicFrame>
      <p:graphicFrame>
        <p:nvGraphicFramePr>
          <p:cNvPr id="715780" name="Object 4"/>
          <p:cNvGraphicFramePr>
            <a:graphicFrameLocks noChangeAspect="1"/>
          </p:cNvGraphicFramePr>
          <p:nvPr/>
        </p:nvGraphicFramePr>
        <p:xfrm>
          <a:off x="1965325" y="4005263"/>
          <a:ext cx="5067300" cy="1001712"/>
        </p:xfrm>
        <a:graphic>
          <a:graphicData uri="http://schemas.openxmlformats.org/presentationml/2006/ole">
            <p:oleObj spid="_x0000_s458756" name="Equation" r:id="rId5" imgW="2184120" imgH="431640" progId="Equation.DSMT4">
              <p:embed/>
            </p:oleObj>
          </a:graphicData>
        </a:graphic>
      </p:graphicFrame>
      <p:sp>
        <p:nvSpPr>
          <p:cNvPr id="715781" name="Rectangle 5"/>
          <p:cNvSpPr>
            <a:spLocks noGrp="1" noChangeArrowheads="1"/>
          </p:cNvSpPr>
          <p:nvPr>
            <p:ph type="title"/>
          </p:nvPr>
        </p:nvSpPr>
        <p:spPr>
          <a:xfrm>
            <a:off x="827088" y="44450"/>
            <a:ext cx="8113712" cy="876300"/>
          </a:xfrm>
        </p:spPr>
        <p:txBody>
          <a:bodyPr/>
          <a:lstStyle/>
          <a:p>
            <a:r>
              <a:rPr lang="en-US" altLang="zh-CN"/>
              <a:t>1.3.2.3  </a:t>
            </a:r>
            <a:r>
              <a:rPr lang="zh-CN" altLang="en-US"/>
              <a:t>温度对化学平衡的影响</a:t>
            </a:r>
          </a:p>
        </p:txBody>
      </p:sp>
      <p:pic>
        <p:nvPicPr>
          <p:cNvPr id="715782" name="Picture 6"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日期占位符 5"/>
          <p:cNvSpPr>
            <a:spLocks noGrp="1"/>
          </p:cNvSpPr>
          <p:nvPr>
            <p:ph type="dt" sz="half" idx="10"/>
          </p:nvPr>
        </p:nvSpPr>
        <p:spPr/>
        <p:txBody>
          <a:bodyPr/>
          <a:lstStyle/>
          <a:p>
            <a:fld id="{D7ACB770-A222-4439-A54F-4BA2A658CC60}" type="datetime1">
              <a:rPr lang="zh-CN" altLang="en-US"/>
              <a:pPr/>
              <a:t>2017/11/1</a:t>
            </a:fld>
            <a:endParaRPr lang="en-US" altLang="zh-CN"/>
          </a:p>
        </p:txBody>
      </p:sp>
      <p:sp>
        <p:nvSpPr>
          <p:cNvPr id="24" name="灯片编号占位符 7"/>
          <p:cNvSpPr>
            <a:spLocks noGrp="1"/>
          </p:cNvSpPr>
          <p:nvPr>
            <p:ph type="sldNum" sz="quarter" idx="12"/>
          </p:nvPr>
        </p:nvSpPr>
        <p:spPr/>
        <p:txBody>
          <a:bodyPr/>
          <a:lstStyle/>
          <a:p>
            <a:fld id="{19F296F4-9B27-4F44-A883-1035F885663B}" type="slidenum">
              <a:rPr lang="en-US" altLang="zh-CN"/>
              <a:pPr/>
              <a:t>172</a:t>
            </a:fld>
            <a:endParaRPr lang="en-US" altLang="zh-CN"/>
          </a:p>
        </p:txBody>
      </p:sp>
      <p:graphicFrame>
        <p:nvGraphicFramePr>
          <p:cNvPr id="716802" name="Object 2"/>
          <p:cNvGraphicFramePr>
            <a:graphicFrameLocks noChangeAspect="1"/>
          </p:cNvGraphicFramePr>
          <p:nvPr>
            <p:ph sz="quarter" idx="2"/>
          </p:nvPr>
        </p:nvGraphicFramePr>
        <p:xfrm>
          <a:off x="1042988" y="1700213"/>
          <a:ext cx="5329237" cy="1363662"/>
        </p:xfrm>
        <a:graphic>
          <a:graphicData uri="http://schemas.openxmlformats.org/presentationml/2006/ole">
            <p:oleObj spid="_x0000_s459778" name="Equation" r:id="rId3" imgW="2679480" imgH="685800" progId="Equation.DSMT4">
              <p:embed/>
            </p:oleObj>
          </a:graphicData>
        </a:graphic>
      </p:graphicFrame>
      <p:graphicFrame>
        <p:nvGraphicFramePr>
          <p:cNvPr id="716803" name="Object 3"/>
          <p:cNvGraphicFramePr>
            <a:graphicFrameLocks noChangeAspect="1"/>
          </p:cNvGraphicFramePr>
          <p:nvPr>
            <p:ph sz="quarter" idx="3"/>
          </p:nvPr>
        </p:nvGraphicFramePr>
        <p:xfrm>
          <a:off x="2339975" y="3068638"/>
          <a:ext cx="2087563" cy="925512"/>
        </p:xfrm>
        <a:graphic>
          <a:graphicData uri="http://schemas.openxmlformats.org/presentationml/2006/ole">
            <p:oleObj spid="_x0000_s459779" name="Equation" r:id="rId4" imgW="965160" imgH="431640" progId="Equation.DSMT4">
              <p:embed/>
            </p:oleObj>
          </a:graphicData>
        </a:graphic>
      </p:graphicFrame>
      <p:graphicFrame>
        <p:nvGraphicFramePr>
          <p:cNvPr id="716804" name="Object 4"/>
          <p:cNvGraphicFramePr>
            <a:graphicFrameLocks noChangeAspect="1"/>
          </p:cNvGraphicFramePr>
          <p:nvPr/>
        </p:nvGraphicFramePr>
        <p:xfrm>
          <a:off x="6588125" y="3068638"/>
          <a:ext cx="1951038" cy="850900"/>
        </p:xfrm>
        <a:graphic>
          <a:graphicData uri="http://schemas.openxmlformats.org/presentationml/2006/ole">
            <p:oleObj spid="_x0000_s459780" name="公式" r:id="rId5" imgW="825480" imgH="431640" progId="Equation.3">
              <p:embed/>
            </p:oleObj>
          </a:graphicData>
        </a:graphic>
      </p:graphicFrame>
      <p:sp>
        <p:nvSpPr>
          <p:cNvPr id="716805" name="Text Box 5"/>
          <p:cNvSpPr txBox="1">
            <a:spLocks noChangeArrowheads="1"/>
          </p:cNvSpPr>
          <p:nvPr/>
        </p:nvSpPr>
        <p:spPr bwMode="auto">
          <a:xfrm>
            <a:off x="971550" y="3140075"/>
            <a:ext cx="1606550" cy="519113"/>
          </a:xfrm>
          <a:prstGeom prst="rect">
            <a:avLst/>
          </a:prstGeom>
          <a:noFill/>
          <a:ln w="9525" algn="ctr">
            <a:noFill/>
            <a:miter lim="800000"/>
            <a:headEnd/>
            <a:tailEnd/>
          </a:ln>
          <a:effectLst/>
        </p:spPr>
        <p:txBody>
          <a:bodyPr wrap="none">
            <a:spAutoFit/>
          </a:bodyPr>
          <a:lstStyle/>
          <a:p>
            <a:pPr algn="l"/>
            <a:r>
              <a:rPr kumimoji="0" lang="zh-CN" altLang="en-US" sz="2800">
                <a:solidFill>
                  <a:srgbClr val="0000FF"/>
                </a:solidFill>
              </a:rPr>
              <a:t>斜率为：</a:t>
            </a:r>
          </a:p>
        </p:txBody>
      </p:sp>
      <p:sp>
        <p:nvSpPr>
          <p:cNvPr id="716806" name="Text Box 6"/>
          <p:cNvSpPr txBox="1">
            <a:spLocks noChangeArrowheads="1"/>
          </p:cNvSpPr>
          <p:nvPr/>
        </p:nvSpPr>
        <p:spPr bwMode="auto">
          <a:xfrm>
            <a:off x="4932363" y="3213100"/>
            <a:ext cx="1606550" cy="519113"/>
          </a:xfrm>
          <a:prstGeom prst="rect">
            <a:avLst/>
          </a:prstGeom>
          <a:noFill/>
          <a:ln w="9525" algn="ctr">
            <a:noFill/>
            <a:miter lim="800000"/>
            <a:headEnd/>
            <a:tailEnd/>
          </a:ln>
          <a:effectLst/>
        </p:spPr>
        <p:txBody>
          <a:bodyPr wrap="none">
            <a:spAutoFit/>
          </a:bodyPr>
          <a:lstStyle/>
          <a:p>
            <a:pPr algn="l"/>
            <a:r>
              <a:rPr kumimoji="0" lang="zh-CN" altLang="en-US" sz="2800">
                <a:solidFill>
                  <a:srgbClr val="0000FF"/>
                </a:solidFill>
              </a:rPr>
              <a:t>截距为：</a:t>
            </a:r>
          </a:p>
        </p:txBody>
      </p:sp>
      <p:sp>
        <p:nvSpPr>
          <p:cNvPr id="716807" name="Rectangle 7"/>
          <p:cNvSpPr>
            <a:spLocks noGrp="1" noChangeArrowheads="1"/>
          </p:cNvSpPr>
          <p:nvPr>
            <p:ph type="title"/>
          </p:nvPr>
        </p:nvSpPr>
        <p:spPr>
          <a:xfrm>
            <a:off x="812800" y="114300"/>
            <a:ext cx="8113713" cy="793750"/>
          </a:xfrm>
        </p:spPr>
        <p:txBody>
          <a:bodyPr/>
          <a:lstStyle/>
          <a:p>
            <a:r>
              <a:rPr lang="en-US" altLang="zh-CN" sz="3600" i="1"/>
              <a:t>1.3.2.3  </a:t>
            </a:r>
            <a:r>
              <a:rPr lang="zh-CN" altLang="en-US" sz="3600" i="1"/>
              <a:t>温度对化学平衡的影响</a:t>
            </a:r>
          </a:p>
        </p:txBody>
      </p:sp>
      <p:grpSp>
        <p:nvGrpSpPr>
          <p:cNvPr id="2" name="Group 8"/>
          <p:cNvGrpSpPr>
            <a:grpSpLocks/>
          </p:cNvGrpSpPr>
          <p:nvPr/>
        </p:nvGrpSpPr>
        <p:grpSpPr bwMode="auto">
          <a:xfrm>
            <a:off x="4692650" y="3716338"/>
            <a:ext cx="4451350" cy="2819400"/>
            <a:chOff x="528" y="2544"/>
            <a:chExt cx="2804" cy="1776"/>
          </a:xfrm>
        </p:grpSpPr>
        <p:sp>
          <p:nvSpPr>
            <p:cNvPr id="716809" name="Line 9"/>
            <p:cNvSpPr>
              <a:spLocks noChangeShapeType="1"/>
            </p:cNvSpPr>
            <p:nvPr/>
          </p:nvSpPr>
          <p:spPr bwMode="auto">
            <a:xfrm>
              <a:off x="1019" y="4032"/>
              <a:ext cx="2313" cy="0"/>
            </a:xfrm>
            <a:prstGeom prst="line">
              <a:avLst/>
            </a:prstGeom>
            <a:noFill/>
            <a:ln w="28575">
              <a:solidFill>
                <a:schemeClr val="tx1"/>
              </a:solidFill>
              <a:round/>
              <a:headEnd/>
              <a:tailEnd type="triangle" w="med" len="med"/>
            </a:ln>
            <a:effectLst/>
          </p:spPr>
          <p:txBody>
            <a:bodyPr wrap="none" lIns="90000" tIns="46800" rIns="90000" bIns="46800">
              <a:spAutoFit/>
            </a:bodyPr>
            <a:lstStyle/>
            <a:p>
              <a:endParaRPr lang="zh-CN" altLang="en-US"/>
            </a:p>
          </p:txBody>
        </p:sp>
        <p:sp>
          <p:nvSpPr>
            <p:cNvPr id="716810" name="Line 10"/>
            <p:cNvSpPr>
              <a:spLocks noChangeShapeType="1"/>
            </p:cNvSpPr>
            <p:nvPr/>
          </p:nvSpPr>
          <p:spPr bwMode="auto">
            <a:xfrm flipH="1" flipV="1">
              <a:off x="1008" y="2640"/>
              <a:ext cx="11" cy="1380"/>
            </a:xfrm>
            <a:prstGeom prst="line">
              <a:avLst/>
            </a:prstGeom>
            <a:noFill/>
            <a:ln w="28575">
              <a:solidFill>
                <a:schemeClr val="tx1"/>
              </a:solidFill>
              <a:round/>
              <a:headEnd/>
              <a:tailEnd type="triangle" w="med" len="med"/>
            </a:ln>
            <a:effectLst/>
          </p:spPr>
          <p:txBody>
            <a:bodyPr lIns="90000" tIns="46800" rIns="90000" bIns="46800">
              <a:spAutoFit/>
            </a:bodyPr>
            <a:lstStyle/>
            <a:p>
              <a:endParaRPr lang="zh-CN" altLang="en-US"/>
            </a:p>
          </p:txBody>
        </p:sp>
        <p:sp>
          <p:nvSpPr>
            <p:cNvPr id="716811" name="Line 11"/>
            <p:cNvSpPr>
              <a:spLocks noChangeShapeType="1"/>
            </p:cNvSpPr>
            <p:nvPr/>
          </p:nvSpPr>
          <p:spPr bwMode="auto">
            <a:xfrm>
              <a:off x="1019" y="2872"/>
              <a:ext cx="1813" cy="1064"/>
            </a:xfrm>
            <a:prstGeom prst="line">
              <a:avLst/>
            </a:prstGeom>
            <a:noFill/>
            <a:ln w="38100">
              <a:solidFill>
                <a:srgbClr val="0000FF"/>
              </a:solidFill>
              <a:round/>
              <a:headEnd/>
              <a:tailEnd/>
            </a:ln>
            <a:effectLst/>
          </p:spPr>
          <p:txBody>
            <a:bodyPr lIns="90000" tIns="46800" rIns="90000" bIns="46800">
              <a:spAutoFit/>
            </a:bodyPr>
            <a:lstStyle/>
            <a:p>
              <a:endParaRPr lang="zh-CN" altLang="en-US"/>
            </a:p>
          </p:txBody>
        </p:sp>
        <p:sp>
          <p:nvSpPr>
            <p:cNvPr id="716812" name="Line 12"/>
            <p:cNvSpPr>
              <a:spLocks noChangeShapeType="1"/>
            </p:cNvSpPr>
            <p:nvPr/>
          </p:nvSpPr>
          <p:spPr bwMode="auto">
            <a:xfrm flipV="1">
              <a:off x="1019" y="2784"/>
              <a:ext cx="1861" cy="1065"/>
            </a:xfrm>
            <a:prstGeom prst="line">
              <a:avLst/>
            </a:prstGeom>
            <a:noFill/>
            <a:ln w="38100">
              <a:solidFill>
                <a:srgbClr val="CC0000"/>
              </a:solidFill>
              <a:round/>
              <a:headEnd/>
              <a:tailEnd/>
            </a:ln>
            <a:effectLst/>
          </p:spPr>
          <p:txBody>
            <a:bodyPr lIns="90000" tIns="46800" rIns="90000" bIns="46800">
              <a:spAutoFit/>
            </a:bodyPr>
            <a:lstStyle/>
            <a:p>
              <a:endParaRPr lang="zh-CN" altLang="en-US"/>
            </a:p>
          </p:txBody>
        </p:sp>
        <p:sp>
          <p:nvSpPr>
            <p:cNvPr id="716813" name="Text Box 13"/>
            <p:cNvSpPr txBox="1">
              <a:spLocks noChangeArrowheads="1"/>
            </p:cNvSpPr>
            <p:nvPr/>
          </p:nvSpPr>
          <p:spPr bwMode="auto">
            <a:xfrm>
              <a:off x="528" y="2544"/>
              <a:ext cx="568" cy="327"/>
            </a:xfrm>
            <a:prstGeom prst="rect">
              <a:avLst/>
            </a:prstGeom>
            <a:noFill/>
            <a:ln w="9525">
              <a:noFill/>
              <a:miter lim="800000"/>
              <a:headEnd/>
              <a:tailEnd/>
            </a:ln>
            <a:effectLst/>
          </p:spPr>
          <p:txBody>
            <a:bodyPr lIns="90000" tIns="46800" rIns="90000" bIns="46800">
              <a:spAutoFit/>
            </a:bodyPr>
            <a:lstStyle/>
            <a:p>
              <a:pPr algn="l">
                <a:spcBef>
                  <a:spcPct val="50000"/>
                </a:spcBef>
              </a:pPr>
              <a:r>
                <a:rPr kumimoji="0" lang="en-US" altLang="zh-CN" sz="2800"/>
                <a:t>ln</a:t>
              </a:r>
              <a:r>
                <a:rPr kumimoji="0" lang="en-US" altLang="zh-CN" sz="2800" i="1"/>
                <a:t>K</a:t>
              </a:r>
              <a:r>
                <a:rPr kumimoji="0" lang="ru-RU" altLang="zh-CN" sz="2800" baseline="30000">
                  <a:cs typeface="Times New Roman" pitchFamily="18" charset="0"/>
                </a:rPr>
                <a:t>ө</a:t>
              </a:r>
            </a:p>
          </p:txBody>
        </p:sp>
        <p:sp>
          <p:nvSpPr>
            <p:cNvPr id="716814" name="Text Box 14"/>
            <p:cNvSpPr txBox="1">
              <a:spLocks noChangeArrowheads="1"/>
            </p:cNvSpPr>
            <p:nvPr/>
          </p:nvSpPr>
          <p:spPr bwMode="auto">
            <a:xfrm>
              <a:off x="1836" y="3974"/>
              <a:ext cx="499" cy="327"/>
            </a:xfrm>
            <a:prstGeom prst="rect">
              <a:avLst/>
            </a:prstGeom>
            <a:noFill/>
            <a:ln w="9525">
              <a:noFill/>
              <a:miter lim="800000"/>
              <a:headEnd/>
              <a:tailEnd/>
            </a:ln>
            <a:effectLst/>
          </p:spPr>
          <p:txBody>
            <a:bodyPr lIns="90000" tIns="46800" rIns="90000" bIns="46800">
              <a:spAutoFit/>
            </a:bodyPr>
            <a:lstStyle/>
            <a:p>
              <a:pPr algn="l">
                <a:spcBef>
                  <a:spcPct val="50000"/>
                </a:spcBef>
              </a:pPr>
              <a:r>
                <a:rPr kumimoji="0" lang="en-US" altLang="zh-CN" sz="2800"/>
                <a:t>1/</a:t>
              </a:r>
              <a:r>
                <a:rPr kumimoji="0" lang="en-US" altLang="zh-CN" sz="2800" i="1"/>
                <a:t>T</a:t>
              </a:r>
            </a:p>
          </p:txBody>
        </p:sp>
        <p:sp>
          <p:nvSpPr>
            <p:cNvPr id="716815" name="Text Box 15"/>
            <p:cNvSpPr txBox="1">
              <a:spLocks noChangeArrowheads="1"/>
            </p:cNvSpPr>
            <p:nvPr/>
          </p:nvSpPr>
          <p:spPr bwMode="auto">
            <a:xfrm rot="1836757">
              <a:off x="1900" y="3418"/>
              <a:ext cx="1076" cy="518"/>
            </a:xfrm>
            <a:prstGeom prst="rect">
              <a:avLst/>
            </a:prstGeom>
            <a:noFill/>
            <a:ln w="9525">
              <a:noFill/>
              <a:miter lim="800000"/>
              <a:headEnd/>
              <a:tailEnd/>
            </a:ln>
            <a:effectLst/>
          </p:spPr>
          <p:txBody>
            <a:bodyPr wrap="none">
              <a:spAutoFit/>
            </a:bodyPr>
            <a:lstStyle/>
            <a:p>
              <a:pPr algn="l">
                <a:lnSpc>
                  <a:spcPct val="120000"/>
                </a:lnSpc>
              </a:pPr>
              <a:r>
                <a:rPr lang="en-US" altLang="zh-CN" sz="2000">
                  <a:solidFill>
                    <a:srgbClr val="0000FF"/>
                  </a:solidFill>
                  <a:ea typeface="楷体_GB2312" pitchFamily="49" charset="-122"/>
                </a:rPr>
                <a:t>  Δ</a:t>
              </a:r>
              <a:r>
                <a:rPr lang="en-US" altLang="zh-CN" sz="2000" baseline="-25000">
                  <a:solidFill>
                    <a:srgbClr val="0000FF"/>
                  </a:solidFill>
                  <a:ea typeface="楷体_GB2312" pitchFamily="49" charset="-122"/>
                </a:rPr>
                <a:t>r</a:t>
              </a:r>
              <a:r>
                <a:rPr lang="en-US" altLang="zh-CN" sz="2000" i="1">
                  <a:solidFill>
                    <a:srgbClr val="0000FF"/>
                  </a:solidFill>
                  <a:ea typeface="楷体_GB2312" pitchFamily="49" charset="-122"/>
                </a:rPr>
                <a:t>H</a:t>
              </a:r>
              <a:r>
                <a:rPr lang="en-US" altLang="zh-CN" sz="2000" baseline="-25000">
                  <a:solidFill>
                    <a:srgbClr val="0000FF"/>
                  </a:solidFill>
                  <a:ea typeface="楷体_GB2312" pitchFamily="49" charset="-122"/>
                </a:rPr>
                <a:t>m</a:t>
              </a:r>
              <a:r>
                <a:rPr lang="el-GR" altLang="zh-CN" sz="2000" baseline="30000">
                  <a:solidFill>
                    <a:srgbClr val="0000FF"/>
                  </a:solidFill>
                  <a:latin typeface="Batang" pitchFamily="18" charset="-127"/>
                  <a:ea typeface="Batang" pitchFamily="18" charset="-127"/>
                  <a:sym typeface="Webdings" pitchFamily="18" charset="2"/>
                </a:rPr>
                <a:t></a:t>
              </a:r>
              <a:r>
                <a:rPr lang="zh-CN" altLang="en-US" sz="2000">
                  <a:solidFill>
                    <a:srgbClr val="0000FF"/>
                  </a:solidFill>
                  <a:ea typeface="楷体_GB2312" pitchFamily="49" charset="-122"/>
                </a:rPr>
                <a:t>＞</a:t>
              </a:r>
              <a:r>
                <a:rPr lang="en-US" altLang="zh-CN" sz="2000">
                  <a:solidFill>
                    <a:srgbClr val="0000FF"/>
                  </a:solidFill>
                  <a:ea typeface="楷体_GB2312" pitchFamily="49" charset="-122"/>
                </a:rPr>
                <a:t>0 </a:t>
              </a:r>
            </a:p>
            <a:p>
              <a:pPr algn="l">
                <a:lnSpc>
                  <a:spcPct val="120000"/>
                </a:lnSpc>
              </a:pPr>
              <a:r>
                <a:rPr lang="zh-CN" altLang="en-US" sz="2000">
                  <a:solidFill>
                    <a:srgbClr val="0000FF"/>
                  </a:solidFill>
                  <a:ea typeface="楷体_GB2312" pitchFamily="49" charset="-122"/>
                </a:rPr>
                <a:t>（</a:t>
              </a:r>
              <a:r>
                <a:rPr lang="zh-CN" altLang="en-US" sz="2000">
                  <a:solidFill>
                    <a:srgbClr val="0000FF"/>
                  </a:solidFill>
                </a:rPr>
                <a:t>吸热反应</a:t>
              </a:r>
              <a:r>
                <a:rPr lang="zh-CN" altLang="en-US" sz="2000">
                  <a:solidFill>
                    <a:srgbClr val="0000FF"/>
                  </a:solidFill>
                  <a:ea typeface="楷体_GB2312" pitchFamily="49" charset="-122"/>
                </a:rPr>
                <a:t>）</a:t>
              </a:r>
            </a:p>
          </p:txBody>
        </p:sp>
        <p:sp>
          <p:nvSpPr>
            <p:cNvPr id="716816" name="Rectangle 16"/>
            <p:cNvSpPr>
              <a:spLocks noChangeArrowheads="1"/>
            </p:cNvSpPr>
            <p:nvPr/>
          </p:nvSpPr>
          <p:spPr bwMode="auto">
            <a:xfrm rot="-1780854">
              <a:off x="1977" y="2698"/>
              <a:ext cx="1074" cy="518"/>
            </a:xfrm>
            <a:prstGeom prst="rect">
              <a:avLst/>
            </a:prstGeom>
            <a:noFill/>
            <a:ln w="9525">
              <a:noFill/>
              <a:miter lim="800000"/>
              <a:headEnd/>
              <a:tailEnd/>
            </a:ln>
            <a:effectLst/>
          </p:spPr>
          <p:txBody>
            <a:bodyPr wrap="none" lIns="90000" tIns="46800" rIns="90000" bIns="46800">
              <a:spAutoFit/>
            </a:bodyPr>
            <a:lstStyle/>
            <a:p>
              <a:pPr algn="l">
                <a:lnSpc>
                  <a:spcPct val="120000"/>
                </a:lnSpc>
              </a:pPr>
              <a:r>
                <a:rPr lang="en-US" altLang="zh-CN" sz="2000">
                  <a:solidFill>
                    <a:srgbClr val="CC0000"/>
                  </a:solidFill>
                  <a:ea typeface="楷体_GB2312" pitchFamily="49" charset="-122"/>
                </a:rPr>
                <a:t>Δ</a:t>
              </a:r>
              <a:r>
                <a:rPr lang="en-US" altLang="zh-CN" sz="2000" baseline="-25000">
                  <a:solidFill>
                    <a:srgbClr val="CC0000"/>
                  </a:solidFill>
                  <a:ea typeface="楷体_GB2312" pitchFamily="49" charset="-122"/>
                </a:rPr>
                <a:t>r</a:t>
              </a:r>
              <a:r>
                <a:rPr lang="en-US" altLang="zh-CN" sz="2000" i="1">
                  <a:solidFill>
                    <a:srgbClr val="CC0000"/>
                  </a:solidFill>
                  <a:ea typeface="楷体_GB2312" pitchFamily="49" charset="-122"/>
                </a:rPr>
                <a:t>H</a:t>
              </a:r>
              <a:r>
                <a:rPr lang="en-US" altLang="zh-CN" sz="2000" baseline="-25000">
                  <a:solidFill>
                    <a:srgbClr val="CC0000"/>
                  </a:solidFill>
                  <a:ea typeface="楷体_GB2312" pitchFamily="49" charset="-122"/>
                </a:rPr>
                <a:t>m</a:t>
              </a:r>
              <a:r>
                <a:rPr lang="el-GR" altLang="zh-CN" sz="2000" baseline="30000">
                  <a:solidFill>
                    <a:srgbClr val="CC0000"/>
                  </a:solidFill>
                  <a:latin typeface="Batang" pitchFamily="18" charset="-127"/>
                  <a:ea typeface="Batang" pitchFamily="18" charset="-127"/>
                  <a:sym typeface="Webdings" pitchFamily="18" charset="2"/>
                </a:rPr>
                <a:t></a:t>
              </a:r>
              <a:r>
                <a:rPr lang="zh-CN" altLang="en-US" sz="2000">
                  <a:solidFill>
                    <a:srgbClr val="CC0000"/>
                  </a:solidFill>
                  <a:ea typeface="楷体_GB2312" pitchFamily="49" charset="-122"/>
                </a:rPr>
                <a:t>＜</a:t>
              </a:r>
              <a:r>
                <a:rPr lang="en-US" altLang="zh-CN" sz="2000">
                  <a:solidFill>
                    <a:srgbClr val="CC0000"/>
                  </a:solidFill>
                  <a:ea typeface="楷体_GB2312" pitchFamily="49" charset="-122"/>
                </a:rPr>
                <a:t>0 </a:t>
              </a:r>
            </a:p>
            <a:p>
              <a:pPr algn="l">
                <a:lnSpc>
                  <a:spcPct val="120000"/>
                </a:lnSpc>
              </a:pPr>
              <a:r>
                <a:rPr lang="zh-CN" altLang="en-US" sz="2000">
                  <a:solidFill>
                    <a:srgbClr val="CC0000"/>
                  </a:solidFill>
                  <a:ea typeface="楷体_GB2312" pitchFamily="49" charset="-122"/>
                </a:rPr>
                <a:t>（</a:t>
              </a:r>
              <a:r>
                <a:rPr lang="zh-CN" altLang="en-US" sz="2000">
                  <a:solidFill>
                    <a:srgbClr val="CC0000"/>
                  </a:solidFill>
                </a:rPr>
                <a:t>放热反应</a:t>
              </a:r>
              <a:r>
                <a:rPr lang="zh-CN" altLang="en-US" sz="2000">
                  <a:solidFill>
                    <a:srgbClr val="CC0000"/>
                  </a:solidFill>
                  <a:ea typeface="楷体_GB2312" pitchFamily="49" charset="-122"/>
                </a:rPr>
                <a:t>）</a:t>
              </a:r>
            </a:p>
          </p:txBody>
        </p:sp>
        <p:sp>
          <p:nvSpPr>
            <p:cNvPr id="716817" name="Text Box 17"/>
            <p:cNvSpPr txBox="1">
              <a:spLocks noChangeArrowheads="1"/>
            </p:cNvSpPr>
            <p:nvPr/>
          </p:nvSpPr>
          <p:spPr bwMode="auto">
            <a:xfrm>
              <a:off x="912" y="3993"/>
              <a:ext cx="272" cy="327"/>
            </a:xfrm>
            <a:prstGeom prst="rect">
              <a:avLst/>
            </a:prstGeom>
            <a:noFill/>
            <a:ln w="9525">
              <a:noFill/>
              <a:miter lim="800000"/>
              <a:headEnd/>
              <a:tailEnd/>
            </a:ln>
            <a:effectLst/>
          </p:spPr>
          <p:txBody>
            <a:bodyPr lIns="90000" tIns="46800" rIns="90000" bIns="46800">
              <a:spAutoFit/>
            </a:bodyPr>
            <a:lstStyle/>
            <a:p>
              <a:pPr algn="l">
                <a:spcBef>
                  <a:spcPct val="50000"/>
                </a:spcBef>
              </a:pPr>
              <a:r>
                <a:rPr kumimoji="0" lang="en-US" altLang="zh-CN" sz="2800"/>
                <a:t>0</a:t>
              </a:r>
            </a:p>
          </p:txBody>
        </p:sp>
      </p:grpSp>
      <p:sp>
        <p:nvSpPr>
          <p:cNvPr id="716818" name="Text Box 18"/>
          <p:cNvSpPr txBox="1">
            <a:spLocks noChangeArrowheads="1"/>
          </p:cNvSpPr>
          <p:nvPr/>
        </p:nvSpPr>
        <p:spPr bwMode="auto">
          <a:xfrm>
            <a:off x="600075" y="4148138"/>
            <a:ext cx="4471988" cy="946150"/>
          </a:xfrm>
          <a:prstGeom prst="rect">
            <a:avLst/>
          </a:prstGeom>
          <a:noFill/>
          <a:ln w="9525">
            <a:noFill/>
            <a:miter lim="800000"/>
            <a:headEnd/>
            <a:tailEnd/>
          </a:ln>
          <a:effectLst/>
        </p:spPr>
        <p:txBody>
          <a:bodyPr wrap="none">
            <a:spAutoFit/>
          </a:bodyPr>
          <a:lstStyle/>
          <a:p>
            <a:pPr algn="l"/>
            <a:r>
              <a:rPr lang="en-US" altLang="zh-CN" sz="2800">
                <a:solidFill>
                  <a:srgbClr val="FF0000"/>
                </a:solidFill>
              </a:rPr>
              <a:t>  Δ</a:t>
            </a:r>
            <a:r>
              <a:rPr lang="en-US" altLang="zh-CN" sz="2800" baseline="-25000">
                <a:solidFill>
                  <a:srgbClr val="FF0000"/>
                </a:solidFill>
              </a:rPr>
              <a:t>r</a:t>
            </a:r>
            <a:r>
              <a:rPr lang="en-US" altLang="zh-CN" sz="2800" i="1">
                <a:solidFill>
                  <a:srgbClr val="FF0000"/>
                </a:solidFill>
              </a:rPr>
              <a:t>H</a:t>
            </a:r>
            <a:r>
              <a:rPr lang="en-US" altLang="zh-CN" sz="2800" baseline="-25000">
                <a:solidFill>
                  <a:srgbClr val="FF0000"/>
                </a:solidFill>
              </a:rPr>
              <a:t>m</a:t>
            </a:r>
            <a:r>
              <a:rPr lang="el-GR" altLang="zh-CN" sz="2800" baseline="30000">
                <a:solidFill>
                  <a:srgbClr val="FF0000"/>
                </a:solidFill>
                <a:sym typeface="Webdings" pitchFamily="18" charset="2"/>
              </a:rPr>
              <a:t></a:t>
            </a:r>
            <a:r>
              <a:rPr lang="zh-CN" altLang="en-US" sz="2800">
                <a:solidFill>
                  <a:srgbClr val="FF0000"/>
                </a:solidFill>
              </a:rPr>
              <a:t>＞</a:t>
            </a:r>
            <a:r>
              <a:rPr lang="en-US" altLang="zh-CN" sz="2800">
                <a:solidFill>
                  <a:srgbClr val="FF0000"/>
                </a:solidFill>
              </a:rPr>
              <a:t>0 </a:t>
            </a:r>
            <a:r>
              <a:rPr lang="zh-CN" altLang="en-US" sz="2800">
                <a:solidFill>
                  <a:srgbClr val="FF0000"/>
                </a:solidFill>
              </a:rPr>
              <a:t>，</a:t>
            </a:r>
            <a:r>
              <a:rPr lang="en-US" altLang="zh-CN" sz="2800" i="1">
                <a:solidFill>
                  <a:srgbClr val="FF0000"/>
                </a:solidFill>
              </a:rPr>
              <a:t>T</a:t>
            </a:r>
            <a:r>
              <a:rPr lang="en-US" altLang="zh-CN" sz="2800">
                <a:solidFill>
                  <a:srgbClr val="FF0000"/>
                </a:solidFill>
              </a:rPr>
              <a:t>↑,  </a:t>
            </a:r>
            <a:r>
              <a:rPr lang="en-US" altLang="zh-CN" sz="2800" i="1">
                <a:solidFill>
                  <a:srgbClr val="FF0000"/>
                </a:solidFill>
              </a:rPr>
              <a:t>K</a:t>
            </a:r>
            <a:r>
              <a:rPr lang="el-GR" altLang="zh-CN" sz="2800" baseline="30000">
                <a:solidFill>
                  <a:srgbClr val="FF0000"/>
                </a:solidFill>
                <a:sym typeface="Webdings" pitchFamily="18" charset="2"/>
              </a:rPr>
              <a:t></a:t>
            </a:r>
            <a:r>
              <a:rPr lang="en-US" altLang="zh-CN" sz="2800">
                <a:solidFill>
                  <a:srgbClr val="FF0000"/>
                </a:solidFill>
              </a:rPr>
              <a:t>↑</a:t>
            </a:r>
            <a:r>
              <a:rPr lang="zh-CN" altLang="en-US" sz="2800">
                <a:solidFill>
                  <a:srgbClr val="FF0000"/>
                </a:solidFill>
              </a:rPr>
              <a:t>，</a:t>
            </a:r>
          </a:p>
          <a:p>
            <a:pPr algn="l"/>
            <a:r>
              <a:rPr lang="zh-CN" altLang="en-US" sz="2800">
                <a:solidFill>
                  <a:srgbClr val="FF0000"/>
                </a:solidFill>
              </a:rPr>
              <a:t>      平衡正向移动。</a:t>
            </a:r>
          </a:p>
        </p:txBody>
      </p:sp>
      <p:sp>
        <p:nvSpPr>
          <p:cNvPr id="716819" name="Text Box 19"/>
          <p:cNvSpPr txBox="1">
            <a:spLocks noChangeArrowheads="1"/>
          </p:cNvSpPr>
          <p:nvPr/>
        </p:nvSpPr>
        <p:spPr bwMode="auto">
          <a:xfrm>
            <a:off x="611188" y="5232400"/>
            <a:ext cx="4471987" cy="946150"/>
          </a:xfrm>
          <a:prstGeom prst="rect">
            <a:avLst/>
          </a:prstGeom>
          <a:noFill/>
          <a:ln w="9525">
            <a:noFill/>
            <a:miter lim="800000"/>
            <a:headEnd/>
            <a:tailEnd/>
          </a:ln>
          <a:effectLst/>
        </p:spPr>
        <p:txBody>
          <a:bodyPr wrap="none" anchor="ctr">
            <a:spAutoFit/>
          </a:bodyPr>
          <a:lstStyle/>
          <a:p>
            <a:pPr algn="l"/>
            <a:r>
              <a:rPr lang="en-US" altLang="zh-CN" sz="2800">
                <a:solidFill>
                  <a:srgbClr val="FF0000"/>
                </a:solidFill>
              </a:rPr>
              <a:t>  Δ</a:t>
            </a:r>
            <a:r>
              <a:rPr lang="en-US" altLang="zh-CN" sz="2800" baseline="-25000">
                <a:solidFill>
                  <a:srgbClr val="FF0000"/>
                </a:solidFill>
              </a:rPr>
              <a:t>r</a:t>
            </a:r>
            <a:r>
              <a:rPr lang="en-US" altLang="zh-CN" sz="2800" i="1">
                <a:solidFill>
                  <a:srgbClr val="FF0000"/>
                </a:solidFill>
              </a:rPr>
              <a:t>H</a:t>
            </a:r>
            <a:r>
              <a:rPr lang="en-US" altLang="zh-CN" sz="2800" baseline="-25000">
                <a:solidFill>
                  <a:srgbClr val="FF0000"/>
                </a:solidFill>
              </a:rPr>
              <a:t>m</a:t>
            </a:r>
            <a:r>
              <a:rPr lang="el-GR" altLang="zh-CN" sz="2800" baseline="30000">
                <a:solidFill>
                  <a:srgbClr val="FF0000"/>
                </a:solidFill>
                <a:sym typeface="Webdings" pitchFamily="18" charset="2"/>
              </a:rPr>
              <a:t></a:t>
            </a:r>
            <a:r>
              <a:rPr lang="zh-CN" altLang="en-US" sz="2800">
                <a:solidFill>
                  <a:srgbClr val="FF0000"/>
                </a:solidFill>
              </a:rPr>
              <a:t>＜</a:t>
            </a:r>
            <a:r>
              <a:rPr lang="en-US" altLang="zh-CN" sz="2800">
                <a:solidFill>
                  <a:srgbClr val="FF0000"/>
                </a:solidFill>
              </a:rPr>
              <a:t>0 </a:t>
            </a:r>
            <a:r>
              <a:rPr lang="zh-CN" altLang="en-US" sz="2800">
                <a:solidFill>
                  <a:srgbClr val="FF0000"/>
                </a:solidFill>
              </a:rPr>
              <a:t>，</a:t>
            </a:r>
            <a:r>
              <a:rPr lang="en-US" altLang="zh-CN" sz="2800" i="1">
                <a:solidFill>
                  <a:srgbClr val="FF0000"/>
                </a:solidFill>
              </a:rPr>
              <a:t>T</a:t>
            </a:r>
            <a:r>
              <a:rPr lang="en-US" altLang="zh-CN" sz="2800">
                <a:solidFill>
                  <a:srgbClr val="FF0000"/>
                </a:solidFill>
              </a:rPr>
              <a:t>↑,  </a:t>
            </a:r>
            <a:r>
              <a:rPr lang="en-US" altLang="zh-CN" sz="2800" i="1">
                <a:solidFill>
                  <a:srgbClr val="FF0000"/>
                </a:solidFill>
              </a:rPr>
              <a:t>K</a:t>
            </a:r>
            <a:r>
              <a:rPr lang="el-GR" altLang="zh-CN" sz="2800" baseline="30000">
                <a:solidFill>
                  <a:srgbClr val="FF0000"/>
                </a:solidFill>
                <a:sym typeface="Webdings" pitchFamily="18" charset="2"/>
              </a:rPr>
              <a:t></a:t>
            </a:r>
            <a:r>
              <a:rPr lang="en-US" altLang="zh-CN" sz="2800">
                <a:solidFill>
                  <a:srgbClr val="FF0000"/>
                </a:solidFill>
              </a:rPr>
              <a:t>↓</a:t>
            </a:r>
            <a:r>
              <a:rPr lang="zh-CN" altLang="en-US" sz="2800">
                <a:solidFill>
                  <a:srgbClr val="FF0000"/>
                </a:solidFill>
              </a:rPr>
              <a:t>，</a:t>
            </a:r>
          </a:p>
          <a:p>
            <a:pPr algn="l"/>
            <a:r>
              <a:rPr lang="zh-CN" altLang="en-US" sz="2800">
                <a:solidFill>
                  <a:srgbClr val="FF0000"/>
                </a:solidFill>
              </a:rPr>
              <a:t>     平衡逆向移动。</a:t>
            </a:r>
          </a:p>
        </p:txBody>
      </p:sp>
      <p:sp>
        <p:nvSpPr>
          <p:cNvPr id="716820" name="Rectangle 20"/>
          <p:cNvSpPr>
            <a:spLocks noChangeArrowheads="1"/>
          </p:cNvSpPr>
          <p:nvPr/>
        </p:nvSpPr>
        <p:spPr bwMode="auto">
          <a:xfrm>
            <a:off x="900113" y="1123950"/>
            <a:ext cx="7834312" cy="792163"/>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None/>
            </a:pPr>
            <a:r>
              <a:rPr lang="zh-CN" altLang="en-US" sz="2800">
                <a:solidFill>
                  <a:srgbClr val="0000FF"/>
                </a:solidFill>
                <a:latin typeface="Arial Narrow" pitchFamily="34" charset="0"/>
              </a:rPr>
              <a:t>在温度变化范围不大时，可近似计算：              </a:t>
            </a:r>
          </a:p>
        </p:txBody>
      </p:sp>
      <p:pic>
        <p:nvPicPr>
          <p:cNvPr id="716821" name="Picture 21"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4"/>
          <p:cNvSpPr>
            <a:spLocks noGrp="1"/>
          </p:cNvSpPr>
          <p:nvPr>
            <p:ph type="dt" sz="half" idx="10"/>
          </p:nvPr>
        </p:nvSpPr>
        <p:spPr/>
        <p:txBody>
          <a:bodyPr/>
          <a:lstStyle/>
          <a:p>
            <a:fld id="{0FE7ED4C-0AF7-43A2-891D-33735C871F60}" type="datetime1">
              <a:rPr lang="zh-CN" altLang="en-US"/>
              <a:pPr/>
              <a:t>2017/11/1</a:t>
            </a:fld>
            <a:endParaRPr lang="en-US" altLang="zh-CN"/>
          </a:p>
        </p:txBody>
      </p:sp>
      <p:sp>
        <p:nvSpPr>
          <p:cNvPr id="11" name="灯片编号占位符 6"/>
          <p:cNvSpPr>
            <a:spLocks noGrp="1"/>
          </p:cNvSpPr>
          <p:nvPr>
            <p:ph type="sldNum" sz="quarter" idx="12"/>
          </p:nvPr>
        </p:nvSpPr>
        <p:spPr/>
        <p:txBody>
          <a:bodyPr/>
          <a:lstStyle/>
          <a:p>
            <a:fld id="{1212FF8D-FA4C-4B9F-B6C7-C26482C8478E}" type="slidenum">
              <a:rPr lang="en-US" altLang="zh-CN"/>
              <a:pPr/>
              <a:t>173</a:t>
            </a:fld>
            <a:endParaRPr lang="en-US" altLang="zh-CN"/>
          </a:p>
        </p:txBody>
      </p:sp>
      <p:graphicFrame>
        <p:nvGraphicFramePr>
          <p:cNvPr id="717826" name="Object 2"/>
          <p:cNvGraphicFramePr>
            <a:graphicFrameLocks noChangeAspect="1"/>
          </p:cNvGraphicFramePr>
          <p:nvPr>
            <p:ph sz="half" idx="2"/>
          </p:nvPr>
        </p:nvGraphicFramePr>
        <p:xfrm>
          <a:off x="1547813" y="1952625"/>
          <a:ext cx="5616575" cy="981075"/>
        </p:xfrm>
        <a:graphic>
          <a:graphicData uri="http://schemas.openxmlformats.org/presentationml/2006/ole">
            <p:oleObj spid="_x0000_s460802" name="Equation" r:id="rId4" imgW="2692080" imgH="469800" progId="Equation.DSMT4">
              <p:embed/>
            </p:oleObj>
          </a:graphicData>
        </a:graphic>
      </p:graphicFrame>
      <p:graphicFrame>
        <p:nvGraphicFramePr>
          <p:cNvPr id="717827" name="Object 3"/>
          <p:cNvGraphicFramePr>
            <a:graphicFrameLocks noChangeAspect="1"/>
          </p:cNvGraphicFramePr>
          <p:nvPr/>
        </p:nvGraphicFramePr>
        <p:xfrm>
          <a:off x="1571625" y="2960688"/>
          <a:ext cx="5627688" cy="973137"/>
        </p:xfrm>
        <a:graphic>
          <a:graphicData uri="http://schemas.openxmlformats.org/presentationml/2006/ole">
            <p:oleObj spid="_x0000_s460803" name="Equation" r:id="rId5" imgW="2717640" imgH="469800" progId="Equation.DSMT4">
              <p:embed/>
            </p:oleObj>
          </a:graphicData>
        </a:graphic>
      </p:graphicFrame>
      <p:sp>
        <p:nvSpPr>
          <p:cNvPr id="717828" name="Rectangle 4"/>
          <p:cNvSpPr>
            <a:spLocks noGrp="1" noChangeArrowheads="1"/>
          </p:cNvSpPr>
          <p:nvPr>
            <p:ph type="title"/>
          </p:nvPr>
        </p:nvSpPr>
        <p:spPr>
          <a:noFill/>
          <a:ln/>
        </p:spPr>
        <p:txBody>
          <a:bodyPr anchor="ctr"/>
          <a:lstStyle/>
          <a:p>
            <a:r>
              <a:rPr lang="en-US" altLang="zh-CN" sz="3600" i="1"/>
              <a:t>1.3.2.3  </a:t>
            </a:r>
            <a:r>
              <a:rPr lang="zh-CN" altLang="en-US" sz="3600" i="1"/>
              <a:t>温度对化学平衡的影响</a:t>
            </a:r>
          </a:p>
        </p:txBody>
      </p:sp>
      <p:graphicFrame>
        <p:nvGraphicFramePr>
          <p:cNvPr id="717829" name="Object 5"/>
          <p:cNvGraphicFramePr>
            <a:graphicFrameLocks noChangeAspect="1"/>
          </p:cNvGraphicFramePr>
          <p:nvPr/>
        </p:nvGraphicFramePr>
        <p:xfrm>
          <a:off x="3694113" y="4076700"/>
          <a:ext cx="4549775" cy="2122488"/>
        </p:xfrm>
        <a:graphic>
          <a:graphicData uri="http://schemas.openxmlformats.org/presentationml/2006/ole">
            <p:oleObj spid="_x0000_s460804" name="Equation" r:id="rId6" imgW="2171520" imgH="1015920" progId="Equation.DSMT4">
              <p:embed/>
            </p:oleObj>
          </a:graphicData>
        </a:graphic>
      </p:graphicFrame>
      <p:sp>
        <p:nvSpPr>
          <p:cNvPr id="717830" name="Rectangle 6"/>
          <p:cNvSpPr>
            <a:spLocks noChangeArrowheads="1"/>
          </p:cNvSpPr>
          <p:nvPr/>
        </p:nvSpPr>
        <p:spPr bwMode="auto">
          <a:xfrm>
            <a:off x="755650" y="1209675"/>
            <a:ext cx="5937250" cy="676275"/>
          </a:xfrm>
          <a:prstGeom prst="rect">
            <a:avLst/>
          </a:prstGeom>
          <a:noFill/>
          <a:ln w="9525" algn="ctr">
            <a:noFill/>
            <a:miter lim="800000"/>
            <a:headEnd/>
            <a:tailEnd/>
          </a:ln>
          <a:effectLst/>
        </p:spPr>
        <p:txBody>
          <a:bodyPr wrap="none">
            <a:spAutoFit/>
          </a:bodyPr>
          <a:lstStyle/>
          <a:p>
            <a:pPr algn="l">
              <a:lnSpc>
                <a:spcPct val="120000"/>
              </a:lnSpc>
              <a:spcBef>
                <a:spcPct val="25000"/>
              </a:spcBef>
              <a:buClr>
                <a:srgbClr val="FF00FF"/>
              </a:buClr>
              <a:buFont typeface="Wingdings" pitchFamily="2" charset="2"/>
              <a:buChar char="v"/>
            </a:pPr>
            <a:r>
              <a:rPr lang="zh-CN" altLang="en-US">
                <a:solidFill>
                  <a:srgbClr val="0000FF"/>
                </a:solidFill>
              </a:rPr>
              <a:t>当温度为</a:t>
            </a:r>
            <a:r>
              <a:rPr lang="en-US" altLang="zh-CN" i="1">
                <a:solidFill>
                  <a:srgbClr val="0000FF"/>
                </a:solidFill>
              </a:rPr>
              <a:t>T</a:t>
            </a:r>
            <a:r>
              <a:rPr lang="en-US" altLang="zh-CN">
                <a:solidFill>
                  <a:srgbClr val="0000FF"/>
                </a:solidFill>
              </a:rPr>
              <a:t> </a:t>
            </a:r>
            <a:r>
              <a:rPr lang="en-US" altLang="zh-CN" baseline="-25000">
                <a:solidFill>
                  <a:srgbClr val="0000FF"/>
                </a:solidFill>
              </a:rPr>
              <a:t>1</a:t>
            </a:r>
            <a:r>
              <a:rPr lang="zh-CN" altLang="en-US" i="1">
                <a:solidFill>
                  <a:srgbClr val="0000FF"/>
                </a:solidFill>
              </a:rPr>
              <a:t>、</a:t>
            </a:r>
            <a:r>
              <a:rPr lang="en-US" altLang="zh-CN" i="1">
                <a:solidFill>
                  <a:srgbClr val="0000FF"/>
                </a:solidFill>
              </a:rPr>
              <a:t>T</a:t>
            </a:r>
            <a:r>
              <a:rPr lang="en-US" altLang="zh-CN" baseline="-25000">
                <a:solidFill>
                  <a:srgbClr val="0000FF"/>
                </a:solidFill>
              </a:rPr>
              <a:t>2</a:t>
            </a:r>
            <a:r>
              <a:rPr lang="en-US" altLang="zh-CN" i="1">
                <a:solidFill>
                  <a:srgbClr val="0000FF"/>
                </a:solidFill>
              </a:rPr>
              <a:t> </a:t>
            </a:r>
            <a:r>
              <a:rPr lang="zh-CN" altLang="en-US">
                <a:solidFill>
                  <a:srgbClr val="0000FF"/>
                </a:solidFill>
              </a:rPr>
              <a:t>时，分别有：</a:t>
            </a:r>
          </a:p>
        </p:txBody>
      </p:sp>
      <p:sp>
        <p:nvSpPr>
          <p:cNvPr id="717831" name="Rectangle 7"/>
          <p:cNvSpPr>
            <a:spLocks noChangeArrowheads="1"/>
          </p:cNvSpPr>
          <p:nvPr/>
        </p:nvSpPr>
        <p:spPr bwMode="auto">
          <a:xfrm>
            <a:off x="971550" y="4144963"/>
            <a:ext cx="2622550" cy="579437"/>
          </a:xfrm>
          <a:prstGeom prst="rect">
            <a:avLst/>
          </a:prstGeom>
          <a:noFill/>
          <a:ln w="9525" algn="ctr">
            <a:noFill/>
            <a:miter lim="800000"/>
            <a:headEnd/>
            <a:tailEnd/>
          </a:ln>
          <a:effectLst/>
        </p:spPr>
        <p:txBody>
          <a:bodyPr wrap="none">
            <a:spAutoFit/>
          </a:bodyPr>
          <a:lstStyle/>
          <a:p>
            <a:pPr algn="l"/>
            <a:r>
              <a:rPr lang="zh-CN" altLang="en-US">
                <a:solidFill>
                  <a:srgbClr val="0000FF"/>
                </a:solidFill>
              </a:rPr>
              <a:t>两式相减得：</a:t>
            </a:r>
          </a:p>
        </p:txBody>
      </p:sp>
      <p:pic>
        <p:nvPicPr>
          <p:cNvPr id="717832" name="Picture 8"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日期占位符 4"/>
          <p:cNvSpPr>
            <a:spLocks noGrp="1"/>
          </p:cNvSpPr>
          <p:nvPr>
            <p:ph type="dt" sz="half" idx="10"/>
          </p:nvPr>
        </p:nvSpPr>
        <p:spPr/>
        <p:txBody>
          <a:bodyPr/>
          <a:lstStyle/>
          <a:p>
            <a:fld id="{3B1E66D7-96FF-4E1F-8C76-6623BDAB1EDE}" type="datetime1">
              <a:rPr lang="zh-CN" altLang="en-US"/>
              <a:pPr/>
              <a:t>2017/11/1</a:t>
            </a:fld>
            <a:endParaRPr lang="en-US" altLang="zh-CN"/>
          </a:p>
        </p:txBody>
      </p:sp>
      <p:sp>
        <p:nvSpPr>
          <p:cNvPr id="12" name="灯片编号占位符 6"/>
          <p:cNvSpPr>
            <a:spLocks noGrp="1"/>
          </p:cNvSpPr>
          <p:nvPr>
            <p:ph type="sldNum" sz="quarter" idx="12"/>
          </p:nvPr>
        </p:nvSpPr>
        <p:spPr/>
        <p:txBody>
          <a:bodyPr/>
          <a:lstStyle/>
          <a:p>
            <a:fld id="{63F8A76B-19B1-4128-90F9-A292AE03EF19}" type="slidenum">
              <a:rPr lang="en-US" altLang="zh-CN"/>
              <a:pPr/>
              <a:t>174</a:t>
            </a:fld>
            <a:endParaRPr lang="en-US" altLang="zh-CN"/>
          </a:p>
        </p:txBody>
      </p:sp>
      <p:sp>
        <p:nvSpPr>
          <p:cNvPr id="721922" name="Oval 2"/>
          <p:cNvSpPr>
            <a:spLocks noChangeArrowheads="1"/>
          </p:cNvSpPr>
          <p:nvPr/>
        </p:nvSpPr>
        <p:spPr bwMode="auto">
          <a:xfrm>
            <a:off x="2987675" y="4581525"/>
            <a:ext cx="2520950" cy="576263"/>
          </a:xfrm>
          <a:prstGeom prst="ellipse">
            <a:avLst/>
          </a:prstGeom>
          <a:solidFill>
            <a:srgbClr val="FFB1E5"/>
          </a:solidFill>
          <a:ln w="9525">
            <a:solidFill>
              <a:srgbClr val="FDECC9"/>
            </a:solidFill>
            <a:round/>
            <a:headEnd/>
            <a:tailEnd/>
          </a:ln>
          <a:effectLst/>
        </p:spPr>
        <p:txBody>
          <a:bodyPr lIns="90000" tIns="46800" rIns="90000" bIns="46800" anchor="ctr">
            <a:spAutoFit/>
          </a:bodyPr>
          <a:lstStyle/>
          <a:p>
            <a:endParaRPr lang="zh-CN" altLang="en-US"/>
          </a:p>
        </p:txBody>
      </p:sp>
      <p:sp>
        <p:nvSpPr>
          <p:cNvPr id="721923" name="Rectangle 3"/>
          <p:cNvSpPr>
            <a:spLocks noGrp="1" noChangeArrowheads="1"/>
          </p:cNvSpPr>
          <p:nvPr>
            <p:ph type="title"/>
          </p:nvPr>
        </p:nvSpPr>
        <p:spPr/>
        <p:txBody>
          <a:bodyPr/>
          <a:lstStyle/>
          <a:p>
            <a:r>
              <a:rPr lang="zh-CN" altLang="en-US"/>
              <a:t>例</a:t>
            </a:r>
            <a:r>
              <a:rPr lang="en-US" altLang="zh-CN"/>
              <a:t>18</a:t>
            </a:r>
          </a:p>
        </p:txBody>
      </p:sp>
      <p:graphicFrame>
        <p:nvGraphicFramePr>
          <p:cNvPr id="721924" name="Object 4"/>
          <p:cNvGraphicFramePr>
            <a:graphicFrameLocks noChangeAspect="1"/>
          </p:cNvGraphicFramePr>
          <p:nvPr/>
        </p:nvGraphicFramePr>
        <p:xfrm>
          <a:off x="1258888" y="1916113"/>
          <a:ext cx="6042025" cy="633412"/>
        </p:xfrm>
        <a:graphic>
          <a:graphicData uri="http://schemas.openxmlformats.org/presentationml/2006/ole">
            <p:oleObj spid="_x0000_s461826" name="Equation" r:id="rId3" imgW="2425680" imgH="253800" progId="Equation.DSMT4">
              <p:embed/>
            </p:oleObj>
          </a:graphicData>
        </a:graphic>
      </p:graphicFrame>
      <p:sp>
        <p:nvSpPr>
          <p:cNvPr id="721925" name="Rectangle 5"/>
          <p:cNvSpPr>
            <a:spLocks noChangeArrowheads="1"/>
          </p:cNvSpPr>
          <p:nvPr/>
        </p:nvSpPr>
        <p:spPr bwMode="auto">
          <a:xfrm>
            <a:off x="827088" y="3213100"/>
            <a:ext cx="8077200" cy="865188"/>
          </a:xfrm>
          <a:prstGeom prst="rect">
            <a:avLst/>
          </a:prstGeom>
          <a:noFill/>
          <a:ln w="9525">
            <a:noFill/>
            <a:miter lim="800000"/>
            <a:headEnd/>
            <a:tailEnd/>
          </a:ln>
        </p:spPr>
        <p:txBody>
          <a:bodyPr/>
          <a:lstStyle/>
          <a:p>
            <a:pPr algn="l">
              <a:lnSpc>
                <a:spcPct val="140000"/>
              </a:lnSpc>
              <a:spcBef>
                <a:spcPct val="20000"/>
              </a:spcBef>
              <a:buClr>
                <a:srgbClr val="FF00FF"/>
              </a:buClr>
              <a:buFont typeface="Wingdings" pitchFamily="2" charset="2"/>
              <a:buNone/>
            </a:pPr>
            <a:r>
              <a:rPr lang="zh-CN" altLang="en-US" sz="2800">
                <a:solidFill>
                  <a:srgbClr val="FF0000"/>
                </a:solidFill>
              </a:rPr>
              <a:t>解：</a:t>
            </a:r>
            <a:r>
              <a:rPr lang="en-US" altLang="zh-CN" sz="2800">
                <a:solidFill>
                  <a:srgbClr val="0000FF"/>
                </a:solidFill>
              </a:rPr>
              <a:t>298K</a:t>
            </a:r>
            <a:r>
              <a:rPr lang="zh-CN" altLang="en-US" sz="2800">
                <a:solidFill>
                  <a:srgbClr val="0000FF"/>
                </a:solidFill>
              </a:rPr>
              <a:t>时合成氨反应：</a:t>
            </a:r>
            <a:r>
              <a:rPr lang="en-US" altLang="zh-CN" sz="2800">
                <a:solidFill>
                  <a:srgbClr val="0000FF"/>
                </a:solidFill>
              </a:rPr>
              <a:t>N</a:t>
            </a:r>
            <a:r>
              <a:rPr lang="en-US" altLang="zh-CN" sz="2800" baseline="-25000">
                <a:solidFill>
                  <a:srgbClr val="0000FF"/>
                </a:solidFill>
              </a:rPr>
              <a:t>2</a:t>
            </a:r>
            <a:r>
              <a:rPr lang="en-US" altLang="zh-CN" sz="2800">
                <a:solidFill>
                  <a:srgbClr val="0000FF"/>
                </a:solidFill>
              </a:rPr>
              <a:t>(g)+3H</a:t>
            </a:r>
            <a:r>
              <a:rPr lang="en-US" altLang="zh-CN" sz="2800" baseline="-25000">
                <a:solidFill>
                  <a:srgbClr val="0000FF"/>
                </a:solidFill>
              </a:rPr>
              <a:t>2</a:t>
            </a:r>
            <a:r>
              <a:rPr lang="en-US" altLang="zh-CN" sz="2800">
                <a:solidFill>
                  <a:srgbClr val="0000FF"/>
                </a:solidFill>
              </a:rPr>
              <a:t>(g)=2NH</a:t>
            </a:r>
            <a:r>
              <a:rPr lang="en-US" altLang="zh-CN" sz="2800" baseline="-25000">
                <a:solidFill>
                  <a:srgbClr val="0000FF"/>
                </a:solidFill>
              </a:rPr>
              <a:t>3</a:t>
            </a:r>
            <a:r>
              <a:rPr lang="en-US" altLang="zh-CN" sz="2800">
                <a:solidFill>
                  <a:srgbClr val="0000FF"/>
                </a:solidFill>
              </a:rPr>
              <a:t>(g)</a:t>
            </a:r>
            <a:r>
              <a:rPr lang="zh-CN" altLang="en-US" sz="2800">
                <a:solidFill>
                  <a:srgbClr val="0000FF"/>
                </a:solidFill>
              </a:rPr>
              <a:t>，</a:t>
            </a:r>
            <a:endParaRPr lang="zh-CN" altLang="en-US" sz="2800">
              <a:solidFill>
                <a:srgbClr val="0000FF"/>
              </a:solidFill>
              <a:sym typeface="Symbol" pitchFamily="18" charset="2"/>
            </a:endParaRPr>
          </a:p>
        </p:txBody>
      </p:sp>
      <p:graphicFrame>
        <p:nvGraphicFramePr>
          <p:cNvPr id="721926" name="Object 6"/>
          <p:cNvGraphicFramePr>
            <a:graphicFrameLocks noChangeAspect="1"/>
          </p:cNvGraphicFramePr>
          <p:nvPr>
            <p:ph sz="half" idx="2"/>
          </p:nvPr>
        </p:nvGraphicFramePr>
        <p:xfrm>
          <a:off x="928662" y="4071942"/>
          <a:ext cx="7848600" cy="1028700"/>
        </p:xfrm>
        <a:graphic>
          <a:graphicData uri="http://schemas.openxmlformats.org/presentationml/2006/ole">
            <p:oleObj spid="_x0000_s461827" name="Equation" r:id="rId4" imgW="3873240" imgH="507960" progId="Equation.DSMT4">
              <p:embed/>
            </p:oleObj>
          </a:graphicData>
        </a:graphic>
      </p:graphicFrame>
      <p:sp>
        <p:nvSpPr>
          <p:cNvPr id="721927" name="AutoShape 7"/>
          <p:cNvSpPr>
            <a:spLocks noChangeArrowheads="1"/>
          </p:cNvSpPr>
          <p:nvPr/>
        </p:nvSpPr>
        <p:spPr bwMode="auto">
          <a:xfrm>
            <a:off x="4005263" y="5364163"/>
            <a:ext cx="4162425" cy="728662"/>
          </a:xfrm>
          <a:prstGeom prst="horizontalScroll">
            <a:avLst>
              <a:gd name="adj" fmla="val 12500"/>
            </a:avLst>
          </a:prstGeom>
          <a:solidFill>
            <a:srgbClr val="ECD9FF"/>
          </a:solidFill>
          <a:ln w="9525">
            <a:solidFill>
              <a:schemeClr val="accent2"/>
            </a:solidFill>
            <a:round/>
            <a:headEnd/>
            <a:tailEnd/>
          </a:ln>
          <a:effectLst/>
        </p:spPr>
        <p:txBody>
          <a:bodyPr lIns="90000" tIns="46800" rIns="90000" bIns="46800" anchor="ctr">
            <a:spAutoFit/>
          </a:bodyPr>
          <a:lstStyle/>
          <a:p>
            <a:pPr algn="l">
              <a:lnSpc>
                <a:spcPct val="110000"/>
              </a:lnSpc>
            </a:pPr>
            <a:r>
              <a:rPr lang="zh-CN" altLang="en-US" sz="2800">
                <a:solidFill>
                  <a:srgbClr val="0000FF"/>
                </a:solidFill>
              </a:rPr>
              <a:t>合成氨反应是放热反应。</a:t>
            </a:r>
            <a:endParaRPr kumimoji="0" lang="zh-CN" altLang="en-US" sz="2800">
              <a:sym typeface="Symbol" pitchFamily="18" charset="2"/>
            </a:endParaRPr>
          </a:p>
        </p:txBody>
      </p:sp>
      <p:sp>
        <p:nvSpPr>
          <p:cNvPr id="721928" name="Rectangle 8"/>
          <p:cNvSpPr>
            <a:spLocks noChangeArrowheads="1"/>
          </p:cNvSpPr>
          <p:nvPr/>
        </p:nvSpPr>
        <p:spPr bwMode="auto">
          <a:xfrm>
            <a:off x="857224" y="1357298"/>
            <a:ext cx="8054975" cy="1944688"/>
          </a:xfrm>
          <a:prstGeom prst="rect">
            <a:avLst/>
          </a:prstGeom>
          <a:noFill/>
          <a:ln w="9525">
            <a:noFill/>
            <a:miter lim="800000"/>
            <a:headEnd/>
            <a:tailEnd/>
          </a:ln>
        </p:spPr>
        <p:txBody>
          <a:bodyPr/>
          <a:lstStyle/>
          <a:p>
            <a:pPr algn="l">
              <a:lnSpc>
                <a:spcPct val="140000"/>
              </a:lnSpc>
              <a:buClr>
                <a:srgbClr val="FF00FF"/>
              </a:buClr>
              <a:buFont typeface="Wingdings" pitchFamily="2" charset="2"/>
              <a:buChar char="v"/>
            </a:pPr>
            <a:r>
              <a:rPr lang="zh-CN" altLang="en-US" sz="2400" dirty="0">
                <a:solidFill>
                  <a:srgbClr val="0000FF"/>
                </a:solidFill>
              </a:rPr>
              <a:t>合成氨反应：</a:t>
            </a:r>
            <a:r>
              <a:rPr lang="en-US" altLang="zh-CN" sz="2400" dirty="0">
                <a:solidFill>
                  <a:srgbClr val="0000FF"/>
                </a:solidFill>
              </a:rPr>
              <a:t>N</a:t>
            </a:r>
            <a:r>
              <a:rPr lang="en-US" altLang="zh-CN" sz="2400" baseline="-25000" dirty="0">
                <a:solidFill>
                  <a:srgbClr val="0000FF"/>
                </a:solidFill>
              </a:rPr>
              <a:t>2</a:t>
            </a:r>
            <a:r>
              <a:rPr lang="en-US" altLang="zh-CN" sz="2400" dirty="0">
                <a:solidFill>
                  <a:srgbClr val="0000FF"/>
                </a:solidFill>
              </a:rPr>
              <a:t>(g)+3H</a:t>
            </a:r>
            <a:r>
              <a:rPr lang="en-US" altLang="zh-CN" sz="2400" baseline="-25000" dirty="0">
                <a:solidFill>
                  <a:srgbClr val="0000FF"/>
                </a:solidFill>
              </a:rPr>
              <a:t>2</a:t>
            </a:r>
            <a:r>
              <a:rPr lang="en-US" altLang="zh-CN" sz="2400" dirty="0">
                <a:solidFill>
                  <a:srgbClr val="0000FF"/>
                </a:solidFill>
              </a:rPr>
              <a:t>(g)=2NH</a:t>
            </a:r>
            <a:r>
              <a:rPr lang="en-US" altLang="zh-CN" sz="2400" baseline="-25000" dirty="0">
                <a:solidFill>
                  <a:srgbClr val="0000FF"/>
                </a:solidFill>
              </a:rPr>
              <a:t>3</a:t>
            </a:r>
            <a:r>
              <a:rPr lang="en-US" altLang="zh-CN" sz="2400" dirty="0">
                <a:solidFill>
                  <a:srgbClr val="0000FF"/>
                </a:solidFill>
              </a:rPr>
              <a:t>(g)</a:t>
            </a:r>
            <a:r>
              <a:rPr lang="zh-CN" altLang="en-US" sz="2400" dirty="0">
                <a:solidFill>
                  <a:srgbClr val="0000FF"/>
                </a:solidFill>
              </a:rPr>
              <a:t>，已知：</a:t>
            </a:r>
          </a:p>
          <a:p>
            <a:pPr algn="l">
              <a:lnSpc>
                <a:spcPct val="140000"/>
              </a:lnSpc>
              <a:buClr>
                <a:srgbClr val="FF00FF"/>
              </a:buClr>
              <a:buFont typeface="Wingdings" pitchFamily="2" charset="2"/>
              <a:buNone/>
            </a:pPr>
            <a:endParaRPr lang="zh-CN" altLang="en-US" sz="2400" dirty="0">
              <a:solidFill>
                <a:srgbClr val="0000FF"/>
              </a:solidFill>
            </a:endParaRPr>
          </a:p>
          <a:p>
            <a:pPr algn="l">
              <a:lnSpc>
                <a:spcPct val="140000"/>
              </a:lnSpc>
              <a:buClr>
                <a:srgbClr val="FF00FF"/>
              </a:buClr>
              <a:buFont typeface="Wingdings" pitchFamily="2" charset="2"/>
              <a:buNone/>
            </a:pPr>
            <a:r>
              <a:rPr lang="en-US" altLang="zh-CN" sz="2400" dirty="0">
                <a:solidFill>
                  <a:srgbClr val="0000FF"/>
                </a:solidFill>
              </a:rPr>
              <a:t>298K</a:t>
            </a:r>
            <a:r>
              <a:rPr lang="zh-CN" altLang="en-US" sz="2400" dirty="0">
                <a:solidFill>
                  <a:srgbClr val="0000FF"/>
                </a:solidFill>
              </a:rPr>
              <a:t>时的</a:t>
            </a:r>
            <a:r>
              <a:rPr lang="en-US" altLang="zh-CN" sz="2400" i="1" dirty="0">
                <a:solidFill>
                  <a:srgbClr val="0000FF"/>
                </a:solidFill>
              </a:rPr>
              <a:t>K</a:t>
            </a:r>
            <a:r>
              <a:rPr lang="en-US" altLang="zh-CN" sz="2400" baseline="-25000" dirty="0">
                <a:solidFill>
                  <a:srgbClr val="0000FF"/>
                </a:solidFill>
              </a:rPr>
              <a:t>1</a:t>
            </a:r>
            <a:r>
              <a:rPr lang="ru-RU" altLang="zh-CN" sz="2400" baseline="30000" dirty="0">
                <a:solidFill>
                  <a:srgbClr val="0000FF"/>
                </a:solidFill>
              </a:rPr>
              <a:t>ө</a:t>
            </a:r>
            <a:r>
              <a:rPr lang="en-US" altLang="zh-CN" sz="2400" baseline="30000" dirty="0">
                <a:solidFill>
                  <a:srgbClr val="0000FF"/>
                </a:solidFill>
              </a:rPr>
              <a:t> </a:t>
            </a:r>
            <a:r>
              <a:rPr lang="en-US" altLang="zh-CN" sz="2400" dirty="0">
                <a:solidFill>
                  <a:srgbClr val="0000FF"/>
                </a:solidFill>
              </a:rPr>
              <a:t>=6.0</a:t>
            </a:r>
            <a:r>
              <a:rPr lang="en-US" altLang="zh-CN" sz="2400" dirty="0">
                <a:solidFill>
                  <a:srgbClr val="0000FF"/>
                </a:solidFill>
                <a:sym typeface="Symbol" pitchFamily="18" charset="2"/>
              </a:rPr>
              <a:t>10</a:t>
            </a:r>
            <a:r>
              <a:rPr lang="en-US" altLang="zh-CN" sz="2400" baseline="30000" dirty="0">
                <a:solidFill>
                  <a:srgbClr val="0000FF"/>
                </a:solidFill>
                <a:sym typeface="Symbol" pitchFamily="18" charset="2"/>
              </a:rPr>
              <a:t>5</a:t>
            </a:r>
            <a:r>
              <a:rPr lang="zh-CN" altLang="en-US" sz="2400" dirty="0">
                <a:solidFill>
                  <a:srgbClr val="0000FF"/>
                </a:solidFill>
                <a:sym typeface="Symbol" pitchFamily="18" charset="2"/>
              </a:rPr>
              <a:t>，计算</a:t>
            </a:r>
            <a:r>
              <a:rPr lang="en-US" altLang="zh-CN" sz="2400" dirty="0">
                <a:solidFill>
                  <a:srgbClr val="0000FF"/>
                </a:solidFill>
                <a:sym typeface="Symbol" pitchFamily="18" charset="2"/>
              </a:rPr>
              <a:t>700K</a:t>
            </a:r>
            <a:r>
              <a:rPr lang="zh-CN" altLang="en-US" sz="2400" dirty="0">
                <a:solidFill>
                  <a:srgbClr val="0000FF"/>
                </a:solidFill>
                <a:sym typeface="Symbol" pitchFamily="18" charset="2"/>
              </a:rPr>
              <a:t>时的平衡常数</a:t>
            </a:r>
            <a:r>
              <a:rPr lang="en-US" altLang="zh-CN" sz="2400" i="1" dirty="0">
                <a:solidFill>
                  <a:srgbClr val="0000FF"/>
                </a:solidFill>
              </a:rPr>
              <a:t>K</a:t>
            </a:r>
            <a:r>
              <a:rPr lang="en-US" altLang="zh-CN" sz="2400" baseline="-25000" dirty="0">
                <a:solidFill>
                  <a:srgbClr val="0000FF"/>
                </a:solidFill>
              </a:rPr>
              <a:t>2</a:t>
            </a:r>
            <a:r>
              <a:rPr lang="ru-RU" altLang="zh-CN" sz="2400" baseline="30000" dirty="0">
                <a:solidFill>
                  <a:srgbClr val="0000FF"/>
                </a:solidFill>
              </a:rPr>
              <a:t>ө</a:t>
            </a:r>
            <a:r>
              <a:rPr lang="zh-CN" altLang="en-US" sz="2400" dirty="0">
                <a:solidFill>
                  <a:srgbClr val="0000FF"/>
                </a:solidFill>
                <a:sym typeface="Symbol" pitchFamily="18" charset="2"/>
              </a:rPr>
              <a:t>。</a:t>
            </a:r>
          </a:p>
        </p:txBody>
      </p:sp>
      <p:pic>
        <p:nvPicPr>
          <p:cNvPr id="721929" name="Picture 9"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21925">
                                            <p:txEl>
                                              <p:pRg st="0" end="0"/>
                                            </p:txEl>
                                          </p:spTgt>
                                        </p:tgtEl>
                                        <p:attrNameLst>
                                          <p:attrName>style.visibility</p:attrName>
                                        </p:attrNameLst>
                                      </p:cBhvr>
                                      <p:to>
                                        <p:strVal val="visible"/>
                                      </p:to>
                                    </p:set>
                                    <p:animEffect transition="in" filter="slide(fromBottom)">
                                      <p:cBhvr>
                                        <p:cTn id="7" dur="500"/>
                                        <p:tgtEl>
                                          <p:spTgt spid="7219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21926"/>
                                        </p:tgtEl>
                                        <p:attrNameLst>
                                          <p:attrName>style.visibility</p:attrName>
                                        </p:attrNameLst>
                                      </p:cBhvr>
                                      <p:to>
                                        <p:strVal val="visible"/>
                                      </p:to>
                                    </p:set>
                                    <p:anim calcmode="lin" valueType="num">
                                      <p:cBhvr>
                                        <p:cTn id="12" dur="500" fill="hold"/>
                                        <p:tgtEl>
                                          <p:spTgt spid="721926"/>
                                        </p:tgtEl>
                                        <p:attrNameLst>
                                          <p:attrName>ppt_w</p:attrName>
                                        </p:attrNameLst>
                                      </p:cBhvr>
                                      <p:tavLst>
                                        <p:tav tm="0">
                                          <p:val>
                                            <p:fltVal val="0"/>
                                          </p:val>
                                        </p:tav>
                                        <p:tav tm="100000">
                                          <p:val>
                                            <p:strVal val="#ppt_w"/>
                                          </p:val>
                                        </p:tav>
                                      </p:tavLst>
                                    </p:anim>
                                    <p:anim calcmode="lin" valueType="num">
                                      <p:cBhvr>
                                        <p:cTn id="13" dur="500" fill="hold"/>
                                        <p:tgtEl>
                                          <p:spTgt spid="721926"/>
                                        </p:tgtEl>
                                        <p:attrNameLst>
                                          <p:attrName>ppt_h</p:attrName>
                                        </p:attrNameLst>
                                      </p:cBhvr>
                                      <p:tavLst>
                                        <p:tav tm="0">
                                          <p:val>
                                            <p:fltVal val="0"/>
                                          </p:val>
                                        </p:tav>
                                        <p:tav tm="100000">
                                          <p:val>
                                            <p:strVal val="#ppt_h"/>
                                          </p:val>
                                        </p:tav>
                                      </p:tavLst>
                                    </p:anim>
                                  </p:childTnLst>
                                </p:cTn>
                              </p:par>
                              <p:par>
                                <p:cTn id="14" presetID="3" presetClass="entr" presetSubtype="10" fill="hold" grpId="0" nodeType="withEffect">
                                  <p:stCondLst>
                                    <p:cond delay="0"/>
                                  </p:stCondLst>
                                  <p:childTnLst>
                                    <p:set>
                                      <p:cBhvr>
                                        <p:cTn id="15" dur="1" fill="hold">
                                          <p:stCondLst>
                                            <p:cond delay="0"/>
                                          </p:stCondLst>
                                        </p:cTn>
                                        <p:tgtEl>
                                          <p:spTgt spid="721922"/>
                                        </p:tgtEl>
                                        <p:attrNameLst>
                                          <p:attrName>style.visibility</p:attrName>
                                        </p:attrNameLst>
                                      </p:cBhvr>
                                      <p:to>
                                        <p:strVal val="visible"/>
                                      </p:to>
                                    </p:set>
                                    <p:animEffect transition="in" filter="blinds(horizontal)">
                                      <p:cBhvr>
                                        <p:cTn id="16" dur="500"/>
                                        <p:tgtEl>
                                          <p:spTgt spid="7219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21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animBg="1"/>
      <p:bldP spid="721925" grpId="0" build="p" autoUpdateAnimBg="0" advAuto="0"/>
      <p:bldP spid="721927"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6"/>
          <p:cNvSpPr>
            <a:spLocks noGrp="1"/>
          </p:cNvSpPr>
          <p:nvPr>
            <p:ph type="dt" sz="half" idx="10"/>
          </p:nvPr>
        </p:nvSpPr>
        <p:spPr/>
        <p:txBody>
          <a:bodyPr/>
          <a:lstStyle/>
          <a:p>
            <a:fld id="{D8CE037A-CD1C-459E-8DB2-7A9F3D22CC17}" type="datetime1">
              <a:rPr lang="zh-CN" altLang="en-US"/>
              <a:pPr/>
              <a:t>2017/11/1</a:t>
            </a:fld>
            <a:endParaRPr lang="en-US" altLang="zh-CN"/>
          </a:p>
        </p:txBody>
      </p:sp>
      <p:sp>
        <p:nvSpPr>
          <p:cNvPr id="12" name="灯片编号占位符 8"/>
          <p:cNvSpPr>
            <a:spLocks noGrp="1"/>
          </p:cNvSpPr>
          <p:nvPr>
            <p:ph type="sldNum" sz="quarter" idx="12"/>
          </p:nvPr>
        </p:nvSpPr>
        <p:spPr/>
        <p:txBody>
          <a:bodyPr/>
          <a:lstStyle/>
          <a:p>
            <a:fld id="{32636398-737C-41C2-AD0A-4278A41B6DAD}" type="slidenum">
              <a:rPr lang="en-US" altLang="zh-CN"/>
              <a:pPr/>
              <a:t>175</a:t>
            </a:fld>
            <a:endParaRPr lang="en-US" altLang="zh-CN"/>
          </a:p>
        </p:txBody>
      </p:sp>
      <p:sp>
        <p:nvSpPr>
          <p:cNvPr id="722946" name="Rectangle 2"/>
          <p:cNvSpPr>
            <a:spLocks noGrp="1" noChangeArrowheads="1"/>
          </p:cNvSpPr>
          <p:nvPr>
            <p:ph type="title" sz="quarter"/>
          </p:nvPr>
        </p:nvSpPr>
        <p:spPr/>
        <p:txBody>
          <a:bodyPr/>
          <a:lstStyle/>
          <a:p>
            <a:r>
              <a:rPr lang="zh-CN" altLang="en-US"/>
              <a:t>例</a:t>
            </a:r>
            <a:r>
              <a:rPr lang="en-US" altLang="zh-CN"/>
              <a:t>18</a:t>
            </a:r>
            <a:r>
              <a:rPr lang="zh-CN" altLang="en-US" sz="3600">
                <a:solidFill>
                  <a:srgbClr val="FF0000"/>
                </a:solidFill>
                <a:latin typeface="Times New Roman" pitchFamily="18" charset="0"/>
              </a:rPr>
              <a:t>解</a:t>
            </a:r>
          </a:p>
        </p:txBody>
      </p:sp>
      <p:graphicFrame>
        <p:nvGraphicFramePr>
          <p:cNvPr id="722947" name="Object 3"/>
          <p:cNvGraphicFramePr>
            <a:graphicFrameLocks noChangeAspect="1"/>
          </p:cNvGraphicFramePr>
          <p:nvPr>
            <p:ph sz="quarter" idx="1"/>
          </p:nvPr>
        </p:nvGraphicFramePr>
        <p:xfrm>
          <a:off x="1835150" y="1196975"/>
          <a:ext cx="3384550" cy="1109663"/>
        </p:xfrm>
        <a:graphic>
          <a:graphicData uri="http://schemas.openxmlformats.org/presentationml/2006/ole">
            <p:oleObj spid="_x0000_s462850" name="Equation" r:id="rId4" imgW="1511280" imgH="495000" progId="Equation.DSMT4">
              <p:embed/>
            </p:oleObj>
          </a:graphicData>
        </a:graphic>
      </p:graphicFrame>
      <p:graphicFrame>
        <p:nvGraphicFramePr>
          <p:cNvPr id="722948" name="Object 4"/>
          <p:cNvGraphicFramePr>
            <a:graphicFrameLocks noChangeAspect="1"/>
          </p:cNvGraphicFramePr>
          <p:nvPr>
            <p:ph sz="quarter" idx="2"/>
          </p:nvPr>
        </p:nvGraphicFramePr>
        <p:xfrm>
          <a:off x="2268538" y="3824288"/>
          <a:ext cx="2087562" cy="1044575"/>
        </p:xfrm>
        <a:graphic>
          <a:graphicData uri="http://schemas.openxmlformats.org/presentationml/2006/ole">
            <p:oleObj spid="_x0000_s462851" name="Equation" r:id="rId5" imgW="990360" imgH="495000" progId="Equation.DSMT4">
              <p:embed/>
            </p:oleObj>
          </a:graphicData>
        </a:graphic>
      </p:graphicFrame>
      <p:graphicFrame>
        <p:nvGraphicFramePr>
          <p:cNvPr id="722949" name="Object 5"/>
          <p:cNvGraphicFramePr>
            <a:graphicFrameLocks noChangeAspect="1"/>
          </p:cNvGraphicFramePr>
          <p:nvPr>
            <p:ph sz="quarter" idx="3"/>
          </p:nvPr>
        </p:nvGraphicFramePr>
        <p:xfrm>
          <a:off x="2339975" y="5900738"/>
          <a:ext cx="2016125" cy="552450"/>
        </p:xfrm>
        <a:graphic>
          <a:graphicData uri="http://schemas.openxmlformats.org/presentationml/2006/ole">
            <p:oleObj spid="_x0000_s462852" name="Equation" r:id="rId6" imgW="927000" imgH="253800" progId="Equation.DSMT4">
              <p:embed/>
            </p:oleObj>
          </a:graphicData>
        </a:graphic>
      </p:graphicFrame>
      <p:graphicFrame>
        <p:nvGraphicFramePr>
          <p:cNvPr id="722950" name="Object 6"/>
          <p:cNvGraphicFramePr>
            <a:graphicFrameLocks noChangeAspect="1"/>
          </p:cNvGraphicFramePr>
          <p:nvPr/>
        </p:nvGraphicFramePr>
        <p:xfrm>
          <a:off x="1906588" y="2282825"/>
          <a:ext cx="5689600" cy="1506538"/>
        </p:xfrm>
        <a:graphic>
          <a:graphicData uri="http://schemas.openxmlformats.org/presentationml/2006/ole">
            <p:oleObj spid="_x0000_s462853" name="Equation" r:id="rId7" imgW="2590560" imgH="685800" progId="Equation.DSMT4">
              <p:embed/>
            </p:oleObj>
          </a:graphicData>
        </a:graphic>
      </p:graphicFrame>
      <p:sp>
        <p:nvSpPr>
          <p:cNvPr id="722951" name="AutoShape 7"/>
          <p:cNvSpPr>
            <a:spLocks noChangeArrowheads="1"/>
          </p:cNvSpPr>
          <p:nvPr/>
        </p:nvSpPr>
        <p:spPr bwMode="auto">
          <a:xfrm>
            <a:off x="5651500" y="4743450"/>
            <a:ext cx="2882900" cy="1330436"/>
          </a:xfrm>
          <a:prstGeom prst="wedgeRoundRectCallout">
            <a:avLst>
              <a:gd name="adj1" fmla="val -94495"/>
              <a:gd name="adj2" fmla="val 64551"/>
              <a:gd name="adj3" fmla="val 16667"/>
            </a:avLst>
          </a:prstGeom>
          <a:solidFill>
            <a:schemeClr val="accent1"/>
          </a:solidFill>
          <a:ln w="9525">
            <a:solidFill>
              <a:srgbClr val="00CCFF"/>
            </a:solidFill>
            <a:miter lim="800000"/>
            <a:headEnd/>
            <a:tailEnd/>
          </a:ln>
          <a:effectLst/>
        </p:spPr>
        <p:txBody>
          <a:bodyPr lIns="90000" tIns="46800" rIns="90000" bIns="46800">
            <a:spAutoFit/>
          </a:bodyPr>
          <a:lstStyle/>
          <a:p>
            <a:pPr algn="just"/>
            <a:r>
              <a:rPr lang="zh-CN" altLang="en-US" sz="2400" dirty="0">
                <a:solidFill>
                  <a:srgbClr val="C00000"/>
                </a:solidFill>
                <a:ea typeface="华文行楷" pitchFamily="2" charset="-122"/>
              </a:rPr>
              <a:t>合成氨的反应</a:t>
            </a:r>
            <a:r>
              <a:rPr kumimoji="0" lang="zh-CN" altLang="en-US" sz="2400" dirty="0">
                <a:solidFill>
                  <a:srgbClr val="C00000"/>
                </a:solidFill>
                <a:ea typeface="华文行楷" pitchFamily="2" charset="-122"/>
              </a:rPr>
              <a:t>温度升高，平衡常数下降</a:t>
            </a:r>
            <a:r>
              <a:rPr lang="zh-CN" altLang="en-US" sz="2400" dirty="0">
                <a:solidFill>
                  <a:srgbClr val="C00000"/>
                </a:solidFill>
                <a:ea typeface="华文行楷" pitchFamily="2" charset="-122"/>
              </a:rPr>
              <a:t>，转化率减小。</a:t>
            </a:r>
          </a:p>
        </p:txBody>
      </p:sp>
      <p:graphicFrame>
        <p:nvGraphicFramePr>
          <p:cNvPr id="722952" name="Object 8"/>
          <p:cNvGraphicFramePr>
            <a:graphicFrameLocks noChangeAspect="1"/>
          </p:cNvGraphicFramePr>
          <p:nvPr>
            <p:ph sz="quarter" idx="4"/>
          </p:nvPr>
        </p:nvGraphicFramePr>
        <p:xfrm>
          <a:off x="1692275" y="4773613"/>
          <a:ext cx="2663825" cy="887412"/>
        </p:xfrm>
        <a:graphic>
          <a:graphicData uri="http://schemas.openxmlformats.org/presentationml/2006/ole">
            <p:oleObj spid="_x0000_s462854" name="Equation" r:id="rId8" imgW="1295280" imgH="431640" progId="Equation.DSMT4">
              <p:embed/>
            </p:oleObj>
          </a:graphicData>
        </a:graphic>
      </p:graphicFrame>
      <p:pic>
        <p:nvPicPr>
          <p:cNvPr id="722953" name="Picture 9" descr="返回">
            <a:hlinkClick r:id="rId9" action="ppaction://hlinksldjump"/>
          </p:cNvPr>
          <p:cNvPicPr>
            <a:picLocks noChangeAspect="1" noChangeArrowheads="1"/>
          </p:cNvPicPr>
          <p:nvPr/>
        </p:nvPicPr>
        <p:blipFill>
          <a:blip r:embed="rId10"/>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half" idx="10"/>
          </p:nvPr>
        </p:nvSpPr>
        <p:spPr/>
        <p:txBody>
          <a:bodyPr/>
          <a:lstStyle/>
          <a:p>
            <a:fld id="{323D27B0-C2E9-4191-84F5-A0293BD46DCF}" type="datetime1">
              <a:rPr lang="zh-CN" altLang="en-US"/>
              <a:pPr/>
              <a:t>2017/11/1</a:t>
            </a:fld>
            <a:endParaRPr lang="en-US" altLang="zh-CN"/>
          </a:p>
        </p:txBody>
      </p:sp>
      <p:sp>
        <p:nvSpPr>
          <p:cNvPr id="7" name="灯片编号占位符 3"/>
          <p:cNvSpPr>
            <a:spLocks noGrp="1"/>
          </p:cNvSpPr>
          <p:nvPr>
            <p:ph type="sldNum" sz="quarter" idx="12"/>
          </p:nvPr>
        </p:nvSpPr>
        <p:spPr/>
        <p:txBody>
          <a:bodyPr/>
          <a:lstStyle/>
          <a:p>
            <a:fld id="{0F9A3CCD-B4FA-46DF-8466-6395F01A6DEF}" type="slidenum">
              <a:rPr lang="en-US" altLang="zh-CN"/>
              <a:pPr/>
              <a:t>176</a:t>
            </a:fld>
            <a:endParaRPr lang="en-US" altLang="zh-CN"/>
          </a:p>
        </p:txBody>
      </p:sp>
      <p:sp>
        <p:nvSpPr>
          <p:cNvPr id="726018" name="Text Box 2"/>
          <p:cNvSpPr txBox="1">
            <a:spLocks noChangeArrowheads="1"/>
          </p:cNvSpPr>
          <p:nvPr/>
        </p:nvSpPr>
        <p:spPr bwMode="auto">
          <a:xfrm>
            <a:off x="684213" y="1219200"/>
            <a:ext cx="8135937" cy="4921250"/>
          </a:xfrm>
          <a:prstGeom prst="rect">
            <a:avLst/>
          </a:prstGeom>
          <a:noFill/>
          <a:ln w="12700" cap="sq">
            <a:noFill/>
            <a:miter lim="800000"/>
            <a:headEnd type="none" w="sm" len="sm"/>
            <a:tailEnd type="none" w="sm" len="sm"/>
          </a:ln>
          <a:effectLst/>
        </p:spPr>
        <p:txBody>
          <a:bodyPr>
            <a:spAutoFit/>
          </a:bodyPr>
          <a:lstStyle/>
          <a:p>
            <a:pPr algn="just" eaLnBrk="0" hangingPunct="0">
              <a:lnSpc>
                <a:spcPct val="110000"/>
              </a:lnSpc>
            </a:pPr>
            <a:r>
              <a:rPr lang="zh-CN" altLang="en-US" sz="3200" dirty="0">
                <a:solidFill>
                  <a:srgbClr val="3333FF"/>
                </a:solidFill>
              </a:rPr>
              <a:t>（</a:t>
            </a:r>
            <a:r>
              <a:rPr lang="en-US" altLang="zh-CN" sz="3200" dirty="0">
                <a:solidFill>
                  <a:srgbClr val="3333FF"/>
                </a:solidFill>
              </a:rPr>
              <a:t>1</a:t>
            </a:r>
            <a:r>
              <a:rPr lang="zh-CN" altLang="en-US" sz="3200" dirty="0">
                <a:solidFill>
                  <a:srgbClr val="3333FF"/>
                </a:solidFill>
              </a:rPr>
              <a:t>）增加（或减少）体系某物质的浓度，平衡将向减少（或增大）该物质的浓度的方向移动；</a:t>
            </a:r>
          </a:p>
          <a:p>
            <a:pPr algn="just" eaLnBrk="0" hangingPunct="0">
              <a:lnSpc>
                <a:spcPct val="110000"/>
              </a:lnSpc>
            </a:pPr>
            <a:r>
              <a:rPr lang="zh-CN" altLang="en-US" sz="3200" dirty="0">
                <a:solidFill>
                  <a:srgbClr val="3333FF"/>
                </a:solidFill>
              </a:rPr>
              <a:t>（</a:t>
            </a:r>
            <a:r>
              <a:rPr lang="en-US" altLang="zh-CN" sz="3200" dirty="0">
                <a:solidFill>
                  <a:srgbClr val="3333FF"/>
                </a:solidFill>
              </a:rPr>
              <a:t>2</a:t>
            </a:r>
            <a:r>
              <a:rPr lang="zh-CN" altLang="en-US" sz="3200" dirty="0">
                <a:solidFill>
                  <a:srgbClr val="3333FF"/>
                </a:solidFill>
              </a:rPr>
              <a:t>）增加（或减少）体系总压力，平衡将向气体分子总数减少（或增大）的方向移动；</a:t>
            </a:r>
          </a:p>
          <a:p>
            <a:pPr algn="just" eaLnBrk="0" hangingPunct="0">
              <a:lnSpc>
                <a:spcPct val="110000"/>
              </a:lnSpc>
            </a:pPr>
            <a:r>
              <a:rPr lang="zh-CN" altLang="en-US" sz="3200" dirty="0">
                <a:solidFill>
                  <a:srgbClr val="3333FF"/>
                </a:solidFill>
              </a:rPr>
              <a:t>（</a:t>
            </a:r>
            <a:r>
              <a:rPr lang="en-US" altLang="zh-CN" sz="3200" dirty="0">
                <a:solidFill>
                  <a:srgbClr val="3333FF"/>
                </a:solidFill>
              </a:rPr>
              <a:t>3</a:t>
            </a:r>
            <a:r>
              <a:rPr lang="zh-CN" altLang="en-US" sz="3200" dirty="0">
                <a:solidFill>
                  <a:srgbClr val="3333FF"/>
                </a:solidFill>
              </a:rPr>
              <a:t>）升高（或降低）体系反应温度，平衡将向吸热（或放热）方向移动；</a:t>
            </a:r>
          </a:p>
          <a:p>
            <a:pPr algn="just" eaLnBrk="0" hangingPunct="0">
              <a:lnSpc>
                <a:spcPct val="110000"/>
              </a:lnSpc>
            </a:pPr>
            <a:r>
              <a:rPr lang="zh-CN" altLang="en-US" sz="3200" dirty="0">
                <a:solidFill>
                  <a:srgbClr val="3333FF"/>
                </a:solidFill>
              </a:rPr>
              <a:t>（</a:t>
            </a:r>
            <a:r>
              <a:rPr lang="en-US" altLang="zh-CN" sz="3200" dirty="0">
                <a:solidFill>
                  <a:srgbClr val="3333FF"/>
                </a:solidFill>
              </a:rPr>
              <a:t>4</a:t>
            </a:r>
            <a:r>
              <a:rPr lang="zh-CN" altLang="en-US" sz="3200" dirty="0">
                <a:solidFill>
                  <a:srgbClr val="3333FF"/>
                </a:solidFill>
              </a:rPr>
              <a:t>）催化剂对化学平衡的移动无影响，它只能缩短或改变达到化学平衡的时间。</a:t>
            </a:r>
          </a:p>
        </p:txBody>
      </p:sp>
      <p:sp>
        <p:nvSpPr>
          <p:cNvPr id="726019" name="Rectangle 3"/>
          <p:cNvSpPr>
            <a:spLocks noGrp="1" noChangeArrowheads="1"/>
          </p:cNvSpPr>
          <p:nvPr>
            <p:ph type="title" idx="4294967295"/>
          </p:nvPr>
        </p:nvSpPr>
        <p:spPr>
          <a:xfrm>
            <a:off x="1285853" y="0"/>
            <a:ext cx="7858148" cy="836613"/>
          </a:xfrm>
        </p:spPr>
        <p:txBody>
          <a:bodyPr/>
          <a:lstStyle/>
          <a:p>
            <a:r>
              <a:rPr lang="zh-CN" altLang="en-US" sz="3200" dirty="0"/>
              <a:t>平衡移动原理（</a:t>
            </a:r>
            <a:r>
              <a:rPr lang="en-GB" altLang="zh-CN" sz="3200" b="1" i="1" dirty="0">
                <a:solidFill>
                  <a:srgbClr val="FF00FF"/>
                </a:solidFill>
                <a:latin typeface="Times New Roman" pitchFamily="18" charset="0"/>
              </a:rPr>
              <a:t>Le </a:t>
            </a:r>
            <a:r>
              <a:rPr lang="en-GB" altLang="zh-CN" sz="3200" b="1" i="1" dirty="0" err="1">
                <a:solidFill>
                  <a:srgbClr val="FF00FF"/>
                </a:solidFill>
                <a:latin typeface="Times New Roman" pitchFamily="18" charset="0"/>
              </a:rPr>
              <a:t>Chatelier’s</a:t>
            </a:r>
            <a:r>
              <a:rPr lang="en-GB" altLang="zh-CN" sz="3200" b="1" i="1" dirty="0">
                <a:solidFill>
                  <a:srgbClr val="FF00FF"/>
                </a:solidFill>
                <a:latin typeface="Times New Roman" pitchFamily="18" charset="0"/>
              </a:rPr>
              <a:t> Principle</a:t>
            </a:r>
            <a:r>
              <a:rPr lang="en-US" altLang="zh-CN" sz="3200" dirty="0"/>
              <a:t> </a:t>
            </a:r>
            <a:r>
              <a:rPr lang="zh-CN" altLang="en-US" sz="3200" dirty="0"/>
              <a:t>）</a:t>
            </a:r>
          </a:p>
        </p:txBody>
      </p:sp>
      <p:pic>
        <p:nvPicPr>
          <p:cNvPr id="726020"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FFF294C4-0C5D-44C8-8DD0-ED5191B4A482}"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4B0A3C32-6A69-4F57-B8E9-E7813CFFED74}" type="slidenum">
              <a:rPr lang="en-US" altLang="zh-CN"/>
              <a:pPr/>
              <a:t>177</a:t>
            </a:fld>
            <a:endParaRPr lang="en-US" altLang="zh-CN"/>
          </a:p>
        </p:txBody>
      </p:sp>
      <p:sp>
        <p:nvSpPr>
          <p:cNvPr id="727042" name="Text Box 2"/>
          <p:cNvSpPr txBox="1">
            <a:spLocks noChangeArrowheads="1"/>
          </p:cNvSpPr>
          <p:nvPr/>
        </p:nvSpPr>
        <p:spPr bwMode="auto">
          <a:xfrm>
            <a:off x="828675" y="1219200"/>
            <a:ext cx="6048375" cy="3425825"/>
          </a:xfrm>
          <a:prstGeom prst="rect">
            <a:avLst/>
          </a:prstGeom>
          <a:noFill/>
          <a:ln w="12700" cap="sq">
            <a:noFill/>
            <a:miter lim="800000"/>
            <a:headEnd type="none" w="sm" len="sm"/>
            <a:tailEnd type="none" w="sm" len="sm"/>
          </a:ln>
          <a:effectLst/>
        </p:spPr>
        <p:txBody>
          <a:bodyPr>
            <a:spAutoFit/>
          </a:bodyPr>
          <a:lstStyle/>
          <a:p>
            <a:pPr algn="l">
              <a:lnSpc>
                <a:spcPct val="130000"/>
              </a:lnSpc>
              <a:buClr>
                <a:srgbClr val="FF00FF"/>
              </a:buClr>
              <a:buFont typeface="Wingdings" pitchFamily="2" charset="2"/>
              <a:buChar char="v"/>
            </a:pPr>
            <a:r>
              <a:rPr lang="zh-CN" altLang="en-US" sz="2800" dirty="0">
                <a:solidFill>
                  <a:srgbClr val="FF0000"/>
                </a:solidFill>
              </a:rPr>
              <a:t>勒</a:t>
            </a:r>
            <a:r>
              <a:rPr lang="en-US" altLang="zh-CN" sz="2800" dirty="0">
                <a:solidFill>
                  <a:srgbClr val="FF0000"/>
                </a:solidFill>
              </a:rPr>
              <a:t>·</a:t>
            </a:r>
            <a:r>
              <a:rPr lang="zh-CN" altLang="en-US" sz="2800" dirty="0">
                <a:solidFill>
                  <a:srgbClr val="FF0000"/>
                </a:solidFill>
              </a:rPr>
              <a:t>夏特列原理：</a:t>
            </a:r>
          </a:p>
          <a:p>
            <a:pPr algn="l">
              <a:lnSpc>
                <a:spcPct val="130000"/>
              </a:lnSpc>
            </a:pPr>
            <a:r>
              <a:rPr lang="zh-CN" altLang="en-US" sz="2800" dirty="0">
                <a:solidFill>
                  <a:srgbClr val="0000CC"/>
                </a:solidFill>
              </a:rPr>
              <a:t>当体系达到平衡后</a:t>
            </a:r>
            <a:r>
              <a:rPr lang="en-GB" altLang="zh-CN" sz="2800" dirty="0">
                <a:solidFill>
                  <a:srgbClr val="0000CC"/>
                </a:solidFill>
              </a:rPr>
              <a:t>, </a:t>
            </a:r>
            <a:r>
              <a:rPr lang="zh-CN" altLang="en-US" sz="2800" dirty="0">
                <a:solidFill>
                  <a:srgbClr val="0000CC"/>
                </a:solidFill>
              </a:rPr>
              <a:t>若改变平衡状态的任一条件</a:t>
            </a:r>
            <a:r>
              <a:rPr lang="en-US" altLang="zh-CN" sz="2800" dirty="0">
                <a:solidFill>
                  <a:srgbClr val="0000CC"/>
                </a:solidFill>
              </a:rPr>
              <a:t>(</a:t>
            </a:r>
            <a:r>
              <a:rPr lang="zh-CN" altLang="en-US" sz="2800" dirty="0">
                <a:solidFill>
                  <a:srgbClr val="0000CC"/>
                </a:solidFill>
              </a:rPr>
              <a:t>如浓度、 压力、 温度</a:t>
            </a:r>
            <a:r>
              <a:rPr lang="en-US" altLang="zh-CN" sz="2800" dirty="0">
                <a:solidFill>
                  <a:srgbClr val="0000CC"/>
                </a:solidFill>
              </a:rPr>
              <a:t>)</a:t>
            </a:r>
            <a:r>
              <a:rPr lang="zh-CN" altLang="en-US" sz="2800" dirty="0">
                <a:solidFill>
                  <a:srgbClr val="0000CC"/>
                </a:solidFill>
              </a:rPr>
              <a:t>，平衡就向着能减弱其改变的方向移动。</a:t>
            </a:r>
          </a:p>
          <a:p>
            <a:pPr algn="l">
              <a:lnSpc>
                <a:spcPct val="130000"/>
              </a:lnSpc>
              <a:buClr>
                <a:srgbClr val="FF00FF"/>
              </a:buClr>
              <a:buFont typeface="Wingdings" pitchFamily="2" charset="2"/>
              <a:buChar char="v"/>
            </a:pPr>
            <a:r>
              <a:rPr lang="zh-CN" altLang="en-US" sz="2800" dirty="0">
                <a:solidFill>
                  <a:srgbClr val="0000CC"/>
                </a:solidFill>
              </a:rPr>
              <a:t>此原理既适用于化学平衡体系，也适用于物理等平衡体系。</a:t>
            </a:r>
          </a:p>
        </p:txBody>
      </p:sp>
      <p:pic>
        <p:nvPicPr>
          <p:cNvPr id="727043" name="Picture 3"/>
          <p:cNvPicPr>
            <a:picLocks noChangeAspect="1" noChangeArrowheads="1"/>
          </p:cNvPicPr>
          <p:nvPr/>
        </p:nvPicPr>
        <p:blipFill>
          <a:blip r:embed="rId2"/>
          <a:srcRect/>
          <a:stretch>
            <a:fillRect/>
          </a:stretch>
        </p:blipFill>
        <p:spPr bwMode="auto">
          <a:xfrm>
            <a:off x="6869113" y="1341438"/>
            <a:ext cx="2095500" cy="2857500"/>
          </a:xfrm>
          <a:prstGeom prst="rect">
            <a:avLst/>
          </a:prstGeom>
          <a:noFill/>
          <a:ln w="25400">
            <a:solidFill>
              <a:srgbClr val="FF0000"/>
            </a:solidFill>
            <a:miter lim="800000"/>
            <a:headEnd/>
            <a:tailEnd/>
          </a:ln>
        </p:spPr>
      </p:pic>
      <p:sp>
        <p:nvSpPr>
          <p:cNvPr id="727044" name="Text Box 4"/>
          <p:cNvSpPr txBox="1">
            <a:spLocks noChangeArrowheads="1"/>
          </p:cNvSpPr>
          <p:nvPr/>
        </p:nvSpPr>
        <p:spPr bwMode="auto">
          <a:xfrm>
            <a:off x="755650" y="5229225"/>
            <a:ext cx="7991475" cy="1117600"/>
          </a:xfrm>
          <a:prstGeom prst="rect">
            <a:avLst/>
          </a:prstGeom>
          <a:noFill/>
          <a:ln w="12700" cap="sq">
            <a:noFill/>
            <a:miter lim="800000"/>
            <a:headEnd type="none" w="sm" len="sm"/>
            <a:tailEnd type="none" w="sm" len="sm"/>
          </a:ln>
          <a:effectLst/>
        </p:spPr>
        <p:txBody>
          <a:bodyPr>
            <a:spAutoFit/>
          </a:bodyPr>
          <a:lstStyle/>
          <a:p>
            <a:pPr algn="l">
              <a:lnSpc>
                <a:spcPct val="120000"/>
              </a:lnSpc>
              <a:buClr>
                <a:srgbClr val="FF00FF"/>
              </a:buClr>
              <a:buFont typeface="Wingdings" pitchFamily="2" charset="2"/>
              <a:buChar char="v"/>
            </a:pPr>
            <a:r>
              <a:rPr lang="zh-CN" altLang="en-US" sz="2800" dirty="0">
                <a:solidFill>
                  <a:srgbClr val="FF0000"/>
                </a:solidFill>
              </a:rPr>
              <a:t>注意：</a:t>
            </a:r>
            <a:r>
              <a:rPr lang="zh-CN" altLang="en-US" sz="2800" dirty="0">
                <a:solidFill>
                  <a:srgbClr val="0000CC"/>
                </a:solidFill>
              </a:rPr>
              <a:t>平衡移动原理只适用于已达平衡的体系，而不适用于非平衡体系。</a:t>
            </a:r>
          </a:p>
        </p:txBody>
      </p:sp>
      <p:sp>
        <p:nvSpPr>
          <p:cNvPr id="727045" name="Rectangle 5"/>
          <p:cNvSpPr>
            <a:spLocks noGrp="1" noChangeArrowheads="1"/>
          </p:cNvSpPr>
          <p:nvPr>
            <p:ph type="title" idx="4294967295"/>
          </p:nvPr>
        </p:nvSpPr>
        <p:spPr>
          <a:xfrm>
            <a:off x="1214415" y="0"/>
            <a:ext cx="7410474" cy="836613"/>
          </a:xfrm>
        </p:spPr>
        <p:txBody>
          <a:bodyPr/>
          <a:lstStyle/>
          <a:p>
            <a:r>
              <a:rPr lang="zh-CN" altLang="en-US" sz="3200" dirty="0">
                <a:latin typeface="Times New Roman" pitchFamily="18" charset="0"/>
              </a:rPr>
              <a:t>平衡移动原理（</a:t>
            </a:r>
            <a:r>
              <a:rPr lang="en-GB" altLang="zh-CN" sz="3200" b="1" i="1" dirty="0">
                <a:solidFill>
                  <a:srgbClr val="FF00FF"/>
                </a:solidFill>
                <a:latin typeface="Times New Roman" pitchFamily="18" charset="0"/>
              </a:rPr>
              <a:t>Le </a:t>
            </a:r>
            <a:r>
              <a:rPr lang="en-GB" altLang="zh-CN" sz="3200" b="1" i="1" dirty="0" err="1">
                <a:solidFill>
                  <a:srgbClr val="FF00FF"/>
                </a:solidFill>
                <a:latin typeface="Times New Roman" pitchFamily="18" charset="0"/>
              </a:rPr>
              <a:t>Chatelier’s</a:t>
            </a:r>
            <a:r>
              <a:rPr lang="en-GB" altLang="zh-CN" sz="3200" b="1" i="1" dirty="0">
                <a:solidFill>
                  <a:srgbClr val="FF00FF"/>
                </a:solidFill>
                <a:latin typeface="Times New Roman" pitchFamily="18" charset="0"/>
              </a:rPr>
              <a:t> Principle</a:t>
            </a:r>
            <a:r>
              <a:rPr lang="en-US" altLang="zh-CN" sz="3200" dirty="0">
                <a:latin typeface="Times New Roman" pitchFamily="18" charset="0"/>
              </a:rPr>
              <a:t> </a:t>
            </a:r>
            <a:r>
              <a:rPr lang="zh-CN" altLang="en-US" sz="3200" dirty="0">
                <a:latin typeface="Times New Roman" pitchFamily="18" charset="0"/>
              </a:rPr>
              <a:t>）</a:t>
            </a:r>
          </a:p>
        </p:txBody>
      </p:sp>
      <p:pic>
        <p:nvPicPr>
          <p:cNvPr id="727046" name="Picture 6"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E752E8F-F7B5-41EE-BFE6-7977E3B64154}"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B9BCE13E-25CF-4599-A847-BE5D98D631F4}" type="slidenum">
              <a:rPr lang="en-US" altLang="zh-CN"/>
              <a:pPr/>
              <a:t>178</a:t>
            </a:fld>
            <a:endParaRPr lang="en-US" altLang="zh-CN"/>
          </a:p>
        </p:txBody>
      </p:sp>
      <p:sp>
        <p:nvSpPr>
          <p:cNvPr id="831490" name="Rectangle 2"/>
          <p:cNvSpPr>
            <a:spLocks noGrp="1" noChangeArrowheads="1"/>
          </p:cNvSpPr>
          <p:nvPr>
            <p:ph type="title"/>
          </p:nvPr>
        </p:nvSpPr>
        <p:spPr>
          <a:xfrm>
            <a:off x="1066800" y="228600"/>
            <a:ext cx="7543800" cy="701675"/>
          </a:xfrm>
          <a:noFill/>
          <a:ln/>
        </p:spPr>
        <p:txBody>
          <a:bodyPr anchor="t">
            <a:spAutoFit/>
          </a:bodyPr>
          <a:lstStyle/>
          <a:p>
            <a:r>
              <a:rPr lang="en-US" altLang="zh-CN">
                <a:latin typeface="Times New Roman" pitchFamily="18" charset="0"/>
              </a:rPr>
              <a:t>1.4 </a:t>
            </a:r>
            <a:r>
              <a:rPr lang="zh-CN" altLang="en-US">
                <a:latin typeface="Times New Roman" pitchFamily="18" charset="0"/>
              </a:rPr>
              <a:t>化学反应速率</a:t>
            </a:r>
          </a:p>
        </p:txBody>
      </p:sp>
      <p:sp>
        <p:nvSpPr>
          <p:cNvPr id="831491" name="Rectangle 3"/>
          <p:cNvSpPr>
            <a:spLocks noChangeArrowheads="1"/>
          </p:cNvSpPr>
          <p:nvPr/>
        </p:nvSpPr>
        <p:spPr bwMode="auto">
          <a:xfrm>
            <a:off x="1357290" y="1357298"/>
            <a:ext cx="6734175" cy="2892425"/>
          </a:xfrm>
          <a:prstGeom prst="rect">
            <a:avLst/>
          </a:prstGeom>
          <a:noFill/>
          <a:ln w="9525" algn="ctr">
            <a:noFill/>
            <a:miter lim="800000"/>
            <a:headEnd/>
            <a:tailEnd/>
          </a:ln>
          <a:effectLst/>
        </p:spPr>
        <p:txBody>
          <a:bodyPr>
            <a:spAutoFit/>
          </a:bodyPr>
          <a:lstStyle/>
          <a:p>
            <a:pPr algn="l">
              <a:lnSpc>
                <a:spcPct val="170000"/>
              </a:lnSpc>
            </a:pPr>
            <a:r>
              <a:rPr lang="en-US" altLang="zh-CN" sz="3600" dirty="0">
                <a:solidFill>
                  <a:srgbClr val="FF0000"/>
                </a:solidFill>
                <a:hlinkClick r:id="rId2" action="ppaction://hlinksldjump"/>
              </a:rPr>
              <a:t>1.4.1 </a:t>
            </a:r>
            <a:r>
              <a:rPr lang="zh-CN" altLang="en-US" sz="3600" dirty="0">
                <a:solidFill>
                  <a:srgbClr val="FF0000"/>
                </a:solidFill>
                <a:hlinkClick r:id="rId2" action="ppaction://hlinksldjump"/>
              </a:rPr>
              <a:t>化学反应速率的表示方法</a:t>
            </a:r>
            <a:endParaRPr lang="zh-CN" altLang="en-US" sz="3600" dirty="0">
              <a:solidFill>
                <a:srgbClr val="FF0000"/>
              </a:solidFill>
            </a:endParaRPr>
          </a:p>
          <a:p>
            <a:pPr algn="l">
              <a:lnSpc>
                <a:spcPct val="170000"/>
              </a:lnSpc>
            </a:pPr>
            <a:r>
              <a:rPr lang="en-US" altLang="zh-CN" sz="3600" dirty="0">
                <a:solidFill>
                  <a:srgbClr val="FF0000"/>
                </a:solidFill>
                <a:hlinkClick r:id="rId3" action="ppaction://hlinksldjump"/>
              </a:rPr>
              <a:t>1.4.2 </a:t>
            </a:r>
            <a:r>
              <a:rPr lang="zh-CN" altLang="en-US" sz="3600" dirty="0">
                <a:solidFill>
                  <a:srgbClr val="FF0000"/>
                </a:solidFill>
                <a:hlinkClick r:id="rId3" action="ppaction://hlinksldjump"/>
              </a:rPr>
              <a:t>影响化学反应速率的因素</a:t>
            </a:r>
            <a:endParaRPr lang="zh-CN" altLang="en-US" sz="3600" dirty="0">
              <a:solidFill>
                <a:srgbClr val="FF0000"/>
              </a:solidFill>
            </a:endParaRPr>
          </a:p>
          <a:p>
            <a:pPr algn="l">
              <a:lnSpc>
                <a:spcPct val="170000"/>
              </a:lnSpc>
            </a:pPr>
            <a:r>
              <a:rPr lang="en-US" altLang="zh-CN" sz="3600" dirty="0">
                <a:solidFill>
                  <a:srgbClr val="FF0000"/>
                </a:solidFill>
                <a:hlinkClick r:id="rId4" action="ppaction://hlinksldjump"/>
              </a:rPr>
              <a:t>1.4.3 </a:t>
            </a:r>
            <a:r>
              <a:rPr lang="zh-CN" altLang="en-US" sz="3600" dirty="0">
                <a:solidFill>
                  <a:srgbClr val="FF0000"/>
                </a:solidFill>
                <a:hlinkClick r:id="rId4" action="ppaction://hlinksldjump"/>
              </a:rPr>
              <a:t>影响多相反应速率的因素</a:t>
            </a:r>
            <a:endParaRPr lang="zh-CN" altLang="en-US" sz="3600" dirty="0">
              <a:solidFill>
                <a:srgbClr val="FF0000"/>
              </a:solidFill>
            </a:endParaRPr>
          </a:p>
        </p:txBody>
      </p:sp>
      <p:pic>
        <p:nvPicPr>
          <p:cNvPr id="831492" name="Picture 4"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4"/>
          <p:cNvSpPr txBox="1">
            <a:spLocks noChangeArrowheads="1"/>
          </p:cNvSpPr>
          <p:nvPr/>
        </p:nvSpPr>
        <p:spPr bwMode="auto">
          <a:xfrm>
            <a:off x="971550" y="2349500"/>
            <a:ext cx="1971675" cy="528638"/>
          </a:xfrm>
          <a:prstGeom prst="rect">
            <a:avLst/>
          </a:prstGeom>
          <a:solidFill>
            <a:schemeClr val="accent1"/>
          </a:solidFill>
          <a:ln w="9525">
            <a:solidFill>
              <a:srgbClr val="F1F7A7"/>
            </a:solidFill>
            <a:miter lim="800000"/>
            <a:headEnd/>
            <a:tailEnd/>
          </a:ln>
        </p:spPr>
        <p:txBody>
          <a:bodyPr wrap="none">
            <a:spAutoFit/>
          </a:bodyPr>
          <a:lstStyle/>
          <a:p>
            <a:r>
              <a:rPr lang="zh-CN" altLang="en-US" sz="2800" b="0" dirty="0"/>
              <a:t>化学热力学</a:t>
            </a:r>
          </a:p>
        </p:txBody>
      </p:sp>
      <p:sp>
        <p:nvSpPr>
          <p:cNvPr id="111619" name="Text Box 5"/>
          <p:cNvSpPr txBox="1">
            <a:spLocks noChangeArrowheads="1"/>
          </p:cNvSpPr>
          <p:nvPr/>
        </p:nvSpPr>
        <p:spPr bwMode="auto">
          <a:xfrm>
            <a:off x="971550" y="3429000"/>
            <a:ext cx="1962150" cy="519113"/>
          </a:xfrm>
          <a:prstGeom prst="rect">
            <a:avLst/>
          </a:prstGeom>
          <a:solidFill>
            <a:schemeClr val="accent1"/>
          </a:solidFill>
          <a:ln w="9525">
            <a:noFill/>
            <a:miter lim="800000"/>
            <a:headEnd/>
            <a:tailEnd/>
          </a:ln>
        </p:spPr>
        <p:txBody>
          <a:bodyPr wrap="none">
            <a:spAutoFit/>
          </a:bodyPr>
          <a:lstStyle/>
          <a:p>
            <a:r>
              <a:rPr lang="zh-CN" altLang="en-US" sz="2800" b="0"/>
              <a:t>化学动力学</a:t>
            </a:r>
          </a:p>
        </p:txBody>
      </p:sp>
      <p:sp>
        <p:nvSpPr>
          <p:cNvPr id="111620" name="Text Box 6"/>
          <p:cNvSpPr txBox="1">
            <a:spLocks noChangeArrowheads="1"/>
          </p:cNvSpPr>
          <p:nvPr/>
        </p:nvSpPr>
        <p:spPr bwMode="auto">
          <a:xfrm>
            <a:off x="3924300" y="1196975"/>
            <a:ext cx="3954929" cy="523220"/>
          </a:xfrm>
          <a:prstGeom prst="rect">
            <a:avLst/>
          </a:prstGeom>
          <a:solidFill>
            <a:srgbClr val="F5FEA0"/>
          </a:solidFill>
          <a:ln w="9525">
            <a:noFill/>
            <a:miter lim="800000"/>
            <a:headEnd/>
            <a:tailEnd/>
          </a:ln>
        </p:spPr>
        <p:txBody>
          <a:bodyPr wrap="none">
            <a:spAutoFit/>
          </a:bodyPr>
          <a:lstStyle/>
          <a:p>
            <a:r>
              <a:rPr lang="en-US" altLang="zh-CN" sz="2800" b="0" dirty="0"/>
              <a:t>1.</a:t>
            </a:r>
            <a:r>
              <a:rPr lang="zh-CN" altLang="en-US" sz="2800" b="0" dirty="0" smtClean="0"/>
              <a:t>热化学   </a:t>
            </a:r>
            <a:r>
              <a:rPr lang="en-US" altLang="zh-CN" sz="2800" b="0" dirty="0" smtClean="0"/>
              <a:t>2</a:t>
            </a:r>
            <a:r>
              <a:rPr lang="en-US" altLang="zh-CN" sz="2800" b="0" dirty="0"/>
              <a:t>.</a:t>
            </a:r>
            <a:r>
              <a:rPr lang="zh-CN" altLang="en-US" sz="2800" b="0" dirty="0"/>
              <a:t>方向和限度</a:t>
            </a:r>
          </a:p>
        </p:txBody>
      </p:sp>
      <p:sp>
        <p:nvSpPr>
          <p:cNvPr id="111621" name="Text Box 7"/>
          <p:cNvSpPr txBox="1">
            <a:spLocks noChangeArrowheads="1"/>
          </p:cNvSpPr>
          <p:nvPr/>
        </p:nvSpPr>
        <p:spPr bwMode="auto">
          <a:xfrm>
            <a:off x="4427538" y="2349500"/>
            <a:ext cx="2317750" cy="519113"/>
          </a:xfrm>
          <a:prstGeom prst="rect">
            <a:avLst/>
          </a:prstGeom>
          <a:solidFill>
            <a:srgbClr val="F5FEA0"/>
          </a:solidFill>
          <a:ln w="9525">
            <a:noFill/>
            <a:miter lim="800000"/>
            <a:headEnd/>
            <a:tailEnd/>
          </a:ln>
        </p:spPr>
        <p:txBody>
          <a:bodyPr wrap="none">
            <a:spAutoFit/>
          </a:bodyPr>
          <a:lstStyle/>
          <a:p>
            <a:r>
              <a:rPr lang="zh-CN" altLang="en-US" sz="2800" b="0" dirty="0"/>
              <a:t>反应的可能性</a:t>
            </a:r>
          </a:p>
        </p:txBody>
      </p:sp>
      <p:sp>
        <p:nvSpPr>
          <p:cNvPr id="111622" name="Text Box 8"/>
          <p:cNvSpPr txBox="1">
            <a:spLocks noChangeArrowheads="1"/>
          </p:cNvSpPr>
          <p:nvPr/>
        </p:nvSpPr>
        <p:spPr bwMode="auto">
          <a:xfrm>
            <a:off x="4427538" y="3357563"/>
            <a:ext cx="2317750" cy="519112"/>
          </a:xfrm>
          <a:prstGeom prst="rect">
            <a:avLst/>
          </a:prstGeom>
          <a:solidFill>
            <a:srgbClr val="F5FEA0"/>
          </a:solidFill>
          <a:ln w="9525">
            <a:noFill/>
            <a:miter lim="800000"/>
            <a:headEnd/>
            <a:tailEnd/>
          </a:ln>
        </p:spPr>
        <p:txBody>
          <a:bodyPr wrap="none">
            <a:spAutoFit/>
          </a:bodyPr>
          <a:lstStyle/>
          <a:p>
            <a:r>
              <a:rPr lang="zh-CN" altLang="en-US" sz="2800" b="0"/>
              <a:t>反应的现实性</a:t>
            </a:r>
          </a:p>
        </p:txBody>
      </p:sp>
      <p:sp>
        <p:nvSpPr>
          <p:cNvPr id="111623" name="Text Box 9"/>
          <p:cNvSpPr txBox="1">
            <a:spLocks noChangeArrowheads="1"/>
          </p:cNvSpPr>
          <p:nvPr/>
        </p:nvSpPr>
        <p:spPr bwMode="auto">
          <a:xfrm>
            <a:off x="4067175" y="4508500"/>
            <a:ext cx="3954929" cy="523220"/>
          </a:xfrm>
          <a:prstGeom prst="rect">
            <a:avLst/>
          </a:prstGeom>
          <a:solidFill>
            <a:srgbClr val="F5FEA0"/>
          </a:solidFill>
          <a:ln w="9525">
            <a:noFill/>
            <a:miter lim="800000"/>
            <a:headEnd/>
            <a:tailEnd/>
          </a:ln>
        </p:spPr>
        <p:txBody>
          <a:bodyPr wrap="none">
            <a:spAutoFit/>
          </a:bodyPr>
          <a:lstStyle/>
          <a:p>
            <a:r>
              <a:rPr lang="en-US" altLang="zh-CN" sz="2800" b="0" dirty="0"/>
              <a:t>1.</a:t>
            </a:r>
            <a:r>
              <a:rPr lang="zh-CN" altLang="en-US" sz="2800" b="0" dirty="0" smtClean="0"/>
              <a:t>反应速率   </a:t>
            </a:r>
            <a:r>
              <a:rPr lang="en-US" altLang="zh-CN" sz="2800" b="0" dirty="0" smtClean="0"/>
              <a:t>2</a:t>
            </a:r>
            <a:r>
              <a:rPr lang="en-US" altLang="zh-CN" sz="2800" b="0" dirty="0"/>
              <a:t>.</a:t>
            </a:r>
            <a:r>
              <a:rPr lang="zh-CN" altLang="en-US" sz="2800" b="0" dirty="0"/>
              <a:t>反应机理</a:t>
            </a:r>
          </a:p>
        </p:txBody>
      </p:sp>
      <p:sp>
        <p:nvSpPr>
          <p:cNvPr id="111624" name="Text Box 10"/>
          <p:cNvSpPr txBox="1">
            <a:spLocks noChangeArrowheads="1"/>
          </p:cNvSpPr>
          <p:nvPr/>
        </p:nvSpPr>
        <p:spPr bwMode="auto">
          <a:xfrm>
            <a:off x="323850" y="5300663"/>
            <a:ext cx="8459788" cy="946150"/>
          </a:xfrm>
          <a:prstGeom prst="rect">
            <a:avLst/>
          </a:prstGeom>
          <a:noFill/>
          <a:ln w="9525">
            <a:noFill/>
            <a:miter lim="800000"/>
            <a:headEnd/>
            <a:tailEnd/>
          </a:ln>
        </p:spPr>
        <p:txBody>
          <a:bodyPr>
            <a:spAutoFit/>
          </a:bodyPr>
          <a:lstStyle/>
          <a:p>
            <a:r>
              <a:rPr lang="en-US" altLang="zh-CN" sz="2800">
                <a:solidFill>
                  <a:srgbClr val="0000CC"/>
                </a:solidFill>
              </a:rPr>
              <a:t>    </a:t>
            </a:r>
            <a:r>
              <a:rPr lang="zh-CN" altLang="en-US" sz="2800">
                <a:solidFill>
                  <a:srgbClr val="0000CC"/>
                </a:solidFill>
              </a:rPr>
              <a:t>反应自发进行的趋势大，不一定反应速率快，不能用△</a:t>
            </a:r>
            <a:r>
              <a:rPr lang="en-US" altLang="zh-CN" sz="2800" baseline="-25000">
                <a:solidFill>
                  <a:srgbClr val="0000CC"/>
                </a:solidFill>
              </a:rPr>
              <a:t>r</a:t>
            </a:r>
            <a:r>
              <a:rPr lang="en-US" altLang="zh-CN" sz="2800">
                <a:solidFill>
                  <a:srgbClr val="0000CC"/>
                </a:solidFill>
              </a:rPr>
              <a:t>G</a:t>
            </a:r>
            <a:r>
              <a:rPr lang="zh-CN" altLang="en-US" sz="2800">
                <a:solidFill>
                  <a:srgbClr val="0000CC"/>
                </a:solidFill>
              </a:rPr>
              <a:t>来判断反应速率的快慢。</a:t>
            </a:r>
          </a:p>
        </p:txBody>
      </p:sp>
      <p:sp>
        <p:nvSpPr>
          <p:cNvPr id="111626" name="AutoShape 12"/>
          <p:cNvSpPr>
            <a:spLocks noChangeArrowheads="1"/>
          </p:cNvSpPr>
          <p:nvPr/>
        </p:nvSpPr>
        <p:spPr bwMode="auto">
          <a:xfrm>
            <a:off x="3203575" y="2636838"/>
            <a:ext cx="1008063" cy="71437"/>
          </a:xfrm>
          <a:prstGeom prst="rightArrow">
            <a:avLst>
              <a:gd name="adj1" fmla="val 50000"/>
              <a:gd name="adj2" fmla="val 352780"/>
            </a:avLst>
          </a:prstGeom>
          <a:solidFill>
            <a:schemeClr val="accent1"/>
          </a:solidFill>
          <a:ln w="9525">
            <a:solidFill>
              <a:schemeClr val="tx1"/>
            </a:solidFill>
            <a:miter lim="800000"/>
            <a:headEnd/>
            <a:tailEnd/>
          </a:ln>
        </p:spPr>
        <p:txBody>
          <a:bodyPr wrap="none" anchor="ctr"/>
          <a:lstStyle/>
          <a:p>
            <a:endParaRPr lang="zh-CN" altLang="en-US"/>
          </a:p>
        </p:txBody>
      </p:sp>
      <p:sp>
        <p:nvSpPr>
          <p:cNvPr id="111627" name="AutoShape 13"/>
          <p:cNvSpPr>
            <a:spLocks noChangeArrowheads="1"/>
          </p:cNvSpPr>
          <p:nvPr/>
        </p:nvSpPr>
        <p:spPr bwMode="auto">
          <a:xfrm rot="5400000">
            <a:off x="5236368" y="4133057"/>
            <a:ext cx="468313" cy="69850"/>
          </a:xfrm>
          <a:prstGeom prst="rightArrow">
            <a:avLst>
              <a:gd name="adj1" fmla="val 50000"/>
              <a:gd name="adj2" fmla="val 167614"/>
            </a:avLst>
          </a:prstGeom>
          <a:solidFill>
            <a:schemeClr val="accent1"/>
          </a:solidFill>
          <a:ln w="9525">
            <a:solidFill>
              <a:schemeClr val="tx1"/>
            </a:solidFill>
            <a:miter lim="800000"/>
            <a:headEnd/>
            <a:tailEnd/>
          </a:ln>
        </p:spPr>
        <p:txBody>
          <a:bodyPr wrap="none" anchor="ctr"/>
          <a:lstStyle/>
          <a:p>
            <a:endParaRPr lang="zh-CN" altLang="en-US"/>
          </a:p>
        </p:txBody>
      </p:sp>
      <p:sp>
        <p:nvSpPr>
          <p:cNvPr id="111628" name="AutoShape 14"/>
          <p:cNvSpPr>
            <a:spLocks noChangeArrowheads="1"/>
          </p:cNvSpPr>
          <p:nvPr/>
        </p:nvSpPr>
        <p:spPr bwMode="auto">
          <a:xfrm>
            <a:off x="3203575" y="3573463"/>
            <a:ext cx="1008063" cy="71437"/>
          </a:xfrm>
          <a:prstGeom prst="rightArrow">
            <a:avLst>
              <a:gd name="adj1" fmla="val 50000"/>
              <a:gd name="adj2" fmla="val 352780"/>
            </a:avLst>
          </a:prstGeom>
          <a:solidFill>
            <a:schemeClr val="accent1"/>
          </a:solidFill>
          <a:ln w="9525">
            <a:solidFill>
              <a:schemeClr val="tx1"/>
            </a:solidFill>
            <a:miter lim="800000"/>
            <a:headEnd/>
            <a:tailEnd/>
          </a:ln>
        </p:spPr>
        <p:txBody>
          <a:bodyPr wrap="none" anchor="ctr"/>
          <a:lstStyle/>
          <a:p>
            <a:endParaRPr lang="zh-CN" altLang="en-US"/>
          </a:p>
        </p:txBody>
      </p:sp>
      <p:sp>
        <p:nvSpPr>
          <p:cNvPr id="111629" name="AutoShape 15"/>
          <p:cNvSpPr>
            <a:spLocks noChangeArrowheads="1"/>
          </p:cNvSpPr>
          <p:nvPr/>
        </p:nvSpPr>
        <p:spPr bwMode="auto">
          <a:xfrm rot="-5400000">
            <a:off x="5218112" y="1990726"/>
            <a:ext cx="504825" cy="69850"/>
          </a:xfrm>
          <a:prstGeom prst="rightArrow">
            <a:avLst>
              <a:gd name="adj1" fmla="val 50000"/>
              <a:gd name="adj2" fmla="val 180682"/>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smtClean="0">
                <a:latin typeface="Times New Roman" pitchFamily="18" charset="0"/>
              </a:rPr>
              <a:t>3. </a:t>
            </a:r>
            <a:r>
              <a:rPr lang="zh-CN" altLang="en-US" dirty="0" smtClean="0">
                <a:latin typeface="Times New Roman" pitchFamily="18" charset="0"/>
              </a:rPr>
              <a:t>热和功</a:t>
            </a:r>
            <a:endParaRPr lang="zh-CN" altLang="zh-CN" dirty="0"/>
          </a:p>
        </p:txBody>
      </p:sp>
      <p:sp>
        <p:nvSpPr>
          <p:cNvPr id="69636" name="Text Box 4"/>
          <p:cNvSpPr txBox="1">
            <a:spLocks noChangeArrowheads="1"/>
          </p:cNvSpPr>
          <p:nvPr/>
        </p:nvSpPr>
        <p:spPr bwMode="auto">
          <a:xfrm>
            <a:off x="468313" y="1484313"/>
            <a:ext cx="8064500" cy="1031875"/>
          </a:xfrm>
          <a:prstGeom prst="rect">
            <a:avLst/>
          </a:prstGeom>
          <a:noFill/>
          <a:ln w="9525">
            <a:noFill/>
            <a:miter lim="800000"/>
            <a:headEnd/>
            <a:tailEnd/>
          </a:ln>
        </p:spPr>
        <p:txBody>
          <a:bodyPr>
            <a:spAutoFit/>
          </a:bodyPr>
          <a:lstStyle/>
          <a:p>
            <a:pPr>
              <a:lnSpc>
                <a:spcPct val="110000"/>
              </a:lnSpc>
              <a:spcBef>
                <a:spcPct val="50000"/>
              </a:spcBef>
              <a:buClr>
                <a:srgbClr val="FF00FF"/>
              </a:buClr>
              <a:buFont typeface="Wingdings" pitchFamily="2" charset="2"/>
              <a:buChar char="v"/>
            </a:pPr>
            <a:r>
              <a:rPr kumimoji="1" lang="zh-CN" altLang="en-US" sz="2800">
                <a:solidFill>
                  <a:srgbClr val="FA0847"/>
                </a:solidFill>
                <a:latin typeface="Times New Roman" pitchFamily="18" charset="0"/>
                <a:ea typeface="黑体" pitchFamily="49" charset="-122"/>
              </a:rPr>
              <a:t>非体积功：</a:t>
            </a:r>
            <a:r>
              <a:rPr kumimoji="1" lang="zh-CN" altLang="en-US" sz="2800">
                <a:latin typeface="Times New Roman" pitchFamily="18" charset="0"/>
                <a:ea typeface="黑体" pitchFamily="49" charset="-122"/>
              </a:rPr>
              <a:t>体积功以外的所有其他形式的功，如电功、表面功、拉伸功、断裂功等</a:t>
            </a:r>
          </a:p>
        </p:txBody>
      </p:sp>
      <p:sp>
        <p:nvSpPr>
          <p:cNvPr id="69637" name="Rectangle 5"/>
          <p:cNvSpPr>
            <a:spLocks noChangeArrowheads="1"/>
          </p:cNvSpPr>
          <p:nvPr/>
        </p:nvSpPr>
        <p:spPr bwMode="auto">
          <a:xfrm>
            <a:off x="2124075" y="3213100"/>
            <a:ext cx="3384550" cy="604838"/>
          </a:xfrm>
          <a:prstGeom prst="rect">
            <a:avLst/>
          </a:prstGeom>
          <a:noFill/>
          <a:ln w="9525">
            <a:noFill/>
            <a:miter lim="800000"/>
            <a:headEnd/>
            <a:tailEnd/>
          </a:ln>
          <a:effectLst/>
        </p:spPr>
        <p:txBody>
          <a:bodyPr wrap="none">
            <a:spAutoFit/>
          </a:bodyPr>
          <a:lstStyle/>
          <a:p>
            <a:pPr>
              <a:lnSpc>
                <a:spcPct val="120000"/>
              </a:lnSpc>
              <a:spcBef>
                <a:spcPct val="20000"/>
              </a:spcBef>
              <a:buClr>
                <a:srgbClr val="FF0066"/>
              </a:buClr>
              <a:buFont typeface="Wingdings" pitchFamily="2" charset="2"/>
              <a:buNone/>
            </a:pPr>
            <a:r>
              <a:rPr kumimoji="1" lang="zh-CN" altLang="en-US" sz="2800">
                <a:solidFill>
                  <a:srgbClr val="0000FF"/>
                </a:solidFill>
                <a:latin typeface="Times New Roman" pitchFamily="18" charset="0"/>
                <a:ea typeface="黑体" pitchFamily="49" charset="-122"/>
              </a:rPr>
              <a:t>功是否为状态函数？</a:t>
            </a:r>
          </a:p>
        </p:txBody>
      </p:sp>
      <p:sp>
        <p:nvSpPr>
          <p:cNvPr id="69638" name="AutoShape 6"/>
          <p:cNvSpPr>
            <a:spLocks noChangeArrowheads="1"/>
          </p:cNvSpPr>
          <p:nvPr/>
        </p:nvSpPr>
        <p:spPr bwMode="auto">
          <a:xfrm>
            <a:off x="539750" y="2492375"/>
            <a:ext cx="1295400" cy="533400"/>
          </a:xfrm>
          <a:prstGeom prst="cloudCallout">
            <a:avLst>
              <a:gd name="adj1" fmla="val 188481"/>
              <a:gd name="adj2" fmla="val 86310"/>
            </a:avLst>
          </a:prstGeom>
          <a:solidFill>
            <a:srgbClr val="EEDDFF"/>
          </a:solidFill>
          <a:ln w="9525">
            <a:solidFill>
              <a:srgbClr val="3366FF"/>
            </a:solidFill>
            <a:miter lim="800000"/>
            <a:headEnd/>
            <a:tailEnd/>
          </a:ln>
          <a:effectLst/>
        </p:spPr>
        <p:txBody>
          <a:bodyPr/>
          <a:lstStyle/>
          <a:p>
            <a:pPr algn="ctr">
              <a:lnSpc>
                <a:spcPct val="80000"/>
              </a:lnSpc>
            </a:pPr>
            <a:r>
              <a:rPr kumimoji="1" lang="zh-CN" altLang="en-US" sz="2400" dirty="0">
                <a:solidFill>
                  <a:srgbClr val="CC3300"/>
                </a:solidFill>
                <a:latin typeface="Times New Roman" pitchFamily="18" charset="0"/>
                <a:ea typeface="隶书" pitchFamily="49" charset="-122"/>
              </a:rPr>
              <a:t>问题</a:t>
            </a:r>
          </a:p>
        </p:txBody>
      </p:sp>
      <p:sp>
        <p:nvSpPr>
          <p:cNvPr id="69639" name="Rectangle 7"/>
          <p:cNvSpPr>
            <a:spLocks noChangeArrowheads="1"/>
          </p:cNvSpPr>
          <p:nvPr/>
        </p:nvSpPr>
        <p:spPr bwMode="auto">
          <a:xfrm>
            <a:off x="0" y="3860800"/>
            <a:ext cx="9163050" cy="1544638"/>
          </a:xfrm>
          <a:prstGeom prst="rect">
            <a:avLst/>
          </a:prstGeom>
          <a:noFill/>
          <a:ln w="9525">
            <a:noFill/>
            <a:miter lim="800000"/>
            <a:headEnd/>
            <a:tailEnd/>
          </a:ln>
          <a:effectLst/>
        </p:spPr>
        <p:txBody>
          <a:bodyPr wrap="none">
            <a:spAutoFit/>
          </a:bodyPr>
          <a:lstStyle/>
          <a:p>
            <a:pPr>
              <a:spcBef>
                <a:spcPct val="20000"/>
              </a:spcBef>
            </a:pPr>
            <a:r>
              <a:rPr kumimoji="1" lang="zh-CN" altLang="en-US" sz="2800">
                <a:solidFill>
                  <a:srgbClr val="FF0066"/>
                </a:solidFill>
                <a:latin typeface="Times New Roman" pitchFamily="18" charset="0"/>
                <a:ea typeface="黑体" pitchFamily="49" charset="-122"/>
              </a:rPr>
              <a:t>注意：</a:t>
            </a:r>
            <a:r>
              <a:rPr kumimoji="1" lang="zh-CN" altLang="en-US" sz="2800">
                <a:latin typeface="Times New Roman" pitchFamily="18" charset="0"/>
                <a:ea typeface="黑体" pitchFamily="49" charset="-122"/>
              </a:rPr>
              <a:t>热和功都不是状态函数，</a:t>
            </a:r>
          </a:p>
          <a:p>
            <a:pPr>
              <a:spcBef>
                <a:spcPct val="20000"/>
              </a:spcBef>
            </a:pPr>
            <a:r>
              <a:rPr kumimoji="1" lang="zh-CN" altLang="en-US" sz="2800">
                <a:latin typeface="Times New Roman" pitchFamily="18" charset="0"/>
                <a:ea typeface="黑体" pitchFamily="49" charset="-122"/>
              </a:rPr>
              <a:t>     热</a:t>
            </a:r>
            <a:r>
              <a:rPr kumimoji="1" lang="en-US" altLang="zh-CN" sz="2800">
                <a:latin typeface="Times New Roman" pitchFamily="18" charset="0"/>
                <a:ea typeface="黑体" pitchFamily="49" charset="-122"/>
              </a:rPr>
              <a:t>—</a:t>
            </a:r>
            <a:r>
              <a:rPr kumimoji="1" lang="zh-CN" altLang="en-US" sz="2800">
                <a:latin typeface="Times New Roman" pitchFamily="18" charset="0"/>
                <a:ea typeface="黑体" pitchFamily="49" charset="-122"/>
              </a:rPr>
              <a:t>无序能，是大量质点以无序运动方式传递的能量；</a:t>
            </a:r>
          </a:p>
          <a:p>
            <a:pPr>
              <a:spcBef>
                <a:spcPct val="20000"/>
              </a:spcBef>
            </a:pPr>
            <a:r>
              <a:rPr kumimoji="1" lang="zh-CN" altLang="en-US" sz="2800">
                <a:latin typeface="Times New Roman" pitchFamily="18" charset="0"/>
                <a:ea typeface="黑体" pitchFamily="49" charset="-122"/>
              </a:rPr>
              <a:t>     功</a:t>
            </a:r>
            <a:r>
              <a:rPr kumimoji="1" lang="en-US" altLang="zh-CN" sz="2800">
                <a:latin typeface="Times New Roman" pitchFamily="18" charset="0"/>
                <a:ea typeface="黑体" pitchFamily="49" charset="-122"/>
              </a:rPr>
              <a:t>—</a:t>
            </a:r>
            <a:r>
              <a:rPr kumimoji="1" lang="zh-CN" altLang="en-US" sz="2800">
                <a:latin typeface="Times New Roman" pitchFamily="18" charset="0"/>
                <a:ea typeface="黑体" pitchFamily="49" charset="-122"/>
              </a:rPr>
              <a:t>有序能，是大量质点以有序运动而传递的能量。</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sz="half" idx="1"/>
          </p:nvPr>
        </p:nvSpPr>
        <p:spPr>
          <a:xfrm>
            <a:off x="468313" y="3860800"/>
            <a:ext cx="6264275" cy="1368425"/>
          </a:xfrm>
        </p:spPr>
        <p:txBody>
          <a:bodyPr/>
          <a:lstStyle/>
          <a:p>
            <a:pPr eaLnBrk="1" hangingPunct="1"/>
            <a:r>
              <a:rPr lang="zh-CN" altLang="en-US" sz="2800" dirty="0" smtClean="0"/>
              <a:t>化学反应的速率各有不同</a:t>
            </a:r>
          </a:p>
        </p:txBody>
      </p:sp>
      <p:sp>
        <p:nvSpPr>
          <p:cNvPr id="51204" name="Rectangle 4"/>
          <p:cNvSpPr>
            <a:spLocks noChangeArrowheads="1"/>
          </p:cNvSpPr>
          <p:nvPr/>
        </p:nvSpPr>
        <p:spPr bwMode="auto">
          <a:xfrm>
            <a:off x="395288" y="1341438"/>
            <a:ext cx="8748712" cy="2066925"/>
          </a:xfrm>
          <a:prstGeom prst="rect">
            <a:avLst/>
          </a:prstGeom>
          <a:noFill/>
          <a:ln w="9525" algn="ctr">
            <a:noFill/>
            <a:miter lim="800000"/>
            <a:headEnd/>
            <a:tailEnd/>
          </a:ln>
        </p:spPr>
        <p:txBody>
          <a:bodyPr anchor="ctr">
            <a:spAutoFit/>
          </a:bodyPr>
          <a:lstStyle/>
          <a:p>
            <a:pPr eaLnBrk="0" hangingPunct="0">
              <a:lnSpc>
                <a:spcPct val="90000"/>
              </a:lnSpc>
            </a:pPr>
            <a:r>
              <a:rPr kumimoji="1" lang="en-US" altLang="zh-CN" sz="2800" b="0" dirty="0">
                <a:solidFill>
                  <a:srgbClr val="0000CC"/>
                </a:solidFill>
                <a:latin typeface="Times New Roman" pitchFamily="18" charset="0"/>
                <a:ea typeface="隶书" pitchFamily="49" charset="-122"/>
              </a:rPr>
              <a:t>      </a:t>
            </a:r>
            <a:r>
              <a:rPr kumimoji="1" lang="zh-CN" altLang="en-US" sz="2800" b="0" dirty="0">
                <a:solidFill>
                  <a:srgbClr val="0000CC"/>
                </a:solidFill>
                <a:latin typeface="Times New Roman" pitchFamily="18" charset="0"/>
                <a:ea typeface="隶书" pitchFamily="49" charset="-122"/>
              </a:rPr>
              <a:t>能否利用汽车尾气污染物</a:t>
            </a:r>
            <a:r>
              <a:rPr kumimoji="1" lang="en-US" altLang="zh-CN" sz="2800" b="0" dirty="0">
                <a:solidFill>
                  <a:srgbClr val="0000CC"/>
                </a:solidFill>
                <a:latin typeface="Times New Roman" pitchFamily="18" charset="0"/>
                <a:ea typeface="隶书" pitchFamily="49" charset="-122"/>
              </a:rPr>
              <a:t>CO</a:t>
            </a:r>
            <a:r>
              <a:rPr kumimoji="1" lang="zh-CN" altLang="en-US" sz="2800" b="0" dirty="0">
                <a:solidFill>
                  <a:srgbClr val="0000CC"/>
                </a:solidFill>
                <a:latin typeface="Times New Roman" pitchFamily="18" charset="0"/>
                <a:ea typeface="隶书" pitchFamily="49" charset="-122"/>
              </a:rPr>
              <a:t>和</a:t>
            </a:r>
            <a:r>
              <a:rPr kumimoji="1" lang="en-US" altLang="zh-CN" sz="2800" b="0" dirty="0">
                <a:solidFill>
                  <a:srgbClr val="0000CC"/>
                </a:solidFill>
                <a:latin typeface="Times New Roman" pitchFamily="18" charset="0"/>
                <a:ea typeface="隶书" pitchFamily="49" charset="-122"/>
              </a:rPr>
              <a:t>NO</a:t>
            </a:r>
            <a:r>
              <a:rPr kumimoji="1" lang="zh-CN" altLang="en-US" sz="2800" b="0" dirty="0">
                <a:solidFill>
                  <a:srgbClr val="0000CC"/>
                </a:solidFill>
                <a:latin typeface="Times New Roman" pitchFamily="18" charset="0"/>
                <a:ea typeface="隶书" pitchFamily="49" charset="-122"/>
              </a:rPr>
              <a:t>之间的反应治理或改善汽车尾气对环境的污染？</a:t>
            </a:r>
          </a:p>
          <a:p>
            <a:pPr eaLnBrk="0" hangingPunct="0">
              <a:lnSpc>
                <a:spcPct val="90000"/>
              </a:lnSpc>
            </a:pPr>
            <a:endParaRPr kumimoji="1" lang="zh-CN" altLang="en-US" sz="2800" b="0" dirty="0">
              <a:solidFill>
                <a:srgbClr val="0000CC"/>
              </a:solidFill>
              <a:latin typeface="Times New Roman" pitchFamily="18" charset="0"/>
              <a:ea typeface="隶书" pitchFamily="49" charset="-122"/>
            </a:endParaRPr>
          </a:p>
          <a:p>
            <a:pPr eaLnBrk="0" hangingPunct="0">
              <a:lnSpc>
                <a:spcPct val="90000"/>
              </a:lnSpc>
            </a:pPr>
            <a:endParaRPr kumimoji="1" lang="zh-CN" altLang="en-US" sz="2800" b="0" dirty="0">
              <a:solidFill>
                <a:srgbClr val="0000CC"/>
              </a:solidFill>
              <a:latin typeface="Times New Roman" pitchFamily="18" charset="0"/>
              <a:ea typeface="隶书" pitchFamily="49" charset="-122"/>
            </a:endParaRPr>
          </a:p>
          <a:p>
            <a:pPr eaLnBrk="0" hangingPunct="0">
              <a:lnSpc>
                <a:spcPct val="90000"/>
              </a:lnSpc>
            </a:pPr>
            <a:r>
              <a:rPr kumimoji="1" lang="zh-CN" altLang="en-US" sz="3200" b="0" dirty="0">
                <a:solidFill>
                  <a:srgbClr val="0000CC"/>
                </a:solidFill>
                <a:latin typeface="Times New Roman" pitchFamily="18" charset="0"/>
                <a:ea typeface="黑体" pitchFamily="49" charset="-122"/>
                <a:sym typeface="Symbol" pitchFamily="18" charset="2"/>
              </a:rPr>
              <a:t></a:t>
            </a:r>
            <a:r>
              <a:rPr kumimoji="1" lang="en-US" altLang="zh-CN" sz="3200" b="0" baseline="-25000" dirty="0" err="1">
                <a:solidFill>
                  <a:srgbClr val="0000CC"/>
                </a:solidFill>
                <a:latin typeface="Times New Roman" pitchFamily="18" charset="0"/>
                <a:ea typeface="黑体" pitchFamily="49" charset="-122"/>
                <a:sym typeface="Symbol" pitchFamily="18" charset="2"/>
              </a:rPr>
              <a:t>r</a:t>
            </a:r>
            <a:r>
              <a:rPr kumimoji="1" lang="en-US" altLang="zh-CN" sz="3200" b="0" i="1" dirty="0" err="1">
                <a:solidFill>
                  <a:srgbClr val="0000CC"/>
                </a:solidFill>
                <a:latin typeface="Times New Roman" pitchFamily="18" charset="0"/>
                <a:ea typeface="黑体" pitchFamily="49" charset="-122"/>
                <a:sym typeface="Symbol" pitchFamily="18" charset="2"/>
              </a:rPr>
              <a:t>G</a:t>
            </a:r>
            <a:r>
              <a:rPr kumimoji="1" lang="en-US" altLang="zh-CN" sz="3200" b="0" baseline="-25000" dirty="0" err="1">
                <a:solidFill>
                  <a:srgbClr val="0000CC"/>
                </a:solidFill>
                <a:latin typeface="Times New Roman" pitchFamily="18" charset="0"/>
                <a:ea typeface="黑体" pitchFamily="49" charset="-122"/>
                <a:sym typeface="Symbol" pitchFamily="18" charset="2"/>
              </a:rPr>
              <a:t>m</a:t>
            </a:r>
            <a:r>
              <a:rPr kumimoji="1" lang="ru-RU" altLang="zh-CN" sz="3200" b="0" baseline="30000" dirty="0">
                <a:solidFill>
                  <a:srgbClr val="0000CC"/>
                </a:solidFill>
                <a:latin typeface="Times New Roman" pitchFamily="18" charset="0"/>
                <a:ea typeface="黑体" pitchFamily="49" charset="-122"/>
                <a:sym typeface="Symbol" pitchFamily="18" charset="2"/>
              </a:rPr>
              <a:t>ө</a:t>
            </a:r>
            <a:r>
              <a:rPr kumimoji="1" lang="en-US" altLang="zh-CN" sz="3200" b="0" dirty="0">
                <a:solidFill>
                  <a:srgbClr val="0000CC"/>
                </a:solidFill>
                <a:latin typeface="Times New Roman" pitchFamily="18" charset="0"/>
                <a:ea typeface="黑体" pitchFamily="49" charset="-122"/>
              </a:rPr>
              <a:t> (</a:t>
            </a:r>
            <a:r>
              <a:rPr kumimoji="1" lang="en-US" altLang="zh-CN" sz="2800" b="0" dirty="0">
                <a:solidFill>
                  <a:srgbClr val="0000CC"/>
                </a:solidFill>
                <a:latin typeface="Times New Roman" pitchFamily="18" charset="0"/>
                <a:ea typeface="隶书" pitchFamily="49" charset="-122"/>
              </a:rPr>
              <a:t>298.15K)=-343.74KJ</a:t>
            </a:r>
            <a:r>
              <a:rPr kumimoji="1" lang="en-US" altLang="zh-CN" sz="3200" b="0" dirty="0">
                <a:solidFill>
                  <a:srgbClr val="0000CC"/>
                </a:solidFill>
                <a:latin typeface="Times New Roman" pitchFamily="18" charset="0"/>
                <a:ea typeface="黑体" pitchFamily="49" charset="-122"/>
              </a:rPr>
              <a:t>·</a:t>
            </a:r>
            <a:r>
              <a:rPr kumimoji="1" lang="en-US" altLang="zh-CN" sz="2800" b="0" dirty="0">
                <a:solidFill>
                  <a:srgbClr val="0000CC"/>
                </a:solidFill>
                <a:latin typeface="Times New Roman" pitchFamily="18" charset="0"/>
                <a:ea typeface="隶书" pitchFamily="49" charset="-122"/>
              </a:rPr>
              <a:t>mol</a:t>
            </a:r>
            <a:r>
              <a:rPr kumimoji="1" lang="en-US" altLang="zh-CN" sz="2800" b="0" baseline="30000" dirty="0">
                <a:solidFill>
                  <a:srgbClr val="0000CC"/>
                </a:solidFill>
                <a:latin typeface="Times New Roman" pitchFamily="18" charset="0"/>
                <a:ea typeface="隶书" pitchFamily="49" charset="-122"/>
              </a:rPr>
              <a:t>-1</a:t>
            </a:r>
            <a:r>
              <a:rPr kumimoji="1" lang="en-US" altLang="zh-CN" sz="2800" b="0" dirty="0">
                <a:solidFill>
                  <a:srgbClr val="0000CC"/>
                </a:solidFill>
                <a:latin typeface="Times New Roman" pitchFamily="18" charset="0"/>
                <a:ea typeface="隶书" pitchFamily="49" charset="-122"/>
              </a:rPr>
              <a:t>  </a:t>
            </a:r>
          </a:p>
        </p:txBody>
      </p:sp>
      <p:sp>
        <p:nvSpPr>
          <p:cNvPr id="7" name="Text Box 12"/>
          <p:cNvSpPr txBox="1">
            <a:spLocks noChangeArrowheads="1"/>
          </p:cNvSpPr>
          <p:nvPr/>
        </p:nvSpPr>
        <p:spPr bwMode="auto">
          <a:xfrm>
            <a:off x="1138282" y="2214554"/>
            <a:ext cx="8005718" cy="584775"/>
          </a:xfrm>
          <a:prstGeom prst="rect">
            <a:avLst/>
          </a:prstGeom>
          <a:noFill/>
          <a:ln w="63500" algn="ctr">
            <a:noFill/>
            <a:miter lim="800000"/>
            <a:headEnd/>
            <a:tailEnd/>
          </a:ln>
          <a:effectLst/>
        </p:spPr>
        <p:txBody>
          <a:bodyPr wrap="none">
            <a:spAutoFit/>
          </a:bodyPr>
          <a:lstStyle/>
          <a:p>
            <a:r>
              <a:rPr lang="en-US" altLang="zh-CN" sz="3200" dirty="0"/>
              <a:t>CO(g</a:t>
            </a:r>
            <a:r>
              <a:rPr lang="zh-CN" altLang="en-US" sz="3200" dirty="0"/>
              <a:t>）</a:t>
            </a:r>
            <a:r>
              <a:rPr lang="en-US" altLang="zh-CN" sz="3200" dirty="0"/>
              <a:t>+NO(g)         CO</a:t>
            </a:r>
            <a:r>
              <a:rPr lang="en-US" altLang="zh-CN" sz="3200" baseline="-25000" dirty="0"/>
              <a:t>2</a:t>
            </a:r>
            <a:r>
              <a:rPr lang="en-US" altLang="zh-CN" sz="3200" dirty="0"/>
              <a:t>(g)+1/2N</a:t>
            </a:r>
            <a:r>
              <a:rPr lang="en-US" altLang="zh-CN" sz="3200" baseline="-25000" dirty="0"/>
              <a:t>2</a:t>
            </a:r>
            <a:r>
              <a:rPr lang="en-US" altLang="zh-CN" sz="3200" dirty="0"/>
              <a:t>(g)         </a:t>
            </a:r>
          </a:p>
        </p:txBody>
      </p:sp>
      <p:pic>
        <p:nvPicPr>
          <p:cNvPr id="8" name="Picture 13"/>
          <p:cNvPicPr>
            <a:picLocks noChangeAspect="1" noChangeArrowheads="1"/>
          </p:cNvPicPr>
          <p:nvPr/>
        </p:nvPicPr>
        <p:blipFill>
          <a:blip r:embed="rId2"/>
          <a:srcRect/>
          <a:stretch>
            <a:fillRect/>
          </a:stretch>
        </p:blipFill>
        <p:spPr bwMode="auto">
          <a:xfrm>
            <a:off x="3873544" y="2141529"/>
            <a:ext cx="863600" cy="674687"/>
          </a:xfrm>
          <a:prstGeom prst="rect">
            <a:avLst/>
          </a:prstGeom>
          <a:noFill/>
          <a:ln w="9525">
            <a:noFill/>
            <a:miter lim="800000"/>
            <a:headEnd/>
            <a:tailEnd/>
          </a:ln>
        </p:spPr>
      </p:pic>
      <p:sp>
        <p:nvSpPr>
          <p:cNvPr id="9" name="标题 8"/>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03404C1F-4B2B-4F6C-B1FC-F8871A8388C7}"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45C2B60C-8B96-443E-BB61-B994FA465DBA}" type="slidenum">
              <a:rPr lang="en-US" altLang="zh-CN"/>
              <a:pPr/>
              <a:t>181</a:t>
            </a:fld>
            <a:endParaRPr lang="en-US" altLang="zh-CN"/>
          </a:p>
        </p:txBody>
      </p:sp>
      <p:sp>
        <p:nvSpPr>
          <p:cNvPr id="832514" name="Rectangle 2"/>
          <p:cNvSpPr>
            <a:spLocks noChangeArrowheads="1"/>
          </p:cNvSpPr>
          <p:nvPr/>
        </p:nvSpPr>
        <p:spPr bwMode="auto">
          <a:xfrm>
            <a:off x="684213" y="1270000"/>
            <a:ext cx="8153400" cy="1511300"/>
          </a:xfrm>
          <a:prstGeom prst="rect">
            <a:avLst/>
          </a:prstGeom>
          <a:noFill/>
          <a:ln w="9525">
            <a:noFill/>
            <a:miter lim="800000"/>
            <a:headEnd/>
            <a:tailEnd/>
          </a:ln>
          <a:effectLst/>
        </p:spPr>
        <p:txBody>
          <a:bodyPr/>
          <a:lstStyle/>
          <a:p>
            <a:pPr marL="342900" indent="-342900" algn="l">
              <a:lnSpc>
                <a:spcPct val="110000"/>
              </a:lnSpc>
              <a:buClr>
                <a:srgbClr val="FF00FF"/>
              </a:buClr>
              <a:buFont typeface="Wingdings" pitchFamily="2" charset="2"/>
              <a:buChar char="v"/>
            </a:pPr>
            <a:r>
              <a:rPr kumimoji="0" lang="zh-CN" altLang="en-US" sz="2800" dirty="0">
                <a:solidFill>
                  <a:srgbClr val="FF0000"/>
                </a:solidFill>
              </a:rPr>
              <a:t>化学反应速率（</a:t>
            </a:r>
            <a:r>
              <a:rPr lang="en-US" altLang="zh-CN" sz="2800" b="1" i="1" dirty="0">
                <a:solidFill>
                  <a:srgbClr val="FF00FF"/>
                </a:solidFill>
                <a:effectLst>
                  <a:outerShdw blurRad="38100" dist="38100" dir="2700000" algn="tl">
                    <a:srgbClr val="C0C0C0"/>
                  </a:outerShdw>
                </a:effectLst>
              </a:rPr>
              <a:t>chemical reaction rate </a:t>
            </a:r>
            <a:r>
              <a:rPr kumimoji="0" lang="zh-CN" altLang="en-US" sz="2800" dirty="0">
                <a:solidFill>
                  <a:schemeClr val="folHlink"/>
                </a:solidFill>
              </a:rPr>
              <a:t>）</a:t>
            </a:r>
            <a:r>
              <a:rPr kumimoji="0" lang="zh-CN" altLang="en-US" sz="2800" dirty="0">
                <a:solidFill>
                  <a:srgbClr val="0000FF"/>
                </a:solidFill>
              </a:rPr>
              <a:t>通常是用给定条件下单位时间内某反应物浓度的减少或某生成物浓度的增加来表示，符号常用</a:t>
            </a:r>
            <a:r>
              <a:rPr kumimoji="0" lang="zh-CN" altLang="en-US" sz="2800" i="1" dirty="0">
                <a:solidFill>
                  <a:srgbClr val="0000FF"/>
                </a:solidFill>
                <a:sym typeface="Symbol" pitchFamily="18" charset="2"/>
              </a:rPr>
              <a:t>表示</a:t>
            </a:r>
            <a:r>
              <a:rPr kumimoji="0" lang="zh-CN" altLang="en-US" sz="2800" dirty="0">
                <a:solidFill>
                  <a:srgbClr val="0000FF"/>
                </a:solidFill>
              </a:rPr>
              <a:t>。</a:t>
            </a:r>
          </a:p>
        </p:txBody>
      </p:sp>
      <p:graphicFrame>
        <p:nvGraphicFramePr>
          <p:cNvPr id="832516" name="Object 4"/>
          <p:cNvGraphicFramePr>
            <a:graphicFrameLocks noChangeAspect="1"/>
          </p:cNvGraphicFramePr>
          <p:nvPr/>
        </p:nvGraphicFramePr>
        <p:xfrm>
          <a:off x="1295400" y="5015557"/>
          <a:ext cx="4705360" cy="1077268"/>
        </p:xfrm>
        <a:graphic>
          <a:graphicData uri="http://schemas.openxmlformats.org/presentationml/2006/ole">
            <p:oleObj spid="_x0000_s907267" name="Equation" r:id="rId3" imgW="2806560" imgH="558720" progId="Equation.DSMT4">
              <p:embed/>
            </p:oleObj>
          </a:graphicData>
        </a:graphic>
      </p:graphicFrame>
      <p:sp>
        <p:nvSpPr>
          <p:cNvPr id="832517" name="Text Box 5"/>
          <p:cNvSpPr txBox="1">
            <a:spLocks noChangeArrowheads="1"/>
          </p:cNvSpPr>
          <p:nvPr/>
        </p:nvSpPr>
        <p:spPr bwMode="auto">
          <a:xfrm>
            <a:off x="6500826" y="5214950"/>
            <a:ext cx="1981200" cy="519112"/>
          </a:xfrm>
          <a:prstGeom prst="rect">
            <a:avLst/>
          </a:prstGeom>
          <a:noFill/>
          <a:ln w="9525">
            <a:noFill/>
            <a:miter lim="800000"/>
            <a:headEnd/>
            <a:tailEnd/>
          </a:ln>
          <a:effectLst/>
        </p:spPr>
        <p:txBody>
          <a:bodyPr>
            <a:spAutoFit/>
          </a:bodyPr>
          <a:lstStyle/>
          <a:p>
            <a:pPr algn="l">
              <a:spcBef>
                <a:spcPct val="50000"/>
              </a:spcBef>
            </a:pPr>
            <a:r>
              <a:rPr lang="zh-CN" altLang="en-US" sz="2800" b="1" dirty="0">
                <a:solidFill>
                  <a:srgbClr val="FF0000"/>
                </a:solidFill>
              </a:rPr>
              <a:t>平均速率</a:t>
            </a:r>
          </a:p>
        </p:txBody>
      </p:sp>
      <p:sp>
        <p:nvSpPr>
          <p:cNvPr id="832518" name="Text Box 6"/>
          <p:cNvSpPr txBox="1">
            <a:spLocks noChangeArrowheads="1"/>
          </p:cNvSpPr>
          <p:nvPr/>
        </p:nvSpPr>
        <p:spPr bwMode="auto">
          <a:xfrm>
            <a:off x="6429388" y="4214818"/>
            <a:ext cx="1981200" cy="519113"/>
          </a:xfrm>
          <a:prstGeom prst="rect">
            <a:avLst/>
          </a:prstGeom>
          <a:noFill/>
          <a:ln w="9525">
            <a:noFill/>
            <a:miter lim="800000"/>
            <a:headEnd/>
            <a:tailEnd/>
          </a:ln>
          <a:effectLst/>
        </p:spPr>
        <p:txBody>
          <a:bodyPr>
            <a:spAutoFit/>
          </a:bodyPr>
          <a:lstStyle/>
          <a:p>
            <a:pPr algn="l">
              <a:spcBef>
                <a:spcPct val="50000"/>
              </a:spcBef>
            </a:pPr>
            <a:r>
              <a:rPr lang="zh-CN" altLang="en-US" sz="2800" b="1" dirty="0">
                <a:solidFill>
                  <a:srgbClr val="FF0000"/>
                </a:solidFill>
              </a:rPr>
              <a:t>瞬时速率</a:t>
            </a:r>
          </a:p>
        </p:txBody>
      </p:sp>
      <p:sp>
        <p:nvSpPr>
          <p:cNvPr id="832519" name="AutoShape 7"/>
          <p:cNvSpPr>
            <a:spLocks noChangeArrowheads="1"/>
          </p:cNvSpPr>
          <p:nvPr/>
        </p:nvSpPr>
        <p:spPr bwMode="auto">
          <a:xfrm>
            <a:off x="1214414" y="2714620"/>
            <a:ext cx="2259013" cy="495300"/>
          </a:xfrm>
          <a:prstGeom prst="wedgeRoundRectCallout">
            <a:avLst>
              <a:gd name="adj1" fmla="val -16431"/>
              <a:gd name="adj2" fmla="val 165907"/>
              <a:gd name="adj3" fmla="val 16667"/>
            </a:avLst>
          </a:prstGeom>
          <a:solidFill>
            <a:srgbClr val="ECD9FF"/>
          </a:solidFill>
          <a:ln w="9525">
            <a:solidFill>
              <a:srgbClr val="FFFF00"/>
            </a:solidFill>
            <a:miter lim="800000"/>
            <a:headEnd/>
            <a:tailEnd/>
          </a:ln>
          <a:effectLst/>
        </p:spPr>
        <p:txBody>
          <a:bodyPr lIns="90000" tIns="46800" rIns="90000" bIns="46800">
            <a:spAutoFit/>
          </a:bodyPr>
          <a:lstStyle/>
          <a:p>
            <a:r>
              <a:rPr kumimoji="0" lang="zh-CN" altLang="en-US" sz="2400" dirty="0"/>
              <a:t>单位</a:t>
            </a:r>
            <a:r>
              <a:rPr kumimoji="0" lang="en-US" altLang="zh-CN" sz="2400" dirty="0"/>
              <a:t>mol</a:t>
            </a:r>
            <a:r>
              <a:rPr kumimoji="0" lang="en-US" altLang="zh-CN" sz="2400" dirty="0">
                <a:sym typeface="Symbol" pitchFamily="18" charset="2"/>
              </a:rPr>
              <a:t>L</a:t>
            </a:r>
            <a:r>
              <a:rPr kumimoji="0" lang="en-US" altLang="zh-CN" sz="2400" baseline="30000" dirty="0"/>
              <a:t>-1</a:t>
            </a:r>
            <a:r>
              <a:rPr kumimoji="0" lang="en-US" altLang="zh-CN" sz="2400" dirty="0">
                <a:sym typeface="Symbol" pitchFamily="18" charset="2"/>
              </a:rPr>
              <a:t></a:t>
            </a:r>
            <a:r>
              <a:rPr kumimoji="0" lang="en-US" altLang="zh-CN" sz="2400" dirty="0"/>
              <a:t>s</a:t>
            </a:r>
            <a:r>
              <a:rPr kumimoji="0" lang="en-US" altLang="zh-CN" sz="2400" baseline="30000" dirty="0"/>
              <a:t>-1</a:t>
            </a:r>
          </a:p>
        </p:txBody>
      </p:sp>
      <p:sp>
        <p:nvSpPr>
          <p:cNvPr id="832520" name="Rectangle 8"/>
          <p:cNvSpPr>
            <a:spLocks noGrp="1" noChangeArrowheads="1"/>
          </p:cNvSpPr>
          <p:nvPr>
            <p:ph type="title" idx="4294967295"/>
          </p:nvPr>
        </p:nvSpPr>
        <p:spPr/>
        <p:txBody>
          <a:bodyPr/>
          <a:lstStyle/>
          <a:p>
            <a:r>
              <a:rPr lang="en-US" altLang="zh-CN" sz="3600" dirty="0"/>
              <a:t>1.4.1  </a:t>
            </a:r>
            <a:r>
              <a:rPr lang="zh-CN" altLang="en-US" sz="3600" dirty="0"/>
              <a:t>化学反应速率的表示方法</a:t>
            </a:r>
          </a:p>
        </p:txBody>
      </p:sp>
      <p:pic>
        <p:nvPicPr>
          <p:cNvPr id="832521" name="Picture 9"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
        <p:nvSpPr>
          <p:cNvPr id="13" name="Rectangle 8"/>
          <p:cNvSpPr>
            <a:spLocks noChangeArrowheads="1"/>
          </p:cNvSpPr>
          <p:nvPr/>
        </p:nvSpPr>
        <p:spPr bwMode="auto">
          <a:xfrm>
            <a:off x="1142976" y="3357562"/>
            <a:ext cx="2012950" cy="457200"/>
          </a:xfrm>
          <a:prstGeom prst="rect">
            <a:avLst/>
          </a:prstGeom>
          <a:noFill/>
          <a:ln w="9525">
            <a:noFill/>
            <a:miter lim="800000"/>
            <a:headEnd/>
            <a:tailEnd/>
          </a:ln>
        </p:spPr>
        <p:txBody>
          <a:bodyPr wrap="none">
            <a:spAutoFit/>
          </a:bodyPr>
          <a:lstStyle/>
          <a:p>
            <a:r>
              <a:rPr lang="zh-CN" altLang="en-US" sz="2400" b="0" dirty="0">
                <a:latin typeface="楷体_GB2312" pitchFamily="49" charset="-122"/>
                <a:ea typeface="楷体_GB2312" pitchFamily="49" charset="-122"/>
              </a:rPr>
              <a:t>对于化学反应</a:t>
            </a:r>
          </a:p>
        </p:txBody>
      </p:sp>
      <p:graphicFrame>
        <p:nvGraphicFramePr>
          <p:cNvPr id="14" name="Object 9"/>
          <p:cNvGraphicFramePr>
            <a:graphicFrameLocks noChangeAspect="1"/>
          </p:cNvGraphicFramePr>
          <p:nvPr/>
        </p:nvGraphicFramePr>
        <p:xfrm>
          <a:off x="3286116" y="3286124"/>
          <a:ext cx="1438275" cy="719138"/>
        </p:xfrm>
        <a:graphic>
          <a:graphicData uri="http://schemas.openxmlformats.org/presentationml/2006/ole">
            <p:oleObj spid="_x0000_s907268" name="Equation" r:id="rId6" imgW="685800" imgH="342720" progId="Equation.3">
              <p:embed/>
            </p:oleObj>
          </a:graphicData>
        </a:graphic>
      </p:graphicFrame>
      <p:graphicFrame>
        <p:nvGraphicFramePr>
          <p:cNvPr id="299021" name="Object 13"/>
          <p:cNvGraphicFramePr>
            <a:graphicFrameLocks noChangeAspect="1"/>
          </p:cNvGraphicFramePr>
          <p:nvPr/>
        </p:nvGraphicFramePr>
        <p:xfrm>
          <a:off x="3143240" y="4000504"/>
          <a:ext cx="1743075" cy="993775"/>
        </p:xfrm>
        <a:graphic>
          <a:graphicData uri="http://schemas.openxmlformats.org/presentationml/2006/ole">
            <p:oleObj spid="_x0000_s907269" name="Equation" r:id="rId7" imgW="761760" imgH="43164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299021"/>
                                        </p:tgtEl>
                                        <p:attrNameLst>
                                          <p:attrName>style.visibility</p:attrName>
                                        </p:attrNameLst>
                                      </p:cBhvr>
                                      <p:to>
                                        <p:strVal val="visible"/>
                                      </p:to>
                                    </p:set>
                                    <p:animEffect transition="in" filter="barn(outVertical)">
                                      <p:cBhvr>
                                        <p:cTn id="16" dur="500"/>
                                        <p:tgtEl>
                                          <p:spTgt spid="2990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32518"/>
                                        </p:tgtEl>
                                        <p:attrNameLst>
                                          <p:attrName>style.visibility</p:attrName>
                                        </p:attrNameLst>
                                      </p:cBhvr>
                                      <p:to>
                                        <p:strVal val="visible"/>
                                      </p:to>
                                    </p:set>
                                    <p:animEffect transition="in" filter="blinds(horizontal)">
                                      <p:cBhvr>
                                        <p:cTn id="19" dur="500"/>
                                        <p:tgtEl>
                                          <p:spTgt spid="83251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32516"/>
                                        </p:tgtEl>
                                        <p:attrNameLst>
                                          <p:attrName>style.visibility</p:attrName>
                                        </p:attrNameLst>
                                      </p:cBhvr>
                                      <p:to>
                                        <p:strVal val="visible"/>
                                      </p:to>
                                    </p:set>
                                    <p:animEffect transition="in" filter="blinds(horizontal)">
                                      <p:cBhvr>
                                        <p:cTn id="24" dur="500"/>
                                        <p:tgtEl>
                                          <p:spTgt spid="8325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32517"/>
                                        </p:tgtEl>
                                        <p:attrNameLst>
                                          <p:attrName>style.visibility</p:attrName>
                                        </p:attrNameLst>
                                      </p:cBhvr>
                                      <p:to>
                                        <p:strVal val="visible"/>
                                      </p:to>
                                    </p:set>
                                    <p:animEffect transition="in" filter="blinds(horizontal)">
                                      <p:cBhvr>
                                        <p:cTn id="27" dur="500"/>
                                        <p:tgtEl>
                                          <p:spTgt spid="83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p:bldP spid="832518" grpId="0"/>
      <p:bldP spid="13" grpId="0"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BA5E8B6A-495D-4165-B303-9DF7C9756904}"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8DD9737F-ABB2-45EA-996E-1818ED468A25}" type="slidenum">
              <a:rPr lang="en-US" altLang="zh-CN"/>
              <a:pPr/>
              <a:t>182</a:t>
            </a:fld>
            <a:endParaRPr lang="en-US" altLang="zh-CN"/>
          </a:p>
        </p:txBody>
      </p:sp>
      <p:graphicFrame>
        <p:nvGraphicFramePr>
          <p:cNvPr id="833538" name="Object 2"/>
          <p:cNvGraphicFramePr>
            <a:graphicFrameLocks noChangeAspect="1"/>
          </p:cNvGraphicFramePr>
          <p:nvPr/>
        </p:nvGraphicFramePr>
        <p:xfrm>
          <a:off x="1979613" y="2808288"/>
          <a:ext cx="5113337" cy="1128712"/>
        </p:xfrm>
        <a:graphic>
          <a:graphicData uri="http://schemas.openxmlformats.org/presentationml/2006/ole">
            <p:oleObj spid="_x0000_s908290" name="公式" r:id="rId3" imgW="1777680" imgH="393480" progId="Equation.3">
              <p:embed/>
            </p:oleObj>
          </a:graphicData>
        </a:graphic>
      </p:graphicFrame>
      <p:grpSp>
        <p:nvGrpSpPr>
          <p:cNvPr id="2" name="Group 3"/>
          <p:cNvGrpSpPr>
            <a:grpSpLocks/>
          </p:cNvGrpSpPr>
          <p:nvPr/>
        </p:nvGrpSpPr>
        <p:grpSpPr bwMode="auto">
          <a:xfrm>
            <a:off x="914400" y="1325563"/>
            <a:ext cx="7696200" cy="1311275"/>
            <a:chOff x="576" y="835"/>
            <a:chExt cx="4848" cy="826"/>
          </a:xfrm>
        </p:grpSpPr>
        <p:sp>
          <p:nvSpPr>
            <p:cNvPr id="833540" name="Text Box 4"/>
            <p:cNvSpPr txBox="1">
              <a:spLocks noChangeArrowheads="1"/>
            </p:cNvSpPr>
            <p:nvPr/>
          </p:nvSpPr>
          <p:spPr bwMode="auto">
            <a:xfrm>
              <a:off x="576" y="835"/>
              <a:ext cx="4848" cy="826"/>
            </a:xfrm>
            <a:prstGeom prst="rect">
              <a:avLst/>
            </a:prstGeom>
            <a:noFill/>
            <a:ln w="9525">
              <a:noFill/>
              <a:miter lim="800000"/>
              <a:headEnd/>
              <a:tailEnd/>
            </a:ln>
            <a:effectLst/>
          </p:spPr>
          <p:txBody>
            <a:bodyPr>
              <a:spAutoFit/>
            </a:bodyPr>
            <a:lstStyle/>
            <a:p>
              <a:pPr algn="l">
                <a:spcBef>
                  <a:spcPct val="50000"/>
                </a:spcBef>
              </a:pPr>
              <a:r>
                <a:rPr lang="zh-CN" altLang="en-US" sz="3200" dirty="0">
                  <a:solidFill>
                    <a:srgbClr val="0000CC"/>
                  </a:solidFill>
                </a:rPr>
                <a:t>对于一般的化学反应：</a:t>
              </a:r>
            </a:p>
            <a:p>
              <a:pPr algn="l">
                <a:spcBef>
                  <a:spcPct val="50000"/>
                </a:spcBef>
              </a:pPr>
              <a:r>
                <a:rPr lang="zh-CN" altLang="en-US" sz="3200" dirty="0">
                  <a:solidFill>
                    <a:srgbClr val="0000CC"/>
                  </a:solidFill>
                </a:rPr>
                <a:t>                </a:t>
              </a:r>
              <a:r>
                <a:rPr lang="en-US" altLang="zh-CN" sz="3200" i="1" dirty="0" err="1">
                  <a:solidFill>
                    <a:srgbClr val="0000CC"/>
                  </a:solidFill>
                </a:rPr>
                <a:t>a</a:t>
              </a:r>
              <a:r>
                <a:rPr lang="en-US" altLang="zh-CN" sz="3200" dirty="0" err="1">
                  <a:solidFill>
                    <a:srgbClr val="0000CC"/>
                  </a:solidFill>
                </a:rPr>
                <a:t>A</a:t>
              </a:r>
              <a:r>
                <a:rPr lang="en-US" altLang="zh-CN" sz="3200" dirty="0">
                  <a:solidFill>
                    <a:srgbClr val="0000CC"/>
                  </a:solidFill>
                </a:rPr>
                <a:t>  + </a:t>
              </a:r>
              <a:r>
                <a:rPr lang="en-US" altLang="zh-CN" sz="3200" i="1" dirty="0" err="1">
                  <a:solidFill>
                    <a:srgbClr val="0000CC"/>
                  </a:solidFill>
                </a:rPr>
                <a:t>b</a:t>
              </a:r>
              <a:r>
                <a:rPr lang="en-US" altLang="zh-CN" sz="3200" dirty="0" err="1">
                  <a:solidFill>
                    <a:srgbClr val="0000CC"/>
                  </a:solidFill>
                </a:rPr>
                <a:t>B</a:t>
              </a:r>
              <a:r>
                <a:rPr lang="en-US" altLang="zh-CN" sz="3200" dirty="0">
                  <a:solidFill>
                    <a:srgbClr val="0000CC"/>
                  </a:solidFill>
                </a:rPr>
                <a:t>            </a:t>
              </a:r>
              <a:r>
                <a:rPr lang="en-US" altLang="zh-CN" sz="3200" i="1" dirty="0" err="1">
                  <a:solidFill>
                    <a:srgbClr val="0000CC"/>
                  </a:solidFill>
                </a:rPr>
                <a:t>y</a:t>
              </a:r>
              <a:r>
                <a:rPr lang="en-US" altLang="zh-CN" sz="3200" dirty="0" err="1">
                  <a:solidFill>
                    <a:srgbClr val="0000CC"/>
                  </a:solidFill>
                </a:rPr>
                <a:t>Y</a:t>
              </a:r>
              <a:r>
                <a:rPr lang="en-US" altLang="zh-CN" sz="3200" dirty="0">
                  <a:solidFill>
                    <a:srgbClr val="0000CC"/>
                  </a:solidFill>
                </a:rPr>
                <a:t>  +  </a:t>
              </a:r>
              <a:r>
                <a:rPr lang="en-US" altLang="zh-CN" sz="3200" i="1" dirty="0" err="1">
                  <a:solidFill>
                    <a:srgbClr val="0000CC"/>
                  </a:solidFill>
                </a:rPr>
                <a:t>z</a:t>
              </a:r>
              <a:r>
                <a:rPr lang="en-US" altLang="zh-CN" sz="3200" dirty="0" err="1">
                  <a:solidFill>
                    <a:srgbClr val="0000CC"/>
                  </a:solidFill>
                </a:rPr>
                <a:t>Z</a:t>
              </a:r>
              <a:endParaRPr lang="en-US" altLang="zh-CN" sz="3200" dirty="0">
                <a:solidFill>
                  <a:srgbClr val="0000CC"/>
                </a:solidFill>
              </a:endParaRPr>
            </a:p>
          </p:txBody>
        </p:sp>
        <p:sp>
          <p:nvSpPr>
            <p:cNvPr id="833541" name="Line 5"/>
            <p:cNvSpPr>
              <a:spLocks noChangeShapeType="1"/>
            </p:cNvSpPr>
            <p:nvPr/>
          </p:nvSpPr>
          <p:spPr bwMode="auto">
            <a:xfrm>
              <a:off x="2736" y="1480"/>
              <a:ext cx="528" cy="0"/>
            </a:xfrm>
            <a:prstGeom prst="line">
              <a:avLst/>
            </a:prstGeom>
            <a:noFill/>
            <a:ln w="9525">
              <a:solidFill>
                <a:schemeClr val="hlink"/>
              </a:solidFill>
              <a:round/>
              <a:headEnd/>
              <a:tailEnd type="triangle" w="med" len="med"/>
            </a:ln>
            <a:effectLst/>
          </p:spPr>
          <p:txBody>
            <a:bodyPr wrap="none" anchor="ctr"/>
            <a:lstStyle/>
            <a:p>
              <a:endParaRPr lang="zh-CN" altLang="en-US" sz="3200">
                <a:solidFill>
                  <a:srgbClr val="0000CC"/>
                </a:solidFill>
              </a:endParaRPr>
            </a:p>
          </p:txBody>
        </p:sp>
      </p:grpSp>
      <p:sp>
        <p:nvSpPr>
          <p:cNvPr id="833544" name="Rectangle 8"/>
          <p:cNvSpPr>
            <a:spLocks noGrp="1" noChangeArrowheads="1"/>
          </p:cNvSpPr>
          <p:nvPr>
            <p:ph type="title" idx="4294967295"/>
          </p:nvPr>
        </p:nvSpPr>
        <p:spPr/>
        <p:txBody>
          <a:bodyPr/>
          <a:lstStyle/>
          <a:p>
            <a:r>
              <a:rPr lang="zh-CN" altLang="en-US"/>
              <a:t>化学反应速率</a:t>
            </a:r>
          </a:p>
        </p:txBody>
      </p:sp>
      <p:pic>
        <p:nvPicPr>
          <p:cNvPr id="833545" name="Picture 9"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sz="half" idx="1"/>
          </p:nvPr>
        </p:nvSpPr>
        <p:spPr>
          <a:xfrm>
            <a:off x="468313" y="1341438"/>
            <a:ext cx="8675687" cy="4751387"/>
          </a:xfrm>
        </p:spPr>
        <p:txBody>
          <a:bodyPr/>
          <a:lstStyle/>
          <a:p>
            <a:pPr eaLnBrk="1" hangingPunct="1">
              <a:lnSpc>
                <a:spcPct val="130000"/>
              </a:lnSpc>
              <a:buFontTx/>
              <a:buNone/>
            </a:pPr>
            <a:r>
              <a:rPr lang="zh-CN" altLang="en-US" sz="2400" smtClean="0"/>
              <a:t>例如：某</a:t>
            </a:r>
            <a:r>
              <a:rPr lang="en-US" altLang="zh-CN" sz="2400" smtClean="0"/>
              <a:t>5L</a:t>
            </a:r>
            <a:r>
              <a:rPr lang="zh-CN" altLang="en-US" sz="2400" smtClean="0"/>
              <a:t>密闭容器内</a:t>
            </a:r>
            <a:r>
              <a:rPr lang="en-US" altLang="zh-CN" sz="2400" smtClean="0"/>
              <a:t>2.10 mol N</a:t>
            </a:r>
            <a:r>
              <a:rPr lang="en-US" altLang="zh-CN" sz="2400" baseline="-25000" smtClean="0"/>
              <a:t>2</a:t>
            </a:r>
            <a:r>
              <a:rPr lang="en-US" altLang="zh-CN" sz="2400" smtClean="0"/>
              <a:t>O</a:t>
            </a:r>
            <a:r>
              <a:rPr lang="en-US" altLang="zh-CN" sz="2400" baseline="-25000" smtClean="0"/>
              <a:t>5</a:t>
            </a:r>
            <a:r>
              <a:rPr lang="zh-CN" altLang="en-US" sz="2400" smtClean="0"/>
              <a:t>气体发生如下分解反应：</a:t>
            </a:r>
          </a:p>
          <a:p>
            <a:pPr eaLnBrk="1" hangingPunct="1">
              <a:lnSpc>
                <a:spcPct val="130000"/>
              </a:lnSpc>
              <a:buFontTx/>
              <a:buNone/>
            </a:pPr>
            <a:r>
              <a:rPr lang="zh-CN" altLang="en-US" sz="2400" smtClean="0"/>
              <a:t>                                           </a:t>
            </a:r>
            <a:r>
              <a:rPr lang="en-US" altLang="zh-CN" sz="2400" smtClean="0"/>
              <a:t>2N</a:t>
            </a:r>
            <a:r>
              <a:rPr lang="en-US" altLang="zh-CN" sz="2400" baseline="-25000" smtClean="0"/>
              <a:t>2</a:t>
            </a:r>
            <a:r>
              <a:rPr lang="en-US" altLang="zh-CN" sz="2400" smtClean="0"/>
              <a:t>O</a:t>
            </a:r>
            <a:r>
              <a:rPr lang="en-US" altLang="zh-CN" sz="2400" baseline="-25000" smtClean="0"/>
              <a:t>5</a:t>
            </a:r>
            <a:r>
              <a:rPr lang="en-US" altLang="zh-CN" sz="2400" smtClean="0"/>
              <a:t>(g)  =  4NO</a:t>
            </a:r>
            <a:r>
              <a:rPr lang="en-US" altLang="zh-CN" sz="2400" baseline="-25000" smtClean="0"/>
              <a:t>2</a:t>
            </a:r>
            <a:r>
              <a:rPr lang="en-US" altLang="zh-CN" sz="2400" smtClean="0"/>
              <a:t>(g)  +  O</a:t>
            </a:r>
            <a:r>
              <a:rPr lang="en-US" altLang="zh-CN" sz="2400" baseline="-25000" smtClean="0"/>
              <a:t>2</a:t>
            </a:r>
            <a:r>
              <a:rPr lang="en-US" altLang="zh-CN" sz="2400" smtClean="0"/>
              <a:t>(g)</a:t>
            </a:r>
          </a:p>
          <a:p>
            <a:pPr eaLnBrk="1" hangingPunct="1">
              <a:lnSpc>
                <a:spcPct val="130000"/>
              </a:lnSpc>
              <a:buFontTx/>
              <a:buNone/>
            </a:pPr>
            <a:r>
              <a:rPr lang="en-US" altLang="zh-CN" sz="2400" smtClean="0"/>
              <a:t>t</a:t>
            </a:r>
            <a:r>
              <a:rPr lang="en-US" altLang="zh-CN" sz="2400" baseline="-25000" smtClean="0"/>
              <a:t>1</a:t>
            </a:r>
            <a:r>
              <a:rPr lang="en-US" altLang="zh-CN" sz="2400" smtClean="0"/>
              <a:t>=0</a:t>
            </a:r>
            <a:r>
              <a:rPr lang="zh-CN" altLang="en-US" sz="2400" smtClean="0"/>
              <a:t>时   </a:t>
            </a:r>
            <a:r>
              <a:rPr lang="en-US" altLang="zh-CN" sz="2400" smtClean="0"/>
              <a:t>n</a:t>
            </a:r>
            <a:r>
              <a:rPr lang="en-US" altLang="zh-CN" sz="2400" baseline="-25000" smtClean="0"/>
              <a:t>1</a:t>
            </a:r>
            <a:r>
              <a:rPr lang="en-US" altLang="zh-CN" sz="2400" smtClean="0"/>
              <a:t>/mol                       2.10               0               0</a:t>
            </a:r>
          </a:p>
          <a:p>
            <a:pPr eaLnBrk="1" hangingPunct="1">
              <a:lnSpc>
                <a:spcPct val="130000"/>
              </a:lnSpc>
              <a:buFontTx/>
              <a:buNone/>
            </a:pPr>
            <a:r>
              <a:rPr lang="en-US" altLang="zh-CN" sz="2400" smtClean="0"/>
              <a:t>t</a:t>
            </a:r>
            <a:r>
              <a:rPr lang="en-US" altLang="zh-CN" sz="2400" baseline="-25000" smtClean="0"/>
              <a:t>2</a:t>
            </a:r>
            <a:r>
              <a:rPr lang="en-US" altLang="zh-CN" sz="2400" smtClean="0"/>
              <a:t>=100s n</a:t>
            </a:r>
            <a:r>
              <a:rPr lang="en-US" altLang="zh-CN" sz="2400" baseline="-25000" smtClean="0"/>
              <a:t>2</a:t>
            </a:r>
            <a:r>
              <a:rPr lang="en-US" altLang="zh-CN" sz="2400" smtClean="0"/>
              <a:t>/mol                      1.95              0.30         0.075</a:t>
            </a:r>
          </a:p>
          <a:p>
            <a:pPr eaLnBrk="1" hangingPunct="1">
              <a:lnSpc>
                <a:spcPct val="130000"/>
              </a:lnSpc>
              <a:buFontTx/>
              <a:buNone/>
            </a:pPr>
            <a:r>
              <a:rPr lang="zh-CN" altLang="en-US" sz="2400" smtClean="0"/>
              <a:t>则△</a:t>
            </a:r>
            <a:r>
              <a:rPr lang="en-US" altLang="zh-CN" sz="2400" smtClean="0"/>
              <a:t>n/mol                             -0.15             0.30         0.075</a:t>
            </a:r>
          </a:p>
          <a:p>
            <a:pPr eaLnBrk="1" hangingPunct="1">
              <a:lnSpc>
                <a:spcPct val="160000"/>
              </a:lnSpc>
              <a:buFontTx/>
              <a:buNone/>
            </a:pPr>
            <a:r>
              <a:rPr lang="en-US" altLang="zh-CN" sz="2400" smtClean="0"/>
              <a:t>                                             -3.0×10</a:t>
            </a:r>
            <a:r>
              <a:rPr lang="en-US" altLang="zh-CN" sz="2400" baseline="30000" smtClean="0"/>
              <a:t>-4</a:t>
            </a:r>
            <a:r>
              <a:rPr lang="en-US" altLang="zh-CN" sz="2400" smtClean="0"/>
              <a:t>   6.0×10</a:t>
            </a:r>
            <a:r>
              <a:rPr lang="en-US" altLang="zh-CN" sz="2400" baseline="30000" smtClean="0"/>
              <a:t>-4</a:t>
            </a:r>
            <a:r>
              <a:rPr lang="en-US" altLang="zh-CN" sz="2400" smtClean="0"/>
              <a:t>   1.5×10</a:t>
            </a:r>
            <a:r>
              <a:rPr lang="en-US" altLang="zh-CN" sz="2400" baseline="30000" smtClean="0"/>
              <a:t>-4</a:t>
            </a:r>
          </a:p>
          <a:p>
            <a:pPr eaLnBrk="1" hangingPunct="1">
              <a:lnSpc>
                <a:spcPct val="160000"/>
              </a:lnSpc>
              <a:buFontTx/>
              <a:buNone/>
            </a:pPr>
            <a:r>
              <a:rPr lang="en-US" altLang="zh-CN" sz="2400" smtClean="0"/>
              <a:t>                                                -2                  4                 1</a:t>
            </a:r>
          </a:p>
          <a:p>
            <a:pPr eaLnBrk="1" hangingPunct="1">
              <a:lnSpc>
                <a:spcPct val="160000"/>
              </a:lnSpc>
              <a:buFontTx/>
              <a:buNone/>
            </a:pPr>
            <a:r>
              <a:rPr lang="en-US" altLang="zh-CN" sz="2400" smtClean="0"/>
              <a:t>                                             1.5×10</a:t>
            </a:r>
            <a:r>
              <a:rPr lang="en-US" altLang="zh-CN" sz="2400" baseline="30000" smtClean="0"/>
              <a:t>-4     </a:t>
            </a:r>
            <a:r>
              <a:rPr lang="en-US" altLang="zh-CN" sz="2400" smtClean="0"/>
              <a:t>1.5×10</a:t>
            </a:r>
            <a:r>
              <a:rPr lang="en-US" altLang="zh-CN" sz="2400" baseline="30000" smtClean="0"/>
              <a:t>-4     </a:t>
            </a:r>
            <a:r>
              <a:rPr lang="en-US" altLang="zh-CN" sz="2400" smtClean="0"/>
              <a:t>1.5×10</a:t>
            </a:r>
            <a:r>
              <a:rPr lang="en-US" altLang="zh-CN" sz="2400" baseline="30000" smtClean="0"/>
              <a:t>-4</a:t>
            </a:r>
            <a:r>
              <a:rPr lang="en-US" altLang="zh-CN" sz="2400" smtClean="0"/>
              <a:t> </a:t>
            </a:r>
          </a:p>
        </p:txBody>
      </p:sp>
      <p:graphicFrame>
        <p:nvGraphicFramePr>
          <p:cNvPr id="363524" name="Object 4"/>
          <p:cNvGraphicFramePr>
            <a:graphicFrameLocks noChangeAspect="1"/>
          </p:cNvGraphicFramePr>
          <p:nvPr>
            <p:ph sz="quarter" idx="2"/>
          </p:nvPr>
        </p:nvGraphicFramePr>
        <p:xfrm>
          <a:off x="573088" y="4083050"/>
          <a:ext cx="2270125" cy="792163"/>
        </p:xfrm>
        <a:graphic>
          <a:graphicData uri="http://schemas.openxmlformats.org/presentationml/2006/ole">
            <p:oleObj spid="_x0000_s782338" name="Equation" r:id="rId3" imgW="1130040" imgH="393480" progId="Equation.DSMT4">
              <p:embed/>
            </p:oleObj>
          </a:graphicData>
        </a:graphic>
      </p:graphicFrame>
      <p:graphicFrame>
        <p:nvGraphicFramePr>
          <p:cNvPr id="363527" name="Object 7"/>
          <p:cNvGraphicFramePr>
            <a:graphicFrameLocks noChangeAspect="1"/>
          </p:cNvGraphicFramePr>
          <p:nvPr>
            <p:ph sz="quarter" idx="3"/>
          </p:nvPr>
        </p:nvGraphicFramePr>
        <p:xfrm>
          <a:off x="684213" y="5589588"/>
          <a:ext cx="1944687" cy="446087"/>
        </p:xfrm>
        <a:graphic>
          <a:graphicData uri="http://schemas.openxmlformats.org/presentationml/2006/ole">
            <p:oleObj spid="_x0000_s782339" name="Equation" r:id="rId4" imgW="939600" imgH="215640" progId="Equation.DSMT4">
              <p:embed/>
            </p:oleObj>
          </a:graphicData>
        </a:graphic>
      </p:graphicFrame>
      <p:graphicFrame>
        <p:nvGraphicFramePr>
          <p:cNvPr id="363530" name="Object 10"/>
          <p:cNvGraphicFramePr>
            <a:graphicFrameLocks noChangeAspect="1"/>
          </p:cNvGraphicFramePr>
          <p:nvPr/>
        </p:nvGraphicFramePr>
        <p:xfrm>
          <a:off x="611188" y="4941888"/>
          <a:ext cx="447675" cy="576262"/>
        </p:xfrm>
        <a:graphic>
          <a:graphicData uri="http://schemas.openxmlformats.org/presentationml/2006/ole">
            <p:oleObj spid="_x0000_s782340" name="Equation" r:id="rId5" imgW="177480" imgH="228600" progId="Equation.DSMT4">
              <p:embed/>
            </p:oleObj>
          </a:graphicData>
        </a:graphic>
      </p:graphicFrame>
      <p:sp>
        <p:nvSpPr>
          <p:cNvPr id="9" name="Rectangle 16"/>
          <p:cNvSpPr>
            <a:spLocks noGrp="1" noChangeArrowheads="1"/>
          </p:cNvSpPr>
          <p:nvPr>
            <p:ph type="title"/>
          </p:nvPr>
        </p:nvSpPr>
        <p:spPr>
          <a:noFill/>
        </p:spPr>
        <p:txBody>
          <a:bodyPr/>
          <a:lstStyle/>
          <a:p>
            <a:pPr eaLnBrk="1" hangingPunct="1"/>
            <a:r>
              <a:rPr lang="en-US" altLang="zh-CN" dirty="0" smtClean="0"/>
              <a:t>1.4.1 </a:t>
            </a:r>
            <a:r>
              <a:rPr lang="zh-CN" altLang="en-US" dirty="0" smtClean="0"/>
              <a:t>化学反应速率的表示方法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animEffect transition="in" filter="blinds(horizontal)">
                                      <p:cBhvr>
                                        <p:cTn id="7" dur="500"/>
                                        <p:tgtEl>
                                          <p:spTgt spid="3635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63523">
                                            <p:txEl>
                                              <p:pRg st="1" end="1"/>
                                            </p:txEl>
                                          </p:spTgt>
                                        </p:tgtEl>
                                        <p:attrNameLst>
                                          <p:attrName>style.visibility</p:attrName>
                                        </p:attrNameLst>
                                      </p:cBhvr>
                                      <p:to>
                                        <p:strVal val="visible"/>
                                      </p:to>
                                    </p:set>
                                    <p:animEffect transition="in" filter="blinds(horizontal)">
                                      <p:cBhvr>
                                        <p:cTn id="10" dur="500"/>
                                        <p:tgtEl>
                                          <p:spTgt spid="36352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63523">
                                            <p:txEl>
                                              <p:pRg st="2" end="2"/>
                                            </p:txEl>
                                          </p:spTgt>
                                        </p:tgtEl>
                                        <p:attrNameLst>
                                          <p:attrName>style.visibility</p:attrName>
                                        </p:attrNameLst>
                                      </p:cBhvr>
                                      <p:to>
                                        <p:strVal val="visible"/>
                                      </p:to>
                                    </p:set>
                                    <p:animEffect transition="in" filter="blinds(horizontal)">
                                      <p:cBhvr>
                                        <p:cTn id="13" dur="500"/>
                                        <p:tgtEl>
                                          <p:spTgt spid="36352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63523">
                                            <p:txEl>
                                              <p:pRg st="3" end="3"/>
                                            </p:txEl>
                                          </p:spTgt>
                                        </p:tgtEl>
                                        <p:attrNameLst>
                                          <p:attrName>style.visibility</p:attrName>
                                        </p:attrNameLst>
                                      </p:cBhvr>
                                      <p:to>
                                        <p:strVal val="visible"/>
                                      </p:to>
                                    </p:set>
                                    <p:animEffect transition="in" filter="blinds(horizontal)">
                                      <p:cBhvr>
                                        <p:cTn id="16" dur="500"/>
                                        <p:tgtEl>
                                          <p:spTgt spid="36352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63523">
                                            <p:txEl>
                                              <p:pRg st="4" end="4"/>
                                            </p:txEl>
                                          </p:spTgt>
                                        </p:tgtEl>
                                        <p:attrNameLst>
                                          <p:attrName>style.visibility</p:attrName>
                                        </p:attrNameLst>
                                      </p:cBhvr>
                                      <p:to>
                                        <p:strVal val="visible"/>
                                      </p:to>
                                    </p:set>
                                    <p:animEffect transition="in" filter="blinds(horizontal)">
                                      <p:cBhvr>
                                        <p:cTn id="21" dur="500"/>
                                        <p:tgtEl>
                                          <p:spTgt spid="3635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63523">
                                            <p:txEl>
                                              <p:pRg st="5" end="5"/>
                                            </p:txEl>
                                          </p:spTgt>
                                        </p:tgtEl>
                                        <p:attrNameLst>
                                          <p:attrName>style.visibility</p:attrName>
                                        </p:attrNameLst>
                                      </p:cBhvr>
                                      <p:to>
                                        <p:strVal val="visible"/>
                                      </p:to>
                                    </p:set>
                                    <p:animEffect transition="in" filter="blinds(horizontal)">
                                      <p:cBhvr>
                                        <p:cTn id="26" dur="500"/>
                                        <p:tgtEl>
                                          <p:spTgt spid="36352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63524"/>
                                        </p:tgtEl>
                                        <p:attrNameLst>
                                          <p:attrName>style.visibility</p:attrName>
                                        </p:attrNameLst>
                                      </p:cBhvr>
                                      <p:to>
                                        <p:strVal val="visible"/>
                                      </p:to>
                                    </p:set>
                                    <p:animEffect transition="in" filter="blinds(horizontal)">
                                      <p:cBhvr>
                                        <p:cTn id="29" dur="500"/>
                                        <p:tgtEl>
                                          <p:spTgt spid="36352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63523">
                                            <p:txEl>
                                              <p:pRg st="6" end="6"/>
                                            </p:txEl>
                                          </p:spTgt>
                                        </p:tgtEl>
                                        <p:attrNameLst>
                                          <p:attrName>style.visibility</p:attrName>
                                        </p:attrNameLst>
                                      </p:cBhvr>
                                      <p:to>
                                        <p:strVal val="visible"/>
                                      </p:to>
                                    </p:set>
                                    <p:animEffect transition="in" filter="blinds(horizontal)">
                                      <p:cBhvr>
                                        <p:cTn id="34" dur="500"/>
                                        <p:tgtEl>
                                          <p:spTgt spid="363523">
                                            <p:txEl>
                                              <p:pRg st="6" end="6"/>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63523">
                                            <p:txEl>
                                              <p:pRg st="7" end="7"/>
                                            </p:txEl>
                                          </p:spTgt>
                                        </p:tgtEl>
                                        <p:attrNameLst>
                                          <p:attrName>style.visibility</p:attrName>
                                        </p:attrNameLst>
                                      </p:cBhvr>
                                      <p:to>
                                        <p:strVal val="visible"/>
                                      </p:to>
                                    </p:set>
                                    <p:animEffect transition="in" filter="blinds(horizontal)">
                                      <p:cBhvr>
                                        <p:cTn id="37" dur="500"/>
                                        <p:tgtEl>
                                          <p:spTgt spid="363523">
                                            <p:txEl>
                                              <p:pRg st="7" end="7"/>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63527"/>
                                        </p:tgtEl>
                                        <p:attrNameLst>
                                          <p:attrName>style.visibility</p:attrName>
                                        </p:attrNameLst>
                                      </p:cBhvr>
                                      <p:to>
                                        <p:strVal val="visible"/>
                                      </p:to>
                                    </p:set>
                                    <p:animEffect transition="in" filter="blinds(horizontal)">
                                      <p:cBhvr>
                                        <p:cTn id="40" dur="500"/>
                                        <p:tgtEl>
                                          <p:spTgt spid="363527"/>
                                        </p:tgtEl>
                                      </p:cBhvr>
                                    </p:animEffect>
                                  </p:childTnLst>
                                </p:cTn>
                              </p:par>
                              <p:par>
                                <p:cTn id="41" presetID="3" presetClass="entr" presetSubtype="10" fill="hold" nodeType="withEffect">
                                  <p:stCondLst>
                                    <p:cond delay="0"/>
                                  </p:stCondLst>
                                  <p:childTnLst>
                                    <p:set>
                                      <p:cBhvr>
                                        <p:cTn id="42" dur="1" fill="hold">
                                          <p:stCondLst>
                                            <p:cond delay="0"/>
                                          </p:stCondLst>
                                        </p:cTn>
                                        <p:tgtEl>
                                          <p:spTgt spid="363530"/>
                                        </p:tgtEl>
                                        <p:attrNameLst>
                                          <p:attrName>style.visibility</p:attrName>
                                        </p:attrNameLst>
                                      </p:cBhvr>
                                      <p:to>
                                        <p:strVal val="visible"/>
                                      </p:to>
                                    </p:set>
                                    <p:animEffect transition="in" filter="blinds(horizontal)">
                                      <p:cBhvr>
                                        <p:cTn id="43" dur="500"/>
                                        <p:tgtEl>
                                          <p:spTgt spid="363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0034" name="Object 2"/>
          <p:cNvGraphicFramePr>
            <a:graphicFrameLocks noChangeAspect="1"/>
          </p:cNvGraphicFramePr>
          <p:nvPr/>
        </p:nvGraphicFramePr>
        <p:xfrm>
          <a:off x="1619250" y="2781300"/>
          <a:ext cx="6040438" cy="955675"/>
        </p:xfrm>
        <a:graphic>
          <a:graphicData uri="http://schemas.openxmlformats.org/presentationml/2006/ole">
            <p:oleObj spid="_x0000_s783362" name="Equation" r:id="rId3" imgW="2577960" imgH="406080" progId="Equation.3">
              <p:embed/>
            </p:oleObj>
          </a:graphicData>
        </a:graphic>
      </p:graphicFrame>
      <p:graphicFrame>
        <p:nvGraphicFramePr>
          <p:cNvPr id="300035" name="Object 3"/>
          <p:cNvGraphicFramePr>
            <a:graphicFrameLocks noChangeAspect="1"/>
          </p:cNvGraphicFramePr>
          <p:nvPr/>
        </p:nvGraphicFramePr>
        <p:xfrm>
          <a:off x="2027238" y="1925638"/>
          <a:ext cx="3743325" cy="374650"/>
        </p:xfrm>
        <a:graphic>
          <a:graphicData uri="http://schemas.openxmlformats.org/presentationml/2006/ole">
            <p:oleObj spid="_x0000_s783363" name="CS ChemDraw Drawing" r:id="rId4" imgW="3393360" imgH="340200" progId="">
              <p:embed/>
            </p:oleObj>
          </a:graphicData>
        </a:graphic>
      </p:graphicFrame>
      <p:sp>
        <p:nvSpPr>
          <p:cNvPr id="300036" name="Rectangle 4"/>
          <p:cNvSpPr>
            <a:spLocks noChangeArrowheads="1"/>
          </p:cNvSpPr>
          <p:nvPr/>
        </p:nvSpPr>
        <p:spPr bwMode="auto">
          <a:xfrm>
            <a:off x="1042988" y="1125538"/>
            <a:ext cx="3746500" cy="519112"/>
          </a:xfrm>
          <a:prstGeom prst="rect">
            <a:avLst/>
          </a:prstGeom>
          <a:noFill/>
          <a:ln w="9525">
            <a:noFill/>
            <a:miter lim="800000"/>
            <a:headEnd/>
            <a:tailEnd/>
          </a:ln>
        </p:spPr>
        <p:txBody>
          <a:bodyPr>
            <a:spAutoFit/>
          </a:bodyPr>
          <a:lstStyle/>
          <a:p>
            <a:r>
              <a:rPr lang="zh-CN" altLang="en-US" sz="2800">
                <a:solidFill>
                  <a:schemeClr val="accent2"/>
                </a:solidFill>
                <a:latin typeface="楷体_GB2312" pitchFamily="49" charset="-122"/>
                <a:ea typeface="楷体_GB2312" pitchFamily="49" charset="-122"/>
              </a:rPr>
              <a:t>例如</a:t>
            </a:r>
            <a:r>
              <a:rPr lang="zh-CN" altLang="en-US" sz="2800" b="0">
                <a:latin typeface="楷体_GB2312" pitchFamily="49" charset="-122"/>
                <a:ea typeface="楷体_GB2312" pitchFamily="49" charset="-122"/>
              </a:rPr>
              <a:t>：对于合成氨反应</a:t>
            </a:r>
          </a:p>
        </p:txBody>
      </p:sp>
      <p:sp>
        <p:nvSpPr>
          <p:cNvPr id="300037" name="Rectangle 5"/>
          <p:cNvSpPr>
            <a:spLocks noChangeArrowheads="1"/>
          </p:cNvSpPr>
          <p:nvPr/>
        </p:nvSpPr>
        <p:spPr bwMode="auto">
          <a:xfrm>
            <a:off x="1042988" y="2420938"/>
            <a:ext cx="2012950" cy="457200"/>
          </a:xfrm>
          <a:prstGeom prst="rect">
            <a:avLst/>
          </a:prstGeom>
          <a:noFill/>
          <a:ln w="9525">
            <a:noFill/>
            <a:miter lim="800000"/>
            <a:headEnd/>
            <a:tailEnd/>
          </a:ln>
        </p:spPr>
        <p:txBody>
          <a:bodyPr wrap="none">
            <a:spAutoFit/>
          </a:bodyPr>
          <a:lstStyle/>
          <a:p>
            <a:r>
              <a:rPr lang="zh-CN" altLang="en-US" sz="2400" b="0">
                <a:latin typeface="楷体_GB2312" pitchFamily="49" charset="-122"/>
                <a:ea typeface="楷体_GB2312" pitchFamily="49" charset="-122"/>
              </a:rPr>
              <a:t>其反应速率：</a:t>
            </a:r>
          </a:p>
        </p:txBody>
      </p:sp>
      <p:graphicFrame>
        <p:nvGraphicFramePr>
          <p:cNvPr id="300038" name="Object 6"/>
          <p:cNvGraphicFramePr>
            <a:graphicFrameLocks noChangeAspect="1"/>
          </p:cNvGraphicFramePr>
          <p:nvPr/>
        </p:nvGraphicFramePr>
        <p:xfrm>
          <a:off x="1708150" y="5387975"/>
          <a:ext cx="5861050" cy="925513"/>
        </p:xfrm>
        <a:graphic>
          <a:graphicData uri="http://schemas.openxmlformats.org/presentationml/2006/ole">
            <p:oleObj spid="_x0000_s783364" name="Equation" r:id="rId5" imgW="2501640" imgH="393480" progId="Equation.DSMT4">
              <p:embed/>
            </p:oleObj>
          </a:graphicData>
        </a:graphic>
      </p:graphicFrame>
      <p:sp>
        <p:nvSpPr>
          <p:cNvPr id="300040" name="Rectangle 8"/>
          <p:cNvSpPr>
            <a:spLocks noChangeArrowheads="1"/>
          </p:cNvSpPr>
          <p:nvPr/>
        </p:nvSpPr>
        <p:spPr bwMode="auto">
          <a:xfrm>
            <a:off x="1042988" y="4725988"/>
            <a:ext cx="2012950" cy="457200"/>
          </a:xfrm>
          <a:prstGeom prst="rect">
            <a:avLst/>
          </a:prstGeom>
          <a:noFill/>
          <a:ln w="9525">
            <a:noFill/>
            <a:miter lim="800000"/>
            <a:headEnd/>
            <a:tailEnd/>
          </a:ln>
        </p:spPr>
        <p:txBody>
          <a:bodyPr wrap="none">
            <a:spAutoFit/>
          </a:bodyPr>
          <a:lstStyle/>
          <a:p>
            <a:r>
              <a:rPr lang="zh-CN" altLang="en-US" sz="2400" b="0">
                <a:latin typeface="楷体_GB2312" pitchFamily="49" charset="-122"/>
                <a:ea typeface="楷体_GB2312" pitchFamily="49" charset="-122"/>
              </a:rPr>
              <a:t>其反应速率：</a:t>
            </a:r>
          </a:p>
        </p:txBody>
      </p:sp>
      <p:graphicFrame>
        <p:nvGraphicFramePr>
          <p:cNvPr id="300041" name="Object 9"/>
          <p:cNvGraphicFramePr>
            <a:graphicFrameLocks noChangeAspect="1"/>
          </p:cNvGraphicFramePr>
          <p:nvPr>
            <p:ph/>
          </p:nvPr>
        </p:nvGraphicFramePr>
        <p:xfrm>
          <a:off x="1908175" y="3789363"/>
          <a:ext cx="4276725" cy="919162"/>
        </p:xfrm>
        <a:graphic>
          <a:graphicData uri="http://schemas.openxmlformats.org/presentationml/2006/ole">
            <p:oleObj spid="_x0000_s783365" name="Equation" r:id="rId6" imgW="1828800" imgH="393480" progId="Equation.DSMT4">
              <p:embed/>
            </p:oleObj>
          </a:graphicData>
        </a:graphic>
      </p:graphicFrame>
      <p:sp>
        <p:nvSpPr>
          <p:cNvPr id="11" name="Rectangle 16"/>
          <p:cNvSpPr txBox="1">
            <a:spLocks noChangeArrowheads="1"/>
          </p:cNvSpPr>
          <p:nvPr/>
        </p:nvSpPr>
        <p:spPr bwMode="auto">
          <a:xfrm>
            <a:off x="1547813" y="0"/>
            <a:ext cx="7077075" cy="836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tabLst/>
              <a:defRPr/>
            </a:pPr>
            <a:r>
              <a:rPr kumimoji="0" lang="en-US" altLang="zh-CN" sz="4000" b="1" i="0" u="none" strike="noStrike" kern="0" cap="none" spc="0" normalizeH="0" baseline="0" noProof="0" dirty="0" smtClean="0">
                <a:ln>
                  <a:noFill/>
                </a:ln>
                <a:solidFill>
                  <a:srgbClr val="FF0000"/>
                </a:solidFill>
                <a:effectLst/>
                <a:uLnTx/>
                <a:uFillTx/>
                <a:latin typeface="+mn-lt"/>
                <a:ea typeface="+mn-ea"/>
                <a:cs typeface="+mn-cs"/>
              </a:rPr>
              <a:t>1.4.1 </a:t>
            </a:r>
            <a:r>
              <a:rPr kumimoji="0" lang="zh-CN" altLang="en-US" sz="4000" b="1" i="0" u="none" strike="noStrike" kern="0" cap="none" spc="0" normalizeH="0" baseline="0" noProof="0" dirty="0" smtClean="0">
                <a:ln>
                  <a:noFill/>
                </a:ln>
                <a:solidFill>
                  <a:srgbClr val="FF0000"/>
                </a:solidFill>
                <a:effectLst/>
                <a:uLnTx/>
                <a:uFillTx/>
                <a:latin typeface="+mn-lt"/>
                <a:ea typeface="+mn-ea"/>
                <a:cs typeface="+mn-cs"/>
              </a:rPr>
              <a:t>化学反应速率的表示方法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00036"/>
                                        </p:tgtEl>
                                        <p:attrNameLst>
                                          <p:attrName>style.visibility</p:attrName>
                                        </p:attrNameLst>
                                      </p:cBhvr>
                                      <p:to>
                                        <p:strVal val="visible"/>
                                      </p:to>
                                    </p:set>
                                    <p:animEffect transition="in" filter="barn(outVertical)">
                                      <p:cBhvr>
                                        <p:cTn id="7" dur="500"/>
                                        <p:tgtEl>
                                          <p:spTgt spid="3000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arn(outVertical)">
                                      <p:cBhvr>
                                        <p:cTn id="12" dur="500"/>
                                        <p:tgtEl>
                                          <p:spTgt spid="300035"/>
                                        </p:tgtEl>
                                      </p:cBhvr>
                                    </p:animEffect>
                                  </p:childTnLst>
                                </p:cTn>
                              </p:par>
                              <p:par>
                                <p:cTn id="13" presetID="16" presetClass="entr" presetSubtype="37" fill="hold" nodeType="withEffect">
                                  <p:stCondLst>
                                    <p:cond delay="0"/>
                                  </p:stCondLst>
                                  <p:childTnLst>
                                    <p:set>
                                      <p:cBhvr>
                                        <p:cTn id="14" dur="1" fill="hold">
                                          <p:stCondLst>
                                            <p:cond delay="0"/>
                                          </p:stCondLst>
                                        </p:cTn>
                                        <p:tgtEl>
                                          <p:spTgt spid="300041"/>
                                        </p:tgtEl>
                                        <p:attrNameLst>
                                          <p:attrName>style.visibility</p:attrName>
                                        </p:attrNameLst>
                                      </p:cBhvr>
                                      <p:to>
                                        <p:strVal val="visible"/>
                                      </p:to>
                                    </p:set>
                                    <p:animEffect transition="in" filter="barn(outVertical)">
                                      <p:cBhvr>
                                        <p:cTn id="15" dur="500"/>
                                        <p:tgtEl>
                                          <p:spTgt spid="3000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300037"/>
                                        </p:tgtEl>
                                        <p:attrNameLst>
                                          <p:attrName>style.visibility</p:attrName>
                                        </p:attrNameLst>
                                      </p:cBhvr>
                                      <p:to>
                                        <p:strVal val="visible"/>
                                      </p:to>
                                    </p:set>
                                    <p:animEffect transition="in" filter="barn(outVertical)">
                                      <p:cBhvr>
                                        <p:cTn id="20" dur="500"/>
                                        <p:tgtEl>
                                          <p:spTgt spid="300037"/>
                                        </p:tgtEl>
                                      </p:cBhvr>
                                    </p:animEffect>
                                  </p:childTnLst>
                                </p:cTn>
                              </p:par>
                              <p:par>
                                <p:cTn id="21" presetID="16" presetClass="entr" presetSubtype="37" fill="hold" nodeType="withEffect">
                                  <p:stCondLst>
                                    <p:cond delay="0"/>
                                  </p:stCondLst>
                                  <p:childTnLst>
                                    <p:set>
                                      <p:cBhvr>
                                        <p:cTn id="22" dur="1" fill="hold">
                                          <p:stCondLst>
                                            <p:cond delay="0"/>
                                          </p:stCondLst>
                                        </p:cTn>
                                        <p:tgtEl>
                                          <p:spTgt spid="300034"/>
                                        </p:tgtEl>
                                        <p:attrNameLst>
                                          <p:attrName>style.visibility</p:attrName>
                                        </p:attrNameLst>
                                      </p:cBhvr>
                                      <p:to>
                                        <p:strVal val="visible"/>
                                      </p:to>
                                    </p:set>
                                    <p:animEffect transition="in" filter="barn(outVertical)">
                                      <p:cBhvr>
                                        <p:cTn id="23" dur="500"/>
                                        <p:tgtEl>
                                          <p:spTgt spid="30003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300040"/>
                                        </p:tgtEl>
                                        <p:attrNameLst>
                                          <p:attrName>style.visibility</p:attrName>
                                        </p:attrNameLst>
                                      </p:cBhvr>
                                      <p:to>
                                        <p:strVal val="visible"/>
                                      </p:to>
                                    </p:set>
                                    <p:animEffect transition="in" filter="barn(outVertical)">
                                      <p:cBhvr>
                                        <p:cTn id="28" dur="500"/>
                                        <p:tgtEl>
                                          <p:spTgt spid="300040"/>
                                        </p:tgtEl>
                                      </p:cBhvr>
                                    </p:animEffect>
                                  </p:childTnLst>
                                </p:cTn>
                              </p:par>
                              <p:par>
                                <p:cTn id="29" presetID="16" presetClass="entr" presetSubtype="37" fill="hold" nodeType="with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barn(outVertical)">
                                      <p:cBhvr>
                                        <p:cTn id="31" dur="500"/>
                                        <p:tgtEl>
                                          <p:spTgt spid="300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6" grpId="0" autoUpdateAnimBg="0"/>
      <p:bldP spid="300037" grpId="0" autoUpdateAnimBg="0"/>
      <p:bldP spid="300040"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F2B6041E-C298-4B57-AFAD-715842224841}"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58069FA1-C5DA-4E76-A56E-7C48313FB997}" type="slidenum">
              <a:rPr lang="en-US" altLang="zh-CN"/>
              <a:pPr/>
              <a:t>185</a:t>
            </a:fld>
            <a:endParaRPr lang="en-US" altLang="zh-CN"/>
          </a:p>
        </p:txBody>
      </p:sp>
      <p:sp>
        <p:nvSpPr>
          <p:cNvPr id="834562" name="Rectangle 2"/>
          <p:cNvSpPr>
            <a:spLocks noGrp="1" noChangeArrowheads="1"/>
          </p:cNvSpPr>
          <p:nvPr>
            <p:ph type="title"/>
          </p:nvPr>
        </p:nvSpPr>
        <p:spPr>
          <a:xfrm>
            <a:off x="838200" y="304800"/>
            <a:ext cx="8229600" cy="641350"/>
          </a:xfrm>
          <a:noFill/>
          <a:ln/>
        </p:spPr>
        <p:txBody>
          <a:bodyPr anchor="t">
            <a:spAutoFit/>
          </a:bodyPr>
          <a:lstStyle/>
          <a:p>
            <a:r>
              <a:rPr lang="en-US" altLang="zh-CN" sz="3600">
                <a:latin typeface="Times New Roman" pitchFamily="18" charset="0"/>
              </a:rPr>
              <a:t>1.4.2   </a:t>
            </a:r>
            <a:r>
              <a:rPr lang="zh-CN" altLang="en-US" sz="3600">
                <a:latin typeface="Times New Roman" pitchFamily="18" charset="0"/>
              </a:rPr>
              <a:t>影响化学反应速率的因素</a:t>
            </a:r>
          </a:p>
        </p:txBody>
      </p:sp>
      <p:sp>
        <p:nvSpPr>
          <p:cNvPr id="834563" name="Rectangle 3"/>
          <p:cNvSpPr>
            <a:spLocks noChangeArrowheads="1"/>
          </p:cNvSpPr>
          <p:nvPr/>
        </p:nvSpPr>
        <p:spPr bwMode="auto">
          <a:xfrm>
            <a:off x="214282" y="1412875"/>
            <a:ext cx="8929718" cy="1077218"/>
          </a:xfrm>
          <a:prstGeom prst="rect">
            <a:avLst/>
          </a:prstGeom>
          <a:noFill/>
          <a:ln w="9525" algn="ctr">
            <a:noFill/>
            <a:miter lim="800000"/>
            <a:headEnd/>
            <a:tailEnd/>
          </a:ln>
          <a:effectLst/>
        </p:spPr>
        <p:txBody>
          <a:bodyPr wrap="square">
            <a:spAutoFit/>
          </a:bodyPr>
          <a:lstStyle/>
          <a:p>
            <a:r>
              <a:rPr lang="en-US" altLang="zh-CN" sz="3200" b="1" i="1" dirty="0">
                <a:solidFill>
                  <a:srgbClr val="FF00FF"/>
                </a:solidFill>
                <a:effectLst>
                  <a:outerShdw blurRad="38100" dist="38100" dir="2700000" algn="tl">
                    <a:srgbClr val="C0C0C0"/>
                  </a:outerShdw>
                </a:effectLst>
                <a:ea typeface="宋体" pitchFamily="2" charset="-122"/>
              </a:rPr>
              <a:t>Influential Factors on Chemical Reaction Rate</a:t>
            </a:r>
          </a:p>
        </p:txBody>
      </p:sp>
      <p:sp>
        <p:nvSpPr>
          <p:cNvPr id="834564" name="Rectangle 4"/>
          <p:cNvSpPr>
            <a:spLocks noChangeArrowheads="1"/>
          </p:cNvSpPr>
          <p:nvPr/>
        </p:nvSpPr>
        <p:spPr bwMode="auto">
          <a:xfrm>
            <a:off x="1042988" y="2205038"/>
            <a:ext cx="8137525" cy="3886200"/>
          </a:xfrm>
          <a:prstGeom prst="rect">
            <a:avLst/>
          </a:prstGeom>
          <a:noFill/>
          <a:ln w="9525">
            <a:noFill/>
            <a:miter lim="800000"/>
            <a:headEnd/>
            <a:tailEnd/>
          </a:ln>
          <a:effectLst/>
        </p:spPr>
        <p:txBody>
          <a:bodyPr/>
          <a:lstStyle/>
          <a:p>
            <a:pPr marL="609600" indent="-609600" algn="l">
              <a:lnSpc>
                <a:spcPct val="170000"/>
              </a:lnSpc>
              <a:buClr>
                <a:schemeClr val="bg1"/>
              </a:buClr>
            </a:pPr>
            <a:r>
              <a:rPr lang="en-US" altLang="zh-CN" sz="3600">
                <a:solidFill>
                  <a:srgbClr val="0000FF"/>
                </a:solidFill>
              </a:rPr>
              <a:t>1.4.2.1 </a:t>
            </a:r>
            <a:r>
              <a:rPr lang="zh-CN" altLang="en-US" sz="3600">
                <a:solidFill>
                  <a:srgbClr val="0000FF"/>
                </a:solidFill>
              </a:rPr>
              <a:t>浓度的影响和反应级数 </a:t>
            </a:r>
          </a:p>
          <a:p>
            <a:pPr marL="609600" indent="-609600" algn="l">
              <a:lnSpc>
                <a:spcPct val="170000"/>
              </a:lnSpc>
              <a:buClr>
                <a:schemeClr val="bg1"/>
              </a:buClr>
            </a:pPr>
            <a:r>
              <a:rPr lang="en-US" altLang="zh-CN" sz="3600">
                <a:solidFill>
                  <a:srgbClr val="0000FF"/>
                </a:solidFill>
              </a:rPr>
              <a:t>1.4.2.2 </a:t>
            </a:r>
            <a:r>
              <a:rPr lang="zh-CN" altLang="en-US" sz="3600">
                <a:solidFill>
                  <a:srgbClr val="0000FF"/>
                </a:solidFill>
              </a:rPr>
              <a:t>温度的影响和阿仑尼乌斯方程</a:t>
            </a:r>
          </a:p>
          <a:p>
            <a:pPr marL="609600" indent="-609600" algn="l">
              <a:lnSpc>
                <a:spcPct val="170000"/>
              </a:lnSpc>
              <a:buClr>
                <a:schemeClr val="bg1"/>
              </a:buClr>
            </a:pPr>
            <a:r>
              <a:rPr lang="en-US" altLang="zh-CN" sz="3600">
                <a:solidFill>
                  <a:srgbClr val="0000FF"/>
                </a:solidFill>
              </a:rPr>
              <a:t>1.4.2.3 </a:t>
            </a:r>
            <a:r>
              <a:rPr lang="zh-CN" altLang="en-US" sz="3600">
                <a:solidFill>
                  <a:srgbClr val="0000FF"/>
                </a:solidFill>
              </a:rPr>
              <a:t>反应的活化能和催化剂</a:t>
            </a:r>
          </a:p>
        </p:txBody>
      </p:sp>
      <p:pic>
        <p:nvPicPr>
          <p:cNvPr id="834565"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34563"/>
                                        </p:tgtEl>
                                        <p:attrNameLst>
                                          <p:attrName>style.visibility</p:attrName>
                                        </p:attrNameLst>
                                      </p:cBhvr>
                                      <p:to>
                                        <p:strVal val="visible"/>
                                      </p:to>
                                    </p:set>
                                    <p:animEffect transition="in" filter="box(in)">
                                      <p:cBhvr>
                                        <p:cTn id="7" dur="500"/>
                                        <p:tgtEl>
                                          <p:spTgt spid="83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B2E6404-9B39-484D-A9AD-706FC11187E7}"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06389C9E-DF8B-4EB4-B126-0CE3B698D48C}" type="slidenum">
              <a:rPr lang="en-US" altLang="zh-CN"/>
              <a:pPr/>
              <a:t>186</a:t>
            </a:fld>
            <a:endParaRPr lang="en-US" altLang="zh-CN"/>
          </a:p>
        </p:txBody>
      </p:sp>
      <p:sp>
        <p:nvSpPr>
          <p:cNvPr id="836610" name="Rectangle 2"/>
          <p:cNvSpPr>
            <a:spLocks noGrp="1" noChangeArrowheads="1"/>
          </p:cNvSpPr>
          <p:nvPr>
            <p:ph type="title"/>
          </p:nvPr>
        </p:nvSpPr>
        <p:spPr/>
        <p:txBody>
          <a:bodyPr/>
          <a:lstStyle/>
          <a:p>
            <a:r>
              <a:rPr lang="en-US" altLang="zh-CN" sz="3600"/>
              <a:t>1.4.2.1 </a:t>
            </a:r>
            <a:r>
              <a:rPr lang="zh-CN" altLang="en-US" sz="3600"/>
              <a:t>浓度的影响和反应级数</a:t>
            </a:r>
          </a:p>
        </p:txBody>
      </p:sp>
      <p:pic>
        <p:nvPicPr>
          <p:cNvPr id="836611" name="Picture 3"/>
          <p:cNvPicPr>
            <a:picLocks noChangeAspect="1" noChangeArrowheads="1"/>
          </p:cNvPicPr>
          <p:nvPr/>
        </p:nvPicPr>
        <p:blipFill>
          <a:blip r:embed="rId2"/>
          <a:srcRect/>
          <a:stretch>
            <a:fillRect/>
          </a:stretch>
        </p:blipFill>
        <p:spPr bwMode="auto">
          <a:xfrm>
            <a:off x="684213" y="1390650"/>
            <a:ext cx="4132262" cy="4343400"/>
          </a:xfrm>
          <a:prstGeom prst="rect">
            <a:avLst/>
          </a:prstGeom>
          <a:noFill/>
          <a:ln w="9525">
            <a:noFill/>
            <a:miter lim="800000"/>
            <a:headEnd/>
            <a:tailEnd/>
          </a:ln>
          <a:effectLst/>
        </p:spPr>
      </p:pic>
      <p:pic>
        <p:nvPicPr>
          <p:cNvPr id="836612" name="Picture 4"/>
          <p:cNvPicPr>
            <a:picLocks noChangeAspect="1" noChangeArrowheads="1"/>
          </p:cNvPicPr>
          <p:nvPr/>
        </p:nvPicPr>
        <p:blipFill>
          <a:blip r:embed="rId3"/>
          <a:srcRect/>
          <a:stretch>
            <a:fillRect/>
          </a:stretch>
        </p:blipFill>
        <p:spPr bwMode="auto">
          <a:xfrm>
            <a:off x="4919663" y="1390650"/>
            <a:ext cx="4156075" cy="4343400"/>
          </a:xfrm>
          <a:prstGeom prst="rect">
            <a:avLst/>
          </a:prstGeom>
          <a:noFill/>
          <a:ln w="9525">
            <a:noFill/>
            <a:miter lim="800000"/>
            <a:headEnd/>
            <a:tailEnd/>
          </a:ln>
          <a:effectLst/>
        </p:spPr>
      </p:pic>
      <p:pic>
        <p:nvPicPr>
          <p:cNvPr id="836613" name="Picture 5"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E9B4159-AE28-421A-8E05-7051893A9185}"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97EBB0E4-EB05-4791-ADB6-1CB1034D9ACF}" type="slidenum">
              <a:rPr lang="en-US" altLang="zh-CN"/>
              <a:pPr/>
              <a:t>187</a:t>
            </a:fld>
            <a:endParaRPr lang="en-US" altLang="zh-CN"/>
          </a:p>
        </p:txBody>
      </p:sp>
      <p:sp>
        <p:nvSpPr>
          <p:cNvPr id="837634" name="Rectangle 2"/>
          <p:cNvSpPr>
            <a:spLocks noGrp="1" noChangeArrowheads="1"/>
          </p:cNvSpPr>
          <p:nvPr>
            <p:ph type="body" idx="1"/>
          </p:nvPr>
        </p:nvSpPr>
        <p:spPr>
          <a:xfrm>
            <a:off x="539750" y="1196975"/>
            <a:ext cx="8077200" cy="4864100"/>
          </a:xfrm>
        </p:spPr>
        <p:txBody>
          <a:bodyPr/>
          <a:lstStyle/>
          <a:p>
            <a:pPr>
              <a:lnSpc>
                <a:spcPct val="110000"/>
              </a:lnSpc>
            </a:pPr>
            <a:r>
              <a:rPr lang="zh-CN" altLang="en-US" sz="2400" dirty="0">
                <a:solidFill>
                  <a:srgbClr val="C00000"/>
                </a:solidFill>
              </a:rPr>
              <a:t>基元反应（</a:t>
            </a:r>
            <a:r>
              <a:rPr lang="en-US" altLang="zh-CN" sz="2400" b="1" i="1" dirty="0">
                <a:solidFill>
                  <a:srgbClr val="FF00FF"/>
                </a:solidFill>
                <a:effectLst>
                  <a:outerShdw blurRad="38100" dist="38100" dir="2700000" algn="tl">
                    <a:srgbClr val="C0C0C0"/>
                  </a:outerShdw>
                </a:effectLst>
                <a:latin typeface="Times New Roman" pitchFamily="18" charset="0"/>
                <a:ea typeface="宋体" pitchFamily="2" charset="-122"/>
              </a:rPr>
              <a:t>elementary reaction</a:t>
            </a:r>
            <a:r>
              <a:rPr lang="zh-CN" altLang="en-US" sz="2400" dirty="0">
                <a:solidFill>
                  <a:schemeClr val="folHlink"/>
                </a:solidFill>
              </a:rPr>
              <a:t>）</a:t>
            </a:r>
          </a:p>
          <a:p>
            <a:pPr>
              <a:lnSpc>
                <a:spcPct val="110000"/>
              </a:lnSpc>
              <a:buFont typeface="Wingdings" pitchFamily="2" charset="2"/>
              <a:buNone/>
            </a:pPr>
            <a:r>
              <a:rPr lang="zh-CN" altLang="en-US" sz="2400" dirty="0">
                <a:solidFill>
                  <a:schemeClr val="hlink"/>
                </a:solidFill>
              </a:rPr>
              <a:t>               </a:t>
            </a:r>
            <a:r>
              <a:rPr lang="zh-CN" altLang="en-US" sz="2400" dirty="0">
                <a:solidFill>
                  <a:srgbClr val="003399"/>
                </a:solidFill>
              </a:rPr>
              <a:t>反应物分子在碰撞中一步直接转化为生成物分子的反应称为</a:t>
            </a:r>
            <a:r>
              <a:rPr lang="zh-CN" altLang="en-US" sz="2400" dirty="0">
                <a:solidFill>
                  <a:srgbClr val="C00000"/>
                </a:solidFill>
              </a:rPr>
              <a:t>简单反应或基元反应</a:t>
            </a:r>
            <a:r>
              <a:rPr lang="zh-CN" altLang="en-US" sz="2400" dirty="0">
                <a:solidFill>
                  <a:schemeClr val="hlink"/>
                </a:solidFill>
              </a:rPr>
              <a:t>，</a:t>
            </a:r>
            <a:r>
              <a:rPr lang="zh-CN" altLang="en-US" sz="2400" dirty="0">
                <a:solidFill>
                  <a:srgbClr val="003399"/>
                </a:solidFill>
              </a:rPr>
              <a:t>简称</a:t>
            </a:r>
            <a:r>
              <a:rPr lang="zh-CN" altLang="en-US" sz="2400" dirty="0">
                <a:solidFill>
                  <a:srgbClr val="C00000"/>
                </a:solidFill>
              </a:rPr>
              <a:t>元反应</a:t>
            </a:r>
            <a:r>
              <a:rPr lang="zh-CN" altLang="en-US" sz="2400" dirty="0">
                <a:solidFill>
                  <a:schemeClr val="hlink"/>
                </a:solidFill>
              </a:rPr>
              <a:t>。</a:t>
            </a:r>
            <a:endParaRPr lang="zh-CN" altLang="en-US" sz="2400" dirty="0">
              <a:solidFill>
                <a:schemeClr val="folHlink"/>
              </a:solidFill>
            </a:endParaRPr>
          </a:p>
          <a:p>
            <a:pPr>
              <a:lnSpc>
                <a:spcPct val="110000"/>
              </a:lnSpc>
            </a:pPr>
            <a:r>
              <a:rPr lang="zh-CN" altLang="en-US" sz="2400" dirty="0">
                <a:solidFill>
                  <a:srgbClr val="FF00FF"/>
                </a:solidFill>
              </a:rPr>
              <a:t>复合反应</a:t>
            </a:r>
            <a:r>
              <a:rPr lang="zh-CN" altLang="en-US" sz="2400" dirty="0">
                <a:solidFill>
                  <a:srgbClr val="FF00FF"/>
                </a:solidFill>
                <a:latin typeface="Times New Roman" pitchFamily="18" charset="0"/>
              </a:rPr>
              <a:t>（</a:t>
            </a:r>
            <a:r>
              <a:rPr lang="en-US" altLang="zh-CN" sz="2400" b="1" i="1" dirty="0">
                <a:solidFill>
                  <a:srgbClr val="FF00FF"/>
                </a:solidFill>
                <a:latin typeface="Times New Roman" pitchFamily="18" charset="0"/>
              </a:rPr>
              <a:t>complex reaction</a:t>
            </a:r>
            <a:r>
              <a:rPr lang="en-US" altLang="zh-CN" sz="2400" dirty="0">
                <a:solidFill>
                  <a:srgbClr val="FF00FF"/>
                </a:solidFill>
                <a:latin typeface="Times New Roman" pitchFamily="18" charset="0"/>
              </a:rPr>
              <a:t>)</a:t>
            </a:r>
          </a:p>
          <a:p>
            <a:pPr>
              <a:lnSpc>
                <a:spcPct val="110000"/>
              </a:lnSpc>
              <a:buFont typeface="Wingdings" pitchFamily="2" charset="2"/>
              <a:buNone/>
            </a:pPr>
            <a:r>
              <a:rPr lang="en-US" altLang="zh-CN" sz="2400" dirty="0">
                <a:solidFill>
                  <a:schemeClr val="hlink"/>
                </a:solidFill>
              </a:rPr>
              <a:t>              </a:t>
            </a:r>
            <a:r>
              <a:rPr lang="zh-CN" altLang="en-US" sz="2400" dirty="0">
                <a:solidFill>
                  <a:srgbClr val="003399"/>
                </a:solidFill>
              </a:rPr>
              <a:t>由两个或两个以上元反应组合而成的总反应称为复合反应。复合反应是分多步进行的反应，可用实验的方法检测到中间产物的存在。</a:t>
            </a:r>
          </a:p>
          <a:p>
            <a:pPr>
              <a:lnSpc>
                <a:spcPct val="110000"/>
              </a:lnSpc>
            </a:pPr>
            <a:r>
              <a:rPr lang="zh-CN" altLang="en-US" sz="2400" dirty="0">
                <a:solidFill>
                  <a:srgbClr val="C00000"/>
                </a:solidFill>
              </a:rPr>
              <a:t>质量作用定律</a:t>
            </a:r>
            <a:r>
              <a:rPr lang="zh-CN" altLang="en-US" sz="2400" dirty="0">
                <a:solidFill>
                  <a:schemeClr val="folHlink"/>
                </a:solidFill>
              </a:rPr>
              <a:t>（</a:t>
            </a:r>
            <a:r>
              <a:rPr lang="en-US" altLang="zh-CN" sz="2400" b="1" i="1" dirty="0">
                <a:solidFill>
                  <a:srgbClr val="FF00FF"/>
                </a:solidFill>
                <a:effectLst>
                  <a:outerShdw blurRad="38100" dist="38100" dir="2700000" algn="tl">
                    <a:srgbClr val="C0C0C0"/>
                  </a:outerShdw>
                </a:effectLst>
                <a:latin typeface="Times New Roman" pitchFamily="18" charset="0"/>
                <a:ea typeface="宋体" pitchFamily="2" charset="-122"/>
              </a:rPr>
              <a:t>Law of mass action</a:t>
            </a:r>
            <a:r>
              <a:rPr lang="zh-CN" altLang="en-US" sz="2400" dirty="0">
                <a:solidFill>
                  <a:schemeClr val="folHlink"/>
                </a:solidFill>
              </a:rPr>
              <a:t>）</a:t>
            </a:r>
          </a:p>
          <a:p>
            <a:pPr>
              <a:lnSpc>
                <a:spcPct val="110000"/>
              </a:lnSpc>
              <a:buFont typeface="Wingdings" pitchFamily="2" charset="2"/>
              <a:buNone/>
            </a:pPr>
            <a:r>
              <a:rPr lang="zh-CN" altLang="en-US" sz="2400" dirty="0">
                <a:solidFill>
                  <a:schemeClr val="hlink"/>
                </a:solidFill>
              </a:rPr>
              <a:t>               </a:t>
            </a:r>
            <a:r>
              <a:rPr lang="en-US" altLang="zh-CN" sz="2400" dirty="0">
                <a:solidFill>
                  <a:srgbClr val="003399"/>
                </a:solidFill>
              </a:rPr>
              <a:t>1862-1879</a:t>
            </a:r>
            <a:r>
              <a:rPr lang="zh-CN" altLang="en-US" sz="2400" dirty="0">
                <a:solidFill>
                  <a:srgbClr val="003399"/>
                </a:solidFill>
              </a:rPr>
              <a:t>年，挪威化学家古德贝（</a:t>
            </a:r>
            <a:r>
              <a:rPr lang="en-US" altLang="zh-CN" sz="2400" dirty="0" err="1">
                <a:solidFill>
                  <a:srgbClr val="003399"/>
                </a:solidFill>
              </a:rPr>
              <a:t>Guldberg</a:t>
            </a:r>
            <a:r>
              <a:rPr lang="zh-CN" altLang="en-US" sz="2400" dirty="0">
                <a:solidFill>
                  <a:srgbClr val="003399"/>
                </a:solidFill>
              </a:rPr>
              <a:t>）和瓦格（</a:t>
            </a:r>
            <a:r>
              <a:rPr lang="en-US" altLang="zh-CN" sz="2400" dirty="0" err="1">
                <a:solidFill>
                  <a:srgbClr val="003399"/>
                </a:solidFill>
              </a:rPr>
              <a:t>Waage</a:t>
            </a:r>
            <a:r>
              <a:rPr lang="zh-CN" altLang="en-US" sz="2400" dirty="0">
                <a:solidFill>
                  <a:srgbClr val="003399"/>
                </a:solidFill>
              </a:rPr>
              <a:t>）总结出一个经验规律：基元反应的反应速率与</a:t>
            </a:r>
            <a:r>
              <a:rPr lang="zh-CN" altLang="en-US" sz="2400" dirty="0">
                <a:solidFill>
                  <a:srgbClr val="C00000"/>
                </a:solidFill>
              </a:rPr>
              <a:t>反应物</a:t>
            </a:r>
            <a:r>
              <a:rPr lang="zh-CN" altLang="en-US" sz="2400" dirty="0">
                <a:solidFill>
                  <a:srgbClr val="003399"/>
                </a:solidFill>
              </a:rPr>
              <a:t>浓度（以方程式中化学计量数的绝对值为指数）的乘积成正比。</a:t>
            </a:r>
          </a:p>
        </p:txBody>
      </p:sp>
      <p:sp>
        <p:nvSpPr>
          <p:cNvPr id="837635" name="Text Box 3"/>
          <p:cNvSpPr txBox="1">
            <a:spLocks noGrp="1" noChangeArrowheads="1"/>
          </p:cNvSpPr>
          <p:nvPr>
            <p:ph type="title"/>
          </p:nvPr>
        </p:nvSpPr>
        <p:spPr>
          <a:xfrm>
            <a:off x="812800" y="114300"/>
            <a:ext cx="8113713" cy="793750"/>
          </a:xfrm>
          <a:noFill/>
          <a:ln/>
        </p:spPr>
        <p:txBody>
          <a:bodyPr/>
          <a:lstStyle/>
          <a:p>
            <a:r>
              <a:rPr lang="zh-CN" altLang="en-US" sz="3600"/>
              <a:t>基元反应与质量作用定律</a:t>
            </a:r>
          </a:p>
        </p:txBody>
      </p:sp>
      <p:pic>
        <p:nvPicPr>
          <p:cNvPr id="837636"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7634">
                                            <p:txEl>
                                              <p:pRg st="0" end="0"/>
                                            </p:txEl>
                                          </p:spTgt>
                                        </p:tgtEl>
                                        <p:attrNameLst>
                                          <p:attrName>style.visibility</p:attrName>
                                        </p:attrNameLst>
                                      </p:cBhvr>
                                      <p:to>
                                        <p:strVal val="visible"/>
                                      </p:to>
                                    </p:set>
                                    <p:animEffect transition="in" filter="slide(fromBottom)">
                                      <p:cBhvr>
                                        <p:cTn id="7" dur="500"/>
                                        <p:tgtEl>
                                          <p:spTgt spid="837634">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37634">
                                            <p:txEl>
                                              <p:pRg st="1" end="1"/>
                                            </p:txEl>
                                          </p:spTgt>
                                        </p:tgtEl>
                                        <p:attrNameLst>
                                          <p:attrName>style.visibility</p:attrName>
                                        </p:attrNameLst>
                                      </p:cBhvr>
                                      <p:to>
                                        <p:strVal val="visible"/>
                                      </p:to>
                                    </p:set>
                                    <p:animEffect transition="in" filter="slide(fromBottom)">
                                      <p:cBhvr>
                                        <p:cTn id="11" dur="500"/>
                                        <p:tgtEl>
                                          <p:spTgt spid="837634">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837634">
                                            <p:txEl>
                                              <p:pRg st="2" end="2"/>
                                            </p:txEl>
                                          </p:spTgt>
                                        </p:tgtEl>
                                        <p:attrNameLst>
                                          <p:attrName>style.visibility</p:attrName>
                                        </p:attrNameLst>
                                      </p:cBhvr>
                                      <p:to>
                                        <p:strVal val="visible"/>
                                      </p:to>
                                    </p:set>
                                    <p:animEffect transition="in" filter="slide(fromBottom)">
                                      <p:cBhvr>
                                        <p:cTn id="15" dur="500"/>
                                        <p:tgtEl>
                                          <p:spTgt spid="837634">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837634">
                                            <p:txEl>
                                              <p:pRg st="3" end="3"/>
                                            </p:txEl>
                                          </p:spTgt>
                                        </p:tgtEl>
                                        <p:attrNameLst>
                                          <p:attrName>style.visibility</p:attrName>
                                        </p:attrNameLst>
                                      </p:cBhvr>
                                      <p:to>
                                        <p:strVal val="visible"/>
                                      </p:to>
                                    </p:set>
                                    <p:animEffect transition="in" filter="slide(fromBottom)">
                                      <p:cBhvr>
                                        <p:cTn id="19" dur="500"/>
                                        <p:tgtEl>
                                          <p:spTgt spid="837634">
                                            <p:txEl>
                                              <p:pRg st="3" end="3"/>
                                            </p:tx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837634">
                                            <p:txEl>
                                              <p:pRg st="4" end="4"/>
                                            </p:txEl>
                                          </p:spTgt>
                                        </p:tgtEl>
                                        <p:attrNameLst>
                                          <p:attrName>style.visibility</p:attrName>
                                        </p:attrNameLst>
                                      </p:cBhvr>
                                      <p:to>
                                        <p:strVal val="visible"/>
                                      </p:to>
                                    </p:set>
                                    <p:animEffect transition="in" filter="slide(fromBottom)">
                                      <p:cBhvr>
                                        <p:cTn id="23" dur="500"/>
                                        <p:tgtEl>
                                          <p:spTgt spid="837634">
                                            <p:txEl>
                                              <p:pRg st="4" end="4"/>
                                            </p:txEl>
                                          </p:spTgt>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837634">
                                            <p:txEl>
                                              <p:pRg st="5" end="5"/>
                                            </p:txEl>
                                          </p:spTgt>
                                        </p:tgtEl>
                                        <p:attrNameLst>
                                          <p:attrName>style.visibility</p:attrName>
                                        </p:attrNameLst>
                                      </p:cBhvr>
                                      <p:to>
                                        <p:strVal val="visible"/>
                                      </p:to>
                                    </p:set>
                                    <p:animEffect transition="in" filter="slide(fromBottom)">
                                      <p:cBhvr>
                                        <p:cTn id="27" dur="500"/>
                                        <p:tgtEl>
                                          <p:spTgt spid="8376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4" grpId="0" build="p" autoUpdateAnimBg="0" advAuto="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2FADE927-FCBA-449B-93BD-3525B995536D}" type="datetime1">
              <a:rPr lang="zh-CN" altLang="en-US"/>
              <a:pPr/>
              <a:t>2017/11/1</a:t>
            </a:fld>
            <a:endParaRPr lang="en-US" altLang="zh-CN"/>
          </a:p>
        </p:txBody>
      </p:sp>
      <p:sp>
        <p:nvSpPr>
          <p:cNvPr id="14" name="灯片编号占位符 5"/>
          <p:cNvSpPr>
            <a:spLocks noGrp="1"/>
          </p:cNvSpPr>
          <p:nvPr>
            <p:ph type="sldNum" sz="quarter" idx="12"/>
          </p:nvPr>
        </p:nvSpPr>
        <p:spPr/>
        <p:txBody>
          <a:bodyPr/>
          <a:lstStyle/>
          <a:p>
            <a:fld id="{768178B1-88FD-4FCD-B1E3-52DE679412E8}" type="slidenum">
              <a:rPr lang="en-US" altLang="zh-CN"/>
              <a:pPr/>
              <a:t>188</a:t>
            </a:fld>
            <a:endParaRPr lang="en-US" altLang="zh-CN"/>
          </a:p>
        </p:txBody>
      </p:sp>
      <p:sp>
        <p:nvSpPr>
          <p:cNvPr id="838658" name="Rectangle 2"/>
          <p:cNvSpPr>
            <a:spLocks noGrp="1" noChangeArrowheads="1"/>
          </p:cNvSpPr>
          <p:nvPr>
            <p:ph type="body" idx="1"/>
          </p:nvPr>
        </p:nvSpPr>
        <p:spPr/>
        <p:txBody>
          <a:bodyPr/>
          <a:lstStyle/>
          <a:p>
            <a:r>
              <a:rPr lang="zh-CN" altLang="en-US" sz="2800" dirty="0">
                <a:solidFill>
                  <a:srgbClr val="003399"/>
                </a:solidFill>
              </a:rPr>
              <a:t>对一般的</a:t>
            </a:r>
            <a:r>
              <a:rPr lang="zh-CN" altLang="en-US" sz="2800" dirty="0">
                <a:solidFill>
                  <a:srgbClr val="C00000"/>
                </a:solidFill>
              </a:rPr>
              <a:t>基元反应</a:t>
            </a:r>
          </a:p>
        </p:txBody>
      </p:sp>
      <p:graphicFrame>
        <p:nvGraphicFramePr>
          <p:cNvPr id="838659" name="Object 3"/>
          <p:cNvGraphicFramePr>
            <a:graphicFrameLocks noChangeAspect="1"/>
          </p:cNvGraphicFramePr>
          <p:nvPr/>
        </p:nvGraphicFramePr>
        <p:xfrm>
          <a:off x="3160713" y="2133600"/>
          <a:ext cx="3211512" cy="509588"/>
        </p:xfrm>
        <a:graphic>
          <a:graphicData uri="http://schemas.openxmlformats.org/presentationml/2006/ole">
            <p:oleObj spid="_x0000_s465922" name="公式" r:id="rId4" imgW="1282680" imgH="203040" progId="Equation.3">
              <p:embed/>
            </p:oleObj>
          </a:graphicData>
        </a:graphic>
      </p:graphicFrame>
      <p:graphicFrame>
        <p:nvGraphicFramePr>
          <p:cNvPr id="838660" name="Object 4"/>
          <p:cNvGraphicFramePr>
            <a:graphicFrameLocks noChangeAspect="1"/>
          </p:cNvGraphicFramePr>
          <p:nvPr/>
        </p:nvGraphicFramePr>
        <p:xfrm>
          <a:off x="3076575" y="3079750"/>
          <a:ext cx="3367088" cy="628650"/>
        </p:xfrm>
        <a:graphic>
          <a:graphicData uri="http://schemas.openxmlformats.org/presentationml/2006/ole">
            <p:oleObj spid="_x0000_s465923" name="公式" r:id="rId5" imgW="1358640" imgH="253800" progId="Equation.3">
              <p:embed/>
            </p:oleObj>
          </a:graphicData>
        </a:graphic>
      </p:graphicFrame>
      <p:sp>
        <p:nvSpPr>
          <p:cNvPr id="838661" name="AutoShape 5"/>
          <p:cNvSpPr>
            <a:spLocks noChangeArrowheads="1"/>
          </p:cNvSpPr>
          <p:nvPr/>
        </p:nvSpPr>
        <p:spPr bwMode="auto">
          <a:xfrm>
            <a:off x="755650" y="3789363"/>
            <a:ext cx="7772400" cy="2873936"/>
          </a:xfrm>
          <a:prstGeom prst="horizontalScroll">
            <a:avLst>
              <a:gd name="adj" fmla="val 12500"/>
            </a:avLst>
          </a:prstGeom>
          <a:solidFill>
            <a:srgbClr val="F3E7FF"/>
          </a:solidFill>
          <a:ln w="9525">
            <a:solidFill>
              <a:schemeClr val="hlink"/>
            </a:solidFill>
            <a:round/>
            <a:headEnd/>
            <a:tailEnd/>
          </a:ln>
          <a:effectLst/>
        </p:spPr>
        <p:txBody>
          <a:bodyPr lIns="90000" tIns="46800" rIns="90000" bIns="46800">
            <a:spAutoFit/>
          </a:bodyPr>
          <a:lstStyle/>
          <a:p>
            <a:pPr algn="just">
              <a:lnSpc>
                <a:spcPct val="120000"/>
              </a:lnSpc>
            </a:pPr>
            <a:r>
              <a:rPr kumimoji="0" lang="en-US" altLang="zh-CN" sz="2800" i="1" dirty="0"/>
              <a:t>k</a:t>
            </a:r>
            <a:r>
              <a:rPr kumimoji="0" lang="zh-CN" altLang="en-US" sz="2800" dirty="0"/>
              <a:t>－</a:t>
            </a:r>
            <a:r>
              <a:rPr kumimoji="0" lang="zh-CN" altLang="en-US" sz="2800" dirty="0" smtClean="0"/>
              <a:t>速率常数</a:t>
            </a:r>
            <a:r>
              <a:rPr kumimoji="0" lang="zh-CN" altLang="en-US" sz="2800" dirty="0"/>
              <a:t>。同一反应</a:t>
            </a:r>
            <a:r>
              <a:rPr kumimoji="0" lang="en-US" altLang="zh-CN" sz="2800" i="1" dirty="0"/>
              <a:t>k</a:t>
            </a:r>
            <a:r>
              <a:rPr kumimoji="0" lang="zh-CN" altLang="en-US" sz="2800" dirty="0"/>
              <a:t>值与温度、溶剂和催化剂等有关，而与反应物的浓度无关。若反应物浓度均为单位浓度</a:t>
            </a:r>
            <a:r>
              <a:rPr kumimoji="0" lang="zh-CN" altLang="en-US" sz="2800" dirty="0" smtClean="0"/>
              <a:t>时</a:t>
            </a:r>
            <a:r>
              <a:rPr kumimoji="0" lang="en-US" altLang="zh-CN" sz="2800" dirty="0" smtClean="0"/>
              <a:t>, </a:t>
            </a:r>
            <a:r>
              <a:rPr kumimoji="0" lang="zh-CN" altLang="en-US" sz="2800" dirty="0" smtClean="0"/>
              <a:t>反应速率</a:t>
            </a:r>
            <a:r>
              <a:rPr kumimoji="0" lang="zh-CN" altLang="en-US" sz="2800" dirty="0"/>
              <a:t>为</a:t>
            </a:r>
            <a:r>
              <a:rPr kumimoji="0" lang="en-US" altLang="zh-CN" sz="2800" i="1" dirty="0"/>
              <a:t>k</a:t>
            </a:r>
            <a:r>
              <a:rPr kumimoji="0" lang="zh-CN" altLang="en-US" sz="2800" dirty="0"/>
              <a:t>。</a:t>
            </a:r>
            <a:r>
              <a:rPr kumimoji="0" lang="en-US" altLang="zh-CN" sz="2800" i="1" dirty="0"/>
              <a:t>k</a:t>
            </a:r>
            <a:r>
              <a:rPr kumimoji="0" lang="zh-CN" altLang="en-US" sz="2800" dirty="0"/>
              <a:t>的单位因反应级数 </a:t>
            </a:r>
            <a:r>
              <a:rPr kumimoji="0" lang="en-US" altLang="zh-CN" sz="2800" i="1" dirty="0"/>
              <a:t>n</a:t>
            </a:r>
            <a:r>
              <a:rPr kumimoji="0" lang="en-US" altLang="zh-CN" sz="2800" dirty="0"/>
              <a:t>=</a:t>
            </a:r>
            <a:r>
              <a:rPr kumimoji="0" lang="en-US" altLang="zh-CN" sz="2800" i="1" dirty="0" err="1"/>
              <a:t>a</a:t>
            </a:r>
            <a:r>
              <a:rPr kumimoji="0" lang="en-US" altLang="zh-CN" sz="2800" dirty="0" err="1"/>
              <a:t>+</a:t>
            </a:r>
            <a:r>
              <a:rPr kumimoji="0" lang="en-US" altLang="zh-CN" sz="2800" i="1" dirty="0" err="1"/>
              <a:t>b</a:t>
            </a:r>
            <a:r>
              <a:rPr kumimoji="0" lang="en-US" altLang="zh-CN" sz="2800" i="1" dirty="0"/>
              <a:t> </a:t>
            </a:r>
            <a:r>
              <a:rPr kumimoji="0" lang="zh-CN" altLang="en-US" sz="2800" dirty="0"/>
              <a:t>值不同而异。</a:t>
            </a:r>
          </a:p>
        </p:txBody>
      </p:sp>
      <p:sp>
        <p:nvSpPr>
          <p:cNvPr id="838662" name="AutoShape 6"/>
          <p:cNvSpPr>
            <a:spLocks noChangeArrowheads="1"/>
          </p:cNvSpPr>
          <p:nvPr/>
        </p:nvSpPr>
        <p:spPr bwMode="auto">
          <a:xfrm>
            <a:off x="755650" y="2565400"/>
            <a:ext cx="2517775" cy="495300"/>
          </a:xfrm>
          <a:prstGeom prst="wedgeRoundRectCallout">
            <a:avLst>
              <a:gd name="adj1" fmla="val 47477"/>
              <a:gd name="adj2" fmla="val 104486"/>
              <a:gd name="adj3" fmla="val 16667"/>
            </a:avLst>
          </a:prstGeom>
          <a:solidFill>
            <a:srgbClr val="CCFFFF"/>
          </a:solidFill>
          <a:ln w="9525">
            <a:solidFill>
              <a:srgbClr val="FFFF99"/>
            </a:solidFill>
            <a:miter lim="800000"/>
            <a:headEnd/>
            <a:tailEnd/>
          </a:ln>
          <a:effectLst/>
        </p:spPr>
        <p:txBody>
          <a:bodyPr lIns="90000" tIns="46800" rIns="90000" bIns="46800">
            <a:spAutoFit/>
          </a:bodyPr>
          <a:lstStyle/>
          <a:p>
            <a:r>
              <a:rPr kumimoji="0" lang="en-US" altLang="zh-CN" sz="2400" i="1">
                <a:sym typeface="Symbol" pitchFamily="18" charset="2"/>
              </a:rPr>
              <a:t></a:t>
            </a:r>
            <a:r>
              <a:rPr kumimoji="0" lang="zh-CN" altLang="en-US" sz="2400"/>
              <a:t>单位</a:t>
            </a:r>
            <a:r>
              <a:rPr kumimoji="0" lang="en-US" altLang="zh-CN" sz="2400"/>
              <a:t>mol</a:t>
            </a:r>
            <a:r>
              <a:rPr kumimoji="0" lang="en-US" altLang="zh-CN" sz="2400">
                <a:sym typeface="Symbol" pitchFamily="18" charset="2"/>
              </a:rPr>
              <a:t></a:t>
            </a:r>
            <a:r>
              <a:rPr kumimoji="0" lang="en-US" altLang="zh-CN" sz="2400"/>
              <a:t>L</a:t>
            </a:r>
            <a:r>
              <a:rPr kumimoji="0" lang="en-US" altLang="zh-CN" sz="2400" baseline="30000"/>
              <a:t>-1</a:t>
            </a:r>
            <a:r>
              <a:rPr kumimoji="0" lang="en-US" altLang="zh-CN" sz="2400">
                <a:sym typeface="Symbol" pitchFamily="18" charset="2"/>
              </a:rPr>
              <a:t></a:t>
            </a:r>
            <a:r>
              <a:rPr kumimoji="0" lang="en-US" altLang="zh-CN" sz="2400"/>
              <a:t>s</a:t>
            </a:r>
            <a:r>
              <a:rPr kumimoji="0" lang="en-US" altLang="zh-CN" sz="2400" baseline="30000"/>
              <a:t>-1</a:t>
            </a:r>
          </a:p>
        </p:txBody>
      </p:sp>
      <p:sp>
        <p:nvSpPr>
          <p:cNvPr id="838663" name="AutoShape 7"/>
          <p:cNvSpPr>
            <a:spLocks noChangeArrowheads="1"/>
          </p:cNvSpPr>
          <p:nvPr/>
        </p:nvSpPr>
        <p:spPr bwMode="auto">
          <a:xfrm>
            <a:off x="6516688" y="2276475"/>
            <a:ext cx="2187575" cy="495300"/>
          </a:xfrm>
          <a:prstGeom prst="wedgeRoundRectCallout">
            <a:avLst>
              <a:gd name="adj1" fmla="val -96444"/>
              <a:gd name="adj2" fmla="val 132370"/>
              <a:gd name="adj3" fmla="val 16667"/>
            </a:avLst>
          </a:prstGeom>
          <a:solidFill>
            <a:srgbClr val="FFFF99"/>
          </a:solidFill>
          <a:ln w="9525">
            <a:solidFill>
              <a:srgbClr val="FFCCFF"/>
            </a:solidFill>
            <a:miter lim="800000"/>
            <a:headEnd/>
            <a:tailEnd/>
          </a:ln>
          <a:effectLst/>
        </p:spPr>
        <p:txBody>
          <a:bodyPr lIns="90000" tIns="46800" rIns="90000" bIns="46800">
            <a:spAutoFit/>
          </a:bodyPr>
          <a:lstStyle/>
          <a:p>
            <a:r>
              <a:rPr kumimoji="0" lang="en-US" altLang="zh-CN" sz="2400" i="1"/>
              <a:t>c</a:t>
            </a:r>
            <a:r>
              <a:rPr kumimoji="0" lang="zh-CN" altLang="en-US" sz="2400"/>
              <a:t>单位</a:t>
            </a:r>
            <a:r>
              <a:rPr kumimoji="0" lang="en-US" altLang="zh-CN" sz="2400"/>
              <a:t>mol</a:t>
            </a:r>
            <a:r>
              <a:rPr kumimoji="0" lang="en-US" altLang="zh-CN" sz="2400">
                <a:sym typeface="Symbol" pitchFamily="18" charset="2"/>
              </a:rPr>
              <a:t> </a:t>
            </a:r>
            <a:r>
              <a:rPr kumimoji="0" lang="en-US" altLang="zh-CN" sz="2400"/>
              <a:t>L</a:t>
            </a:r>
            <a:r>
              <a:rPr kumimoji="0" lang="en-US" altLang="zh-CN" sz="2400" baseline="30000"/>
              <a:t>-1</a:t>
            </a:r>
          </a:p>
        </p:txBody>
      </p:sp>
      <p:sp>
        <p:nvSpPr>
          <p:cNvPr id="838664" name="Text Box 8"/>
          <p:cNvSpPr txBox="1">
            <a:spLocks noGrp="1" noChangeArrowheads="1"/>
          </p:cNvSpPr>
          <p:nvPr>
            <p:ph type="title"/>
          </p:nvPr>
        </p:nvSpPr>
        <p:spPr>
          <a:xfrm>
            <a:off x="812800" y="-26988"/>
            <a:ext cx="8113713" cy="876301"/>
          </a:xfrm>
          <a:noFill/>
          <a:ln/>
        </p:spPr>
        <p:txBody>
          <a:bodyPr/>
          <a:lstStyle/>
          <a:p>
            <a:r>
              <a:rPr lang="zh-CN" altLang="en-US" sz="3600"/>
              <a:t>化学反应速率方程式</a:t>
            </a:r>
          </a:p>
        </p:txBody>
      </p:sp>
      <p:pic>
        <p:nvPicPr>
          <p:cNvPr id="838665" name="Picture 9"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
        <p:nvSpPr>
          <p:cNvPr id="838666" name="Text Box 10"/>
          <p:cNvSpPr txBox="1">
            <a:spLocks noChangeArrowheads="1"/>
          </p:cNvSpPr>
          <p:nvPr/>
        </p:nvSpPr>
        <p:spPr bwMode="auto">
          <a:xfrm>
            <a:off x="755650" y="3716338"/>
            <a:ext cx="8231741" cy="461665"/>
          </a:xfrm>
          <a:prstGeom prst="rect">
            <a:avLst/>
          </a:prstGeom>
          <a:solidFill>
            <a:schemeClr val="accent1"/>
          </a:solidFill>
          <a:ln w="63500" algn="ctr">
            <a:noFill/>
            <a:miter lim="800000"/>
            <a:headEnd/>
            <a:tailEnd/>
          </a:ln>
          <a:effectLst/>
        </p:spPr>
        <p:txBody>
          <a:bodyPr wrap="none">
            <a:spAutoFit/>
          </a:bodyPr>
          <a:lstStyle/>
          <a:p>
            <a:r>
              <a:rPr lang="en-US" altLang="zh-CN" sz="2400" dirty="0" err="1">
                <a:solidFill>
                  <a:srgbClr val="0000CC"/>
                </a:solidFill>
              </a:rPr>
              <a:t>a+b</a:t>
            </a:r>
            <a:r>
              <a:rPr lang="zh-CN" altLang="en-US" sz="2400" dirty="0">
                <a:solidFill>
                  <a:srgbClr val="0000CC"/>
                </a:solidFill>
              </a:rPr>
              <a:t>称反应的总级数，反应对</a:t>
            </a:r>
            <a:r>
              <a:rPr lang="en-US" altLang="zh-CN" sz="2400" dirty="0">
                <a:solidFill>
                  <a:srgbClr val="0000CC"/>
                </a:solidFill>
              </a:rPr>
              <a:t>A</a:t>
            </a:r>
            <a:r>
              <a:rPr lang="zh-CN" altLang="en-US" sz="2400" dirty="0">
                <a:solidFill>
                  <a:srgbClr val="0000CC"/>
                </a:solidFill>
              </a:rPr>
              <a:t>是</a:t>
            </a:r>
            <a:r>
              <a:rPr lang="en-US" altLang="zh-CN" sz="2400" dirty="0">
                <a:solidFill>
                  <a:srgbClr val="0000CC"/>
                </a:solidFill>
              </a:rPr>
              <a:t>a</a:t>
            </a:r>
            <a:r>
              <a:rPr lang="zh-CN" altLang="en-US" sz="2400" dirty="0">
                <a:solidFill>
                  <a:srgbClr val="0000CC"/>
                </a:solidFill>
              </a:rPr>
              <a:t>级反应，对</a:t>
            </a:r>
            <a:r>
              <a:rPr lang="en-US" altLang="zh-CN" sz="2400" dirty="0">
                <a:solidFill>
                  <a:srgbClr val="0000CC"/>
                </a:solidFill>
              </a:rPr>
              <a:t>B</a:t>
            </a:r>
            <a:r>
              <a:rPr lang="zh-CN" altLang="en-US" sz="2400" dirty="0">
                <a:solidFill>
                  <a:srgbClr val="0000CC"/>
                </a:solidFill>
              </a:rPr>
              <a:t>是</a:t>
            </a:r>
            <a:r>
              <a:rPr lang="en-US" altLang="zh-CN" sz="2400" dirty="0">
                <a:solidFill>
                  <a:srgbClr val="0000CC"/>
                </a:solidFill>
              </a:rPr>
              <a:t>b</a:t>
            </a:r>
            <a:r>
              <a:rPr lang="zh-CN" altLang="en-US" sz="2400" dirty="0">
                <a:solidFill>
                  <a:srgbClr val="0000CC"/>
                </a:solidFill>
              </a:rPr>
              <a:t>级反应。</a:t>
            </a:r>
          </a:p>
        </p:txBody>
      </p:sp>
      <p:sp>
        <p:nvSpPr>
          <p:cNvPr id="838667" name="AutoShape 11"/>
          <p:cNvSpPr>
            <a:spLocks noChangeArrowheads="1"/>
          </p:cNvSpPr>
          <p:nvPr/>
        </p:nvSpPr>
        <p:spPr bwMode="auto">
          <a:xfrm>
            <a:off x="6956425" y="3284538"/>
            <a:ext cx="2187575" cy="495300"/>
          </a:xfrm>
          <a:prstGeom prst="wedgeRoundRectCallout">
            <a:avLst>
              <a:gd name="adj1" fmla="val -84106"/>
              <a:gd name="adj2" fmla="val -51282"/>
              <a:gd name="adj3" fmla="val 16667"/>
            </a:avLst>
          </a:prstGeom>
          <a:solidFill>
            <a:srgbClr val="FF00FF"/>
          </a:solidFill>
          <a:ln w="9525">
            <a:solidFill>
              <a:srgbClr val="FFCCFF"/>
            </a:solidFill>
            <a:miter lim="800000"/>
            <a:headEnd/>
            <a:tailEnd/>
          </a:ln>
          <a:effectLst/>
        </p:spPr>
        <p:txBody>
          <a:bodyPr lIns="90000" tIns="46800" rIns="90000" bIns="46800">
            <a:spAutoFit/>
          </a:bodyPr>
          <a:lstStyle/>
          <a:p>
            <a:r>
              <a:rPr kumimoji="0" lang="zh-CN" altLang="en-US" sz="2400"/>
              <a:t>反应级数</a:t>
            </a:r>
            <a:endParaRPr kumimoji="0" lang="zh-CN" altLang="en-US" sz="2400" baseline="30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38659"/>
                                        </p:tgtEl>
                                        <p:attrNameLst>
                                          <p:attrName>style.visibility</p:attrName>
                                        </p:attrNameLst>
                                      </p:cBhvr>
                                      <p:to>
                                        <p:strVal val="visible"/>
                                      </p:to>
                                    </p:set>
                                    <p:anim calcmode="lin" valueType="num">
                                      <p:cBhvr>
                                        <p:cTn id="7" dur="500" fill="hold"/>
                                        <p:tgtEl>
                                          <p:spTgt spid="838659"/>
                                        </p:tgtEl>
                                        <p:attrNameLst>
                                          <p:attrName>ppt_w</p:attrName>
                                        </p:attrNameLst>
                                      </p:cBhvr>
                                      <p:tavLst>
                                        <p:tav tm="0">
                                          <p:val>
                                            <p:fltVal val="0"/>
                                          </p:val>
                                        </p:tav>
                                        <p:tav tm="100000">
                                          <p:val>
                                            <p:strVal val="#ppt_w"/>
                                          </p:val>
                                        </p:tav>
                                      </p:tavLst>
                                    </p:anim>
                                    <p:anim calcmode="lin" valueType="num">
                                      <p:cBhvr>
                                        <p:cTn id="8" dur="500" fill="hold"/>
                                        <p:tgtEl>
                                          <p:spTgt spid="83865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838660"/>
                                        </p:tgtEl>
                                        <p:attrNameLst>
                                          <p:attrName>style.visibility</p:attrName>
                                        </p:attrNameLst>
                                      </p:cBhvr>
                                      <p:to>
                                        <p:strVal val="visible"/>
                                      </p:to>
                                    </p:set>
                                    <p:anim calcmode="lin" valueType="num">
                                      <p:cBhvr>
                                        <p:cTn id="12" dur="500" fill="hold"/>
                                        <p:tgtEl>
                                          <p:spTgt spid="838660"/>
                                        </p:tgtEl>
                                        <p:attrNameLst>
                                          <p:attrName>ppt_w</p:attrName>
                                        </p:attrNameLst>
                                      </p:cBhvr>
                                      <p:tavLst>
                                        <p:tav tm="0">
                                          <p:val>
                                            <p:fltVal val="0"/>
                                          </p:val>
                                        </p:tav>
                                        <p:tav tm="100000">
                                          <p:val>
                                            <p:strVal val="#ppt_w"/>
                                          </p:val>
                                        </p:tav>
                                      </p:tavLst>
                                    </p:anim>
                                    <p:anim calcmode="lin" valueType="num">
                                      <p:cBhvr>
                                        <p:cTn id="13" dur="500" fill="hold"/>
                                        <p:tgtEl>
                                          <p:spTgt spid="8386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日期占位符 3"/>
          <p:cNvSpPr>
            <a:spLocks noGrp="1"/>
          </p:cNvSpPr>
          <p:nvPr>
            <p:ph type="dt" sz="half" idx="10"/>
          </p:nvPr>
        </p:nvSpPr>
        <p:spPr/>
        <p:txBody>
          <a:bodyPr/>
          <a:lstStyle/>
          <a:p>
            <a:fld id="{6C699579-6E5A-4753-A820-D00339410439}" type="datetime1">
              <a:rPr lang="zh-CN" altLang="en-US"/>
              <a:pPr/>
              <a:t>2017/11/1</a:t>
            </a:fld>
            <a:endParaRPr lang="en-US" altLang="zh-CN"/>
          </a:p>
        </p:txBody>
      </p:sp>
      <p:sp>
        <p:nvSpPr>
          <p:cNvPr id="35" name="灯片编号占位符 5"/>
          <p:cNvSpPr>
            <a:spLocks noGrp="1"/>
          </p:cNvSpPr>
          <p:nvPr>
            <p:ph type="sldNum" sz="quarter" idx="12"/>
          </p:nvPr>
        </p:nvSpPr>
        <p:spPr/>
        <p:txBody>
          <a:bodyPr/>
          <a:lstStyle/>
          <a:p>
            <a:fld id="{1C9DB932-B29E-4BC6-901C-D9AF800D392D}" type="slidenum">
              <a:rPr lang="en-US" altLang="zh-CN"/>
              <a:pPr/>
              <a:t>189</a:t>
            </a:fld>
            <a:endParaRPr lang="en-US" altLang="zh-CN"/>
          </a:p>
        </p:txBody>
      </p:sp>
      <p:sp>
        <p:nvSpPr>
          <p:cNvPr id="840706" name="Rectangle 2"/>
          <p:cNvSpPr>
            <a:spLocks noGrp="1" noChangeArrowheads="1"/>
          </p:cNvSpPr>
          <p:nvPr>
            <p:ph type="title"/>
          </p:nvPr>
        </p:nvSpPr>
        <p:spPr>
          <a:noFill/>
          <a:ln/>
        </p:spPr>
        <p:txBody>
          <a:bodyPr/>
          <a:lstStyle/>
          <a:p>
            <a:pPr algn="l"/>
            <a:r>
              <a:rPr lang="zh-CN" altLang="en-US" sz="3600"/>
              <a:t>简单反应</a:t>
            </a:r>
          </a:p>
        </p:txBody>
      </p:sp>
      <p:graphicFrame>
        <p:nvGraphicFramePr>
          <p:cNvPr id="840707" name="Group 3"/>
          <p:cNvGraphicFramePr>
            <a:graphicFrameLocks noGrp="1"/>
          </p:cNvGraphicFramePr>
          <p:nvPr/>
        </p:nvGraphicFramePr>
        <p:xfrm>
          <a:off x="642910" y="2214554"/>
          <a:ext cx="7937500" cy="4103688"/>
        </p:xfrm>
        <a:graphic>
          <a:graphicData uri="http://schemas.openxmlformats.org/drawingml/2006/table">
            <a:tbl>
              <a:tblPr/>
              <a:tblGrid>
                <a:gridCol w="3209925"/>
                <a:gridCol w="1603375"/>
                <a:gridCol w="3124200"/>
              </a:tblGrid>
              <a:tr h="101600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dirty="0" smtClean="0">
                          <a:ln>
                            <a:noFill/>
                          </a:ln>
                          <a:solidFill>
                            <a:srgbClr val="0000FF"/>
                          </a:solidFill>
                          <a:effectLst/>
                          <a:latin typeface="Times New Roman" pitchFamily="18" charset="0"/>
                          <a:ea typeface="黑体" pitchFamily="49" charset="-122"/>
                        </a:rPr>
                        <a:t>反应实例</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0000FF"/>
                          </a:solidFill>
                          <a:effectLst/>
                          <a:latin typeface="Times New Roman" pitchFamily="18" charset="0"/>
                          <a:ea typeface="黑体" pitchFamily="49" charset="-122"/>
                        </a:rPr>
                        <a:t>反应级数</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zh-CN" altLang="en-US" sz="2800" b="0" i="0" u="none" strike="noStrike" cap="none" normalizeH="0" baseline="0" smtClean="0">
                          <a:ln>
                            <a:noFill/>
                          </a:ln>
                          <a:solidFill>
                            <a:srgbClr val="0000FF"/>
                          </a:solidFill>
                          <a:effectLst/>
                          <a:latin typeface="Times New Roman" pitchFamily="18" charset="0"/>
                          <a:ea typeface="黑体" pitchFamily="49" charset="-122"/>
                        </a:rPr>
                        <a:t>速率常数单位</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600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C</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2</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H</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5</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Cl=C</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2</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H</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4</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+HCl</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s</a:t>
                      </a:r>
                      <a:r>
                        <a:rPr kumimoji="1" lang="en-US" altLang="zh-CN" sz="2800" b="0" i="0" u="none" strike="noStrike" cap="none" normalizeH="0" baseline="30000" smtClean="0">
                          <a:ln>
                            <a:noFill/>
                          </a:ln>
                          <a:solidFill>
                            <a:srgbClr val="0000FF"/>
                          </a:solidFill>
                          <a:effectLst/>
                          <a:latin typeface="Times New Roman" pitchFamily="18" charset="0"/>
                          <a:ea typeface="黑体"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6000">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NO</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2</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+CO=NO+CO</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2</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(mol·L</a:t>
                      </a:r>
                      <a:r>
                        <a:rPr kumimoji="1" lang="en-US" altLang="zh-CN" sz="2800" b="0" i="0" u="none" strike="noStrike" cap="none" normalizeH="0" baseline="30000" smtClean="0">
                          <a:ln>
                            <a:noFill/>
                          </a:ln>
                          <a:solidFill>
                            <a:srgbClr val="0000FF"/>
                          </a:solidFill>
                          <a:effectLst/>
                          <a:latin typeface="Times New Roman" pitchFamily="18" charset="0"/>
                          <a:ea typeface="黑体" pitchFamily="49" charset="-122"/>
                        </a:rPr>
                        <a:t>-1</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a:t>
                      </a:r>
                      <a:r>
                        <a:rPr kumimoji="1" lang="en-US" altLang="zh-CN" sz="2800" b="0" i="0" u="none" strike="noStrike" cap="none" normalizeH="0" baseline="30000" smtClean="0">
                          <a:ln>
                            <a:noFill/>
                          </a:ln>
                          <a:solidFill>
                            <a:srgbClr val="0000FF"/>
                          </a:solidFill>
                          <a:effectLst/>
                          <a:latin typeface="Times New Roman" pitchFamily="18" charset="0"/>
                          <a:ea typeface="黑体" pitchFamily="49" charset="-122"/>
                        </a:rPr>
                        <a:t>-1</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·s</a:t>
                      </a:r>
                      <a:r>
                        <a:rPr kumimoji="1" lang="en-US" altLang="zh-CN" sz="2800" b="0" i="0" u="none" strike="noStrike" cap="none" normalizeH="0" baseline="30000" smtClean="0">
                          <a:ln>
                            <a:noFill/>
                          </a:ln>
                          <a:solidFill>
                            <a:srgbClr val="0000FF"/>
                          </a:solidFill>
                          <a:effectLst/>
                          <a:latin typeface="Times New Roman" pitchFamily="18" charset="0"/>
                          <a:ea typeface="黑体"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5688">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2NO+O</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2</a:t>
                      </a:r>
                      <a:r>
                        <a:rPr kumimoji="1" lang="en-US" altLang="zh-CN" sz="2800" b="0" i="0" u="none" strike="noStrike" cap="none" normalizeH="0" baseline="0" smtClean="0">
                          <a:ln>
                            <a:noFill/>
                          </a:ln>
                          <a:solidFill>
                            <a:srgbClr val="0000FF"/>
                          </a:solidFill>
                          <a:effectLst/>
                          <a:latin typeface="Times New Roman" pitchFamily="18" charset="0"/>
                          <a:ea typeface="黑体" pitchFamily="49" charset="-122"/>
                        </a:rPr>
                        <a:t>=2NO</a:t>
                      </a:r>
                      <a:r>
                        <a:rPr kumimoji="1" lang="en-US" altLang="zh-CN" sz="2800" b="0" i="0" u="none" strike="noStrike" cap="none" normalizeH="0" baseline="-25000" smtClean="0">
                          <a:ln>
                            <a:noFill/>
                          </a:ln>
                          <a:solidFill>
                            <a:srgbClr val="0000FF"/>
                          </a:solidFill>
                          <a:effectLst/>
                          <a:latin typeface="Times New Roman" pitchFamily="18" charset="0"/>
                          <a:ea typeface="黑体" pitchFamily="49" charset="-122"/>
                        </a:rPr>
                        <a:t>2</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dirty="0" smtClean="0">
                          <a:ln>
                            <a:noFill/>
                          </a:ln>
                          <a:solidFill>
                            <a:srgbClr val="0000FF"/>
                          </a:solidFill>
                          <a:effectLst/>
                          <a:latin typeface="Times New Roman" pitchFamily="18" charset="0"/>
                          <a:ea typeface="黑体" pitchFamily="49"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
                          <a:srgbClr val="FF00FF"/>
                        </a:buClr>
                        <a:buSzTx/>
                        <a:buFont typeface="Wingdings" pitchFamily="2" charset="2"/>
                        <a:buNone/>
                        <a:tabLst/>
                      </a:pPr>
                      <a:r>
                        <a:rPr kumimoji="1" lang="en-US" altLang="zh-CN" sz="2800" b="0" i="0" u="none" strike="noStrike" cap="none" normalizeH="0" baseline="0" dirty="0" smtClean="0">
                          <a:ln>
                            <a:noFill/>
                          </a:ln>
                          <a:solidFill>
                            <a:srgbClr val="0000FF"/>
                          </a:solidFill>
                          <a:effectLst/>
                          <a:latin typeface="Times New Roman" pitchFamily="18" charset="0"/>
                          <a:ea typeface="黑体" pitchFamily="49" charset="-122"/>
                        </a:rPr>
                        <a:t>(mol·L</a:t>
                      </a:r>
                      <a:r>
                        <a:rPr kumimoji="1" lang="en-US" altLang="zh-CN" sz="2800" b="0" i="0" u="none" strike="noStrike" cap="none" normalizeH="0" baseline="30000" dirty="0" smtClean="0">
                          <a:ln>
                            <a:noFill/>
                          </a:ln>
                          <a:solidFill>
                            <a:srgbClr val="0000FF"/>
                          </a:solidFill>
                          <a:effectLst/>
                          <a:latin typeface="Times New Roman" pitchFamily="18" charset="0"/>
                          <a:ea typeface="黑体" pitchFamily="49" charset="-122"/>
                        </a:rPr>
                        <a:t>-1</a:t>
                      </a:r>
                      <a:r>
                        <a:rPr kumimoji="1" lang="en-US" altLang="zh-CN" sz="2800" b="0" i="0" u="none" strike="noStrike" cap="none" normalizeH="0" baseline="0" dirty="0" smtClean="0">
                          <a:ln>
                            <a:noFill/>
                          </a:ln>
                          <a:solidFill>
                            <a:srgbClr val="0000FF"/>
                          </a:solidFill>
                          <a:effectLst/>
                          <a:latin typeface="Times New Roman" pitchFamily="18" charset="0"/>
                          <a:ea typeface="黑体" pitchFamily="49" charset="-122"/>
                        </a:rPr>
                        <a:t>)</a:t>
                      </a:r>
                      <a:r>
                        <a:rPr kumimoji="1" lang="en-US" altLang="zh-CN" sz="2800" b="0" i="0" u="none" strike="noStrike" cap="none" normalizeH="0" baseline="30000" dirty="0" smtClean="0">
                          <a:ln>
                            <a:noFill/>
                          </a:ln>
                          <a:solidFill>
                            <a:srgbClr val="0000FF"/>
                          </a:solidFill>
                          <a:effectLst/>
                          <a:latin typeface="Times New Roman" pitchFamily="18" charset="0"/>
                          <a:ea typeface="黑体" pitchFamily="49" charset="-122"/>
                        </a:rPr>
                        <a:t>-2</a:t>
                      </a:r>
                      <a:r>
                        <a:rPr kumimoji="1" lang="en-US" altLang="zh-CN" sz="2800" b="0" i="0" u="none" strike="noStrike" cap="none" normalizeH="0" baseline="0" dirty="0" smtClean="0">
                          <a:ln>
                            <a:noFill/>
                          </a:ln>
                          <a:solidFill>
                            <a:srgbClr val="0000FF"/>
                          </a:solidFill>
                          <a:effectLst/>
                          <a:latin typeface="Times New Roman" pitchFamily="18" charset="0"/>
                          <a:ea typeface="黑体" pitchFamily="49" charset="-122"/>
                        </a:rPr>
                        <a:t>·s</a:t>
                      </a:r>
                      <a:r>
                        <a:rPr kumimoji="1" lang="en-US" altLang="zh-CN" sz="2800" b="0" i="0" u="none" strike="noStrike" cap="none" normalizeH="0" baseline="30000" dirty="0" smtClean="0">
                          <a:ln>
                            <a:noFill/>
                          </a:ln>
                          <a:solidFill>
                            <a:srgbClr val="0000FF"/>
                          </a:solidFill>
                          <a:effectLst/>
                          <a:latin typeface="Times New Roman" pitchFamily="18" charset="0"/>
                          <a:ea typeface="黑体"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40735" name="AutoShape 31"/>
          <p:cNvSpPr>
            <a:spLocks noChangeArrowheads="1"/>
          </p:cNvSpPr>
          <p:nvPr/>
        </p:nvSpPr>
        <p:spPr bwMode="auto">
          <a:xfrm>
            <a:off x="5286380" y="0"/>
            <a:ext cx="3749670" cy="1052513"/>
          </a:xfrm>
          <a:prstGeom prst="cloudCallout">
            <a:avLst>
              <a:gd name="adj1" fmla="val 9148"/>
              <a:gd name="adj2" fmla="val 104903"/>
            </a:avLst>
          </a:prstGeom>
          <a:solidFill>
            <a:srgbClr val="FFFFBF"/>
          </a:solidFill>
          <a:ln w="9525">
            <a:solidFill>
              <a:srgbClr val="CC99FF"/>
            </a:solidFill>
            <a:miter lim="800000"/>
            <a:headEnd/>
            <a:tailEnd/>
          </a:ln>
          <a:effectLst/>
        </p:spPr>
        <p:txBody>
          <a:bodyPr/>
          <a:lstStyle/>
          <a:p>
            <a:pPr algn="l"/>
            <a:r>
              <a:rPr lang="en-US" altLang="zh-CN" sz="2400" i="1" dirty="0">
                <a:solidFill>
                  <a:srgbClr val="FF0000"/>
                </a:solidFill>
              </a:rPr>
              <a:t>k</a:t>
            </a:r>
            <a:r>
              <a:rPr lang="zh-CN" altLang="en-US" sz="2400" dirty="0"/>
              <a:t>的单位为</a:t>
            </a:r>
          </a:p>
          <a:p>
            <a:pPr algn="l"/>
            <a:r>
              <a:rPr lang="en-US" altLang="zh-CN" sz="2400" dirty="0">
                <a:solidFill>
                  <a:srgbClr val="0000CC"/>
                </a:solidFill>
              </a:rPr>
              <a:t>[</a:t>
            </a:r>
            <a:r>
              <a:rPr lang="zh-CN" altLang="en-US" sz="2400" dirty="0">
                <a:solidFill>
                  <a:srgbClr val="0000CC"/>
                </a:solidFill>
              </a:rPr>
              <a:t>浓度</a:t>
            </a:r>
            <a:r>
              <a:rPr lang="en-US" altLang="zh-CN" sz="2400" dirty="0">
                <a:solidFill>
                  <a:srgbClr val="0000CC"/>
                </a:solidFill>
              </a:rPr>
              <a:t>]</a:t>
            </a:r>
            <a:r>
              <a:rPr lang="en-US" altLang="zh-CN" sz="2400" baseline="30000" dirty="0">
                <a:solidFill>
                  <a:srgbClr val="0000CC"/>
                </a:solidFill>
              </a:rPr>
              <a:t>1-n</a:t>
            </a:r>
            <a:r>
              <a:rPr lang="en-US" altLang="zh-CN" sz="2400" dirty="0">
                <a:solidFill>
                  <a:srgbClr val="0000CC"/>
                </a:solidFill>
              </a:rPr>
              <a:t>[</a:t>
            </a:r>
            <a:r>
              <a:rPr lang="zh-CN" altLang="en-US" sz="2400" dirty="0">
                <a:solidFill>
                  <a:srgbClr val="0000CC"/>
                </a:solidFill>
              </a:rPr>
              <a:t>时间</a:t>
            </a:r>
            <a:r>
              <a:rPr lang="en-US" altLang="zh-CN" sz="2400" dirty="0">
                <a:solidFill>
                  <a:srgbClr val="0000CC"/>
                </a:solidFill>
              </a:rPr>
              <a:t>]</a:t>
            </a:r>
            <a:r>
              <a:rPr lang="en-US" altLang="zh-CN" sz="2400" baseline="30000" dirty="0">
                <a:solidFill>
                  <a:srgbClr val="0000CC"/>
                </a:solidFill>
              </a:rPr>
              <a:t>-1</a:t>
            </a:r>
            <a:endParaRPr lang="en-US" altLang="zh-CN" sz="2400" dirty="0">
              <a:solidFill>
                <a:srgbClr val="0000CC"/>
              </a:solidFill>
            </a:endParaRPr>
          </a:p>
        </p:txBody>
      </p:sp>
      <p:pic>
        <p:nvPicPr>
          <p:cNvPr id="840736" name="Picture 32"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graphicFrame>
        <p:nvGraphicFramePr>
          <p:cNvPr id="709633" name="Object 4"/>
          <p:cNvGraphicFramePr>
            <a:graphicFrameLocks noChangeAspect="1"/>
          </p:cNvGraphicFramePr>
          <p:nvPr/>
        </p:nvGraphicFramePr>
        <p:xfrm>
          <a:off x="1000100" y="1000108"/>
          <a:ext cx="5570538" cy="1162050"/>
        </p:xfrm>
        <a:graphic>
          <a:graphicData uri="http://schemas.openxmlformats.org/presentationml/2006/ole">
            <p:oleObj spid="_x0000_s709633" name="公式" r:id="rId5" imgW="2247840" imgH="4698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09633"/>
                                        </p:tgtEl>
                                        <p:attrNameLst>
                                          <p:attrName>style.visibility</p:attrName>
                                        </p:attrNameLst>
                                      </p:cBhvr>
                                      <p:to>
                                        <p:strVal val="visible"/>
                                      </p:to>
                                    </p:set>
                                    <p:anim calcmode="lin" valueType="num">
                                      <p:cBhvr>
                                        <p:cTn id="7" dur="500" fill="hold"/>
                                        <p:tgtEl>
                                          <p:spTgt spid="709633"/>
                                        </p:tgtEl>
                                        <p:attrNameLst>
                                          <p:attrName>ppt_w</p:attrName>
                                        </p:attrNameLst>
                                      </p:cBhvr>
                                      <p:tavLst>
                                        <p:tav tm="0">
                                          <p:val>
                                            <p:fltVal val="0"/>
                                          </p:val>
                                        </p:tav>
                                        <p:tav tm="100000">
                                          <p:val>
                                            <p:strVal val="#ppt_w"/>
                                          </p:val>
                                        </p:tav>
                                      </p:tavLst>
                                    </p:anim>
                                    <p:anim calcmode="lin" valueType="num">
                                      <p:cBhvr>
                                        <p:cTn id="8" dur="500" fill="hold"/>
                                        <p:tgtEl>
                                          <p:spTgt spid="7096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55650" y="1341438"/>
            <a:ext cx="8066088" cy="2911475"/>
          </a:xfrm>
          <a:prstGeom prst="rect">
            <a:avLst/>
          </a:prstGeom>
          <a:noFill/>
          <a:ln w="9525">
            <a:noFill/>
            <a:miter lim="800000"/>
            <a:headEnd/>
            <a:tailEnd/>
          </a:ln>
        </p:spPr>
        <p:txBody>
          <a:bodyPr>
            <a:spAutoFit/>
          </a:bodyPr>
          <a:lstStyle/>
          <a:p>
            <a:pPr>
              <a:lnSpc>
                <a:spcPct val="110000"/>
              </a:lnSpc>
              <a:buClr>
                <a:srgbClr val="FF00FF"/>
              </a:buClr>
              <a:buFont typeface="Wingdings" pitchFamily="2" charset="2"/>
              <a:buChar char="v"/>
            </a:pPr>
            <a:r>
              <a:rPr kumimoji="1" lang="zh-CN" altLang="en-US" sz="2800">
                <a:solidFill>
                  <a:srgbClr val="FF0000"/>
                </a:solidFill>
                <a:latin typeface="Times New Roman" pitchFamily="18" charset="0"/>
                <a:ea typeface="黑体" pitchFamily="49" charset="-122"/>
              </a:rPr>
              <a:t>热力学能</a:t>
            </a:r>
            <a:r>
              <a:rPr kumimoji="1" lang="en-US" altLang="zh-CN" sz="2800">
                <a:solidFill>
                  <a:srgbClr val="FF3300"/>
                </a:solidFill>
                <a:latin typeface="Times New Roman" pitchFamily="18" charset="0"/>
                <a:ea typeface="黑体" pitchFamily="49" charset="-122"/>
              </a:rPr>
              <a:t>(</a:t>
            </a:r>
            <a:r>
              <a:rPr kumimoji="1" lang="en-US" altLang="zh-CN" sz="2800" i="1">
                <a:solidFill>
                  <a:srgbClr val="FF00FF"/>
                </a:solidFill>
                <a:effectLst>
                  <a:outerShdw blurRad="38100" dist="38100" dir="2700000" algn="tl">
                    <a:srgbClr val="C0C0C0"/>
                  </a:outerShdw>
                </a:effectLst>
                <a:latin typeface="Times New Roman" pitchFamily="18" charset="0"/>
              </a:rPr>
              <a:t>thermodynamic  energy</a:t>
            </a:r>
            <a:r>
              <a:rPr kumimoji="1" lang="en-US" altLang="zh-CN" sz="2800">
                <a:solidFill>
                  <a:srgbClr val="FF3300"/>
                </a:solidFill>
                <a:latin typeface="Times New Roman" pitchFamily="18" charset="0"/>
                <a:ea typeface="黑体" pitchFamily="49" charset="-122"/>
              </a:rPr>
              <a:t>)</a:t>
            </a:r>
            <a:r>
              <a:rPr kumimoji="1" lang="zh-CN" altLang="en-US" sz="2800">
                <a:solidFill>
                  <a:srgbClr val="FF0000"/>
                </a:solidFill>
                <a:latin typeface="Times New Roman" pitchFamily="18" charset="0"/>
                <a:ea typeface="黑体" pitchFamily="49" charset="-122"/>
              </a:rPr>
              <a:t>：</a:t>
            </a:r>
            <a:r>
              <a:rPr kumimoji="1" lang="zh-CN" altLang="en-US" sz="2800">
                <a:latin typeface="Times New Roman" pitchFamily="18" charset="0"/>
                <a:ea typeface="黑体" pitchFamily="49" charset="-122"/>
              </a:rPr>
              <a:t>系统内所有微观粒子的全部能量之和，又称</a:t>
            </a:r>
            <a:r>
              <a:rPr kumimoji="1" lang="zh-CN" altLang="en-US" sz="2800">
                <a:solidFill>
                  <a:srgbClr val="FF0000"/>
                </a:solidFill>
                <a:latin typeface="Times New Roman" pitchFamily="18" charset="0"/>
                <a:ea typeface="黑体" pitchFamily="49" charset="-122"/>
              </a:rPr>
              <a:t>内能</a:t>
            </a:r>
            <a:r>
              <a:rPr kumimoji="1" lang="en-US" altLang="zh-CN" sz="2800" i="1">
                <a:solidFill>
                  <a:srgbClr val="FF0000"/>
                </a:solidFill>
                <a:latin typeface="Times New Roman" pitchFamily="18" charset="0"/>
                <a:ea typeface="黑体" pitchFamily="49" charset="-122"/>
              </a:rPr>
              <a:t>U</a:t>
            </a:r>
            <a:r>
              <a:rPr kumimoji="1" lang="zh-CN" altLang="en-US" sz="2800">
                <a:latin typeface="Times New Roman" pitchFamily="18" charset="0"/>
                <a:ea typeface="黑体" pitchFamily="49" charset="-122"/>
              </a:rPr>
              <a:t>。</a:t>
            </a:r>
            <a:r>
              <a:rPr kumimoji="1" lang="zh-CN" altLang="en-US" sz="2800" b="1"/>
              <a:t>包括分子和原子等的平动能、转动能、振动能、以分子间势能能、电子运动能和核能等。</a:t>
            </a:r>
          </a:p>
          <a:p>
            <a:pPr>
              <a:lnSpc>
                <a:spcPct val="110000"/>
              </a:lnSpc>
              <a:buClr>
                <a:srgbClr val="FF00FF"/>
              </a:buClr>
              <a:buFont typeface="Wingdings" pitchFamily="2" charset="2"/>
              <a:buChar char="v"/>
            </a:pPr>
            <a:r>
              <a:rPr kumimoji="1" lang="zh-CN" altLang="en-US" sz="2800">
                <a:solidFill>
                  <a:srgbClr val="FF0000"/>
                </a:solidFill>
                <a:latin typeface="Times New Roman" pitchFamily="18" charset="0"/>
                <a:ea typeface="黑体" pitchFamily="49" charset="-122"/>
              </a:rPr>
              <a:t>热力学能的绝对值尚无法求得。</a:t>
            </a:r>
          </a:p>
          <a:p>
            <a:pPr>
              <a:lnSpc>
                <a:spcPct val="110000"/>
              </a:lnSpc>
              <a:buClr>
                <a:srgbClr val="FF00FF"/>
              </a:buClr>
              <a:buFont typeface="Wingdings" pitchFamily="2" charset="2"/>
              <a:buChar char="v"/>
            </a:pPr>
            <a:r>
              <a:rPr kumimoji="1" lang="zh-CN" altLang="en-US" sz="2800">
                <a:solidFill>
                  <a:srgbClr val="FF0000"/>
                </a:solidFill>
                <a:latin typeface="Times New Roman" pitchFamily="18" charset="0"/>
                <a:ea typeface="黑体" pitchFamily="49" charset="-122"/>
              </a:rPr>
              <a:t>热力学能</a:t>
            </a:r>
            <a:r>
              <a:rPr kumimoji="1" lang="en-US" altLang="zh-CN" sz="2800" i="1">
                <a:solidFill>
                  <a:srgbClr val="FF0000"/>
                </a:solidFill>
                <a:latin typeface="Times New Roman" pitchFamily="18" charset="0"/>
                <a:ea typeface="黑体" pitchFamily="49" charset="-122"/>
              </a:rPr>
              <a:t>U</a:t>
            </a:r>
            <a:r>
              <a:rPr kumimoji="1" lang="zh-CN" altLang="en-US" sz="2800">
                <a:solidFill>
                  <a:srgbClr val="FF0000"/>
                </a:solidFill>
                <a:latin typeface="Times New Roman" pitchFamily="18" charset="0"/>
                <a:ea typeface="黑体" pitchFamily="49" charset="-122"/>
              </a:rPr>
              <a:t>是状态函数。具有广度性质。</a:t>
            </a:r>
          </a:p>
        </p:txBody>
      </p:sp>
      <p:sp>
        <p:nvSpPr>
          <p:cNvPr id="63493" name="Rectangle 5"/>
          <p:cNvSpPr>
            <a:spLocks noGrp="1" noChangeArrowheads="1"/>
          </p:cNvSpPr>
          <p:nvPr>
            <p:ph type="title"/>
          </p:nvPr>
        </p:nvSpPr>
        <p:spPr>
          <a:noFill/>
          <a:ln/>
        </p:spPr>
        <p:txBody>
          <a:bodyPr anchor="b"/>
          <a:lstStyle/>
          <a:p>
            <a:r>
              <a:rPr lang="en-US" altLang="zh-CN" sz="3600" dirty="0" smtClean="0">
                <a:latin typeface="Times New Roman" pitchFamily="18" charset="0"/>
              </a:rPr>
              <a:t>4. </a:t>
            </a:r>
            <a:r>
              <a:rPr lang="zh-CN" altLang="en-US" sz="3600" dirty="0" smtClean="0">
                <a:latin typeface="Times New Roman" pitchFamily="18" charset="0"/>
              </a:rPr>
              <a:t>热力学能 </a:t>
            </a:r>
            <a:r>
              <a:rPr lang="en-US" altLang="zh-CN" sz="3600" dirty="0" smtClean="0">
                <a:latin typeface="Times New Roman" pitchFamily="18" charset="0"/>
              </a:rPr>
              <a:t>(</a:t>
            </a:r>
            <a:r>
              <a:rPr lang="zh-CN" altLang="en-US" sz="3600" dirty="0" smtClean="0">
                <a:latin typeface="Times New Roman" pitchFamily="18" charset="0"/>
              </a:rPr>
              <a:t>内能）</a:t>
            </a:r>
            <a:endParaRPr lang="zh-CN" altLang="en-US" sz="3600" dirty="0">
              <a:latin typeface="Times New Roman" pitchFamily="18" charset="0"/>
            </a:endParaRPr>
          </a:p>
        </p:txBody>
      </p:sp>
      <p:pic>
        <p:nvPicPr>
          <p:cNvPr id="63494" name="Picture 6" descr="返回">
            <a:hlinkClick r:id="rId3" action="ppaction://hlinksldjump"/>
          </p:cNvPr>
          <p:cNvPicPr>
            <a:picLocks noChangeAspect="1" noChangeArrowheads="1"/>
          </p:cNvPicPr>
          <p:nvPr/>
        </p:nvPicPr>
        <p:blipFill>
          <a:blip r:embed="rId4"/>
          <a:srcRect/>
          <a:stretch>
            <a:fillRect/>
          </a:stretch>
        </p:blipFill>
        <p:spPr bwMode="auto">
          <a:xfrm>
            <a:off x="7524750" y="6389688"/>
            <a:ext cx="792163" cy="468312"/>
          </a:xfrm>
          <a:prstGeom prst="rect">
            <a:avLst/>
          </a:prstGeom>
          <a:noFill/>
        </p:spPr>
      </p:pic>
      <p:sp>
        <p:nvSpPr>
          <p:cNvPr id="63495" name="Text Box 7"/>
          <p:cNvSpPr txBox="1">
            <a:spLocks noChangeArrowheads="1"/>
          </p:cNvSpPr>
          <p:nvPr/>
        </p:nvSpPr>
        <p:spPr bwMode="auto">
          <a:xfrm>
            <a:off x="468313" y="4724400"/>
            <a:ext cx="8305800" cy="1249363"/>
          </a:xfrm>
          <a:prstGeom prst="rect">
            <a:avLst/>
          </a:prstGeom>
          <a:noFill/>
          <a:ln w="9525">
            <a:noFill/>
            <a:miter lim="800000"/>
            <a:headEnd/>
            <a:tailEnd/>
          </a:ln>
          <a:effectLst/>
        </p:spPr>
        <p:txBody>
          <a:bodyPr>
            <a:spAutoFit/>
          </a:bodyPr>
          <a:lstStyle/>
          <a:p>
            <a:pPr>
              <a:spcBef>
                <a:spcPct val="50000"/>
              </a:spcBef>
            </a:pPr>
            <a:r>
              <a:rPr kumimoji="1" lang="zh-CN" altLang="en-US" sz="2800" b="1">
                <a:solidFill>
                  <a:schemeClr val="tx2"/>
                </a:solidFill>
                <a:latin typeface="Times New Roman" pitchFamily="18" charset="0"/>
              </a:rPr>
              <a:t>思考</a:t>
            </a:r>
            <a:r>
              <a:rPr kumimoji="1" lang="zh-CN" altLang="en-US" sz="2400">
                <a:latin typeface="Times New Roman" pitchFamily="18" charset="0"/>
              </a:rPr>
              <a:t>：</a:t>
            </a:r>
            <a:r>
              <a:rPr kumimoji="1" lang="zh-CN" altLang="en-US" sz="2400">
                <a:latin typeface="Times New Roman" pitchFamily="18" charset="0"/>
                <a:ea typeface="楷体_GB2312" pitchFamily="49" charset="-122"/>
              </a:rPr>
              <a:t>同样的物质，在相同的温度和压力下，前者放在</a:t>
            </a:r>
            <a:r>
              <a:rPr kumimoji="1" lang="en-US" altLang="zh-CN" sz="2400">
                <a:latin typeface="Times New Roman" pitchFamily="18" charset="0"/>
                <a:ea typeface="楷体_GB2312" pitchFamily="49" charset="-122"/>
              </a:rPr>
              <a:t>10000m</a:t>
            </a:r>
            <a:r>
              <a:rPr kumimoji="1" lang="zh-CN" altLang="en-US" sz="2400">
                <a:latin typeface="Times New Roman" pitchFamily="18" charset="0"/>
                <a:ea typeface="楷体_GB2312" pitchFamily="49" charset="-122"/>
              </a:rPr>
              <a:t>高空，以</a:t>
            </a:r>
            <a:r>
              <a:rPr kumimoji="1" lang="en-US" altLang="zh-CN" sz="2400">
                <a:latin typeface="Times New Roman" pitchFamily="18" charset="0"/>
                <a:ea typeface="楷体_GB2312" pitchFamily="49" charset="-122"/>
              </a:rPr>
              <a:t>400m/s</a:t>
            </a:r>
            <a:r>
              <a:rPr kumimoji="1" lang="zh-CN" altLang="en-US" sz="2400">
                <a:latin typeface="Times New Roman" pitchFamily="18" charset="0"/>
                <a:ea typeface="楷体_GB2312" pitchFamily="49" charset="-122"/>
              </a:rPr>
              <a:t>飞行的飞机上，后者静止在地面上。两者的内能相同吗？</a:t>
            </a:r>
          </a:p>
        </p:txBody>
      </p:sp>
      <p:sp>
        <p:nvSpPr>
          <p:cNvPr id="63496" name="Text Box 8"/>
          <p:cNvSpPr txBox="1">
            <a:spLocks noChangeArrowheads="1"/>
          </p:cNvSpPr>
          <p:nvPr/>
        </p:nvSpPr>
        <p:spPr bwMode="auto">
          <a:xfrm>
            <a:off x="611188" y="6092825"/>
            <a:ext cx="30480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Times New Roman" pitchFamily="18" charset="0"/>
                <a:ea typeface="楷体_GB2312" pitchFamily="49" charset="-122"/>
              </a:rPr>
              <a:t>答：相同。</a:t>
            </a:r>
          </a:p>
        </p:txBody>
      </p:sp>
      <p:graphicFrame>
        <p:nvGraphicFramePr>
          <p:cNvPr id="63497" name="Object 9"/>
          <p:cNvGraphicFramePr>
            <a:graphicFrameLocks noChangeAspect="1"/>
          </p:cNvGraphicFramePr>
          <p:nvPr>
            <p:ph idx="1"/>
          </p:nvPr>
        </p:nvGraphicFramePr>
        <p:xfrm>
          <a:off x="3203575" y="4292600"/>
          <a:ext cx="1873250" cy="450850"/>
        </p:xfrm>
        <a:graphic>
          <a:graphicData uri="http://schemas.openxmlformats.org/presentationml/2006/ole">
            <p:oleObj spid="_x0000_s195586" name="公式" r:id="rId5" imgW="1054080" imgH="2538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5"/>
                                        </p:tgtEl>
                                        <p:attrNameLst>
                                          <p:attrName>style.visibility</p:attrName>
                                        </p:attrNameLst>
                                      </p:cBhvr>
                                      <p:to>
                                        <p:strVal val="visible"/>
                                      </p:to>
                                    </p:set>
                                    <p:animEffect transition="in" filter="dissolve">
                                      <p:cBhvr>
                                        <p:cTn id="7" dur="500"/>
                                        <p:tgtEl>
                                          <p:spTgt spid="634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496"/>
                                        </p:tgtEl>
                                        <p:attrNameLst>
                                          <p:attrName>style.visibility</p:attrName>
                                        </p:attrNameLst>
                                      </p:cBhvr>
                                      <p:to>
                                        <p:strVal val="visible"/>
                                      </p:to>
                                    </p:set>
                                    <p:animEffect transition="in" filter="dissolve">
                                      <p:cBhvr>
                                        <p:cTn id="12" dur="5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autoUpdateAnimBg="0"/>
      <p:bldP spid="63496" grpId="0"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11F7A1CF-5EB7-4F0B-85E4-5213177C28BF}"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052E602A-9E23-4776-88CC-C276A846E2E3}" type="slidenum">
              <a:rPr lang="en-US" altLang="zh-CN"/>
              <a:pPr/>
              <a:t>190</a:t>
            </a:fld>
            <a:endParaRPr lang="en-US" altLang="zh-CN"/>
          </a:p>
        </p:txBody>
      </p:sp>
      <p:sp>
        <p:nvSpPr>
          <p:cNvPr id="841730" name="Text Box 2"/>
          <p:cNvSpPr txBox="1">
            <a:spLocks noChangeArrowheads="1"/>
          </p:cNvSpPr>
          <p:nvPr/>
        </p:nvSpPr>
        <p:spPr bwMode="auto">
          <a:xfrm>
            <a:off x="990600" y="2867025"/>
            <a:ext cx="7829550" cy="2936188"/>
          </a:xfrm>
          <a:prstGeom prst="rect">
            <a:avLst/>
          </a:prstGeom>
          <a:noFill/>
          <a:ln w="9525">
            <a:noFill/>
            <a:miter lim="800000"/>
            <a:headEnd/>
            <a:tailEnd/>
          </a:ln>
        </p:spPr>
        <p:txBody>
          <a:bodyPr lIns="0" rIns="0">
            <a:spAutoFit/>
          </a:bodyPr>
          <a:lstStyle/>
          <a:p>
            <a:pPr algn="just">
              <a:lnSpc>
                <a:spcPct val="110000"/>
              </a:lnSpc>
              <a:buClr>
                <a:srgbClr val="FF00FF"/>
              </a:buClr>
              <a:buFont typeface="Wingdings" pitchFamily="2" charset="2"/>
              <a:buChar char="v"/>
            </a:pPr>
            <a:r>
              <a:rPr lang="en-US" altLang="zh-CN" sz="2800" i="1" dirty="0" err="1">
                <a:solidFill>
                  <a:srgbClr val="FF0000"/>
                </a:solidFill>
              </a:rPr>
              <a:t>α,β</a:t>
            </a:r>
            <a:r>
              <a:rPr lang="en-US" altLang="zh-CN" sz="2800" i="1" dirty="0">
                <a:solidFill>
                  <a:srgbClr val="FF0000"/>
                </a:solidFill>
              </a:rPr>
              <a:t>——</a:t>
            </a:r>
            <a:r>
              <a:rPr lang="zh-CN" altLang="en-US" sz="2800" dirty="0">
                <a:solidFill>
                  <a:srgbClr val="FF0000"/>
                </a:solidFill>
              </a:rPr>
              <a:t>反应级数，</a:t>
            </a:r>
            <a:r>
              <a:rPr lang="zh-CN" altLang="en-US" sz="2800" dirty="0">
                <a:solidFill>
                  <a:schemeClr val="tx2"/>
                </a:solidFill>
              </a:rPr>
              <a:t>若</a:t>
            </a:r>
            <a:r>
              <a:rPr lang="en-US" altLang="zh-CN" sz="2800" i="1" dirty="0"/>
              <a:t>α=</a:t>
            </a:r>
            <a:r>
              <a:rPr lang="en-US" altLang="zh-CN" sz="2800" dirty="0"/>
              <a:t>1</a:t>
            </a:r>
            <a:r>
              <a:rPr lang="zh-CN" altLang="en-US" sz="2800" dirty="0"/>
              <a:t>，反应对</a:t>
            </a:r>
            <a:r>
              <a:rPr lang="en-US" altLang="zh-CN" sz="2800" dirty="0"/>
              <a:t>A</a:t>
            </a:r>
            <a:r>
              <a:rPr lang="zh-CN" altLang="en-US" sz="2800" dirty="0"/>
              <a:t>为一级反应； </a:t>
            </a:r>
            <a:r>
              <a:rPr lang="en-US" altLang="zh-CN" sz="2800" i="1" dirty="0"/>
              <a:t>β=</a:t>
            </a:r>
            <a:r>
              <a:rPr lang="en-US" altLang="zh-CN" sz="2800" dirty="0"/>
              <a:t>2</a:t>
            </a:r>
            <a:r>
              <a:rPr lang="zh-CN" altLang="en-US" sz="2800" dirty="0"/>
              <a:t>，反应对</a:t>
            </a:r>
            <a:r>
              <a:rPr lang="en-US" altLang="zh-CN" sz="2800" dirty="0"/>
              <a:t>B</a:t>
            </a:r>
            <a:r>
              <a:rPr lang="zh-CN" altLang="en-US" sz="2800" dirty="0"/>
              <a:t>为二级反应，则</a:t>
            </a:r>
            <a:r>
              <a:rPr lang="en-US" altLang="zh-CN" sz="2800" i="1" dirty="0" err="1"/>
              <a:t>α+β</a:t>
            </a:r>
            <a:r>
              <a:rPr lang="en-US" altLang="zh-CN" sz="2800" i="1" dirty="0"/>
              <a:t>=</a:t>
            </a:r>
            <a:r>
              <a:rPr lang="en-US" altLang="zh-CN" sz="2800" dirty="0"/>
              <a:t>3</a:t>
            </a:r>
            <a:r>
              <a:rPr lang="zh-CN" altLang="en-US" sz="2800" dirty="0"/>
              <a:t>，总反应级数为</a:t>
            </a:r>
            <a:r>
              <a:rPr lang="en-US" altLang="zh-CN" sz="2800" dirty="0"/>
              <a:t>3</a:t>
            </a:r>
            <a:r>
              <a:rPr lang="zh-CN" altLang="en-US" sz="2800" dirty="0"/>
              <a:t>。</a:t>
            </a:r>
            <a:r>
              <a:rPr lang="en-US" altLang="zh-CN" sz="2800" i="1" dirty="0">
                <a:solidFill>
                  <a:srgbClr val="CC00CC"/>
                </a:solidFill>
              </a:rPr>
              <a:t>α</a:t>
            </a:r>
            <a:r>
              <a:rPr lang="zh-CN" altLang="en-US" sz="2800" i="1" dirty="0">
                <a:solidFill>
                  <a:srgbClr val="CC00CC"/>
                </a:solidFill>
              </a:rPr>
              <a:t>，</a:t>
            </a:r>
            <a:r>
              <a:rPr lang="en-US" altLang="zh-CN" sz="2800" i="1" dirty="0">
                <a:solidFill>
                  <a:srgbClr val="CC00CC"/>
                </a:solidFill>
              </a:rPr>
              <a:t>β</a:t>
            </a:r>
            <a:r>
              <a:rPr lang="zh-CN" altLang="en-US" sz="2800" dirty="0">
                <a:solidFill>
                  <a:srgbClr val="CC00CC"/>
                </a:solidFill>
              </a:rPr>
              <a:t>必须通过实验确定</a:t>
            </a:r>
            <a:r>
              <a:rPr lang="zh-CN" altLang="en-US" sz="2800" dirty="0"/>
              <a:t>。通常</a:t>
            </a:r>
            <a:r>
              <a:rPr lang="en-US" altLang="zh-CN" sz="2800" i="1" dirty="0" err="1"/>
              <a:t>α≠a,β≠b</a:t>
            </a:r>
            <a:r>
              <a:rPr lang="zh-CN" altLang="en-US" sz="2800" dirty="0"/>
              <a:t>。</a:t>
            </a:r>
            <a:endParaRPr lang="zh-CN" altLang="en-US" sz="2800" i="1" dirty="0"/>
          </a:p>
          <a:p>
            <a:pPr algn="just">
              <a:lnSpc>
                <a:spcPct val="110000"/>
              </a:lnSpc>
              <a:buClr>
                <a:srgbClr val="FF00FF"/>
              </a:buClr>
              <a:buFont typeface="Wingdings" pitchFamily="2" charset="2"/>
              <a:buChar char="v"/>
            </a:pPr>
            <a:r>
              <a:rPr lang="zh-CN" altLang="en-US" sz="2800" i="1" dirty="0">
                <a:solidFill>
                  <a:srgbClr val="FF0000"/>
                </a:solidFill>
              </a:rPr>
              <a:t> </a:t>
            </a:r>
            <a:r>
              <a:rPr lang="en-US" altLang="zh-CN" sz="2800" i="1" dirty="0">
                <a:solidFill>
                  <a:srgbClr val="FF0000"/>
                </a:solidFill>
              </a:rPr>
              <a:t>k ——</a:t>
            </a:r>
            <a:r>
              <a:rPr lang="zh-CN" altLang="en-US" sz="2800" dirty="0" smtClean="0">
                <a:solidFill>
                  <a:srgbClr val="FF0000"/>
                </a:solidFill>
              </a:rPr>
              <a:t>反应速率常数</a:t>
            </a:r>
            <a:r>
              <a:rPr lang="zh-CN" altLang="en-US" sz="2800" dirty="0">
                <a:solidFill>
                  <a:srgbClr val="FF0000"/>
                </a:solidFill>
              </a:rPr>
              <a:t>，</a:t>
            </a:r>
            <a:r>
              <a:rPr lang="zh-CN" altLang="en-US" sz="2800" dirty="0"/>
              <a:t> </a:t>
            </a:r>
            <a:r>
              <a:rPr lang="en-US" altLang="zh-CN" sz="2800" i="1" dirty="0"/>
              <a:t>k</a:t>
            </a:r>
            <a:r>
              <a:rPr lang="en-US" altLang="zh-CN" sz="2800" dirty="0"/>
              <a:t> </a:t>
            </a:r>
            <a:r>
              <a:rPr lang="zh-CN" altLang="en-US" sz="2800" dirty="0"/>
              <a:t>不随浓度而变，但受温度的影响，通常温度升高，</a:t>
            </a:r>
            <a:r>
              <a:rPr lang="en-US" altLang="zh-CN" sz="2800" i="1" dirty="0"/>
              <a:t>k </a:t>
            </a:r>
            <a:r>
              <a:rPr lang="zh-CN" altLang="en-US" sz="2800" dirty="0"/>
              <a:t>增大；</a:t>
            </a:r>
            <a:r>
              <a:rPr lang="en-US" altLang="zh-CN" sz="2800" i="1" dirty="0">
                <a:solidFill>
                  <a:srgbClr val="C00000"/>
                </a:solidFill>
              </a:rPr>
              <a:t>k</a:t>
            </a:r>
            <a:r>
              <a:rPr lang="zh-CN" altLang="en-US" sz="2800" dirty="0">
                <a:solidFill>
                  <a:srgbClr val="C00000"/>
                </a:solidFill>
              </a:rPr>
              <a:t>的单位</a:t>
            </a:r>
            <a:r>
              <a:rPr lang="zh-CN" altLang="en-US" sz="2800" dirty="0"/>
              <a:t>为</a:t>
            </a:r>
            <a:r>
              <a:rPr lang="en-US" altLang="zh-CN" sz="2800" dirty="0"/>
              <a:t>[</a:t>
            </a:r>
            <a:r>
              <a:rPr lang="zh-CN" altLang="en-US" sz="2800" dirty="0"/>
              <a:t>浓度</a:t>
            </a:r>
            <a:r>
              <a:rPr lang="en-US" altLang="zh-CN" sz="2800" dirty="0"/>
              <a:t>]</a:t>
            </a:r>
            <a:r>
              <a:rPr lang="en-US" altLang="zh-CN" sz="2800" baseline="30000" dirty="0"/>
              <a:t>1-n</a:t>
            </a:r>
            <a:r>
              <a:rPr lang="en-US" altLang="zh-CN" sz="2800" dirty="0"/>
              <a:t>[</a:t>
            </a:r>
            <a:r>
              <a:rPr lang="zh-CN" altLang="en-US" sz="2800" dirty="0"/>
              <a:t>时间</a:t>
            </a:r>
            <a:r>
              <a:rPr lang="en-US" altLang="zh-CN" sz="2800" dirty="0"/>
              <a:t>]</a:t>
            </a:r>
            <a:r>
              <a:rPr lang="en-US" altLang="zh-CN" sz="2800" baseline="30000" dirty="0"/>
              <a:t>-1 </a:t>
            </a:r>
            <a:r>
              <a:rPr lang="zh-CN" altLang="en-US" sz="2800" dirty="0"/>
              <a:t>。</a:t>
            </a:r>
          </a:p>
        </p:txBody>
      </p:sp>
      <p:graphicFrame>
        <p:nvGraphicFramePr>
          <p:cNvPr id="841731" name="Object 3"/>
          <p:cNvGraphicFramePr>
            <a:graphicFrameLocks noChangeAspect="1"/>
          </p:cNvGraphicFramePr>
          <p:nvPr/>
        </p:nvGraphicFramePr>
        <p:xfrm>
          <a:off x="2208213" y="1295400"/>
          <a:ext cx="4019550" cy="611188"/>
        </p:xfrm>
        <a:graphic>
          <a:graphicData uri="http://schemas.openxmlformats.org/presentationml/2006/ole">
            <p:oleObj spid="_x0000_s466946" name="公式" r:id="rId3" imgW="1663560" imgH="253800" progId="Equation.3">
              <p:embed/>
            </p:oleObj>
          </a:graphicData>
        </a:graphic>
      </p:graphicFrame>
      <p:graphicFrame>
        <p:nvGraphicFramePr>
          <p:cNvPr id="841732" name="Object 4"/>
          <p:cNvGraphicFramePr>
            <a:graphicFrameLocks noChangeAspect="1"/>
          </p:cNvGraphicFramePr>
          <p:nvPr/>
        </p:nvGraphicFramePr>
        <p:xfrm>
          <a:off x="3124200" y="1981200"/>
          <a:ext cx="2168525" cy="757238"/>
        </p:xfrm>
        <a:graphic>
          <a:graphicData uri="http://schemas.openxmlformats.org/presentationml/2006/ole">
            <p:oleObj spid="_x0000_s466947" name="公式" r:id="rId4" imgW="799920" imgH="279360" progId="Equation.3">
              <p:embed/>
            </p:oleObj>
          </a:graphicData>
        </a:graphic>
      </p:graphicFrame>
      <p:sp>
        <p:nvSpPr>
          <p:cNvPr id="841733" name="Rectangle 5"/>
          <p:cNvSpPr>
            <a:spLocks noGrp="1" noChangeArrowheads="1"/>
          </p:cNvSpPr>
          <p:nvPr>
            <p:ph type="title" idx="4294967295"/>
          </p:nvPr>
        </p:nvSpPr>
        <p:spPr/>
        <p:txBody>
          <a:bodyPr/>
          <a:lstStyle/>
          <a:p>
            <a:r>
              <a:rPr lang="zh-CN" altLang="en-US"/>
              <a:t>一般的化学反应</a:t>
            </a:r>
          </a:p>
        </p:txBody>
      </p:sp>
      <p:pic>
        <p:nvPicPr>
          <p:cNvPr id="841734" name="Picture 6"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日期占位符 3"/>
          <p:cNvSpPr>
            <a:spLocks noGrp="1"/>
          </p:cNvSpPr>
          <p:nvPr>
            <p:ph type="dt" sz="half" idx="10"/>
          </p:nvPr>
        </p:nvSpPr>
        <p:spPr/>
        <p:txBody>
          <a:bodyPr/>
          <a:lstStyle/>
          <a:p>
            <a:fld id="{0654BCC9-5C1F-4C96-B094-52D6E8C7B48E}" type="datetime1">
              <a:rPr lang="zh-CN" altLang="en-US"/>
              <a:pPr/>
              <a:t>2017/11/1</a:t>
            </a:fld>
            <a:endParaRPr lang="en-US" altLang="zh-CN"/>
          </a:p>
        </p:txBody>
      </p:sp>
      <p:sp>
        <p:nvSpPr>
          <p:cNvPr id="48" name="灯片编号占位符 5"/>
          <p:cNvSpPr>
            <a:spLocks noGrp="1"/>
          </p:cNvSpPr>
          <p:nvPr>
            <p:ph type="sldNum" sz="quarter" idx="12"/>
          </p:nvPr>
        </p:nvSpPr>
        <p:spPr/>
        <p:txBody>
          <a:bodyPr/>
          <a:lstStyle/>
          <a:p>
            <a:fld id="{7E63A578-7047-4B39-B7EA-F906BFA2B029}" type="slidenum">
              <a:rPr lang="en-US" altLang="zh-CN"/>
              <a:pPr/>
              <a:t>191</a:t>
            </a:fld>
            <a:endParaRPr lang="en-US" altLang="zh-CN"/>
          </a:p>
        </p:txBody>
      </p:sp>
      <p:sp>
        <p:nvSpPr>
          <p:cNvPr id="842754" name="Rectangle 2"/>
          <p:cNvSpPr>
            <a:spLocks noGrp="1" noChangeArrowheads="1"/>
          </p:cNvSpPr>
          <p:nvPr>
            <p:ph type="title"/>
          </p:nvPr>
        </p:nvSpPr>
        <p:spPr>
          <a:xfrm>
            <a:off x="812800" y="44450"/>
            <a:ext cx="8113713" cy="876300"/>
          </a:xfrm>
          <a:noFill/>
          <a:ln/>
        </p:spPr>
        <p:txBody>
          <a:bodyPr/>
          <a:lstStyle/>
          <a:p>
            <a:r>
              <a:rPr lang="zh-CN" altLang="en-US" sz="3600"/>
              <a:t>复合反应</a:t>
            </a:r>
          </a:p>
        </p:txBody>
      </p:sp>
      <p:graphicFrame>
        <p:nvGraphicFramePr>
          <p:cNvPr id="842755" name="Object 3"/>
          <p:cNvGraphicFramePr>
            <a:graphicFrameLocks noChangeAspect="1"/>
          </p:cNvGraphicFramePr>
          <p:nvPr/>
        </p:nvGraphicFramePr>
        <p:xfrm>
          <a:off x="2849563" y="4687888"/>
          <a:ext cx="3810000" cy="1333500"/>
        </p:xfrm>
        <a:graphic>
          <a:graphicData uri="http://schemas.openxmlformats.org/presentationml/2006/ole">
            <p:oleObj spid="_x0000_s467970" name="Equation" r:id="rId3" imgW="1523880" imgH="533160" progId="Equation.DSMT4">
              <p:embed/>
            </p:oleObj>
          </a:graphicData>
        </a:graphic>
      </p:graphicFrame>
      <p:sp>
        <p:nvSpPr>
          <p:cNvPr id="842756" name="AutoShape 4"/>
          <p:cNvSpPr>
            <a:spLocks noChangeArrowheads="1"/>
          </p:cNvSpPr>
          <p:nvPr/>
        </p:nvSpPr>
        <p:spPr bwMode="auto">
          <a:xfrm>
            <a:off x="7164388" y="4286250"/>
            <a:ext cx="936625" cy="1303338"/>
          </a:xfrm>
          <a:prstGeom prst="irregularSeal1">
            <a:avLst/>
          </a:prstGeom>
          <a:solidFill>
            <a:srgbClr val="CC0000"/>
          </a:solidFill>
          <a:ln w="9525">
            <a:noFill/>
            <a:miter lim="800000"/>
            <a:headEnd/>
            <a:tailEnd/>
          </a:ln>
          <a:effectLst/>
        </p:spPr>
        <p:txBody>
          <a:bodyPr lIns="90000" tIns="46800" rIns="90000" bIns="46800" anchor="ctr">
            <a:spAutoFit/>
          </a:bodyPr>
          <a:lstStyle/>
          <a:p>
            <a:r>
              <a:rPr kumimoji="0" lang="zh-CN" altLang="en-US" sz="2800">
                <a:solidFill>
                  <a:srgbClr val="FFFF00"/>
                </a:solidFill>
              </a:rPr>
              <a:t>慢</a:t>
            </a:r>
          </a:p>
        </p:txBody>
      </p:sp>
      <p:sp>
        <p:nvSpPr>
          <p:cNvPr id="842757" name="AutoShape 5"/>
          <p:cNvSpPr>
            <a:spLocks noChangeArrowheads="1"/>
          </p:cNvSpPr>
          <p:nvPr/>
        </p:nvSpPr>
        <p:spPr bwMode="auto">
          <a:xfrm>
            <a:off x="1116013" y="5084763"/>
            <a:ext cx="1008062" cy="936625"/>
          </a:xfrm>
          <a:prstGeom prst="star5">
            <a:avLst/>
          </a:prstGeom>
          <a:noFill/>
          <a:ln w="9525">
            <a:noFill/>
            <a:miter lim="800000"/>
            <a:headEnd/>
            <a:tailEnd/>
          </a:ln>
          <a:effectLst/>
        </p:spPr>
        <p:txBody>
          <a:bodyPr wrap="none" lIns="90000" tIns="46800" rIns="90000" bIns="46800" anchor="ctr">
            <a:spAutoFit/>
          </a:bodyPr>
          <a:lstStyle/>
          <a:p>
            <a:endParaRPr lang="zh-CN" altLang="en-US"/>
          </a:p>
        </p:txBody>
      </p:sp>
      <p:sp>
        <p:nvSpPr>
          <p:cNvPr id="842758" name="Rectangle 6"/>
          <p:cNvSpPr>
            <a:spLocks noChangeArrowheads="1"/>
          </p:cNvSpPr>
          <p:nvPr/>
        </p:nvSpPr>
        <p:spPr bwMode="auto">
          <a:xfrm>
            <a:off x="755650" y="3390900"/>
            <a:ext cx="8137525" cy="1117600"/>
          </a:xfrm>
          <a:prstGeom prst="rect">
            <a:avLst/>
          </a:prstGeom>
          <a:noFill/>
          <a:ln w="9525">
            <a:noFill/>
            <a:miter lim="800000"/>
            <a:headEnd/>
            <a:tailEnd/>
          </a:ln>
          <a:effectLst/>
        </p:spPr>
        <p:txBody>
          <a:bodyPr>
            <a:spAutoFit/>
          </a:bodyPr>
          <a:lstStyle/>
          <a:p>
            <a:pPr algn="l">
              <a:lnSpc>
                <a:spcPct val="120000"/>
              </a:lnSpc>
              <a:spcBef>
                <a:spcPct val="20000"/>
              </a:spcBef>
              <a:buClr>
                <a:srgbClr val="FF00FF"/>
              </a:buClr>
              <a:buFont typeface="Wingdings" pitchFamily="2" charset="2"/>
              <a:buChar char="v"/>
            </a:pPr>
            <a:r>
              <a:rPr lang="zh-CN" altLang="en-US" sz="2800">
                <a:solidFill>
                  <a:srgbClr val="0000FF"/>
                </a:solidFill>
                <a:latin typeface="Arial Narrow" pitchFamily="34" charset="0"/>
              </a:rPr>
              <a:t>反应机理（反应历程）</a:t>
            </a:r>
            <a:r>
              <a:rPr lang="en-US" altLang="zh-CN" sz="2800">
                <a:solidFill>
                  <a:srgbClr val="0000FF"/>
                </a:solidFill>
              </a:rPr>
              <a:t>——</a:t>
            </a:r>
            <a:r>
              <a:rPr lang="zh-CN" altLang="en-US" sz="2800">
                <a:solidFill>
                  <a:srgbClr val="0000FF"/>
                </a:solidFill>
              </a:rPr>
              <a:t>组成复合反应的一系列元反应的步骤。</a:t>
            </a:r>
          </a:p>
        </p:txBody>
      </p:sp>
      <p:grpSp>
        <p:nvGrpSpPr>
          <p:cNvPr id="2" name="Group 7"/>
          <p:cNvGrpSpPr>
            <a:grpSpLocks/>
          </p:cNvGrpSpPr>
          <p:nvPr/>
        </p:nvGrpSpPr>
        <p:grpSpPr bwMode="auto">
          <a:xfrm>
            <a:off x="2909888" y="1243013"/>
            <a:ext cx="3946525" cy="530225"/>
            <a:chOff x="1833" y="783"/>
            <a:chExt cx="2486" cy="334"/>
          </a:xfrm>
        </p:grpSpPr>
        <p:sp>
          <p:nvSpPr>
            <p:cNvPr id="842760" name="Rectangle 8"/>
            <p:cNvSpPr>
              <a:spLocks noChangeArrowheads="1"/>
            </p:cNvSpPr>
            <p:nvPr/>
          </p:nvSpPr>
          <p:spPr bwMode="auto">
            <a:xfrm>
              <a:off x="4151" y="810"/>
              <a:ext cx="168"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O</a:t>
              </a:r>
              <a:endParaRPr lang="en-US" altLang="zh-CN" baseline="30000"/>
            </a:p>
          </p:txBody>
        </p:sp>
        <p:sp>
          <p:nvSpPr>
            <p:cNvPr id="842761" name="Rectangle 9"/>
            <p:cNvSpPr>
              <a:spLocks noChangeArrowheads="1"/>
            </p:cNvSpPr>
            <p:nvPr/>
          </p:nvSpPr>
          <p:spPr bwMode="auto">
            <a:xfrm>
              <a:off x="3773" y="810"/>
              <a:ext cx="284"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2H</a:t>
              </a:r>
              <a:endParaRPr lang="en-US" altLang="zh-CN" baseline="30000"/>
            </a:p>
          </p:txBody>
        </p:sp>
        <p:sp>
          <p:nvSpPr>
            <p:cNvPr id="842762" name="Rectangle 10"/>
            <p:cNvSpPr>
              <a:spLocks noChangeArrowheads="1"/>
            </p:cNvSpPr>
            <p:nvPr/>
          </p:nvSpPr>
          <p:spPr bwMode="auto">
            <a:xfrm>
              <a:off x="3286" y="810"/>
              <a:ext cx="168"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N</a:t>
              </a:r>
              <a:endParaRPr lang="en-US" altLang="zh-CN" baseline="30000"/>
            </a:p>
          </p:txBody>
        </p:sp>
        <p:sp>
          <p:nvSpPr>
            <p:cNvPr id="842763" name="Rectangle 11"/>
            <p:cNvSpPr>
              <a:spLocks noChangeArrowheads="1"/>
            </p:cNvSpPr>
            <p:nvPr/>
          </p:nvSpPr>
          <p:spPr bwMode="auto">
            <a:xfrm>
              <a:off x="2553" y="810"/>
              <a:ext cx="284"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2H</a:t>
              </a:r>
              <a:endParaRPr lang="en-US" altLang="zh-CN" baseline="30000"/>
            </a:p>
          </p:txBody>
        </p:sp>
        <p:sp>
          <p:nvSpPr>
            <p:cNvPr id="842764" name="Rectangle 12"/>
            <p:cNvSpPr>
              <a:spLocks noChangeArrowheads="1"/>
            </p:cNvSpPr>
            <p:nvPr/>
          </p:nvSpPr>
          <p:spPr bwMode="auto">
            <a:xfrm>
              <a:off x="1888" y="810"/>
              <a:ext cx="452"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2NO</a:t>
              </a:r>
              <a:endParaRPr lang="en-US" altLang="zh-CN" baseline="30000"/>
            </a:p>
          </p:txBody>
        </p:sp>
        <p:sp>
          <p:nvSpPr>
            <p:cNvPr id="842765" name="Rectangle 13"/>
            <p:cNvSpPr>
              <a:spLocks noChangeArrowheads="1"/>
            </p:cNvSpPr>
            <p:nvPr/>
          </p:nvSpPr>
          <p:spPr bwMode="auto">
            <a:xfrm>
              <a:off x="1833" y="810"/>
              <a:ext cx="58"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 </a:t>
              </a:r>
              <a:endParaRPr lang="en-US" altLang="zh-CN" baseline="30000"/>
            </a:p>
          </p:txBody>
        </p:sp>
        <p:sp>
          <p:nvSpPr>
            <p:cNvPr id="842766" name="Rectangle 14"/>
            <p:cNvSpPr>
              <a:spLocks noChangeArrowheads="1"/>
            </p:cNvSpPr>
            <p:nvPr/>
          </p:nvSpPr>
          <p:spPr bwMode="auto">
            <a:xfrm>
              <a:off x="4075" y="954"/>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baseline="30000"/>
            </a:p>
          </p:txBody>
        </p:sp>
        <p:sp>
          <p:nvSpPr>
            <p:cNvPr id="842767" name="Rectangle 15"/>
            <p:cNvSpPr>
              <a:spLocks noChangeArrowheads="1"/>
            </p:cNvSpPr>
            <p:nvPr/>
          </p:nvSpPr>
          <p:spPr bwMode="auto">
            <a:xfrm>
              <a:off x="3470" y="954"/>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baseline="30000"/>
            </a:p>
          </p:txBody>
        </p:sp>
        <p:sp>
          <p:nvSpPr>
            <p:cNvPr id="842768" name="Rectangle 16"/>
            <p:cNvSpPr>
              <a:spLocks noChangeArrowheads="1"/>
            </p:cNvSpPr>
            <p:nvPr/>
          </p:nvSpPr>
          <p:spPr bwMode="auto">
            <a:xfrm>
              <a:off x="2855" y="954"/>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baseline="30000"/>
            </a:p>
          </p:txBody>
        </p:sp>
        <p:sp>
          <p:nvSpPr>
            <p:cNvPr id="842769" name="Rectangle 17"/>
            <p:cNvSpPr>
              <a:spLocks noChangeArrowheads="1"/>
            </p:cNvSpPr>
            <p:nvPr/>
          </p:nvSpPr>
          <p:spPr bwMode="auto">
            <a:xfrm>
              <a:off x="3601" y="783"/>
              <a:ext cx="12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latin typeface="Symbol" pitchFamily="18" charset="2"/>
                </a:rPr>
                <a:t>+</a:t>
              </a:r>
              <a:endParaRPr lang="en-US" altLang="zh-CN" baseline="30000"/>
            </a:p>
          </p:txBody>
        </p:sp>
        <p:sp>
          <p:nvSpPr>
            <p:cNvPr id="842770" name="Rectangle 18"/>
            <p:cNvSpPr>
              <a:spLocks noChangeArrowheads="1"/>
            </p:cNvSpPr>
            <p:nvPr/>
          </p:nvSpPr>
          <p:spPr bwMode="auto">
            <a:xfrm>
              <a:off x="2997" y="783"/>
              <a:ext cx="229"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latin typeface="Symbol" pitchFamily="18" charset="2"/>
                </a:rPr>
                <a:t>®</a:t>
              </a:r>
              <a:endParaRPr lang="en-US" altLang="zh-CN" baseline="30000"/>
            </a:p>
          </p:txBody>
        </p:sp>
        <p:sp>
          <p:nvSpPr>
            <p:cNvPr id="842771" name="Rectangle 19"/>
            <p:cNvSpPr>
              <a:spLocks noChangeArrowheads="1"/>
            </p:cNvSpPr>
            <p:nvPr/>
          </p:nvSpPr>
          <p:spPr bwMode="auto">
            <a:xfrm>
              <a:off x="2381" y="783"/>
              <a:ext cx="12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latin typeface="Symbol" pitchFamily="18" charset="2"/>
                </a:rPr>
                <a:t>+</a:t>
              </a:r>
              <a:endParaRPr lang="en-US" altLang="zh-CN" baseline="30000"/>
            </a:p>
          </p:txBody>
        </p:sp>
      </p:grpSp>
      <p:sp>
        <p:nvSpPr>
          <p:cNvPr id="842772" name="Rectangle 20"/>
          <p:cNvSpPr>
            <a:spLocks noChangeArrowheads="1"/>
          </p:cNvSpPr>
          <p:nvPr/>
        </p:nvSpPr>
        <p:spPr bwMode="auto">
          <a:xfrm>
            <a:off x="1857375" y="998538"/>
            <a:ext cx="920750" cy="441325"/>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          </a:t>
            </a:r>
            <a:endParaRPr lang="en-US" altLang="zh-CN" baseline="30000"/>
          </a:p>
        </p:txBody>
      </p:sp>
      <p:sp>
        <p:nvSpPr>
          <p:cNvPr id="842773" name="Rectangle 21"/>
          <p:cNvSpPr>
            <a:spLocks noChangeArrowheads="1"/>
          </p:cNvSpPr>
          <p:nvPr/>
        </p:nvSpPr>
        <p:spPr bwMode="auto">
          <a:xfrm>
            <a:off x="928688" y="998538"/>
            <a:ext cx="920750" cy="441325"/>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          </a:t>
            </a:r>
            <a:endParaRPr lang="en-US" altLang="zh-CN" baseline="30000"/>
          </a:p>
        </p:txBody>
      </p:sp>
      <p:grpSp>
        <p:nvGrpSpPr>
          <p:cNvPr id="3" name="Group 22"/>
          <p:cNvGrpSpPr>
            <a:grpSpLocks/>
          </p:cNvGrpSpPr>
          <p:nvPr/>
        </p:nvGrpSpPr>
        <p:grpSpPr bwMode="auto">
          <a:xfrm>
            <a:off x="2786063" y="2078038"/>
            <a:ext cx="3509962" cy="487362"/>
            <a:chOff x="1755" y="1344"/>
            <a:chExt cx="2211" cy="307"/>
          </a:xfrm>
        </p:grpSpPr>
        <p:sp>
          <p:nvSpPr>
            <p:cNvPr id="842775" name="Rectangle 23"/>
            <p:cNvSpPr>
              <a:spLocks noChangeArrowheads="1"/>
            </p:cNvSpPr>
            <p:nvPr/>
          </p:nvSpPr>
          <p:spPr bwMode="auto">
            <a:xfrm>
              <a:off x="3128" y="1355"/>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baseline="30000"/>
            </a:p>
          </p:txBody>
        </p:sp>
        <p:grpSp>
          <p:nvGrpSpPr>
            <p:cNvPr id="4" name="Group 24"/>
            <p:cNvGrpSpPr>
              <a:grpSpLocks/>
            </p:cNvGrpSpPr>
            <p:nvPr/>
          </p:nvGrpSpPr>
          <p:grpSpPr bwMode="auto">
            <a:xfrm>
              <a:off x="1755" y="1344"/>
              <a:ext cx="2211" cy="307"/>
              <a:chOff x="1755" y="1374"/>
              <a:chExt cx="2211" cy="307"/>
            </a:xfrm>
          </p:grpSpPr>
          <p:sp>
            <p:nvSpPr>
              <p:cNvPr id="842777" name="Rectangle 25"/>
              <p:cNvSpPr>
                <a:spLocks noChangeArrowheads="1"/>
              </p:cNvSpPr>
              <p:nvPr/>
            </p:nvSpPr>
            <p:spPr bwMode="auto">
              <a:xfrm>
                <a:off x="3889" y="1374"/>
                <a:ext cx="7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a:t>
                </a:r>
                <a:endParaRPr lang="en-US" altLang="zh-CN" baseline="30000"/>
              </a:p>
            </p:txBody>
          </p:sp>
          <p:sp>
            <p:nvSpPr>
              <p:cNvPr id="842778" name="Rectangle 26"/>
              <p:cNvSpPr>
                <a:spLocks noChangeArrowheads="1"/>
              </p:cNvSpPr>
              <p:nvPr/>
            </p:nvSpPr>
            <p:spPr bwMode="auto">
              <a:xfrm>
                <a:off x="3610" y="1374"/>
                <a:ext cx="168"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H</a:t>
                </a:r>
                <a:endParaRPr lang="en-US" altLang="zh-CN" baseline="30000"/>
              </a:p>
            </p:txBody>
          </p:sp>
          <p:sp>
            <p:nvSpPr>
              <p:cNvPr id="842779" name="Rectangle 27"/>
              <p:cNvSpPr>
                <a:spLocks noChangeArrowheads="1"/>
              </p:cNvSpPr>
              <p:nvPr/>
            </p:nvSpPr>
            <p:spPr bwMode="auto">
              <a:xfrm>
                <a:off x="3526" y="1374"/>
                <a:ext cx="7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a:t>
                </a:r>
                <a:endParaRPr lang="en-US" altLang="zh-CN" baseline="30000"/>
              </a:p>
            </p:txBody>
          </p:sp>
          <p:sp>
            <p:nvSpPr>
              <p:cNvPr id="842780" name="Rectangle 28"/>
              <p:cNvSpPr>
                <a:spLocks noChangeArrowheads="1"/>
              </p:cNvSpPr>
              <p:nvPr/>
            </p:nvSpPr>
            <p:spPr bwMode="auto">
              <a:xfrm>
                <a:off x="3208" y="1374"/>
                <a:ext cx="111"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a:t>
                </a:r>
                <a:endParaRPr lang="en-US" altLang="zh-CN" baseline="30000"/>
              </a:p>
            </p:txBody>
          </p:sp>
          <p:sp>
            <p:nvSpPr>
              <p:cNvPr id="842781" name="Rectangle 29"/>
              <p:cNvSpPr>
                <a:spLocks noChangeArrowheads="1"/>
              </p:cNvSpPr>
              <p:nvPr/>
            </p:nvSpPr>
            <p:spPr bwMode="auto">
              <a:xfrm>
                <a:off x="3038" y="1374"/>
                <a:ext cx="7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a:t>
                </a:r>
                <a:endParaRPr lang="en-US" altLang="zh-CN" baseline="30000"/>
              </a:p>
            </p:txBody>
          </p:sp>
          <p:sp>
            <p:nvSpPr>
              <p:cNvPr id="842782" name="Rectangle 30"/>
              <p:cNvSpPr>
                <a:spLocks noChangeArrowheads="1"/>
              </p:cNvSpPr>
              <p:nvPr/>
            </p:nvSpPr>
            <p:spPr bwMode="auto">
              <a:xfrm>
                <a:off x="2698" y="1374"/>
                <a:ext cx="336"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NO</a:t>
                </a:r>
                <a:endParaRPr lang="en-US" altLang="zh-CN" baseline="30000"/>
              </a:p>
            </p:txBody>
          </p:sp>
          <p:sp>
            <p:nvSpPr>
              <p:cNvPr id="842783" name="Rectangle 31"/>
              <p:cNvSpPr>
                <a:spLocks noChangeArrowheads="1"/>
              </p:cNvSpPr>
              <p:nvPr/>
            </p:nvSpPr>
            <p:spPr bwMode="auto">
              <a:xfrm>
                <a:off x="2607" y="1374"/>
                <a:ext cx="7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a:t>
                </a:r>
                <a:endParaRPr lang="en-US" altLang="zh-CN" baseline="30000"/>
              </a:p>
            </p:txBody>
          </p:sp>
          <p:sp>
            <p:nvSpPr>
              <p:cNvPr id="842784" name="Rectangle 32"/>
              <p:cNvSpPr>
                <a:spLocks noChangeArrowheads="1"/>
              </p:cNvSpPr>
              <p:nvPr/>
            </p:nvSpPr>
            <p:spPr bwMode="auto">
              <a:xfrm>
                <a:off x="2395" y="1374"/>
                <a:ext cx="111"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a:t>
                </a:r>
                <a:endParaRPr lang="en-US" altLang="zh-CN" baseline="30000"/>
              </a:p>
            </p:txBody>
          </p:sp>
          <p:sp>
            <p:nvSpPr>
              <p:cNvPr id="842785" name="Rectangle 33"/>
              <p:cNvSpPr>
                <a:spLocks noChangeArrowheads="1"/>
              </p:cNvSpPr>
              <p:nvPr/>
            </p:nvSpPr>
            <p:spPr bwMode="auto">
              <a:xfrm>
                <a:off x="1755" y="1374"/>
                <a:ext cx="174"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rPr>
                  <a:t>   </a:t>
                </a:r>
                <a:endParaRPr lang="en-US" altLang="zh-CN" baseline="30000"/>
              </a:p>
            </p:txBody>
          </p:sp>
          <p:sp>
            <p:nvSpPr>
              <p:cNvPr id="842786" name="Rectangle 34"/>
              <p:cNvSpPr>
                <a:spLocks noChangeArrowheads="1"/>
              </p:cNvSpPr>
              <p:nvPr/>
            </p:nvSpPr>
            <p:spPr bwMode="auto">
              <a:xfrm>
                <a:off x="3795" y="1518"/>
                <a:ext cx="68" cy="163"/>
              </a:xfrm>
              <a:prstGeom prst="rect">
                <a:avLst/>
              </a:prstGeom>
              <a:noFill/>
              <a:ln w="9525">
                <a:noFill/>
                <a:miter lim="800000"/>
                <a:headEnd/>
                <a:tailEnd/>
              </a:ln>
            </p:spPr>
            <p:txBody>
              <a:bodyPr wrap="none" lIns="0" tIns="0" rIns="0" bIns="0">
                <a:spAutoFit/>
              </a:bodyPr>
              <a:lstStyle/>
              <a:p>
                <a:pPr algn="l"/>
                <a:r>
                  <a:rPr lang="en-US" altLang="zh-CN" sz="1700">
                    <a:solidFill>
                      <a:srgbClr val="000000"/>
                    </a:solidFill>
                  </a:rPr>
                  <a:t>2</a:t>
                </a:r>
                <a:endParaRPr lang="en-US" altLang="zh-CN" baseline="30000"/>
              </a:p>
            </p:txBody>
          </p:sp>
          <p:sp>
            <p:nvSpPr>
              <p:cNvPr id="842787" name="Rectangle 35"/>
              <p:cNvSpPr>
                <a:spLocks noChangeArrowheads="1"/>
              </p:cNvSpPr>
              <p:nvPr/>
            </p:nvSpPr>
            <p:spPr bwMode="auto">
              <a:xfrm>
                <a:off x="3416" y="1374"/>
                <a:ext cx="103" cy="278"/>
              </a:xfrm>
              <a:prstGeom prst="rect">
                <a:avLst/>
              </a:prstGeom>
              <a:noFill/>
              <a:ln w="9525">
                <a:noFill/>
                <a:miter lim="800000"/>
                <a:headEnd/>
                <a:tailEnd/>
              </a:ln>
            </p:spPr>
            <p:txBody>
              <a:bodyPr wrap="none" lIns="0" tIns="0" rIns="0" bIns="0">
                <a:spAutoFit/>
              </a:bodyPr>
              <a:lstStyle/>
              <a:p>
                <a:pPr algn="l"/>
                <a:r>
                  <a:rPr lang="en-US" altLang="zh-CN" sz="2900" i="1">
                    <a:solidFill>
                      <a:srgbClr val="000000"/>
                    </a:solidFill>
                  </a:rPr>
                  <a:t>c</a:t>
                </a:r>
                <a:endParaRPr lang="en-US" altLang="zh-CN" baseline="30000"/>
              </a:p>
            </p:txBody>
          </p:sp>
          <p:sp>
            <p:nvSpPr>
              <p:cNvPr id="842788" name="Rectangle 36"/>
              <p:cNvSpPr>
                <a:spLocks noChangeArrowheads="1"/>
              </p:cNvSpPr>
              <p:nvPr/>
            </p:nvSpPr>
            <p:spPr bwMode="auto">
              <a:xfrm>
                <a:off x="2497" y="1374"/>
                <a:ext cx="103" cy="278"/>
              </a:xfrm>
              <a:prstGeom prst="rect">
                <a:avLst/>
              </a:prstGeom>
              <a:noFill/>
              <a:ln w="9525">
                <a:noFill/>
                <a:miter lim="800000"/>
                <a:headEnd/>
                <a:tailEnd/>
              </a:ln>
            </p:spPr>
            <p:txBody>
              <a:bodyPr wrap="none" lIns="0" tIns="0" rIns="0" bIns="0">
                <a:spAutoFit/>
              </a:bodyPr>
              <a:lstStyle/>
              <a:p>
                <a:pPr algn="l"/>
                <a:r>
                  <a:rPr lang="en-US" altLang="zh-CN" sz="2900" i="1">
                    <a:solidFill>
                      <a:srgbClr val="000000"/>
                    </a:solidFill>
                  </a:rPr>
                  <a:t>c</a:t>
                </a:r>
                <a:endParaRPr lang="en-US" altLang="zh-CN" baseline="30000"/>
              </a:p>
            </p:txBody>
          </p:sp>
          <p:sp>
            <p:nvSpPr>
              <p:cNvPr id="842789" name="Rectangle 37"/>
              <p:cNvSpPr>
                <a:spLocks noChangeArrowheads="1"/>
              </p:cNvSpPr>
              <p:nvPr/>
            </p:nvSpPr>
            <p:spPr bwMode="auto">
              <a:xfrm>
                <a:off x="2289" y="1374"/>
                <a:ext cx="103" cy="278"/>
              </a:xfrm>
              <a:prstGeom prst="rect">
                <a:avLst/>
              </a:prstGeom>
              <a:noFill/>
              <a:ln w="9525">
                <a:noFill/>
                <a:miter lim="800000"/>
                <a:headEnd/>
                <a:tailEnd/>
              </a:ln>
            </p:spPr>
            <p:txBody>
              <a:bodyPr wrap="none" lIns="0" tIns="0" rIns="0" bIns="0">
                <a:spAutoFit/>
              </a:bodyPr>
              <a:lstStyle/>
              <a:p>
                <a:pPr algn="l"/>
                <a:r>
                  <a:rPr lang="en-US" altLang="zh-CN" sz="2900" i="1">
                    <a:solidFill>
                      <a:srgbClr val="000000"/>
                    </a:solidFill>
                  </a:rPr>
                  <a:t>k</a:t>
                </a:r>
                <a:endParaRPr lang="en-US" altLang="zh-CN" baseline="30000"/>
              </a:p>
            </p:txBody>
          </p:sp>
        </p:grpSp>
        <p:sp>
          <p:nvSpPr>
            <p:cNvPr id="842790" name="Rectangle 38"/>
            <p:cNvSpPr>
              <a:spLocks noChangeArrowheads="1"/>
            </p:cNvSpPr>
            <p:nvPr/>
          </p:nvSpPr>
          <p:spPr bwMode="auto">
            <a:xfrm>
              <a:off x="3332" y="1347"/>
              <a:ext cx="58"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cs typeface="Times New Roman" pitchFamily="18" charset="0"/>
                </a:rPr>
                <a:t>·</a:t>
              </a:r>
              <a:endParaRPr lang="en-US" altLang="zh-CN" baseline="30000">
                <a:cs typeface="Times New Roman" pitchFamily="18" charset="0"/>
              </a:endParaRPr>
            </a:p>
          </p:txBody>
        </p:sp>
        <p:sp>
          <p:nvSpPr>
            <p:cNvPr id="842791" name="Rectangle 39"/>
            <p:cNvSpPr>
              <a:spLocks noChangeArrowheads="1"/>
            </p:cNvSpPr>
            <p:nvPr/>
          </p:nvSpPr>
          <p:spPr bwMode="auto">
            <a:xfrm>
              <a:off x="2106" y="1347"/>
              <a:ext cx="127" cy="278"/>
            </a:xfrm>
            <a:prstGeom prst="rect">
              <a:avLst/>
            </a:prstGeom>
            <a:noFill/>
            <a:ln w="9525">
              <a:noFill/>
              <a:miter lim="800000"/>
              <a:headEnd/>
              <a:tailEnd/>
            </a:ln>
          </p:spPr>
          <p:txBody>
            <a:bodyPr wrap="none" lIns="0" tIns="0" rIns="0" bIns="0">
              <a:spAutoFit/>
            </a:bodyPr>
            <a:lstStyle/>
            <a:p>
              <a:pPr algn="l"/>
              <a:r>
                <a:rPr lang="en-US" altLang="zh-CN" sz="2900">
                  <a:solidFill>
                    <a:srgbClr val="000000"/>
                  </a:solidFill>
                  <a:latin typeface="Symbol" pitchFamily="18" charset="2"/>
                </a:rPr>
                <a:t>=</a:t>
              </a:r>
              <a:endParaRPr lang="en-US" altLang="zh-CN" baseline="30000"/>
            </a:p>
          </p:txBody>
        </p:sp>
        <p:sp>
          <p:nvSpPr>
            <p:cNvPr id="842792" name="Rectangle 40"/>
            <p:cNvSpPr>
              <a:spLocks noChangeArrowheads="1"/>
            </p:cNvSpPr>
            <p:nvPr/>
          </p:nvSpPr>
          <p:spPr bwMode="auto">
            <a:xfrm>
              <a:off x="1901" y="1347"/>
              <a:ext cx="134" cy="278"/>
            </a:xfrm>
            <a:prstGeom prst="rect">
              <a:avLst/>
            </a:prstGeom>
            <a:noFill/>
            <a:ln w="9525">
              <a:noFill/>
              <a:miter lim="800000"/>
              <a:headEnd/>
              <a:tailEnd/>
            </a:ln>
          </p:spPr>
          <p:txBody>
            <a:bodyPr wrap="none" lIns="0" tIns="0" rIns="0" bIns="0">
              <a:spAutoFit/>
            </a:bodyPr>
            <a:lstStyle/>
            <a:p>
              <a:pPr algn="l"/>
              <a:r>
                <a:rPr lang="en-US" altLang="zh-CN" sz="2900" i="1">
                  <a:solidFill>
                    <a:srgbClr val="000000"/>
                  </a:solidFill>
                  <a:latin typeface="Symbol" pitchFamily="18" charset="2"/>
                </a:rPr>
                <a:t>u</a:t>
              </a:r>
              <a:endParaRPr lang="en-US" altLang="zh-CN" baseline="30000"/>
            </a:p>
          </p:txBody>
        </p:sp>
      </p:grpSp>
      <p:sp>
        <p:nvSpPr>
          <p:cNvPr id="842793" name="Rectangle 41"/>
          <p:cNvSpPr>
            <a:spLocks noChangeArrowheads="1"/>
          </p:cNvSpPr>
          <p:nvPr/>
        </p:nvSpPr>
        <p:spPr bwMode="auto">
          <a:xfrm>
            <a:off x="900113" y="1619250"/>
            <a:ext cx="1473200" cy="441325"/>
          </a:xfrm>
          <a:prstGeom prst="rect">
            <a:avLst/>
          </a:prstGeom>
          <a:noFill/>
          <a:ln w="9525">
            <a:noFill/>
            <a:miter lim="800000"/>
            <a:headEnd/>
            <a:tailEnd/>
          </a:ln>
        </p:spPr>
        <p:txBody>
          <a:bodyPr wrap="none" lIns="0" tIns="0" rIns="0" bIns="0">
            <a:spAutoFit/>
          </a:bodyPr>
          <a:lstStyle/>
          <a:p>
            <a:pPr algn="l"/>
            <a:r>
              <a:rPr lang="zh-CN" altLang="en-US" sz="2900">
                <a:solidFill>
                  <a:srgbClr val="000000"/>
                </a:solidFill>
                <a:latin typeface="黑体" pitchFamily="49" charset="-122"/>
              </a:rPr>
              <a:t>实验得：</a:t>
            </a:r>
            <a:endParaRPr lang="zh-CN" altLang="en-US" baseline="30000"/>
          </a:p>
        </p:txBody>
      </p:sp>
      <p:sp>
        <p:nvSpPr>
          <p:cNvPr id="842794" name="Rectangle 42"/>
          <p:cNvSpPr>
            <a:spLocks noChangeArrowheads="1"/>
          </p:cNvSpPr>
          <p:nvPr/>
        </p:nvSpPr>
        <p:spPr bwMode="auto">
          <a:xfrm>
            <a:off x="6659563" y="5441950"/>
            <a:ext cx="1238250" cy="579438"/>
          </a:xfrm>
          <a:prstGeom prst="rect">
            <a:avLst/>
          </a:prstGeom>
          <a:noFill/>
          <a:ln w="9525" algn="ctr">
            <a:noFill/>
            <a:miter lim="800000"/>
            <a:headEnd/>
            <a:tailEnd/>
          </a:ln>
          <a:effectLst/>
        </p:spPr>
        <p:txBody>
          <a:bodyPr>
            <a:spAutoFit/>
          </a:bodyPr>
          <a:lstStyle/>
          <a:p>
            <a:pPr algn="l"/>
            <a:r>
              <a:rPr kumimoji="0" lang="zh-CN" altLang="en-US">
                <a:solidFill>
                  <a:schemeClr val="hlink"/>
                </a:solidFill>
              </a:rPr>
              <a:t>快</a:t>
            </a:r>
          </a:p>
        </p:txBody>
      </p:sp>
      <p:sp>
        <p:nvSpPr>
          <p:cNvPr id="842795" name="Text Box 43"/>
          <p:cNvSpPr txBox="1">
            <a:spLocks noChangeArrowheads="1"/>
          </p:cNvSpPr>
          <p:nvPr/>
        </p:nvSpPr>
        <p:spPr bwMode="auto">
          <a:xfrm>
            <a:off x="755650" y="2765425"/>
            <a:ext cx="8001000" cy="519113"/>
          </a:xfrm>
          <a:prstGeom prst="rect">
            <a:avLst/>
          </a:prstGeom>
          <a:noFill/>
          <a:ln w="9525">
            <a:noFill/>
            <a:miter lim="800000"/>
            <a:headEnd/>
            <a:tailEnd/>
          </a:ln>
        </p:spPr>
        <p:txBody>
          <a:bodyPr>
            <a:spAutoFit/>
          </a:bodyPr>
          <a:lstStyle/>
          <a:p>
            <a:pPr algn="l">
              <a:spcBef>
                <a:spcPct val="50000"/>
              </a:spcBef>
              <a:buClr>
                <a:srgbClr val="FF00FF"/>
              </a:buClr>
              <a:buFont typeface="Wingdings" pitchFamily="2" charset="2"/>
              <a:buChar char="v"/>
            </a:pPr>
            <a:r>
              <a:rPr lang="zh-CN" altLang="en-US" sz="2800" dirty="0">
                <a:solidFill>
                  <a:srgbClr val="003399"/>
                </a:solidFill>
              </a:rPr>
              <a:t>该反应对</a:t>
            </a:r>
            <a:r>
              <a:rPr lang="en-US" altLang="zh-CN" sz="2800" dirty="0">
                <a:solidFill>
                  <a:srgbClr val="003399"/>
                </a:solidFill>
              </a:rPr>
              <a:t>NO</a:t>
            </a:r>
            <a:r>
              <a:rPr lang="zh-CN" altLang="en-US" sz="2800" dirty="0">
                <a:solidFill>
                  <a:srgbClr val="003399"/>
                </a:solidFill>
              </a:rPr>
              <a:t>是二级反应，对</a:t>
            </a:r>
            <a:r>
              <a:rPr lang="en-US" altLang="zh-CN" sz="2800" dirty="0">
                <a:solidFill>
                  <a:srgbClr val="003399"/>
                </a:solidFill>
              </a:rPr>
              <a:t>H</a:t>
            </a:r>
            <a:r>
              <a:rPr lang="en-US" altLang="zh-CN" sz="2800" baseline="-25000" dirty="0">
                <a:solidFill>
                  <a:srgbClr val="003399"/>
                </a:solidFill>
              </a:rPr>
              <a:t>2</a:t>
            </a:r>
            <a:r>
              <a:rPr lang="zh-CN" altLang="en-US" sz="2800" dirty="0">
                <a:solidFill>
                  <a:srgbClr val="003399"/>
                </a:solidFill>
              </a:rPr>
              <a:t>是一级反应。</a:t>
            </a:r>
          </a:p>
        </p:txBody>
      </p:sp>
      <p:pic>
        <p:nvPicPr>
          <p:cNvPr id="842796" name="Picture 44" descr="5"/>
          <p:cNvPicPr>
            <a:picLocks noChangeAspect="1" noChangeArrowheads="1" noCrop="1"/>
          </p:cNvPicPr>
          <p:nvPr/>
        </p:nvPicPr>
        <p:blipFill>
          <a:blip r:embed="rId4"/>
          <a:srcRect/>
          <a:stretch>
            <a:fillRect/>
          </a:stretch>
        </p:blipFill>
        <p:spPr bwMode="auto">
          <a:xfrm>
            <a:off x="8172450" y="2636838"/>
            <a:ext cx="685800" cy="685800"/>
          </a:xfrm>
          <a:prstGeom prst="rect">
            <a:avLst/>
          </a:prstGeom>
          <a:noFill/>
        </p:spPr>
      </p:pic>
      <p:pic>
        <p:nvPicPr>
          <p:cNvPr id="842797" name="Picture 45"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日期占位符 3"/>
          <p:cNvSpPr>
            <a:spLocks noGrp="1"/>
          </p:cNvSpPr>
          <p:nvPr>
            <p:ph type="dt" sz="half" idx="10"/>
          </p:nvPr>
        </p:nvSpPr>
        <p:spPr/>
        <p:txBody>
          <a:bodyPr/>
          <a:lstStyle/>
          <a:p>
            <a:fld id="{70AA76FB-9D11-4D1A-A281-7A6106DE0BCD}" type="datetime1">
              <a:rPr lang="zh-CN" altLang="en-US"/>
              <a:pPr/>
              <a:t>2017/11/1</a:t>
            </a:fld>
            <a:endParaRPr lang="en-US" altLang="zh-CN"/>
          </a:p>
        </p:txBody>
      </p:sp>
      <p:sp>
        <p:nvSpPr>
          <p:cNvPr id="20" name="灯片编号占位符 5"/>
          <p:cNvSpPr>
            <a:spLocks noGrp="1"/>
          </p:cNvSpPr>
          <p:nvPr>
            <p:ph type="sldNum" sz="quarter" idx="12"/>
          </p:nvPr>
        </p:nvSpPr>
        <p:spPr/>
        <p:txBody>
          <a:bodyPr/>
          <a:lstStyle/>
          <a:p>
            <a:fld id="{0695435B-AF7C-49DB-AF14-8EC883FA1F00}" type="slidenum">
              <a:rPr lang="en-US" altLang="zh-CN"/>
              <a:pPr/>
              <a:t>192</a:t>
            </a:fld>
            <a:endParaRPr lang="en-US" altLang="zh-CN"/>
          </a:p>
        </p:txBody>
      </p:sp>
      <p:graphicFrame>
        <p:nvGraphicFramePr>
          <p:cNvPr id="843778" name="Object 2"/>
          <p:cNvGraphicFramePr>
            <a:graphicFrameLocks noChangeAspect="1"/>
          </p:cNvGraphicFramePr>
          <p:nvPr/>
        </p:nvGraphicFramePr>
        <p:xfrm>
          <a:off x="838200" y="1370013"/>
          <a:ext cx="8001000" cy="611187"/>
        </p:xfrm>
        <a:graphic>
          <a:graphicData uri="http://schemas.openxmlformats.org/presentationml/2006/ole">
            <p:oleObj spid="_x0000_s468994" name="Equation" r:id="rId4" imgW="2666880" imgH="241200" progId="Equation.DSMT4">
              <p:embed/>
            </p:oleObj>
          </a:graphicData>
        </a:graphic>
      </p:graphicFrame>
      <p:grpSp>
        <p:nvGrpSpPr>
          <p:cNvPr id="2" name="Group 3"/>
          <p:cNvGrpSpPr>
            <a:grpSpLocks/>
          </p:cNvGrpSpPr>
          <p:nvPr/>
        </p:nvGrpSpPr>
        <p:grpSpPr bwMode="auto">
          <a:xfrm>
            <a:off x="900113" y="2060575"/>
            <a:ext cx="7924800" cy="2667000"/>
            <a:chOff x="96" y="1830"/>
            <a:chExt cx="5568" cy="2202"/>
          </a:xfrm>
        </p:grpSpPr>
        <p:graphicFrame>
          <p:nvGraphicFramePr>
            <p:cNvPr id="843780" name="Object 4"/>
            <p:cNvGraphicFramePr>
              <a:graphicFrameLocks noChangeAspect="1"/>
            </p:cNvGraphicFramePr>
            <p:nvPr/>
          </p:nvGraphicFramePr>
          <p:xfrm>
            <a:off x="96" y="1830"/>
            <a:ext cx="5568" cy="2202"/>
          </p:xfrm>
          <a:graphic>
            <a:graphicData uri="http://schemas.openxmlformats.org/presentationml/2006/ole">
              <p:oleObj spid="_x0000_s468996" name="工作表" r:id="rId5" imgW="2630160" imgH="1185120" progId="Excel.Sheet.8">
                <p:embed/>
              </p:oleObj>
            </a:graphicData>
          </a:graphic>
        </p:graphicFrame>
        <p:graphicFrame>
          <p:nvGraphicFramePr>
            <p:cNvPr id="843781" name="Object 5"/>
            <p:cNvGraphicFramePr>
              <a:graphicFrameLocks noChangeAspect="1"/>
            </p:cNvGraphicFramePr>
            <p:nvPr/>
          </p:nvGraphicFramePr>
          <p:xfrm>
            <a:off x="1152" y="1878"/>
            <a:ext cx="1488" cy="323"/>
          </p:xfrm>
          <a:graphic>
            <a:graphicData uri="http://schemas.openxmlformats.org/presentationml/2006/ole">
              <p:oleObj spid="_x0000_s468997" name="公式" r:id="rId6" imgW="1054080" imgH="228600" progId="Equation.3">
                <p:embed/>
              </p:oleObj>
            </a:graphicData>
          </a:graphic>
        </p:graphicFrame>
        <p:graphicFrame>
          <p:nvGraphicFramePr>
            <p:cNvPr id="843782" name="Object 6"/>
            <p:cNvGraphicFramePr>
              <a:graphicFrameLocks noChangeAspect="1"/>
            </p:cNvGraphicFramePr>
            <p:nvPr/>
          </p:nvGraphicFramePr>
          <p:xfrm>
            <a:off x="2784" y="1878"/>
            <a:ext cx="1360" cy="299"/>
          </p:xfrm>
          <a:graphic>
            <a:graphicData uri="http://schemas.openxmlformats.org/presentationml/2006/ole">
              <p:oleObj spid="_x0000_s468998" name="公式" r:id="rId7" imgW="1079280" imgH="228600" progId="Equation.3">
                <p:embed/>
              </p:oleObj>
            </a:graphicData>
          </a:graphic>
        </p:graphicFrame>
        <p:graphicFrame>
          <p:nvGraphicFramePr>
            <p:cNvPr id="843783" name="Object 7"/>
            <p:cNvGraphicFramePr>
              <a:graphicFrameLocks noChangeAspect="1"/>
            </p:cNvGraphicFramePr>
            <p:nvPr/>
          </p:nvGraphicFramePr>
          <p:xfrm>
            <a:off x="4320" y="1878"/>
            <a:ext cx="1166" cy="312"/>
          </p:xfrm>
          <a:graphic>
            <a:graphicData uri="http://schemas.openxmlformats.org/presentationml/2006/ole">
              <p:oleObj spid="_x0000_s468999" name="公式" r:id="rId8" imgW="1041120" imgH="228600" progId="Equation.3">
                <p:embed/>
              </p:oleObj>
            </a:graphicData>
          </a:graphic>
        </p:graphicFrame>
        <p:graphicFrame>
          <p:nvGraphicFramePr>
            <p:cNvPr id="843784" name="Object 8"/>
            <p:cNvGraphicFramePr>
              <a:graphicFrameLocks noChangeAspect="1"/>
            </p:cNvGraphicFramePr>
            <p:nvPr/>
          </p:nvGraphicFramePr>
          <p:xfrm>
            <a:off x="4464" y="2214"/>
            <a:ext cx="864" cy="291"/>
          </p:xfrm>
          <a:graphic>
            <a:graphicData uri="http://schemas.openxmlformats.org/presentationml/2006/ole">
              <p:oleObj spid="_x0000_s469000" name="公式" r:id="rId9" imgW="596880" imgH="203040" progId="Equation.3">
                <p:embed/>
              </p:oleObj>
            </a:graphicData>
          </a:graphic>
        </p:graphicFrame>
        <p:graphicFrame>
          <p:nvGraphicFramePr>
            <p:cNvPr id="843785" name="Object 9"/>
            <p:cNvGraphicFramePr>
              <a:graphicFrameLocks noChangeAspect="1"/>
            </p:cNvGraphicFramePr>
            <p:nvPr/>
          </p:nvGraphicFramePr>
          <p:xfrm>
            <a:off x="4416" y="2550"/>
            <a:ext cx="937" cy="324"/>
          </p:xfrm>
          <a:graphic>
            <a:graphicData uri="http://schemas.openxmlformats.org/presentationml/2006/ole">
              <p:oleObj spid="_x0000_s469001" name="公式" r:id="rId10" imgW="583920" imgH="203040" progId="Equation.3">
                <p:embed/>
              </p:oleObj>
            </a:graphicData>
          </a:graphic>
        </p:graphicFrame>
        <p:graphicFrame>
          <p:nvGraphicFramePr>
            <p:cNvPr id="843786" name="Object 10"/>
            <p:cNvGraphicFramePr>
              <a:graphicFrameLocks noChangeAspect="1"/>
            </p:cNvGraphicFramePr>
            <p:nvPr/>
          </p:nvGraphicFramePr>
          <p:xfrm>
            <a:off x="4464" y="2934"/>
            <a:ext cx="847" cy="298"/>
          </p:xfrm>
          <a:graphic>
            <a:graphicData uri="http://schemas.openxmlformats.org/presentationml/2006/ole">
              <p:oleObj spid="_x0000_s469002" name="公式" r:id="rId11" imgW="571320" imgH="203040" progId="Equation.3">
                <p:embed/>
              </p:oleObj>
            </a:graphicData>
          </a:graphic>
        </p:graphicFrame>
        <p:graphicFrame>
          <p:nvGraphicFramePr>
            <p:cNvPr id="843787" name="Object 11"/>
            <p:cNvGraphicFramePr>
              <a:graphicFrameLocks noChangeAspect="1"/>
            </p:cNvGraphicFramePr>
            <p:nvPr/>
          </p:nvGraphicFramePr>
          <p:xfrm>
            <a:off x="4464" y="3318"/>
            <a:ext cx="864" cy="291"/>
          </p:xfrm>
          <a:graphic>
            <a:graphicData uri="http://schemas.openxmlformats.org/presentationml/2006/ole">
              <p:oleObj spid="_x0000_s469003" name="公式" r:id="rId12" imgW="596880" imgH="203040" progId="Equation.3">
                <p:embed/>
              </p:oleObj>
            </a:graphicData>
          </a:graphic>
        </p:graphicFrame>
        <p:graphicFrame>
          <p:nvGraphicFramePr>
            <p:cNvPr id="843788" name="Object 12"/>
            <p:cNvGraphicFramePr>
              <a:graphicFrameLocks noChangeAspect="1"/>
            </p:cNvGraphicFramePr>
            <p:nvPr/>
          </p:nvGraphicFramePr>
          <p:xfrm>
            <a:off x="4416" y="3654"/>
            <a:ext cx="903" cy="312"/>
          </p:xfrm>
          <a:graphic>
            <a:graphicData uri="http://schemas.openxmlformats.org/presentationml/2006/ole">
              <p:oleObj spid="_x0000_s469004" name="公式" r:id="rId13" imgW="583920" imgH="203040" progId="Equation.3">
                <p:embed/>
              </p:oleObj>
            </a:graphicData>
          </a:graphic>
        </p:graphicFrame>
      </p:grpSp>
      <p:sp>
        <p:nvSpPr>
          <p:cNvPr id="843789" name="Rectangle 13"/>
          <p:cNvSpPr>
            <a:spLocks noGrp="1" noChangeArrowheads="1"/>
          </p:cNvSpPr>
          <p:nvPr>
            <p:ph type="title"/>
          </p:nvPr>
        </p:nvSpPr>
        <p:spPr>
          <a:xfrm>
            <a:off x="755650" y="0"/>
            <a:ext cx="8001000" cy="974725"/>
          </a:xfrm>
          <a:noFill/>
          <a:ln/>
        </p:spPr>
        <p:txBody>
          <a:bodyPr/>
          <a:lstStyle/>
          <a:p>
            <a:r>
              <a:rPr lang="zh-CN" altLang="th-TH" sz="3600" dirty="0"/>
              <a:t>初始速率法</a:t>
            </a:r>
            <a:r>
              <a:rPr lang="zh-CN" altLang="en-US" sz="3600" dirty="0"/>
              <a:t>应用</a:t>
            </a:r>
            <a:r>
              <a:rPr lang="zh-CN" altLang="en-US" sz="3600" dirty="0" smtClean="0"/>
              <a:t>实例</a:t>
            </a:r>
            <a:endParaRPr lang="en-US" altLang="zh-CN" sz="3600" dirty="0"/>
          </a:p>
        </p:txBody>
      </p:sp>
      <p:sp>
        <p:nvSpPr>
          <p:cNvPr id="843790" name="Text Box 14"/>
          <p:cNvSpPr txBox="1">
            <a:spLocks noChangeArrowheads="1"/>
          </p:cNvSpPr>
          <p:nvPr/>
        </p:nvSpPr>
        <p:spPr bwMode="auto">
          <a:xfrm>
            <a:off x="808038" y="4854575"/>
            <a:ext cx="4678362" cy="519113"/>
          </a:xfrm>
          <a:prstGeom prst="rect">
            <a:avLst/>
          </a:prstGeom>
          <a:noFill/>
          <a:ln w="9525">
            <a:noFill/>
            <a:miter lim="800000"/>
            <a:headEnd/>
            <a:tailEnd/>
          </a:ln>
        </p:spPr>
        <p:txBody>
          <a:bodyPr>
            <a:spAutoFit/>
          </a:bodyPr>
          <a:lstStyle/>
          <a:p>
            <a:pPr algn="l">
              <a:spcBef>
                <a:spcPct val="50000"/>
              </a:spcBef>
            </a:pPr>
            <a:r>
              <a:rPr lang="zh-CN" altLang="en-US" sz="2800">
                <a:solidFill>
                  <a:srgbClr val="0000FF"/>
                </a:solidFill>
              </a:rPr>
              <a:t>该反应的速率方程式为：</a:t>
            </a:r>
          </a:p>
        </p:txBody>
      </p:sp>
      <p:graphicFrame>
        <p:nvGraphicFramePr>
          <p:cNvPr id="843791" name="Object 15"/>
          <p:cNvGraphicFramePr>
            <a:graphicFrameLocks noChangeAspect="1"/>
          </p:cNvGraphicFramePr>
          <p:nvPr/>
        </p:nvGraphicFramePr>
        <p:xfrm>
          <a:off x="4716463" y="4884738"/>
          <a:ext cx="4267200" cy="631825"/>
        </p:xfrm>
        <a:graphic>
          <a:graphicData uri="http://schemas.openxmlformats.org/presentationml/2006/ole">
            <p:oleObj spid="_x0000_s468995" name="Equation" r:id="rId14" imgW="1244520" imgH="241200" progId="Equation.DSMT4">
              <p:embed/>
            </p:oleObj>
          </a:graphicData>
        </a:graphic>
      </p:graphicFrame>
      <p:sp>
        <p:nvSpPr>
          <p:cNvPr id="843792" name="Rectangle 16"/>
          <p:cNvSpPr>
            <a:spLocks noChangeArrowheads="1"/>
          </p:cNvSpPr>
          <p:nvPr/>
        </p:nvSpPr>
        <p:spPr bwMode="auto">
          <a:xfrm>
            <a:off x="3059113" y="5589588"/>
            <a:ext cx="5684837" cy="590354"/>
          </a:xfrm>
          <a:prstGeom prst="rect">
            <a:avLst/>
          </a:prstGeom>
          <a:noFill/>
          <a:ln w="9525" algn="ctr">
            <a:noFill/>
            <a:miter lim="800000"/>
            <a:headEnd/>
            <a:tailEnd/>
          </a:ln>
          <a:effectLst/>
        </p:spPr>
        <p:txBody>
          <a:bodyPr>
            <a:spAutoFit/>
          </a:bodyPr>
          <a:lstStyle/>
          <a:p>
            <a:pPr algn="l" eaLnBrk="0" hangingPunct="0">
              <a:lnSpc>
                <a:spcPct val="130000"/>
              </a:lnSpc>
            </a:pPr>
            <a:r>
              <a:rPr kumimoji="0" lang="zh-CN" altLang="en-US" sz="2800" b="1" dirty="0">
                <a:solidFill>
                  <a:srgbClr val="C00000"/>
                </a:solidFill>
              </a:rPr>
              <a:t>而不是       </a:t>
            </a:r>
            <a:r>
              <a:rPr kumimoji="0" lang="en-US" altLang="zh-CN" sz="2800" b="1" i="1" dirty="0">
                <a:solidFill>
                  <a:srgbClr val="C00000"/>
                </a:solidFill>
              </a:rPr>
              <a:t>v</a:t>
            </a:r>
            <a:r>
              <a:rPr kumimoji="0" lang="en-US" altLang="zh-CN" sz="2800" b="1" dirty="0">
                <a:solidFill>
                  <a:srgbClr val="C00000"/>
                </a:solidFill>
              </a:rPr>
              <a:t> = </a:t>
            </a:r>
            <a:r>
              <a:rPr kumimoji="0" lang="en-US" altLang="zh-CN" sz="2800" b="1" i="1" dirty="0">
                <a:solidFill>
                  <a:srgbClr val="C00000"/>
                </a:solidFill>
              </a:rPr>
              <a:t>k c</a:t>
            </a:r>
            <a:r>
              <a:rPr kumimoji="0" lang="en-US" altLang="zh-CN" sz="2800" b="1" baseline="30000" dirty="0">
                <a:solidFill>
                  <a:srgbClr val="C00000"/>
                </a:solidFill>
              </a:rPr>
              <a:t>2</a:t>
            </a:r>
            <a:r>
              <a:rPr kumimoji="0" lang="en-US" altLang="zh-CN" sz="2800" b="1" dirty="0">
                <a:solidFill>
                  <a:srgbClr val="C00000"/>
                </a:solidFill>
              </a:rPr>
              <a:t>(NO)</a:t>
            </a:r>
            <a:r>
              <a:rPr kumimoji="0" lang="en-US" altLang="zh-CN" sz="2800" b="1" baseline="30000" dirty="0">
                <a:solidFill>
                  <a:srgbClr val="C00000"/>
                </a:solidFill>
              </a:rPr>
              <a:t> </a:t>
            </a:r>
            <a:r>
              <a:rPr kumimoji="0" lang="en-US" altLang="zh-CN" sz="2800" b="1" i="1" dirty="0">
                <a:solidFill>
                  <a:srgbClr val="C00000"/>
                </a:solidFill>
              </a:rPr>
              <a:t>c</a:t>
            </a:r>
            <a:r>
              <a:rPr kumimoji="0" lang="en-US" altLang="zh-CN" sz="2800" b="1" baseline="30000" dirty="0">
                <a:solidFill>
                  <a:srgbClr val="C00000"/>
                </a:solidFill>
              </a:rPr>
              <a:t>2</a:t>
            </a:r>
            <a:r>
              <a:rPr kumimoji="0" lang="en-US" altLang="zh-CN" sz="2800" b="1" dirty="0">
                <a:solidFill>
                  <a:srgbClr val="C00000"/>
                </a:solidFill>
              </a:rPr>
              <a:t>(H</a:t>
            </a:r>
            <a:r>
              <a:rPr kumimoji="0" lang="en-US" altLang="zh-CN" sz="2800" b="1" baseline="-25000" dirty="0">
                <a:solidFill>
                  <a:srgbClr val="C00000"/>
                </a:solidFill>
              </a:rPr>
              <a:t>2</a:t>
            </a:r>
            <a:r>
              <a:rPr kumimoji="0" lang="en-US" altLang="zh-CN" sz="2800" b="1" dirty="0">
                <a:solidFill>
                  <a:srgbClr val="C00000"/>
                </a:solidFill>
              </a:rPr>
              <a:t>)</a:t>
            </a:r>
          </a:p>
        </p:txBody>
      </p:sp>
      <p:pic>
        <p:nvPicPr>
          <p:cNvPr id="843793" name="Picture 17" descr="返回">
            <a:hlinkClick r:id="rId15" action="ppaction://hlinksldjump"/>
          </p:cNvPr>
          <p:cNvPicPr>
            <a:picLocks noChangeAspect="1" noChangeArrowheads="1"/>
          </p:cNvPicPr>
          <p:nvPr/>
        </p:nvPicPr>
        <p:blipFill>
          <a:blip r:embed="rId1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日期占位符 1"/>
          <p:cNvSpPr>
            <a:spLocks noGrp="1"/>
          </p:cNvSpPr>
          <p:nvPr>
            <p:ph type="dt" sz="half" idx="10"/>
          </p:nvPr>
        </p:nvSpPr>
        <p:spPr/>
        <p:txBody>
          <a:bodyPr/>
          <a:lstStyle/>
          <a:p>
            <a:fld id="{EB326247-AEC3-4937-879F-E3670F506D66}" type="datetime1">
              <a:rPr lang="zh-CN" altLang="en-US"/>
              <a:pPr/>
              <a:t>2017/11/1</a:t>
            </a:fld>
            <a:endParaRPr lang="en-US" altLang="zh-CN"/>
          </a:p>
        </p:txBody>
      </p:sp>
      <p:sp>
        <p:nvSpPr>
          <p:cNvPr id="14" name="灯片编号占位符 3"/>
          <p:cNvSpPr>
            <a:spLocks noGrp="1"/>
          </p:cNvSpPr>
          <p:nvPr>
            <p:ph type="sldNum" sz="quarter" idx="12"/>
          </p:nvPr>
        </p:nvSpPr>
        <p:spPr/>
        <p:txBody>
          <a:bodyPr/>
          <a:lstStyle/>
          <a:p>
            <a:fld id="{BAA0CC2D-BC65-40C1-987E-6BEF02D080BB}" type="slidenum">
              <a:rPr lang="en-US" altLang="zh-CN"/>
              <a:pPr/>
              <a:t>193</a:t>
            </a:fld>
            <a:endParaRPr lang="en-US" altLang="zh-CN" dirty="0"/>
          </a:p>
        </p:txBody>
      </p:sp>
      <p:sp>
        <p:nvSpPr>
          <p:cNvPr id="845827" name="Rectangle 3"/>
          <p:cNvSpPr>
            <a:spLocks noChangeArrowheads="1"/>
          </p:cNvSpPr>
          <p:nvPr/>
        </p:nvSpPr>
        <p:spPr bwMode="auto">
          <a:xfrm>
            <a:off x="0" y="1196975"/>
            <a:ext cx="6357950" cy="1514261"/>
          </a:xfrm>
          <a:prstGeom prst="rect">
            <a:avLst/>
          </a:prstGeom>
          <a:noFill/>
          <a:ln w="9525">
            <a:noFill/>
            <a:miter lim="800000"/>
            <a:headEnd/>
            <a:tailEnd/>
          </a:ln>
          <a:effectLst/>
        </p:spPr>
        <p:txBody>
          <a:bodyPr wrap="square">
            <a:spAutoFit/>
          </a:bodyPr>
          <a:lstStyle/>
          <a:p>
            <a:pPr>
              <a:lnSpc>
                <a:spcPct val="110000"/>
              </a:lnSpc>
            </a:pPr>
            <a:r>
              <a:rPr lang="en-US" altLang="zh-CN" sz="2800" dirty="0">
                <a:solidFill>
                  <a:srgbClr val="0000FF"/>
                </a:solidFill>
              </a:rPr>
              <a:t>1887, </a:t>
            </a:r>
            <a:r>
              <a:rPr lang="en-US" altLang="zh-CN" sz="2800" i="1" dirty="0" err="1">
                <a:solidFill>
                  <a:srgbClr val="FF00FF"/>
                </a:solidFill>
                <a:effectLst>
                  <a:outerShdw blurRad="38100" dist="38100" dir="2700000" algn="tl">
                    <a:srgbClr val="C0C0C0"/>
                  </a:outerShdw>
                </a:effectLst>
                <a:ea typeface="宋体" pitchFamily="2" charset="-122"/>
              </a:rPr>
              <a:t>Arrhennius</a:t>
            </a:r>
            <a:r>
              <a:rPr lang="en-US" altLang="zh-CN" sz="2800" i="1" dirty="0">
                <a:solidFill>
                  <a:srgbClr val="FF00FF"/>
                </a:solidFill>
                <a:effectLst>
                  <a:outerShdw blurRad="38100" dist="38100" dir="2700000" algn="tl">
                    <a:srgbClr val="C0C0C0"/>
                  </a:outerShdw>
                </a:effectLst>
                <a:ea typeface="宋体" pitchFamily="2" charset="-122"/>
              </a:rPr>
              <a:t> </a:t>
            </a:r>
            <a:r>
              <a:rPr lang="zh-CN" altLang="en-US" sz="2800" dirty="0" smtClean="0">
                <a:latin typeface="Times New Roman" pitchFamily="18" charset="0"/>
                <a:ea typeface="楷体_GB2312" pitchFamily="49" charset="-122"/>
              </a:rPr>
              <a:t>根据大量实验和理论验证，提出反应速率常数与温度的定量关系</a:t>
            </a:r>
            <a:r>
              <a:rPr lang="zh-CN" altLang="zh-CN" sz="2800" dirty="0" smtClean="0">
                <a:latin typeface="Times New Roman" pitchFamily="18" charset="0"/>
                <a:ea typeface="楷体_GB2312" pitchFamily="49" charset="-122"/>
              </a:rPr>
              <a:t>式</a:t>
            </a:r>
            <a:endParaRPr lang="en-US" altLang="zh-CN" sz="2800" i="1" dirty="0">
              <a:solidFill>
                <a:schemeClr val="hlink"/>
              </a:solidFill>
              <a:effectLst>
                <a:outerShdw blurRad="38100" dist="38100" dir="2700000" algn="tl">
                  <a:srgbClr val="C0C0C0"/>
                </a:outerShdw>
              </a:effectLst>
              <a:ea typeface="宋体" pitchFamily="2" charset="-122"/>
            </a:endParaRPr>
          </a:p>
        </p:txBody>
      </p:sp>
      <p:graphicFrame>
        <p:nvGraphicFramePr>
          <p:cNvPr id="845828" name="Object 4"/>
          <p:cNvGraphicFramePr>
            <a:graphicFrameLocks noChangeAspect="1"/>
          </p:cNvGraphicFramePr>
          <p:nvPr/>
        </p:nvGraphicFramePr>
        <p:xfrm>
          <a:off x="1692275" y="2185988"/>
          <a:ext cx="2438400" cy="1243012"/>
        </p:xfrm>
        <a:graphic>
          <a:graphicData uri="http://schemas.openxmlformats.org/presentationml/2006/ole">
            <p:oleObj spid="_x0000_s470018" name="Equation" r:id="rId3" imgW="622080" imgH="317160" progId="Equation.DSMT4">
              <p:embed/>
            </p:oleObj>
          </a:graphicData>
        </a:graphic>
      </p:graphicFrame>
      <p:sp>
        <p:nvSpPr>
          <p:cNvPr id="845829" name="AutoShape 5"/>
          <p:cNvSpPr>
            <a:spLocks noChangeArrowheads="1"/>
          </p:cNvSpPr>
          <p:nvPr/>
        </p:nvSpPr>
        <p:spPr bwMode="auto">
          <a:xfrm>
            <a:off x="3851275" y="2852738"/>
            <a:ext cx="2732088" cy="1042987"/>
          </a:xfrm>
          <a:prstGeom prst="wedgeEllipseCallout">
            <a:avLst>
              <a:gd name="adj1" fmla="val -46338"/>
              <a:gd name="adj2" fmla="val -82269"/>
            </a:avLst>
          </a:prstGeom>
          <a:solidFill>
            <a:schemeClr val="accent3">
              <a:lumMod val="75000"/>
            </a:schemeClr>
          </a:solidFill>
          <a:ln w="9525" algn="ctr">
            <a:solidFill>
              <a:srgbClr val="CCFFFF"/>
            </a:solidFill>
            <a:miter lim="800000"/>
            <a:headEnd/>
            <a:tailEnd/>
          </a:ln>
          <a:effectLst/>
        </p:spPr>
        <p:txBody>
          <a:bodyPr lIns="0" tIns="0" rIns="0" bIns="0">
            <a:spAutoFit/>
          </a:bodyPr>
          <a:lstStyle/>
          <a:p>
            <a:r>
              <a:rPr kumimoji="0" lang="zh-CN" altLang="en-US" sz="2400" dirty="0"/>
              <a:t>反应</a:t>
            </a:r>
            <a:r>
              <a:rPr kumimoji="0" lang="zh-CN" altLang="en-US" sz="2400" dirty="0">
                <a:solidFill>
                  <a:srgbClr val="C00000"/>
                </a:solidFill>
              </a:rPr>
              <a:t>活化能</a:t>
            </a:r>
            <a:r>
              <a:rPr kumimoji="0" lang="zh-CN" altLang="en-US" sz="2400" dirty="0"/>
              <a:t>，单位</a:t>
            </a:r>
            <a:r>
              <a:rPr kumimoji="0" lang="en-US" altLang="zh-CN" sz="2400" dirty="0"/>
              <a:t>kJ·mol</a:t>
            </a:r>
            <a:r>
              <a:rPr kumimoji="0" lang="en-US" altLang="zh-CN" sz="2400" baseline="30000" dirty="0"/>
              <a:t>-1</a:t>
            </a:r>
          </a:p>
        </p:txBody>
      </p:sp>
      <p:sp>
        <p:nvSpPr>
          <p:cNvPr id="845830" name="AutoShape 6"/>
          <p:cNvSpPr>
            <a:spLocks noChangeArrowheads="1"/>
          </p:cNvSpPr>
          <p:nvPr/>
        </p:nvSpPr>
        <p:spPr bwMode="auto">
          <a:xfrm>
            <a:off x="4143372" y="4143380"/>
            <a:ext cx="2155825" cy="1558925"/>
          </a:xfrm>
          <a:prstGeom prst="wedgeEllipseCallout">
            <a:avLst>
              <a:gd name="adj1" fmla="val -92719"/>
              <a:gd name="adj2" fmla="val -106055"/>
            </a:avLst>
          </a:prstGeom>
          <a:solidFill>
            <a:srgbClr val="92D050"/>
          </a:solidFill>
          <a:ln w="9525" algn="ctr">
            <a:solidFill>
              <a:srgbClr val="CCFFFF"/>
            </a:solidFill>
            <a:miter lim="800000"/>
            <a:headEnd/>
            <a:tailEnd/>
          </a:ln>
          <a:effectLst/>
        </p:spPr>
        <p:txBody>
          <a:bodyPr lIns="0" tIns="0" rIns="0" bIns="0">
            <a:spAutoFit/>
          </a:bodyPr>
          <a:lstStyle/>
          <a:p>
            <a:r>
              <a:rPr kumimoji="0" lang="zh-CN" altLang="en-US" sz="2400" dirty="0"/>
              <a:t>自然对数的底，值为</a:t>
            </a:r>
            <a:r>
              <a:rPr kumimoji="0" lang="en-US" altLang="zh-CN" sz="2400" dirty="0">
                <a:solidFill>
                  <a:srgbClr val="CC0000"/>
                </a:solidFill>
              </a:rPr>
              <a:t>2.71828</a:t>
            </a:r>
          </a:p>
        </p:txBody>
      </p:sp>
      <p:sp>
        <p:nvSpPr>
          <p:cNvPr id="845831" name="AutoShape 7"/>
          <p:cNvSpPr>
            <a:spLocks noChangeArrowheads="1"/>
          </p:cNvSpPr>
          <p:nvPr/>
        </p:nvSpPr>
        <p:spPr bwMode="auto">
          <a:xfrm>
            <a:off x="0" y="4286256"/>
            <a:ext cx="4038600" cy="1558925"/>
          </a:xfrm>
          <a:prstGeom prst="wedgeEllipseCallout">
            <a:avLst>
              <a:gd name="adj1" fmla="val 23690"/>
              <a:gd name="adj2" fmla="val -127337"/>
            </a:avLst>
          </a:prstGeom>
          <a:solidFill>
            <a:srgbClr val="FFFF00"/>
          </a:solidFill>
          <a:ln w="9525" algn="ctr">
            <a:solidFill>
              <a:srgbClr val="CCFFFF"/>
            </a:solidFill>
            <a:miter lim="800000"/>
            <a:headEnd/>
            <a:tailEnd/>
          </a:ln>
          <a:effectLst/>
        </p:spPr>
        <p:txBody>
          <a:bodyPr lIns="0" tIns="0" rIns="0" bIns="0">
            <a:spAutoFit/>
          </a:bodyPr>
          <a:lstStyle/>
          <a:p>
            <a:r>
              <a:rPr kumimoji="0" lang="zh-CN" altLang="en-US" sz="2400" dirty="0">
                <a:solidFill>
                  <a:srgbClr val="C00000"/>
                </a:solidFill>
              </a:rPr>
              <a:t>指前因子</a:t>
            </a:r>
            <a:r>
              <a:rPr kumimoji="0" lang="zh-CN" altLang="en-US" sz="2400" dirty="0"/>
              <a:t>，是给定反应的特性常数，量纲与速率常数相同</a:t>
            </a:r>
          </a:p>
        </p:txBody>
      </p:sp>
      <p:sp>
        <p:nvSpPr>
          <p:cNvPr id="845832" name="AutoShape 8"/>
          <p:cNvSpPr>
            <a:spLocks noChangeArrowheads="1"/>
          </p:cNvSpPr>
          <p:nvPr/>
        </p:nvSpPr>
        <p:spPr bwMode="auto">
          <a:xfrm>
            <a:off x="214282" y="3500438"/>
            <a:ext cx="1873250" cy="525462"/>
          </a:xfrm>
          <a:prstGeom prst="wedgeEllipseCallout">
            <a:avLst>
              <a:gd name="adj1" fmla="val 34575"/>
              <a:gd name="adj2" fmla="val -104548"/>
            </a:avLst>
          </a:prstGeom>
          <a:solidFill>
            <a:srgbClr val="92D050"/>
          </a:solidFill>
          <a:ln w="9525" algn="ctr">
            <a:solidFill>
              <a:srgbClr val="CCFFFF"/>
            </a:solidFill>
            <a:miter lim="800000"/>
            <a:headEnd/>
            <a:tailEnd/>
          </a:ln>
          <a:effectLst/>
        </p:spPr>
        <p:txBody>
          <a:bodyPr lIns="0" tIns="0" rIns="0" bIns="0">
            <a:spAutoFit/>
          </a:bodyPr>
          <a:lstStyle/>
          <a:p>
            <a:r>
              <a:rPr kumimoji="0" lang="zh-CN" altLang="en-US" sz="2400" dirty="0">
                <a:solidFill>
                  <a:srgbClr val="C00000"/>
                </a:solidFill>
              </a:rPr>
              <a:t>速率常数</a:t>
            </a:r>
          </a:p>
        </p:txBody>
      </p:sp>
      <p:pic>
        <p:nvPicPr>
          <p:cNvPr id="845833" name="Picture 9"/>
          <p:cNvPicPr>
            <a:picLocks noChangeAspect="1" noChangeArrowheads="1"/>
          </p:cNvPicPr>
          <p:nvPr/>
        </p:nvPicPr>
        <p:blipFill>
          <a:blip r:embed="rId4"/>
          <a:srcRect/>
          <a:stretch>
            <a:fillRect/>
          </a:stretch>
        </p:blipFill>
        <p:spPr bwMode="auto">
          <a:xfrm>
            <a:off x="6429388" y="1142984"/>
            <a:ext cx="2503487" cy="3384550"/>
          </a:xfrm>
          <a:prstGeom prst="rect">
            <a:avLst/>
          </a:prstGeom>
          <a:noFill/>
          <a:ln w="25400" algn="ctr">
            <a:solidFill>
              <a:srgbClr val="FF3300"/>
            </a:solidFill>
            <a:miter lim="800000"/>
            <a:headEnd/>
            <a:tailEnd/>
          </a:ln>
          <a:effectLst/>
        </p:spPr>
      </p:pic>
      <p:sp>
        <p:nvSpPr>
          <p:cNvPr id="845834" name="Rectangle 10"/>
          <p:cNvSpPr>
            <a:spLocks noGrp="1" noChangeArrowheads="1"/>
          </p:cNvSpPr>
          <p:nvPr>
            <p:ph type="title" idx="4294967295"/>
          </p:nvPr>
        </p:nvSpPr>
        <p:spPr>
          <a:xfrm>
            <a:off x="539750" y="114300"/>
            <a:ext cx="8331200" cy="876300"/>
          </a:xfrm>
        </p:spPr>
        <p:txBody>
          <a:bodyPr/>
          <a:lstStyle/>
          <a:p>
            <a:r>
              <a:rPr lang="en-US" altLang="zh-CN" sz="3600" dirty="0"/>
              <a:t>1.4.2.2 </a:t>
            </a:r>
            <a:r>
              <a:rPr lang="zh-CN" altLang="en-US" sz="3600" dirty="0"/>
              <a:t>温度的影响和阿仑尼乌斯方程</a:t>
            </a:r>
          </a:p>
        </p:txBody>
      </p:sp>
      <p:pic>
        <p:nvPicPr>
          <p:cNvPr id="845835" name="Picture 11"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
        <p:nvSpPr>
          <p:cNvPr id="15" name="Rectangle 21"/>
          <p:cNvSpPr>
            <a:spLocks noChangeArrowheads="1"/>
          </p:cNvSpPr>
          <p:nvPr/>
        </p:nvSpPr>
        <p:spPr bwMode="auto">
          <a:xfrm>
            <a:off x="6083300" y="4500570"/>
            <a:ext cx="3060700" cy="1631216"/>
          </a:xfrm>
          <a:prstGeom prst="rect">
            <a:avLst/>
          </a:prstGeom>
          <a:noFill/>
          <a:ln w="9525">
            <a:noFill/>
            <a:miter lim="800000"/>
            <a:headEnd/>
            <a:tailEnd/>
          </a:ln>
        </p:spPr>
        <p:txBody>
          <a:bodyPr>
            <a:spAutoFit/>
          </a:bodyPr>
          <a:lstStyle/>
          <a:p>
            <a:pPr>
              <a:spcBef>
                <a:spcPct val="20000"/>
              </a:spcBef>
            </a:pPr>
            <a:r>
              <a:rPr lang="en-US" altLang="zh-CN" sz="2000" dirty="0" smtClean="0">
                <a:solidFill>
                  <a:srgbClr val="0000CC"/>
                </a:solidFill>
                <a:latin typeface="Times New Roman" pitchFamily="18" charset="0"/>
                <a:ea typeface="楷体_GB2312" pitchFamily="49" charset="-122"/>
              </a:rPr>
              <a:t>  S</a:t>
            </a:r>
            <a:r>
              <a:rPr lang="en-US" altLang="zh-CN" sz="2000" dirty="0">
                <a:solidFill>
                  <a:srgbClr val="0000CC"/>
                </a:solidFill>
                <a:latin typeface="Times New Roman" pitchFamily="18" charset="0"/>
                <a:ea typeface="楷体_GB2312" pitchFamily="49" charset="-122"/>
              </a:rPr>
              <a:t>. A. </a:t>
            </a:r>
            <a:r>
              <a:rPr lang="en-US" altLang="zh-CN" sz="2000" dirty="0" smtClean="0">
                <a:solidFill>
                  <a:srgbClr val="0000CC"/>
                </a:solidFill>
                <a:latin typeface="Times New Roman" pitchFamily="18" charset="0"/>
                <a:ea typeface="楷体_GB2312" pitchFamily="49" charset="-122"/>
              </a:rPr>
              <a:t>Arrhenius (1859 ~1927 )</a:t>
            </a:r>
            <a:r>
              <a:rPr lang="zh-CN" altLang="en-US" sz="2000" dirty="0">
                <a:solidFill>
                  <a:srgbClr val="0000CC"/>
                </a:solidFill>
                <a:latin typeface="Times New Roman" pitchFamily="18" charset="0"/>
                <a:ea typeface="楷体_GB2312" pitchFamily="49" charset="-122"/>
              </a:rPr>
              <a:t>，瑞典物理化学家，因提出电解质溶液理论，首创电离学说获 </a:t>
            </a:r>
            <a:r>
              <a:rPr lang="en-US" altLang="zh-CN" sz="2000" dirty="0">
                <a:solidFill>
                  <a:srgbClr val="0000CC"/>
                </a:solidFill>
                <a:latin typeface="Times New Roman" pitchFamily="18" charset="0"/>
                <a:ea typeface="楷体_GB2312" pitchFamily="49" charset="-122"/>
              </a:rPr>
              <a:t>1903 </a:t>
            </a:r>
            <a:r>
              <a:rPr lang="zh-CN" altLang="en-US" sz="2000" dirty="0">
                <a:solidFill>
                  <a:srgbClr val="0000CC"/>
                </a:solidFill>
                <a:latin typeface="Times New Roman" pitchFamily="18" charset="0"/>
                <a:ea typeface="楷体_GB2312" pitchFamily="49" charset="-122"/>
              </a:rPr>
              <a:t>年诺贝尔化学奖。</a:t>
            </a:r>
          </a:p>
        </p:txBody>
      </p:sp>
      <p:sp>
        <p:nvSpPr>
          <p:cNvPr id="16" name="矩形 15"/>
          <p:cNvSpPr/>
          <p:nvPr/>
        </p:nvSpPr>
        <p:spPr>
          <a:xfrm>
            <a:off x="1357290" y="5857892"/>
            <a:ext cx="4572000" cy="830997"/>
          </a:xfrm>
          <a:prstGeom prst="rect">
            <a:avLst/>
          </a:prstGeom>
          <a:solidFill>
            <a:schemeClr val="accent6">
              <a:lumMod val="60000"/>
              <a:lumOff val="40000"/>
            </a:schemeClr>
          </a:solidFill>
        </p:spPr>
        <p:txBody>
          <a:bodyPr>
            <a:spAutoFit/>
          </a:bodyPr>
          <a:lstStyle/>
          <a:p>
            <a:r>
              <a:rPr lang="en-US" altLang="zh-CN" sz="2400" i="1" dirty="0" smtClean="0">
                <a:latin typeface="Times New Roman" pitchFamily="18" charset="0"/>
                <a:ea typeface="楷体_GB2312" pitchFamily="49" charset="-122"/>
              </a:rPr>
              <a:t> A </a:t>
            </a:r>
            <a:r>
              <a:rPr lang="zh-CN" altLang="en-US" sz="2400" dirty="0" smtClean="0">
                <a:latin typeface="Times New Roman" pitchFamily="18" charset="0"/>
                <a:ea typeface="楷体_GB2312" pitchFamily="49" charset="-122"/>
              </a:rPr>
              <a:t>与 </a:t>
            </a:r>
            <a:r>
              <a:rPr lang="en-US" altLang="zh-CN" sz="2400" i="1" dirty="0" smtClean="0">
                <a:latin typeface="Times New Roman" pitchFamily="18" charset="0"/>
                <a:ea typeface="楷体_GB2312" pitchFamily="49" charset="-122"/>
              </a:rPr>
              <a:t>E</a:t>
            </a:r>
            <a:r>
              <a:rPr lang="en-US" altLang="zh-CN" sz="2400" baseline="-25000" dirty="0" smtClean="0">
                <a:latin typeface="Times New Roman" pitchFamily="18" charset="0"/>
                <a:ea typeface="楷体_GB2312" pitchFamily="49" charset="-122"/>
              </a:rPr>
              <a:t>a </a:t>
            </a:r>
            <a:r>
              <a:rPr lang="zh-CN" altLang="en-US" sz="2400" dirty="0" smtClean="0">
                <a:latin typeface="Times New Roman" pitchFamily="18" charset="0"/>
                <a:ea typeface="楷体_GB2312" pitchFamily="49" charset="-122"/>
              </a:rPr>
              <a:t>都是反应的特性常数，基本与温度无关，均由实验求得。</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5833"/>
                                        </p:tgtEl>
                                        <p:attrNameLst>
                                          <p:attrName>style.visibility</p:attrName>
                                        </p:attrNameLst>
                                      </p:cBhvr>
                                      <p:to>
                                        <p:strVal val="visible"/>
                                      </p:to>
                                    </p:set>
                                    <p:animEffect transition="in" filter="blinds(horizontal)">
                                      <p:cBhvr>
                                        <p:cTn id="7" dur="500"/>
                                        <p:tgtEl>
                                          <p:spTgt spid="845833"/>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out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45828"/>
                                        </p:tgtEl>
                                        <p:attrNameLst>
                                          <p:attrName>style.visibility</p:attrName>
                                        </p:attrNameLst>
                                      </p:cBhvr>
                                      <p:to>
                                        <p:strVal val="visible"/>
                                      </p:to>
                                    </p:set>
                                    <p:animEffect transition="in" filter="blinds(horizontal)">
                                      <p:cBhvr>
                                        <p:cTn id="18" dur="500"/>
                                        <p:tgtEl>
                                          <p:spTgt spid="8458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45832"/>
                                        </p:tgtEl>
                                        <p:attrNameLst>
                                          <p:attrName>style.visibility</p:attrName>
                                        </p:attrNameLst>
                                      </p:cBhvr>
                                      <p:to>
                                        <p:strVal val="visible"/>
                                      </p:to>
                                    </p:set>
                                    <p:animEffect transition="in" filter="blinds(horizontal)">
                                      <p:cBhvr>
                                        <p:cTn id="23" dur="500"/>
                                        <p:tgtEl>
                                          <p:spTgt spid="84583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45831"/>
                                        </p:tgtEl>
                                        <p:attrNameLst>
                                          <p:attrName>style.visibility</p:attrName>
                                        </p:attrNameLst>
                                      </p:cBhvr>
                                      <p:to>
                                        <p:strVal val="visible"/>
                                      </p:to>
                                    </p:set>
                                    <p:animEffect transition="in" filter="blinds(horizontal)">
                                      <p:cBhvr>
                                        <p:cTn id="26" dur="500"/>
                                        <p:tgtEl>
                                          <p:spTgt spid="84583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45830"/>
                                        </p:tgtEl>
                                        <p:attrNameLst>
                                          <p:attrName>style.visibility</p:attrName>
                                        </p:attrNameLst>
                                      </p:cBhvr>
                                      <p:to>
                                        <p:strVal val="visible"/>
                                      </p:to>
                                    </p:set>
                                    <p:animEffect transition="in" filter="blinds(horizontal)">
                                      <p:cBhvr>
                                        <p:cTn id="29" dur="500"/>
                                        <p:tgtEl>
                                          <p:spTgt spid="84583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45829"/>
                                        </p:tgtEl>
                                        <p:attrNameLst>
                                          <p:attrName>style.visibility</p:attrName>
                                        </p:attrNameLst>
                                      </p:cBhvr>
                                      <p:to>
                                        <p:strVal val="visible"/>
                                      </p:to>
                                    </p:set>
                                    <p:animEffect transition="in" filter="blinds(horizontal)">
                                      <p:cBhvr>
                                        <p:cTn id="32" dur="500"/>
                                        <p:tgtEl>
                                          <p:spTgt spid="8458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29" grpId="0" animBg="1"/>
      <p:bldP spid="845830" grpId="0" animBg="1"/>
      <p:bldP spid="845831" grpId="0" animBg="1"/>
      <p:bldP spid="845832" grpId="0" animBg="1"/>
      <p:bldP spid="15" grpId="0" autoUpdateAnimBg="0"/>
      <p:bldP spid="15" grpId="1"/>
      <p:bldP spid="16"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F5503885-3EB5-4A77-A42F-65D4237214D2}"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C5244679-A663-45E6-AE21-3777A42E8467}" type="slidenum">
              <a:rPr lang="en-US" altLang="zh-CN"/>
              <a:pPr/>
              <a:t>194</a:t>
            </a:fld>
            <a:endParaRPr lang="en-US" altLang="zh-CN"/>
          </a:p>
        </p:txBody>
      </p:sp>
      <p:graphicFrame>
        <p:nvGraphicFramePr>
          <p:cNvPr id="846850" name="Object 2"/>
          <p:cNvGraphicFramePr>
            <a:graphicFrameLocks noChangeAspect="1"/>
          </p:cNvGraphicFramePr>
          <p:nvPr/>
        </p:nvGraphicFramePr>
        <p:xfrm>
          <a:off x="793750" y="1341438"/>
          <a:ext cx="7124700" cy="4327525"/>
        </p:xfrm>
        <a:graphic>
          <a:graphicData uri="http://schemas.openxmlformats.org/presentationml/2006/ole">
            <p:oleObj spid="_x0000_s471042" name="Equation" r:id="rId4" imgW="2717640" imgH="1650960" progId="Equation.DSMT4">
              <p:embed/>
            </p:oleObj>
          </a:graphicData>
        </a:graphic>
      </p:graphicFrame>
      <p:sp>
        <p:nvSpPr>
          <p:cNvPr id="846851" name="AutoShape 3"/>
          <p:cNvSpPr>
            <a:spLocks noChangeArrowheads="1"/>
          </p:cNvSpPr>
          <p:nvPr/>
        </p:nvSpPr>
        <p:spPr bwMode="auto">
          <a:xfrm>
            <a:off x="6000760" y="2714620"/>
            <a:ext cx="2971800" cy="935037"/>
          </a:xfrm>
          <a:prstGeom prst="wedgeRoundRectCallout">
            <a:avLst>
              <a:gd name="adj1" fmla="val -72363"/>
              <a:gd name="adj2" fmla="val 78030"/>
              <a:gd name="adj3" fmla="val 16667"/>
            </a:avLst>
          </a:prstGeom>
          <a:solidFill>
            <a:schemeClr val="accent1"/>
          </a:solidFill>
          <a:ln w="9525">
            <a:solidFill>
              <a:srgbClr val="CC99FF"/>
            </a:solidFill>
            <a:miter lim="800000"/>
            <a:headEnd/>
            <a:tailEnd/>
          </a:ln>
          <a:effectLst/>
        </p:spPr>
        <p:txBody>
          <a:bodyPr lIns="90000" tIns="46800" rIns="90000" bIns="46800"/>
          <a:lstStyle/>
          <a:p>
            <a:pPr algn="l">
              <a:spcBef>
                <a:spcPct val="20000"/>
              </a:spcBef>
              <a:buClr>
                <a:schemeClr val="folHlink"/>
              </a:buClr>
              <a:buFont typeface="Wingdings" pitchFamily="2" charset="2"/>
              <a:buNone/>
            </a:pPr>
            <a:r>
              <a:rPr kumimoji="0" lang="zh-CN" altLang="en-US" sz="2400" dirty="0">
                <a:solidFill>
                  <a:srgbClr val="0000FF"/>
                </a:solidFill>
              </a:rPr>
              <a:t>直线的斜率为</a:t>
            </a:r>
            <a:r>
              <a:rPr kumimoji="0" lang="en-US" altLang="zh-CN" sz="2400" dirty="0">
                <a:solidFill>
                  <a:srgbClr val="0000FF"/>
                </a:solidFill>
              </a:rPr>
              <a:t>-</a:t>
            </a:r>
            <a:r>
              <a:rPr kumimoji="0" lang="en-US" altLang="zh-CN" sz="2400" i="1" dirty="0">
                <a:solidFill>
                  <a:srgbClr val="0000FF"/>
                </a:solidFill>
              </a:rPr>
              <a:t>E</a:t>
            </a:r>
            <a:r>
              <a:rPr kumimoji="0" lang="en-US" altLang="zh-CN" sz="2400" baseline="-25000" dirty="0">
                <a:solidFill>
                  <a:srgbClr val="0000FF"/>
                </a:solidFill>
              </a:rPr>
              <a:t>a</a:t>
            </a:r>
            <a:r>
              <a:rPr kumimoji="0" lang="en-US" altLang="zh-CN" sz="2400" i="1" dirty="0">
                <a:solidFill>
                  <a:srgbClr val="0000FF"/>
                </a:solidFill>
              </a:rPr>
              <a:t>/R</a:t>
            </a:r>
            <a:r>
              <a:rPr kumimoji="0" lang="zh-CN" altLang="en-US" sz="2400" dirty="0">
                <a:solidFill>
                  <a:srgbClr val="0000FF"/>
                </a:solidFill>
              </a:rPr>
              <a:t>，截距为</a:t>
            </a:r>
            <a:r>
              <a:rPr kumimoji="0" lang="en-US" altLang="zh-CN" sz="2400" dirty="0" err="1">
                <a:solidFill>
                  <a:srgbClr val="0000FF"/>
                </a:solidFill>
              </a:rPr>
              <a:t>ln</a:t>
            </a:r>
            <a:r>
              <a:rPr kumimoji="0" lang="en-US" altLang="zh-CN" sz="2400" i="1" dirty="0" err="1">
                <a:solidFill>
                  <a:srgbClr val="0000FF"/>
                </a:solidFill>
              </a:rPr>
              <a:t>A</a:t>
            </a:r>
            <a:endParaRPr kumimoji="0" lang="en-US" altLang="zh-CN" sz="2400" dirty="0">
              <a:solidFill>
                <a:srgbClr val="0000FF"/>
              </a:solidFill>
            </a:endParaRPr>
          </a:p>
        </p:txBody>
      </p:sp>
      <p:sp>
        <p:nvSpPr>
          <p:cNvPr id="846852" name="Rectangle 4"/>
          <p:cNvSpPr>
            <a:spLocks noGrp="1" noChangeArrowheads="1"/>
          </p:cNvSpPr>
          <p:nvPr>
            <p:ph type="title"/>
          </p:nvPr>
        </p:nvSpPr>
        <p:spPr>
          <a:xfrm>
            <a:off x="755650" y="104775"/>
            <a:ext cx="8113713" cy="876300"/>
          </a:xfrm>
        </p:spPr>
        <p:txBody>
          <a:bodyPr/>
          <a:lstStyle/>
          <a:p>
            <a:r>
              <a:rPr lang="en-US" altLang="zh-CN" i="1">
                <a:solidFill>
                  <a:srgbClr val="FF00FF"/>
                </a:solidFill>
              </a:rPr>
              <a:t>Arrhennius Equation</a:t>
            </a:r>
          </a:p>
        </p:txBody>
      </p:sp>
      <p:pic>
        <p:nvPicPr>
          <p:cNvPr id="846853" name="Picture 5"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
        <p:nvSpPr>
          <p:cNvPr id="846854" name="AutoShape 6"/>
          <p:cNvSpPr>
            <a:spLocks noChangeArrowheads="1"/>
          </p:cNvSpPr>
          <p:nvPr/>
        </p:nvSpPr>
        <p:spPr bwMode="auto">
          <a:xfrm>
            <a:off x="2411413" y="5805488"/>
            <a:ext cx="5616575" cy="503237"/>
          </a:xfrm>
          <a:prstGeom prst="wedgeRoundRectCallout">
            <a:avLst>
              <a:gd name="adj1" fmla="val -22440"/>
              <a:gd name="adj2" fmla="val -54102"/>
              <a:gd name="adj3" fmla="val 16667"/>
            </a:avLst>
          </a:prstGeom>
          <a:solidFill>
            <a:srgbClr val="FF00FF"/>
          </a:solidFill>
          <a:ln w="9525">
            <a:solidFill>
              <a:srgbClr val="CC99FF"/>
            </a:solidFill>
            <a:miter lim="800000"/>
            <a:headEnd/>
            <a:tailEnd/>
          </a:ln>
          <a:effectLst/>
        </p:spPr>
        <p:txBody>
          <a:bodyPr lIns="90000" tIns="46800" rIns="90000" bIns="46800"/>
          <a:lstStyle/>
          <a:p>
            <a:pPr algn="l">
              <a:spcBef>
                <a:spcPct val="20000"/>
              </a:spcBef>
              <a:buClr>
                <a:schemeClr val="folHlink"/>
              </a:buClr>
              <a:buFont typeface="Wingdings" pitchFamily="2" charset="2"/>
              <a:buNone/>
            </a:pPr>
            <a:r>
              <a:rPr kumimoji="0" lang="zh-CN" altLang="en-US" sz="2400"/>
              <a:t>注意与范德霍夫等压方程式的区别</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46850"/>
                                        </p:tgtEl>
                                        <p:attrNameLst>
                                          <p:attrName>style.visibility</p:attrName>
                                        </p:attrNameLst>
                                      </p:cBhvr>
                                      <p:to>
                                        <p:strVal val="visible"/>
                                      </p:to>
                                    </p:set>
                                    <p:animEffect transition="in" filter="wipe(up)">
                                      <p:cBhvr>
                                        <p:cTn id="7" dur="3000"/>
                                        <p:tgtEl>
                                          <p:spTgt spid="8468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46851"/>
                                        </p:tgtEl>
                                        <p:attrNameLst>
                                          <p:attrName>style.visibility</p:attrName>
                                        </p:attrNameLst>
                                      </p:cBhvr>
                                      <p:to>
                                        <p:strVal val="visible"/>
                                      </p:to>
                                    </p:set>
                                    <p:anim calcmode="lin" valueType="num">
                                      <p:cBhvr additive="base">
                                        <p:cTn id="12" dur="500" fill="hold"/>
                                        <p:tgtEl>
                                          <p:spTgt spid="846851"/>
                                        </p:tgtEl>
                                        <p:attrNameLst>
                                          <p:attrName>ppt_x</p:attrName>
                                        </p:attrNameLst>
                                      </p:cBhvr>
                                      <p:tavLst>
                                        <p:tav tm="0">
                                          <p:val>
                                            <p:strVal val="1+#ppt_w/2"/>
                                          </p:val>
                                        </p:tav>
                                        <p:tav tm="100000">
                                          <p:val>
                                            <p:strVal val="#ppt_x"/>
                                          </p:val>
                                        </p:tav>
                                      </p:tavLst>
                                    </p:anim>
                                    <p:anim calcmode="lin" valueType="num">
                                      <p:cBhvr additive="base">
                                        <p:cTn id="13" dur="500" fill="hold"/>
                                        <p:tgtEl>
                                          <p:spTgt spid="84685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46854"/>
                                        </p:tgtEl>
                                        <p:attrNameLst>
                                          <p:attrName>style.visibility</p:attrName>
                                        </p:attrNameLst>
                                      </p:cBhvr>
                                      <p:to>
                                        <p:strVal val="visible"/>
                                      </p:to>
                                    </p:set>
                                    <p:anim calcmode="lin" valueType="num">
                                      <p:cBhvr additive="base">
                                        <p:cTn id="18" dur="500" fill="hold"/>
                                        <p:tgtEl>
                                          <p:spTgt spid="846854"/>
                                        </p:tgtEl>
                                        <p:attrNameLst>
                                          <p:attrName>ppt_x</p:attrName>
                                        </p:attrNameLst>
                                      </p:cBhvr>
                                      <p:tavLst>
                                        <p:tav tm="0">
                                          <p:val>
                                            <p:strVal val="1+#ppt_w/2"/>
                                          </p:val>
                                        </p:tav>
                                        <p:tav tm="100000">
                                          <p:val>
                                            <p:strVal val="#ppt_x"/>
                                          </p:val>
                                        </p:tav>
                                      </p:tavLst>
                                    </p:anim>
                                    <p:anim calcmode="lin" valueType="num">
                                      <p:cBhvr additive="base">
                                        <p:cTn id="19" dur="500" fill="hold"/>
                                        <p:tgtEl>
                                          <p:spTgt spid="8468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1" grpId="0" animBg="1" autoUpdateAnimBg="0"/>
      <p:bldP spid="846854" grpId="0" animBg="1"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3D464060-EE2B-49A4-892B-13E05F88FEF8}" type="datetime1">
              <a:rPr lang="zh-CN" altLang="en-US"/>
              <a:pPr/>
              <a:t>2017/11/1</a:t>
            </a:fld>
            <a:endParaRPr lang="en-US" altLang="zh-CN"/>
          </a:p>
        </p:txBody>
      </p:sp>
      <p:sp>
        <p:nvSpPr>
          <p:cNvPr id="10" name="灯片编号占位符 3"/>
          <p:cNvSpPr>
            <a:spLocks noGrp="1"/>
          </p:cNvSpPr>
          <p:nvPr>
            <p:ph type="sldNum" sz="quarter" idx="12"/>
          </p:nvPr>
        </p:nvSpPr>
        <p:spPr/>
        <p:txBody>
          <a:bodyPr/>
          <a:lstStyle/>
          <a:p>
            <a:fld id="{80506FB9-5A28-4B07-83E2-073BF06C16C0}" type="slidenum">
              <a:rPr lang="en-US" altLang="zh-CN"/>
              <a:pPr/>
              <a:t>195</a:t>
            </a:fld>
            <a:endParaRPr lang="en-US" altLang="zh-CN"/>
          </a:p>
        </p:txBody>
      </p:sp>
      <p:pic>
        <p:nvPicPr>
          <p:cNvPr id="848898" name="Picture 2" descr="p15b"/>
          <p:cNvPicPr>
            <a:picLocks noChangeAspect="1" noChangeArrowheads="1"/>
          </p:cNvPicPr>
          <p:nvPr/>
        </p:nvPicPr>
        <p:blipFill>
          <a:blip r:embed="rId2"/>
          <a:srcRect r="5310"/>
          <a:stretch>
            <a:fillRect/>
          </a:stretch>
        </p:blipFill>
        <p:spPr bwMode="auto">
          <a:xfrm>
            <a:off x="5181600" y="1295400"/>
            <a:ext cx="3817938" cy="4191000"/>
          </a:xfrm>
          <a:prstGeom prst="rect">
            <a:avLst/>
          </a:prstGeom>
          <a:noFill/>
        </p:spPr>
      </p:pic>
      <p:sp>
        <p:nvSpPr>
          <p:cNvPr id="848899" name="Text Box 3"/>
          <p:cNvSpPr txBox="1">
            <a:spLocks noChangeArrowheads="1"/>
          </p:cNvSpPr>
          <p:nvPr/>
        </p:nvSpPr>
        <p:spPr bwMode="auto">
          <a:xfrm>
            <a:off x="2339975" y="5445125"/>
            <a:ext cx="1676400" cy="519113"/>
          </a:xfrm>
          <a:prstGeom prst="rect">
            <a:avLst/>
          </a:prstGeom>
          <a:noFill/>
          <a:ln w="9525">
            <a:noFill/>
            <a:miter lim="800000"/>
            <a:headEnd/>
            <a:tailEnd/>
          </a:ln>
          <a:effectLst/>
        </p:spPr>
        <p:txBody>
          <a:bodyPr>
            <a:spAutoFit/>
          </a:bodyPr>
          <a:lstStyle/>
          <a:p>
            <a:pPr algn="l">
              <a:spcBef>
                <a:spcPct val="50000"/>
              </a:spcBef>
            </a:pPr>
            <a:r>
              <a:rPr lang="en-US" altLang="zh-CN" sz="2800" b="1" dirty="0">
                <a:solidFill>
                  <a:srgbClr val="0000CC"/>
                </a:solidFill>
              </a:rPr>
              <a:t> </a:t>
            </a:r>
            <a:r>
              <a:rPr lang="en-US" altLang="zh-CN" sz="2800" b="1" i="1" dirty="0">
                <a:solidFill>
                  <a:srgbClr val="0000CC"/>
                </a:solidFill>
              </a:rPr>
              <a:t>k-T </a:t>
            </a:r>
            <a:r>
              <a:rPr lang="zh-CN" altLang="en-US" sz="2800" b="1" dirty="0">
                <a:solidFill>
                  <a:srgbClr val="0000CC"/>
                </a:solidFill>
              </a:rPr>
              <a:t>图</a:t>
            </a:r>
          </a:p>
        </p:txBody>
      </p:sp>
      <p:sp>
        <p:nvSpPr>
          <p:cNvPr id="848900" name="Text Box 4"/>
          <p:cNvSpPr txBox="1">
            <a:spLocks noChangeArrowheads="1"/>
          </p:cNvSpPr>
          <p:nvPr/>
        </p:nvSpPr>
        <p:spPr bwMode="auto">
          <a:xfrm>
            <a:off x="6084888" y="5646738"/>
            <a:ext cx="2743200" cy="519112"/>
          </a:xfrm>
          <a:prstGeom prst="rect">
            <a:avLst/>
          </a:prstGeom>
          <a:noFill/>
          <a:ln w="9525">
            <a:noFill/>
            <a:miter lim="800000"/>
            <a:headEnd/>
            <a:tailEnd/>
          </a:ln>
          <a:effectLst/>
        </p:spPr>
        <p:txBody>
          <a:bodyPr>
            <a:spAutoFit/>
          </a:bodyPr>
          <a:lstStyle/>
          <a:p>
            <a:pPr algn="l">
              <a:spcBef>
                <a:spcPct val="50000"/>
              </a:spcBef>
            </a:pPr>
            <a:r>
              <a:rPr lang="en-US" altLang="zh-CN" sz="2800" b="1" dirty="0">
                <a:solidFill>
                  <a:srgbClr val="0000CC"/>
                </a:solidFill>
              </a:rPr>
              <a:t> ln</a:t>
            </a:r>
            <a:r>
              <a:rPr lang="en-US" altLang="zh-CN" sz="2800" b="1" i="1" dirty="0">
                <a:solidFill>
                  <a:srgbClr val="0000CC"/>
                </a:solidFill>
              </a:rPr>
              <a:t>k</a:t>
            </a:r>
            <a:r>
              <a:rPr lang="en-US" altLang="zh-CN" sz="2800" b="1" dirty="0">
                <a:solidFill>
                  <a:srgbClr val="0000CC"/>
                </a:solidFill>
              </a:rPr>
              <a:t>-1/</a:t>
            </a:r>
            <a:r>
              <a:rPr lang="en-US" altLang="zh-CN" sz="2800" b="1" i="1" dirty="0">
                <a:solidFill>
                  <a:srgbClr val="0000CC"/>
                </a:solidFill>
              </a:rPr>
              <a:t>T </a:t>
            </a:r>
            <a:r>
              <a:rPr lang="zh-CN" altLang="en-US" sz="2800" b="1" dirty="0">
                <a:solidFill>
                  <a:srgbClr val="0000CC"/>
                </a:solidFill>
              </a:rPr>
              <a:t>图</a:t>
            </a:r>
          </a:p>
        </p:txBody>
      </p:sp>
      <p:pic>
        <p:nvPicPr>
          <p:cNvPr id="848901" name="Picture 5"/>
          <p:cNvPicPr>
            <a:picLocks noChangeAspect="1" noChangeArrowheads="1"/>
          </p:cNvPicPr>
          <p:nvPr/>
        </p:nvPicPr>
        <p:blipFill>
          <a:blip r:embed="rId3"/>
          <a:srcRect/>
          <a:stretch>
            <a:fillRect/>
          </a:stretch>
        </p:blipFill>
        <p:spPr bwMode="auto">
          <a:xfrm>
            <a:off x="762000" y="1444625"/>
            <a:ext cx="4343400" cy="3813175"/>
          </a:xfrm>
          <a:prstGeom prst="rect">
            <a:avLst/>
          </a:prstGeom>
          <a:noFill/>
          <a:ln w="9525">
            <a:noFill/>
            <a:miter lim="800000"/>
            <a:headEnd/>
            <a:tailEnd/>
          </a:ln>
          <a:effectLst/>
        </p:spPr>
      </p:pic>
      <p:sp>
        <p:nvSpPr>
          <p:cNvPr id="848902" name="Rectangle 6"/>
          <p:cNvSpPr>
            <a:spLocks noGrp="1" noChangeArrowheads="1"/>
          </p:cNvSpPr>
          <p:nvPr>
            <p:ph type="title" idx="4294967295"/>
          </p:nvPr>
        </p:nvSpPr>
        <p:spPr/>
        <p:txBody>
          <a:bodyPr/>
          <a:lstStyle/>
          <a:p>
            <a:r>
              <a:rPr lang="en-US" altLang="zh-CN" i="1">
                <a:solidFill>
                  <a:srgbClr val="FF00FF"/>
                </a:solidFill>
              </a:rPr>
              <a:t>k-T </a:t>
            </a:r>
            <a:r>
              <a:rPr lang="zh-CN" altLang="en-US">
                <a:solidFill>
                  <a:srgbClr val="FF00FF"/>
                </a:solidFill>
              </a:rPr>
              <a:t>关系</a:t>
            </a:r>
          </a:p>
        </p:txBody>
      </p:sp>
      <p:pic>
        <p:nvPicPr>
          <p:cNvPr id="848903" name="Picture 7"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9FA5CA19-23C1-4560-9227-DB84E967D356}"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0E87A6C7-A5E4-4BB8-9DE8-A30D9F3D89A4}" type="slidenum">
              <a:rPr lang="en-US" altLang="zh-CN"/>
              <a:pPr/>
              <a:t>196</a:t>
            </a:fld>
            <a:endParaRPr lang="en-US" altLang="zh-CN"/>
          </a:p>
        </p:txBody>
      </p:sp>
      <p:sp>
        <p:nvSpPr>
          <p:cNvPr id="849922" name="Rectangle 2"/>
          <p:cNvSpPr>
            <a:spLocks noGrp="1" noChangeArrowheads="1"/>
          </p:cNvSpPr>
          <p:nvPr>
            <p:ph type="title"/>
          </p:nvPr>
        </p:nvSpPr>
        <p:spPr/>
        <p:txBody>
          <a:bodyPr/>
          <a:lstStyle/>
          <a:p>
            <a:r>
              <a:rPr lang="zh-CN" altLang="en-US"/>
              <a:t>例</a:t>
            </a:r>
            <a:r>
              <a:rPr lang="en-US" altLang="zh-CN"/>
              <a:t>20</a:t>
            </a:r>
          </a:p>
        </p:txBody>
      </p:sp>
      <p:pic>
        <p:nvPicPr>
          <p:cNvPr id="849923" name="Picture 3" descr="milk"/>
          <p:cNvPicPr>
            <a:picLocks noChangeAspect="1" noChangeArrowheads="1"/>
          </p:cNvPicPr>
          <p:nvPr/>
        </p:nvPicPr>
        <p:blipFill>
          <a:blip r:embed="rId2"/>
          <a:srcRect t="5765" r="5765" b="3383"/>
          <a:stretch>
            <a:fillRect/>
          </a:stretch>
        </p:blipFill>
        <p:spPr bwMode="auto">
          <a:xfrm>
            <a:off x="4643438" y="4419600"/>
            <a:ext cx="1985962" cy="1914525"/>
          </a:xfrm>
          <a:prstGeom prst="rect">
            <a:avLst/>
          </a:prstGeom>
          <a:noFill/>
        </p:spPr>
      </p:pic>
      <p:pic>
        <p:nvPicPr>
          <p:cNvPr id="849924" name="Picture 4" descr="niunai3"/>
          <p:cNvPicPr>
            <a:picLocks noChangeAspect="1" noChangeArrowheads="1"/>
          </p:cNvPicPr>
          <p:nvPr/>
        </p:nvPicPr>
        <p:blipFill>
          <a:blip r:embed="rId3"/>
          <a:srcRect/>
          <a:stretch>
            <a:fillRect/>
          </a:stretch>
        </p:blipFill>
        <p:spPr bwMode="auto">
          <a:xfrm>
            <a:off x="2514600" y="4419600"/>
            <a:ext cx="2014538" cy="2014538"/>
          </a:xfrm>
          <a:prstGeom prst="rect">
            <a:avLst/>
          </a:prstGeom>
          <a:noFill/>
        </p:spPr>
      </p:pic>
      <p:sp>
        <p:nvSpPr>
          <p:cNvPr id="849925" name="Rectangle 5"/>
          <p:cNvSpPr>
            <a:spLocks noChangeArrowheads="1"/>
          </p:cNvSpPr>
          <p:nvPr/>
        </p:nvSpPr>
        <p:spPr bwMode="auto">
          <a:xfrm>
            <a:off x="742950" y="1341438"/>
            <a:ext cx="8221663" cy="4864100"/>
          </a:xfrm>
          <a:prstGeom prst="rect">
            <a:avLst/>
          </a:prstGeom>
          <a:noFill/>
          <a:ln w="9525">
            <a:noFill/>
            <a:miter lim="800000"/>
            <a:headEnd/>
            <a:tailEnd/>
          </a:ln>
        </p:spPr>
        <p:txBody>
          <a:bodyPr/>
          <a:lstStyle/>
          <a:p>
            <a:pPr marL="342900" indent="-342900" algn="l">
              <a:lnSpc>
                <a:spcPct val="140000"/>
              </a:lnSpc>
              <a:spcBef>
                <a:spcPct val="20000"/>
              </a:spcBef>
              <a:buClr>
                <a:srgbClr val="FF00FF"/>
              </a:buClr>
              <a:buFont typeface="Wingdings" pitchFamily="2" charset="2"/>
              <a:buChar char="v"/>
            </a:pPr>
            <a:r>
              <a:rPr lang="zh-CN" altLang="en-US" sz="2800" b="1" dirty="0">
                <a:solidFill>
                  <a:srgbClr val="0000FF"/>
                </a:solidFill>
              </a:rPr>
              <a:t>在</a:t>
            </a:r>
            <a:r>
              <a:rPr lang="en-US" altLang="zh-CN" sz="2800" b="1" dirty="0">
                <a:solidFill>
                  <a:srgbClr val="0000FF"/>
                </a:solidFill>
              </a:rPr>
              <a:t>301K</a:t>
            </a:r>
            <a:r>
              <a:rPr lang="zh-CN" altLang="en-US" sz="2800" b="1" dirty="0">
                <a:solidFill>
                  <a:srgbClr val="0000FF"/>
                </a:solidFill>
              </a:rPr>
              <a:t>时，鲜奶约</a:t>
            </a:r>
            <a:r>
              <a:rPr lang="en-US" altLang="zh-CN" sz="2800" b="1" dirty="0">
                <a:solidFill>
                  <a:srgbClr val="0000FF"/>
                </a:solidFill>
              </a:rPr>
              <a:t>4h</a:t>
            </a:r>
            <a:r>
              <a:rPr lang="zh-CN" altLang="en-US" sz="2800" b="1" dirty="0">
                <a:solidFill>
                  <a:srgbClr val="0000FF"/>
                </a:solidFill>
              </a:rPr>
              <a:t>变酸，而在</a:t>
            </a:r>
            <a:r>
              <a:rPr lang="en-US" altLang="zh-CN" sz="2800" b="1" dirty="0">
                <a:solidFill>
                  <a:srgbClr val="0000FF"/>
                </a:solidFill>
              </a:rPr>
              <a:t>278K</a:t>
            </a:r>
            <a:r>
              <a:rPr lang="zh-CN" altLang="en-US" sz="2800" b="1" dirty="0">
                <a:solidFill>
                  <a:srgbClr val="0000FF"/>
                </a:solidFill>
              </a:rPr>
              <a:t>的冰箱内，</a:t>
            </a:r>
            <a:r>
              <a:rPr lang="en-US" altLang="zh-CN" sz="2800" b="1" dirty="0">
                <a:solidFill>
                  <a:srgbClr val="0000FF"/>
                </a:solidFill>
              </a:rPr>
              <a:t>48h</a:t>
            </a:r>
            <a:r>
              <a:rPr lang="zh-CN" altLang="en-US" sz="2800" b="1" dirty="0">
                <a:solidFill>
                  <a:srgbClr val="0000FF"/>
                </a:solidFill>
              </a:rPr>
              <a:t>才变酸。设在该条件下牛奶变酸的反应速率与变酸时间成反比，（</a:t>
            </a:r>
            <a:r>
              <a:rPr lang="en-US" altLang="zh-CN" sz="2800" b="1" dirty="0">
                <a:solidFill>
                  <a:srgbClr val="0000FF"/>
                </a:solidFill>
              </a:rPr>
              <a:t>1</a:t>
            </a:r>
            <a:r>
              <a:rPr lang="zh-CN" altLang="en-US" sz="2800" b="1" dirty="0">
                <a:solidFill>
                  <a:srgbClr val="0000FF"/>
                </a:solidFill>
              </a:rPr>
              <a:t>）估算该条件下牛奶变酸反应的活化能。（</a:t>
            </a:r>
            <a:r>
              <a:rPr lang="en-US" altLang="zh-CN" sz="2800" b="1" dirty="0">
                <a:solidFill>
                  <a:srgbClr val="0000FF"/>
                </a:solidFill>
              </a:rPr>
              <a:t>2</a:t>
            </a:r>
            <a:r>
              <a:rPr lang="zh-CN" altLang="en-US" sz="2800" b="1" dirty="0">
                <a:solidFill>
                  <a:srgbClr val="0000FF"/>
                </a:solidFill>
              </a:rPr>
              <a:t>）若室温从</a:t>
            </a:r>
            <a:r>
              <a:rPr lang="en-US" altLang="zh-CN" sz="2800" b="1" dirty="0">
                <a:solidFill>
                  <a:srgbClr val="0000FF"/>
                </a:solidFill>
              </a:rPr>
              <a:t>288K</a:t>
            </a:r>
            <a:r>
              <a:rPr lang="zh-CN" altLang="en-US" sz="2800" b="1" dirty="0">
                <a:solidFill>
                  <a:srgbClr val="0000FF"/>
                </a:solidFill>
              </a:rPr>
              <a:t>升高到</a:t>
            </a:r>
            <a:r>
              <a:rPr lang="en-US" altLang="zh-CN" sz="2800" b="1" dirty="0">
                <a:solidFill>
                  <a:srgbClr val="0000FF"/>
                </a:solidFill>
              </a:rPr>
              <a:t>298K</a:t>
            </a:r>
            <a:r>
              <a:rPr lang="zh-CN" altLang="en-US" sz="2800" b="1" dirty="0">
                <a:solidFill>
                  <a:srgbClr val="0000FF"/>
                </a:solidFill>
              </a:rPr>
              <a:t>，则牛奶变酸反应速率将发生怎样的变化？</a:t>
            </a:r>
          </a:p>
        </p:txBody>
      </p:sp>
      <p:pic>
        <p:nvPicPr>
          <p:cNvPr id="849926" name="Picture 6"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849925">
                                            <p:txEl>
                                              <p:pRg st="0" end="0"/>
                                            </p:txEl>
                                          </p:spTgt>
                                        </p:tgtEl>
                                        <p:attrNameLst>
                                          <p:attrName>style.visibility</p:attrName>
                                        </p:attrNameLst>
                                      </p:cBhvr>
                                      <p:to>
                                        <p:strVal val="visible"/>
                                      </p:to>
                                    </p:set>
                                    <p:animEffect transition="in" filter="slide(fromRight)">
                                      <p:cBhvr>
                                        <p:cTn id="7" dur="500"/>
                                        <p:tgtEl>
                                          <p:spTgt spid="8499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5" grpId="0" build="p" autoUpdateAnimBg="0" advAuto="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432C686C-A062-4A94-8688-F5D26CCAEA87}"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3660D876-AFA0-4E29-B0F9-00F3D882D35E}" type="slidenum">
              <a:rPr lang="en-US" altLang="zh-CN"/>
              <a:pPr/>
              <a:t>197</a:t>
            </a:fld>
            <a:endParaRPr lang="en-US" altLang="zh-CN"/>
          </a:p>
        </p:txBody>
      </p:sp>
      <p:sp>
        <p:nvSpPr>
          <p:cNvPr id="850946" name="Oval 2"/>
          <p:cNvSpPr>
            <a:spLocks noChangeArrowheads="1"/>
          </p:cNvSpPr>
          <p:nvPr/>
        </p:nvSpPr>
        <p:spPr bwMode="auto">
          <a:xfrm>
            <a:off x="2133600" y="5257800"/>
            <a:ext cx="5543550" cy="647700"/>
          </a:xfrm>
          <a:prstGeom prst="ellipse">
            <a:avLst/>
          </a:prstGeom>
          <a:solidFill>
            <a:srgbClr val="FDECC9"/>
          </a:solidFill>
          <a:ln w="9525">
            <a:noFill/>
            <a:round/>
            <a:headEnd/>
            <a:tailEnd/>
          </a:ln>
          <a:effectLst/>
        </p:spPr>
        <p:txBody>
          <a:bodyPr wrap="none" lIns="90000" tIns="46800" rIns="90000" bIns="46800" anchor="ctr">
            <a:spAutoFit/>
          </a:bodyPr>
          <a:lstStyle/>
          <a:p>
            <a:endParaRPr lang="zh-CN" altLang="en-US"/>
          </a:p>
        </p:txBody>
      </p:sp>
      <p:sp>
        <p:nvSpPr>
          <p:cNvPr id="850947" name="Rectangle 3"/>
          <p:cNvSpPr>
            <a:spLocks noGrp="1" noChangeArrowheads="1"/>
          </p:cNvSpPr>
          <p:nvPr>
            <p:ph type="title"/>
          </p:nvPr>
        </p:nvSpPr>
        <p:spPr/>
        <p:txBody>
          <a:bodyPr/>
          <a:lstStyle/>
          <a:p>
            <a:r>
              <a:rPr lang="zh-CN" altLang="en-US"/>
              <a:t>例</a:t>
            </a:r>
            <a:r>
              <a:rPr lang="en-US" altLang="zh-CN"/>
              <a:t>20</a:t>
            </a:r>
            <a:r>
              <a:rPr lang="zh-CN" altLang="en-US"/>
              <a:t>解</a:t>
            </a:r>
            <a:endParaRPr lang="zh-CN" altLang="en-US">
              <a:sym typeface="Wingdings" pitchFamily="2" charset="2"/>
            </a:endParaRPr>
          </a:p>
        </p:txBody>
      </p:sp>
      <p:graphicFrame>
        <p:nvGraphicFramePr>
          <p:cNvPr id="850948" name="Object 4"/>
          <p:cNvGraphicFramePr>
            <a:graphicFrameLocks noChangeAspect="1"/>
          </p:cNvGraphicFramePr>
          <p:nvPr/>
        </p:nvGraphicFramePr>
        <p:xfrm>
          <a:off x="1066800" y="1295400"/>
          <a:ext cx="7696200" cy="4567238"/>
        </p:xfrm>
        <a:graphic>
          <a:graphicData uri="http://schemas.openxmlformats.org/presentationml/2006/ole">
            <p:oleObj spid="_x0000_s472066" name="公式" r:id="rId3" imgW="3124080" imgH="1854000" progId="Equation.3">
              <p:embed/>
            </p:oleObj>
          </a:graphicData>
        </a:graphic>
      </p:graphicFrame>
      <p:pic>
        <p:nvPicPr>
          <p:cNvPr id="850949" name="Picture 5"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
        <p:nvSpPr>
          <p:cNvPr id="850950" name="Text Box 6"/>
          <p:cNvSpPr txBox="1">
            <a:spLocks noChangeArrowheads="1"/>
          </p:cNvSpPr>
          <p:nvPr/>
        </p:nvSpPr>
        <p:spPr bwMode="auto">
          <a:xfrm>
            <a:off x="827088" y="1341438"/>
            <a:ext cx="2012950" cy="579437"/>
          </a:xfrm>
          <a:prstGeom prst="rect">
            <a:avLst/>
          </a:prstGeom>
          <a:noFill/>
          <a:ln w="63500" algn="ctr">
            <a:noFill/>
            <a:miter lim="800000"/>
            <a:headEnd/>
            <a:tailEnd/>
          </a:ln>
          <a:effectLst/>
        </p:spPr>
        <p:txBody>
          <a:bodyPr wrap="none">
            <a:spAutoFit/>
          </a:bodyPr>
          <a:lstStyle/>
          <a:p>
            <a:r>
              <a:rPr lang="zh-CN" altLang="en-US"/>
              <a:t>解：</a:t>
            </a:r>
            <a:r>
              <a:rPr lang="zh-CN" altLang="en-US">
                <a:sym typeface="Wingdings" pitchFamily="2" charset="2"/>
              </a:rPr>
              <a:t>（</a:t>
            </a:r>
            <a:r>
              <a:rPr lang="en-US" altLang="zh-CN">
                <a:sym typeface="Wingdings" pitchFamily="2" charset="2"/>
              </a:rPr>
              <a:t>1</a:t>
            </a:r>
            <a:r>
              <a:rPr lang="zh-CN" altLang="en-US">
                <a:sym typeface="Wingdings" pitchFamily="2" charset="2"/>
              </a:rPr>
              <a:t>）</a:t>
            </a:r>
            <a:endParaRPr lang="zh-CN" altLang="en-US"/>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EEF3E33-5BAE-4272-810D-7369557AB81F}"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3C5873E8-8B58-476A-9340-4D5AABB29041}" type="slidenum">
              <a:rPr lang="en-US" altLang="zh-CN"/>
              <a:pPr/>
              <a:t>198</a:t>
            </a:fld>
            <a:endParaRPr lang="en-US" altLang="zh-CN"/>
          </a:p>
        </p:txBody>
      </p:sp>
      <p:graphicFrame>
        <p:nvGraphicFramePr>
          <p:cNvPr id="851970" name="Object 2"/>
          <p:cNvGraphicFramePr>
            <a:graphicFrameLocks noChangeAspect="1"/>
          </p:cNvGraphicFramePr>
          <p:nvPr/>
        </p:nvGraphicFramePr>
        <p:xfrm>
          <a:off x="1258888" y="1628775"/>
          <a:ext cx="7632700" cy="3971925"/>
        </p:xfrm>
        <a:graphic>
          <a:graphicData uri="http://schemas.openxmlformats.org/presentationml/2006/ole">
            <p:oleObj spid="_x0000_s473090" name="Equation" r:id="rId3" imgW="2781000" imgH="1447560" progId="Equation.DSMT4">
              <p:embed/>
            </p:oleObj>
          </a:graphicData>
        </a:graphic>
      </p:graphicFrame>
      <p:sp>
        <p:nvSpPr>
          <p:cNvPr id="851971" name="Rectangle 3"/>
          <p:cNvSpPr>
            <a:spLocks noGrp="1" noChangeArrowheads="1"/>
          </p:cNvSpPr>
          <p:nvPr>
            <p:ph type="title"/>
          </p:nvPr>
        </p:nvSpPr>
        <p:spPr>
          <a:noFill/>
          <a:ln/>
        </p:spPr>
        <p:txBody>
          <a:bodyPr/>
          <a:lstStyle/>
          <a:p>
            <a:r>
              <a:rPr lang="zh-CN" altLang="en-US" i="1"/>
              <a:t>例</a:t>
            </a:r>
            <a:r>
              <a:rPr lang="en-US" altLang="zh-CN" i="1"/>
              <a:t>20</a:t>
            </a:r>
            <a:r>
              <a:rPr lang="zh-CN" altLang="en-US" i="1"/>
              <a:t>解</a:t>
            </a:r>
          </a:p>
        </p:txBody>
      </p:sp>
      <p:pic>
        <p:nvPicPr>
          <p:cNvPr id="851972" name="Picture 4"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
        <p:nvSpPr>
          <p:cNvPr id="851973" name="Text Box 5"/>
          <p:cNvSpPr txBox="1">
            <a:spLocks noChangeArrowheads="1"/>
          </p:cNvSpPr>
          <p:nvPr/>
        </p:nvSpPr>
        <p:spPr bwMode="auto">
          <a:xfrm>
            <a:off x="468313" y="1484313"/>
            <a:ext cx="2012950" cy="579437"/>
          </a:xfrm>
          <a:prstGeom prst="rect">
            <a:avLst/>
          </a:prstGeom>
          <a:noFill/>
          <a:ln w="63500" algn="ctr">
            <a:noFill/>
            <a:miter lim="800000"/>
            <a:headEnd/>
            <a:tailEnd/>
          </a:ln>
          <a:effectLst/>
        </p:spPr>
        <p:txBody>
          <a:bodyPr wrap="none">
            <a:spAutoFit/>
          </a:bodyPr>
          <a:lstStyle/>
          <a:p>
            <a:r>
              <a:rPr lang="zh-CN" altLang="en-US"/>
              <a:t>解：</a:t>
            </a:r>
            <a:r>
              <a:rPr lang="zh-CN" altLang="en-US">
                <a:sym typeface="Wingdings" pitchFamily="2" charset="2"/>
              </a:rPr>
              <a:t>（</a:t>
            </a:r>
            <a:r>
              <a:rPr lang="en-US" altLang="zh-CN">
                <a:sym typeface="Wingdings" pitchFamily="2" charset="2"/>
              </a:rPr>
              <a:t>2</a:t>
            </a:r>
            <a:r>
              <a:rPr lang="zh-CN" altLang="en-US">
                <a:sym typeface="Wingdings" pitchFamily="2" charset="2"/>
              </a:rPr>
              <a:t>）</a:t>
            </a:r>
            <a:endParaRPr lang="zh-CN" altLang="en-US"/>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196D284-D1DC-4B43-BA24-7A8196DAC0A5}"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DB26AAC9-9708-4B86-B61B-8FEB8FDCB394}" type="slidenum">
              <a:rPr lang="en-US" altLang="zh-CN"/>
              <a:pPr/>
              <a:t>199</a:t>
            </a:fld>
            <a:endParaRPr lang="en-US" altLang="zh-CN"/>
          </a:p>
        </p:txBody>
      </p:sp>
      <p:sp>
        <p:nvSpPr>
          <p:cNvPr id="852994" name="Rectangle 2"/>
          <p:cNvSpPr>
            <a:spLocks noGrp="1" noChangeArrowheads="1"/>
          </p:cNvSpPr>
          <p:nvPr>
            <p:ph type="title"/>
          </p:nvPr>
        </p:nvSpPr>
        <p:spPr>
          <a:xfrm>
            <a:off x="1600200" y="190500"/>
            <a:ext cx="6792913" cy="723900"/>
          </a:xfrm>
        </p:spPr>
        <p:txBody>
          <a:bodyPr/>
          <a:lstStyle/>
          <a:p>
            <a:r>
              <a:rPr lang="zh-CN" altLang="en-US"/>
              <a:t>说明</a:t>
            </a:r>
          </a:p>
        </p:txBody>
      </p:sp>
      <p:sp>
        <p:nvSpPr>
          <p:cNvPr id="852995" name="Rectangle 3"/>
          <p:cNvSpPr>
            <a:spLocks noChangeArrowheads="1"/>
          </p:cNvSpPr>
          <p:nvPr/>
        </p:nvSpPr>
        <p:spPr bwMode="auto">
          <a:xfrm>
            <a:off x="827088" y="1341438"/>
            <a:ext cx="7923212" cy="4248150"/>
          </a:xfrm>
          <a:prstGeom prst="rect">
            <a:avLst/>
          </a:prstGeom>
          <a:noFill/>
          <a:ln w="9525">
            <a:noFill/>
            <a:miter lim="800000"/>
            <a:headEnd/>
            <a:tailEnd/>
          </a:ln>
        </p:spPr>
        <p:txBody>
          <a:bodyPr/>
          <a:lstStyle/>
          <a:p>
            <a:pPr marL="450850" lvl="1" indent="-449263" algn="l">
              <a:lnSpc>
                <a:spcPct val="130000"/>
              </a:lnSpc>
              <a:spcBef>
                <a:spcPct val="20000"/>
              </a:spcBef>
              <a:buClr>
                <a:srgbClr val="FF00FF"/>
              </a:buClr>
              <a:buFont typeface="Wingdings" pitchFamily="2" charset="2"/>
              <a:buChar char="v"/>
            </a:pPr>
            <a:r>
              <a:rPr lang="zh-CN" altLang="en-US" sz="2800" b="1" dirty="0">
                <a:solidFill>
                  <a:srgbClr val="0000CC"/>
                </a:solidFill>
              </a:rPr>
              <a:t>阿仑尼乌斯公式不仅适用于基元反应，也适用于非基元反应</a:t>
            </a:r>
            <a:r>
              <a:rPr lang="en-US" altLang="zh-CN" sz="2800" b="1" dirty="0">
                <a:solidFill>
                  <a:srgbClr val="0000CC"/>
                </a:solidFill>
              </a:rPr>
              <a:t>(</a:t>
            </a:r>
            <a:r>
              <a:rPr lang="zh-CN" altLang="en-US" sz="2800" b="1" dirty="0">
                <a:solidFill>
                  <a:srgbClr val="0000CC"/>
                </a:solidFill>
              </a:rPr>
              <a:t>此时</a:t>
            </a:r>
            <a:r>
              <a:rPr lang="en-US" altLang="zh-CN" sz="2800" b="1" i="1" dirty="0">
                <a:solidFill>
                  <a:srgbClr val="0000CC"/>
                </a:solidFill>
              </a:rPr>
              <a:t>E</a:t>
            </a:r>
            <a:r>
              <a:rPr lang="en-US" altLang="zh-CN" sz="2800" b="1" baseline="-25000" dirty="0">
                <a:solidFill>
                  <a:srgbClr val="0000CC"/>
                </a:solidFill>
              </a:rPr>
              <a:t>a</a:t>
            </a:r>
            <a:r>
              <a:rPr lang="zh-CN" altLang="en-US" sz="2800" b="1" dirty="0">
                <a:solidFill>
                  <a:srgbClr val="0000CC"/>
                </a:solidFill>
              </a:rPr>
              <a:t>称为表观活化能</a:t>
            </a:r>
            <a:r>
              <a:rPr lang="en-US" altLang="zh-CN" sz="2800" b="1" dirty="0">
                <a:solidFill>
                  <a:srgbClr val="0000CC"/>
                </a:solidFill>
              </a:rPr>
              <a:t>)</a:t>
            </a:r>
            <a:r>
              <a:rPr lang="zh-CN" altLang="en-US" sz="2800" b="1" dirty="0">
                <a:solidFill>
                  <a:srgbClr val="0000CC"/>
                </a:solidFill>
              </a:rPr>
              <a:t>。</a:t>
            </a:r>
          </a:p>
          <a:p>
            <a:pPr marL="450850" lvl="1" indent="-449263" algn="l">
              <a:lnSpc>
                <a:spcPct val="130000"/>
              </a:lnSpc>
              <a:spcBef>
                <a:spcPct val="20000"/>
              </a:spcBef>
              <a:buClr>
                <a:srgbClr val="FF00FF"/>
              </a:buClr>
              <a:buFont typeface="Wingdings" pitchFamily="2" charset="2"/>
              <a:buChar char="v"/>
            </a:pPr>
            <a:r>
              <a:rPr lang="en-US" altLang="zh-CN" sz="2800" b="1" i="1" dirty="0">
                <a:solidFill>
                  <a:srgbClr val="0000CC"/>
                </a:solidFill>
              </a:rPr>
              <a:t>E</a:t>
            </a:r>
            <a:r>
              <a:rPr lang="en-US" altLang="zh-CN" sz="2800" b="1" baseline="-25000" dirty="0">
                <a:solidFill>
                  <a:srgbClr val="0000CC"/>
                </a:solidFill>
              </a:rPr>
              <a:t>a</a:t>
            </a:r>
            <a:r>
              <a:rPr lang="zh-CN" altLang="en-US" sz="2800" b="1" dirty="0">
                <a:solidFill>
                  <a:srgbClr val="0000CC"/>
                </a:solidFill>
              </a:rPr>
              <a:t>为正值， </a:t>
            </a:r>
            <a:r>
              <a:rPr lang="en-US" altLang="zh-CN" sz="2800" b="1" dirty="0">
                <a:solidFill>
                  <a:srgbClr val="0000CC"/>
                </a:solidFill>
              </a:rPr>
              <a:t>ln</a:t>
            </a:r>
            <a:r>
              <a:rPr lang="en-US" altLang="zh-CN" sz="2800" b="1" i="1" dirty="0">
                <a:solidFill>
                  <a:srgbClr val="0000CC"/>
                </a:solidFill>
              </a:rPr>
              <a:t>k</a:t>
            </a:r>
            <a:r>
              <a:rPr lang="en-US" altLang="zh-CN" sz="2800" b="1" dirty="0">
                <a:solidFill>
                  <a:srgbClr val="0000CC"/>
                </a:solidFill>
              </a:rPr>
              <a:t>~1/</a:t>
            </a:r>
            <a:r>
              <a:rPr lang="en-US" altLang="zh-CN" sz="2800" b="1" i="1" dirty="0">
                <a:solidFill>
                  <a:srgbClr val="0000CC"/>
                </a:solidFill>
              </a:rPr>
              <a:t>T</a:t>
            </a:r>
            <a:r>
              <a:rPr lang="zh-CN" altLang="en-US" sz="2800" b="1" dirty="0">
                <a:solidFill>
                  <a:srgbClr val="0000CC"/>
                </a:solidFill>
              </a:rPr>
              <a:t>关系图，直线的斜率</a:t>
            </a:r>
            <a:r>
              <a:rPr lang="en-US" altLang="zh-CN" sz="2800" b="1" dirty="0">
                <a:solidFill>
                  <a:srgbClr val="0000CC"/>
                </a:solidFill>
              </a:rPr>
              <a:t>-</a:t>
            </a:r>
            <a:r>
              <a:rPr lang="en-US" altLang="zh-CN" sz="2800" b="1" i="1" dirty="0">
                <a:solidFill>
                  <a:srgbClr val="0000CC"/>
                </a:solidFill>
              </a:rPr>
              <a:t>E</a:t>
            </a:r>
            <a:r>
              <a:rPr lang="en-US" altLang="zh-CN" sz="2800" b="1" baseline="-25000" dirty="0">
                <a:solidFill>
                  <a:srgbClr val="0000CC"/>
                </a:solidFill>
              </a:rPr>
              <a:t>a</a:t>
            </a:r>
            <a:r>
              <a:rPr lang="en-US" altLang="zh-CN" sz="2800" b="1" i="1" dirty="0">
                <a:solidFill>
                  <a:srgbClr val="0000CC"/>
                </a:solidFill>
              </a:rPr>
              <a:t>/R</a:t>
            </a:r>
            <a:r>
              <a:rPr lang="zh-CN" altLang="en-US" sz="2800" b="1" dirty="0">
                <a:solidFill>
                  <a:srgbClr val="0000CC"/>
                </a:solidFill>
              </a:rPr>
              <a:t>必为负值，截距为</a:t>
            </a:r>
            <a:r>
              <a:rPr lang="en-US" altLang="zh-CN" sz="2800" b="1" dirty="0" err="1">
                <a:solidFill>
                  <a:srgbClr val="0000CC"/>
                </a:solidFill>
              </a:rPr>
              <a:t>ln</a:t>
            </a:r>
            <a:r>
              <a:rPr lang="en-US" altLang="zh-CN" sz="2800" b="1" i="1" dirty="0" err="1">
                <a:solidFill>
                  <a:srgbClr val="0000CC"/>
                </a:solidFill>
              </a:rPr>
              <a:t>A</a:t>
            </a:r>
            <a:r>
              <a:rPr lang="zh-CN" altLang="en-US" sz="2800" b="1" dirty="0">
                <a:solidFill>
                  <a:srgbClr val="0000CC"/>
                </a:solidFill>
              </a:rPr>
              <a:t>。</a:t>
            </a:r>
          </a:p>
          <a:p>
            <a:pPr marL="450850" lvl="1" indent="-449263" algn="l">
              <a:lnSpc>
                <a:spcPct val="130000"/>
              </a:lnSpc>
              <a:spcBef>
                <a:spcPct val="20000"/>
              </a:spcBef>
              <a:buClr>
                <a:srgbClr val="FF00FF"/>
              </a:buClr>
              <a:buFont typeface="Wingdings" pitchFamily="2" charset="2"/>
              <a:buChar char="v"/>
            </a:pPr>
            <a:r>
              <a:rPr lang="zh-CN" altLang="en-US" sz="2800" b="1" dirty="0">
                <a:solidFill>
                  <a:srgbClr val="0000CC"/>
                </a:solidFill>
              </a:rPr>
              <a:t>并非所有的反应都符合阿仑尼乌斯公式。例如爆炸反应，温度升高到某一点，速率会突然增加。</a:t>
            </a:r>
          </a:p>
        </p:txBody>
      </p:sp>
      <p:pic>
        <p:nvPicPr>
          <p:cNvPr id="852996" name="Picture 4"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684213" y="1341438"/>
            <a:ext cx="8077200" cy="5259387"/>
          </a:xfrm>
          <a:prstGeom prst="rect">
            <a:avLst/>
          </a:prstGeom>
          <a:noFill/>
          <a:ln w="9525">
            <a:noFill/>
            <a:miter lim="800000"/>
            <a:headEnd/>
            <a:tailEnd/>
          </a:ln>
          <a:effectLst/>
        </p:spPr>
        <p:txBody>
          <a:bodyPr>
            <a:spAutoFit/>
          </a:bodyPr>
          <a:lstStyle/>
          <a:p>
            <a:pPr>
              <a:spcBef>
                <a:spcPct val="20000"/>
              </a:spcBef>
            </a:pPr>
            <a:r>
              <a:rPr kumimoji="1" lang="zh-CN" altLang="en-US" sz="3200" b="1" dirty="0">
                <a:solidFill>
                  <a:schemeClr val="tx2"/>
                </a:solidFill>
                <a:latin typeface="Times New Roman" pitchFamily="18" charset="0"/>
                <a:ea typeface="楷体_GB2312" pitchFamily="49" charset="-122"/>
              </a:rPr>
              <a:t>本章学习要求</a:t>
            </a:r>
            <a:r>
              <a:rPr kumimoji="1" lang="zh-CN" altLang="en-US" sz="3200" dirty="0">
                <a:solidFill>
                  <a:schemeClr val="tx2"/>
                </a:solidFill>
                <a:latin typeface="Times New Roman" pitchFamily="18" charset="0"/>
                <a:ea typeface="楷体_GB2312" pitchFamily="49" charset="-122"/>
              </a:rPr>
              <a:t>：</a:t>
            </a:r>
          </a:p>
          <a:p>
            <a:pPr>
              <a:spcBef>
                <a:spcPct val="40000"/>
              </a:spcBef>
              <a:buClr>
                <a:schemeClr val="hlink"/>
              </a:buClr>
              <a:buFont typeface="Wingdings" pitchFamily="2" charset="2"/>
              <a:buChar char="Ø"/>
            </a:pPr>
            <a:r>
              <a:rPr kumimoji="1" lang="zh-CN" altLang="en-US" sz="3200" dirty="0">
                <a:solidFill>
                  <a:schemeClr val="tx2"/>
                </a:solidFill>
                <a:latin typeface="Times New Roman" pitchFamily="18" charset="0"/>
                <a:ea typeface="楷体_GB2312" pitchFamily="49" charset="-122"/>
              </a:rPr>
              <a:t> 了解定容热效应</a:t>
            </a:r>
            <a:r>
              <a:rPr kumimoji="1" lang="en-US" altLang="zh-CN" sz="3200" dirty="0">
                <a:solidFill>
                  <a:schemeClr val="tx2"/>
                </a:solidFill>
                <a:latin typeface="Times New Roman" pitchFamily="18" charset="0"/>
                <a:ea typeface="楷体_GB2312" pitchFamily="49" charset="-122"/>
              </a:rPr>
              <a:t>(</a:t>
            </a:r>
            <a:r>
              <a:rPr kumimoji="1" lang="en-US" altLang="zh-CN" sz="3200" b="1" i="1" dirty="0" err="1">
                <a:solidFill>
                  <a:schemeClr val="tx2"/>
                </a:solidFill>
                <a:latin typeface="Times New Roman" pitchFamily="18" charset="0"/>
                <a:ea typeface="楷体_GB2312" pitchFamily="49" charset="-122"/>
              </a:rPr>
              <a:t>q</a:t>
            </a:r>
            <a:r>
              <a:rPr kumimoji="1" lang="en-US" altLang="zh-CN" sz="3200" b="1" baseline="-25000" dirty="0" err="1">
                <a:solidFill>
                  <a:schemeClr val="tx2"/>
                </a:solidFill>
                <a:latin typeface="Times New Roman" pitchFamily="18" charset="0"/>
                <a:ea typeface="楷体_GB2312" pitchFamily="49" charset="-122"/>
              </a:rPr>
              <a:t>v</a:t>
            </a:r>
            <a:r>
              <a:rPr kumimoji="1" lang="en-US" altLang="zh-CN" sz="3200" b="1" dirty="0">
                <a:solidFill>
                  <a:schemeClr val="tx2"/>
                </a:solidFill>
                <a:latin typeface="Times New Roman" pitchFamily="18" charset="0"/>
                <a:ea typeface="楷体_GB2312" pitchFamily="49" charset="-122"/>
              </a:rPr>
              <a:t>)</a:t>
            </a:r>
            <a:r>
              <a:rPr kumimoji="1" lang="zh-CN" altLang="en-US" sz="3200" dirty="0">
                <a:solidFill>
                  <a:schemeClr val="tx2"/>
                </a:solidFill>
                <a:latin typeface="Times New Roman" pitchFamily="18" charset="0"/>
                <a:ea typeface="楷体_GB2312" pitchFamily="49" charset="-122"/>
              </a:rPr>
              <a:t>的测量原理。熟悉</a:t>
            </a:r>
            <a:r>
              <a:rPr kumimoji="1" lang="en-US" altLang="zh-CN" sz="3200" b="1" i="1" dirty="0" err="1">
                <a:solidFill>
                  <a:schemeClr val="tx2"/>
                </a:solidFill>
                <a:latin typeface="Times New Roman" pitchFamily="18" charset="0"/>
                <a:ea typeface="楷体_GB2312" pitchFamily="49" charset="-122"/>
              </a:rPr>
              <a:t>q</a:t>
            </a:r>
            <a:r>
              <a:rPr kumimoji="1" lang="en-US" altLang="zh-CN" sz="3200" b="1" baseline="-25000" dirty="0" err="1">
                <a:solidFill>
                  <a:schemeClr val="tx2"/>
                </a:solidFill>
                <a:latin typeface="Times New Roman" pitchFamily="18" charset="0"/>
                <a:ea typeface="楷体_GB2312" pitchFamily="49" charset="-122"/>
              </a:rPr>
              <a:t>v</a:t>
            </a:r>
            <a:r>
              <a:rPr kumimoji="1" lang="zh-CN" altLang="en-US" sz="3200" dirty="0">
                <a:solidFill>
                  <a:schemeClr val="tx2"/>
                </a:solidFill>
                <a:latin typeface="Times New Roman" pitchFamily="18" charset="0"/>
                <a:ea typeface="楷体_GB2312" pitchFamily="49" charset="-122"/>
              </a:rPr>
              <a:t>的实验 计算 方法。</a:t>
            </a:r>
          </a:p>
          <a:p>
            <a:pPr>
              <a:spcBef>
                <a:spcPct val="40000"/>
              </a:spcBef>
              <a:buClr>
                <a:schemeClr val="hlink"/>
              </a:buClr>
              <a:buFont typeface="Wingdings" pitchFamily="2" charset="2"/>
              <a:buChar char="Ø"/>
            </a:pPr>
            <a:r>
              <a:rPr kumimoji="1" lang="zh-CN" altLang="en-US" sz="3200" dirty="0">
                <a:solidFill>
                  <a:schemeClr val="tx2"/>
                </a:solidFill>
                <a:latin typeface="Times New Roman" pitchFamily="18" charset="0"/>
                <a:ea typeface="楷体_GB2312" pitchFamily="49" charset="-122"/>
              </a:rPr>
              <a:t> 了解状态函数、反应进度、标准状态的概念和热化学定律。理解等压热效应与反应焓变的关系、等容热效应与热力学能变的关系。</a:t>
            </a:r>
          </a:p>
          <a:p>
            <a:pPr>
              <a:spcBef>
                <a:spcPct val="40000"/>
              </a:spcBef>
              <a:buClr>
                <a:schemeClr val="hlink"/>
              </a:buClr>
              <a:buFont typeface="Wingdings" pitchFamily="2" charset="2"/>
              <a:buChar char="Ø"/>
            </a:pPr>
            <a:r>
              <a:rPr kumimoji="1" lang="zh-CN" altLang="en-US" sz="3200" dirty="0">
                <a:solidFill>
                  <a:schemeClr val="tx2"/>
                </a:solidFill>
                <a:latin typeface="Times New Roman" pitchFamily="18" charset="0"/>
                <a:ea typeface="楷体_GB2312" pitchFamily="49" charset="-122"/>
              </a:rPr>
              <a:t>掌握标准摩尔反应焓变的近似计算。</a:t>
            </a:r>
          </a:p>
          <a:p>
            <a:pPr>
              <a:spcBef>
                <a:spcPct val="40000"/>
              </a:spcBef>
              <a:buClr>
                <a:schemeClr val="hlink"/>
              </a:buClr>
              <a:buFont typeface="Wingdings" pitchFamily="2" charset="2"/>
              <a:buChar char="Ø"/>
            </a:pPr>
            <a:r>
              <a:rPr kumimoji="1" lang="zh-CN" altLang="en-US" sz="3200" dirty="0">
                <a:solidFill>
                  <a:schemeClr val="tx2"/>
                </a:solidFill>
                <a:latin typeface="Times New Roman" pitchFamily="18" charset="0"/>
                <a:ea typeface="楷体_GB2312" pitchFamily="49" charset="-122"/>
              </a:rPr>
              <a:t> 了解能源的概况，燃料的热值和可持续发展战略。</a:t>
            </a:r>
          </a:p>
        </p:txBody>
      </p:sp>
      <p:sp>
        <p:nvSpPr>
          <p:cNvPr id="21507" name="Rectangle 3"/>
          <p:cNvSpPr>
            <a:spLocks noGrp="1" noChangeArrowheads="1"/>
          </p:cNvSpPr>
          <p:nvPr>
            <p:ph type="title"/>
          </p:nvPr>
        </p:nvSpPr>
        <p:spPr/>
        <p:txBody>
          <a:bodyPr/>
          <a:lstStyle/>
          <a:p>
            <a:r>
              <a:rPr lang="zh-CN" altLang="en-US" dirty="0"/>
              <a:t>第</a:t>
            </a:r>
            <a:r>
              <a:rPr lang="en-US" altLang="zh-CN" dirty="0"/>
              <a:t>1</a:t>
            </a:r>
            <a:r>
              <a:rPr lang="zh-CN" altLang="en-US" dirty="0"/>
              <a:t>章  </a:t>
            </a:r>
            <a:r>
              <a:rPr lang="zh-CN" altLang="en-US" dirty="0" smtClean="0"/>
              <a:t>化学反应的基本规律</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dirty="0" smtClean="0"/>
              <a:t>5. </a:t>
            </a:r>
            <a:r>
              <a:rPr lang="zh-CN" altLang="en-US" dirty="0"/>
              <a:t>过程与可逆过程</a:t>
            </a:r>
          </a:p>
        </p:txBody>
      </p:sp>
      <p:sp>
        <p:nvSpPr>
          <p:cNvPr id="40963" name="Text Box 3"/>
          <p:cNvSpPr txBox="1">
            <a:spLocks noChangeArrowheads="1"/>
          </p:cNvSpPr>
          <p:nvPr/>
        </p:nvSpPr>
        <p:spPr bwMode="auto">
          <a:xfrm>
            <a:off x="539750" y="1196975"/>
            <a:ext cx="7696200" cy="519113"/>
          </a:xfrm>
          <a:prstGeom prst="rect">
            <a:avLst/>
          </a:prstGeom>
          <a:noFill/>
          <a:ln w="9525">
            <a:noFill/>
            <a:miter lim="800000"/>
            <a:headEnd/>
            <a:tailEnd/>
          </a:ln>
          <a:effectLst/>
        </p:spPr>
        <p:txBody>
          <a:bodyPr>
            <a:spAutoFit/>
          </a:bodyPr>
          <a:lstStyle/>
          <a:p>
            <a:pPr>
              <a:buClr>
                <a:schemeClr val="hlink"/>
              </a:buClr>
              <a:buFont typeface="Wingdings" pitchFamily="2" charset="2"/>
              <a:buChar char="Ø"/>
            </a:pPr>
            <a:r>
              <a:rPr lang="en-US" altLang="zh-CN" sz="2800" b="1">
                <a:solidFill>
                  <a:schemeClr val="tx2"/>
                </a:solidFill>
                <a:latin typeface="Times New Roman" pitchFamily="18" charset="0"/>
                <a:ea typeface="楷体_GB2312" pitchFamily="49" charset="-122"/>
              </a:rPr>
              <a:t> </a:t>
            </a:r>
            <a:r>
              <a:rPr lang="zh-CN" altLang="en-US" sz="2800" b="1">
                <a:solidFill>
                  <a:schemeClr val="tx2"/>
                </a:solidFill>
                <a:latin typeface="Times New Roman" pitchFamily="18" charset="0"/>
                <a:ea typeface="楷体_GB2312" pitchFamily="49" charset="-122"/>
              </a:rPr>
              <a:t>系统状态发生任何的变化称为</a:t>
            </a:r>
            <a:r>
              <a:rPr lang="zh-CN" altLang="en-US" sz="2800" b="1">
                <a:solidFill>
                  <a:srgbClr val="FF0066"/>
                </a:solidFill>
                <a:latin typeface="Times New Roman" pitchFamily="18" charset="0"/>
                <a:ea typeface="楷体_GB2312" pitchFamily="49" charset="-122"/>
              </a:rPr>
              <a:t>过程</a:t>
            </a:r>
            <a:r>
              <a:rPr lang="zh-CN" altLang="en-US" sz="2800" b="1">
                <a:solidFill>
                  <a:schemeClr val="tx2"/>
                </a:solidFill>
                <a:latin typeface="Times New Roman" pitchFamily="18" charset="0"/>
                <a:ea typeface="楷体_GB2312" pitchFamily="49" charset="-122"/>
              </a:rPr>
              <a:t>；</a:t>
            </a:r>
            <a:endParaRPr lang="zh-CN" altLang="en-US" sz="2800">
              <a:solidFill>
                <a:schemeClr val="tx2"/>
              </a:solidFill>
              <a:latin typeface="Times New Roman" pitchFamily="18" charset="0"/>
              <a:ea typeface="楷体_GB2312" pitchFamily="49" charset="-122"/>
            </a:endParaRPr>
          </a:p>
        </p:txBody>
      </p:sp>
      <p:grpSp>
        <p:nvGrpSpPr>
          <p:cNvPr id="40964" name="Group 4"/>
          <p:cNvGrpSpPr>
            <a:grpSpLocks/>
          </p:cNvGrpSpPr>
          <p:nvPr/>
        </p:nvGrpSpPr>
        <p:grpSpPr bwMode="auto">
          <a:xfrm>
            <a:off x="468313" y="3860800"/>
            <a:ext cx="8077200" cy="2347913"/>
            <a:chOff x="288" y="2217"/>
            <a:chExt cx="5088" cy="1479"/>
          </a:xfrm>
        </p:grpSpPr>
        <p:sp>
          <p:nvSpPr>
            <p:cNvPr id="40965" name="Text Box 5"/>
            <p:cNvSpPr txBox="1">
              <a:spLocks noChangeArrowheads="1"/>
            </p:cNvSpPr>
            <p:nvPr/>
          </p:nvSpPr>
          <p:spPr bwMode="auto">
            <a:xfrm>
              <a:off x="288" y="2217"/>
              <a:ext cx="2064" cy="327"/>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FF0066"/>
                  </a:solidFill>
                  <a:latin typeface="Tahoma" pitchFamily="34" charset="0"/>
                  <a:ea typeface="楷体_GB2312" pitchFamily="49" charset="-122"/>
                </a:rPr>
                <a:t>可逆过程</a:t>
              </a:r>
            </a:p>
          </p:txBody>
        </p:sp>
        <p:sp>
          <p:nvSpPr>
            <p:cNvPr id="40966" name="Text Box 6"/>
            <p:cNvSpPr txBox="1">
              <a:spLocks noChangeArrowheads="1"/>
            </p:cNvSpPr>
            <p:nvPr/>
          </p:nvSpPr>
          <p:spPr bwMode="auto">
            <a:xfrm>
              <a:off x="432" y="2562"/>
              <a:ext cx="4944" cy="1134"/>
            </a:xfrm>
            <a:prstGeom prst="rect">
              <a:avLst/>
            </a:prstGeom>
            <a:noFill/>
            <a:ln w="9525">
              <a:noFill/>
              <a:miter lim="800000"/>
              <a:headEnd/>
              <a:tailEnd/>
            </a:ln>
            <a:effectLst/>
          </p:spPr>
          <p:txBody>
            <a:bodyPr>
              <a:spAutoFit/>
            </a:bodyPr>
            <a:lstStyle/>
            <a:p>
              <a:pPr>
                <a:spcBef>
                  <a:spcPct val="20000"/>
                </a:spcBef>
                <a:buClr>
                  <a:schemeClr val="tx1"/>
                </a:buClr>
                <a:buFont typeface="Wingdings" pitchFamily="2" charset="2"/>
                <a:buNone/>
              </a:pPr>
              <a:r>
                <a:rPr lang="zh-CN" altLang="en-US" sz="2800" b="1">
                  <a:solidFill>
                    <a:schemeClr val="tx2"/>
                  </a:solidFill>
                  <a:latin typeface="Times New Roman" pitchFamily="18" charset="0"/>
                  <a:ea typeface="楷体_GB2312" pitchFamily="49" charset="-122"/>
                </a:rPr>
                <a:t>体系经过某一过程，由状态</a:t>
              </a:r>
              <a:r>
                <a:rPr lang="en-US" altLang="zh-CN" sz="2800" b="1">
                  <a:solidFill>
                    <a:schemeClr val="tx2"/>
                  </a:solidFill>
                  <a:latin typeface="Times New Roman" pitchFamily="18" charset="0"/>
                  <a:ea typeface="楷体_GB2312" pitchFamily="49" charset="-122"/>
                </a:rPr>
                <a:t>Ⅰ</a:t>
              </a:r>
              <a:r>
                <a:rPr lang="zh-CN" altLang="en-US" sz="2800" b="1">
                  <a:solidFill>
                    <a:schemeClr val="tx2"/>
                  </a:solidFill>
                  <a:latin typeface="Times New Roman" pitchFamily="18" charset="0"/>
                  <a:ea typeface="楷体_GB2312" pitchFamily="49" charset="-122"/>
                </a:rPr>
                <a:t>变到状态</a:t>
              </a:r>
              <a:r>
                <a:rPr lang="en-US" altLang="zh-CN" sz="2800" b="1">
                  <a:solidFill>
                    <a:schemeClr val="tx2"/>
                  </a:solidFill>
                  <a:latin typeface="Times New Roman" pitchFamily="18" charset="0"/>
                  <a:ea typeface="楷体_GB2312" pitchFamily="49" charset="-122"/>
                </a:rPr>
                <a:t>Ⅱ</a:t>
              </a:r>
              <a:r>
                <a:rPr lang="zh-CN" altLang="en-US" sz="2800" b="1">
                  <a:solidFill>
                    <a:schemeClr val="tx2"/>
                  </a:solidFill>
                  <a:latin typeface="Times New Roman" pitchFamily="18" charset="0"/>
                  <a:ea typeface="楷体_GB2312" pitchFamily="49" charset="-122"/>
                </a:rPr>
                <a:t>之后，如果通过逆过程能使体系和环境都完全复原，这样的过程称为可逆过程。它是在一系列无限接近平衡条件下进行的过程。</a:t>
              </a:r>
              <a:endParaRPr kumimoji="1" lang="zh-CN" altLang="en-US" sz="2400">
                <a:solidFill>
                  <a:schemeClr val="tx2"/>
                </a:solidFill>
                <a:latin typeface="Tahoma" pitchFamily="34" charset="0"/>
              </a:endParaRPr>
            </a:p>
          </p:txBody>
        </p:sp>
      </p:grpSp>
      <p:sp>
        <p:nvSpPr>
          <p:cNvPr id="40967" name="Text Box 7"/>
          <p:cNvSpPr txBox="1">
            <a:spLocks noChangeArrowheads="1"/>
          </p:cNvSpPr>
          <p:nvPr/>
        </p:nvSpPr>
        <p:spPr bwMode="auto">
          <a:xfrm>
            <a:off x="611188" y="1557338"/>
            <a:ext cx="7696200" cy="519112"/>
          </a:xfrm>
          <a:prstGeom prst="rect">
            <a:avLst/>
          </a:prstGeom>
          <a:noFill/>
          <a:ln w="9525">
            <a:noFill/>
            <a:miter lim="800000"/>
            <a:headEnd/>
            <a:tailEnd/>
          </a:ln>
          <a:effectLst/>
        </p:spPr>
        <p:txBody>
          <a:bodyPr>
            <a:spAutoFit/>
          </a:bodyPr>
          <a:lstStyle/>
          <a:p>
            <a:pPr>
              <a:buClr>
                <a:schemeClr val="hlink"/>
              </a:buClr>
              <a:buFont typeface="Wingdings" pitchFamily="2" charset="2"/>
              <a:buChar char="Ø"/>
            </a:pPr>
            <a:r>
              <a:rPr lang="en-US" altLang="zh-CN" sz="2800" b="1">
                <a:solidFill>
                  <a:schemeClr val="tx2"/>
                </a:solidFill>
                <a:latin typeface="Times New Roman" pitchFamily="18" charset="0"/>
                <a:ea typeface="楷体_GB2312" pitchFamily="49" charset="-122"/>
              </a:rPr>
              <a:t> </a:t>
            </a:r>
            <a:r>
              <a:rPr lang="zh-CN" altLang="en-US" sz="2800" b="1">
                <a:solidFill>
                  <a:schemeClr val="tx2"/>
                </a:solidFill>
                <a:latin typeface="Times New Roman" pitchFamily="18" charset="0"/>
                <a:ea typeface="楷体_GB2312" pitchFamily="49" charset="-122"/>
              </a:rPr>
              <a:t>实现一个过程的具体步骤称</a:t>
            </a:r>
            <a:r>
              <a:rPr lang="zh-CN" altLang="en-US" sz="2800" b="1">
                <a:solidFill>
                  <a:srgbClr val="FF0066"/>
                </a:solidFill>
                <a:latin typeface="Times New Roman" pitchFamily="18" charset="0"/>
                <a:ea typeface="楷体_GB2312" pitchFamily="49" charset="-122"/>
              </a:rPr>
              <a:t>途径</a:t>
            </a:r>
            <a:r>
              <a:rPr lang="zh-CN" altLang="en-US" sz="2800">
                <a:solidFill>
                  <a:schemeClr val="tx2"/>
                </a:solidFill>
                <a:latin typeface="Times New Roman" pitchFamily="18" charset="0"/>
                <a:ea typeface="楷体_GB2312" pitchFamily="49" charset="-122"/>
              </a:rPr>
              <a:t>。</a:t>
            </a:r>
          </a:p>
        </p:txBody>
      </p:sp>
      <p:sp>
        <p:nvSpPr>
          <p:cNvPr id="40968" name="Text Box 8"/>
          <p:cNvSpPr txBox="1">
            <a:spLocks noChangeArrowheads="1"/>
          </p:cNvSpPr>
          <p:nvPr/>
        </p:nvSpPr>
        <p:spPr bwMode="auto">
          <a:xfrm>
            <a:off x="539750" y="2060575"/>
            <a:ext cx="8153400" cy="579438"/>
          </a:xfrm>
          <a:prstGeom prst="rect">
            <a:avLst/>
          </a:prstGeom>
          <a:noFill/>
          <a:ln w="9525">
            <a:noFill/>
            <a:miter lim="800000"/>
            <a:headEnd/>
            <a:tailEnd/>
          </a:ln>
          <a:effectLst/>
        </p:spPr>
        <p:txBody>
          <a:bodyPr>
            <a:spAutoFit/>
          </a:bodyPr>
          <a:lstStyle/>
          <a:p>
            <a:pPr>
              <a:spcBef>
                <a:spcPct val="50000"/>
              </a:spcBef>
            </a:pPr>
            <a:r>
              <a:rPr kumimoji="1" lang="zh-CN" altLang="en-US" sz="3200" b="1">
                <a:solidFill>
                  <a:schemeClr val="tx2"/>
                </a:solidFill>
                <a:latin typeface="Times New Roman" pitchFamily="18" charset="0"/>
              </a:rPr>
              <a:t>思考</a:t>
            </a:r>
            <a:r>
              <a:rPr kumimoji="1" lang="zh-CN" altLang="en-US" sz="3200">
                <a:latin typeface="Times New Roman" pitchFamily="18" charset="0"/>
              </a:rPr>
              <a:t>：</a:t>
            </a:r>
            <a:r>
              <a:rPr kumimoji="1" lang="zh-CN" altLang="en-US" sz="3200">
                <a:solidFill>
                  <a:srgbClr val="FF0066"/>
                </a:solidFill>
                <a:latin typeface="Times New Roman" pitchFamily="18" charset="0"/>
                <a:ea typeface="楷体_GB2312" pitchFamily="49" charset="-122"/>
              </a:rPr>
              <a:t>过程</a:t>
            </a:r>
            <a:r>
              <a:rPr kumimoji="1" lang="zh-CN" altLang="en-US" sz="3200">
                <a:latin typeface="Times New Roman" pitchFamily="18" charset="0"/>
                <a:ea typeface="楷体_GB2312" pitchFamily="49" charset="-122"/>
              </a:rPr>
              <a:t>与</a:t>
            </a:r>
            <a:r>
              <a:rPr kumimoji="1" lang="zh-CN" altLang="en-US" sz="3200">
                <a:solidFill>
                  <a:srgbClr val="FF0066"/>
                </a:solidFill>
                <a:latin typeface="Times New Roman" pitchFamily="18" charset="0"/>
                <a:ea typeface="楷体_GB2312" pitchFamily="49" charset="-122"/>
              </a:rPr>
              <a:t>途径</a:t>
            </a:r>
            <a:r>
              <a:rPr kumimoji="1" lang="zh-CN" altLang="en-US" sz="3200">
                <a:latin typeface="Times New Roman" pitchFamily="18" charset="0"/>
                <a:ea typeface="楷体_GB2312" pitchFamily="49" charset="-122"/>
              </a:rPr>
              <a:t>的区别。</a:t>
            </a:r>
          </a:p>
        </p:txBody>
      </p:sp>
      <p:sp>
        <p:nvSpPr>
          <p:cNvPr id="40969" name="Text Box 9"/>
          <p:cNvSpPr txBox="1">
            <a:spLocks noChangeArrowheads="1"/>
          </p:cNvSpPr>
          <p:nvPr/>
        </p:nvSpPr>
        <p:spPr bwMode="auto">
          <a:xfrm>
            <a:off x="684213" y="2636838"/>
            <a:ext cx="7848600" cy="1187450"/>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Times New Roman" pitchFamily="18" charset="0"/>
                <a:ea typeface="楷体_GB2312" pitchFamily="49" charset="-122"/>
              </a:rPr>
              <a:t>设想如果你要把</a:t>
            </a:r>
            <a:r>
              <a:rPr kumimoji="1" lang="en-US" altLang="zh-CN" sz="2400" b="1">
                <a:solidFill>
                  <a:schemeClr val="tx2"/>
                </a:solidFill>
                <a:latin typeface="Times New Roman" pitchFamily="18" charset="0"/>
                <a:ea typeface="楷体_GB2312" pitchFamily="49" charset="-122"/>
              </a:rPr>
              <a:t>20 </a:t>
            </a:r>
            <a:r>
              <a:rPr kumimoji="1" lang="en-US" altLang="zh-CN" sz="2400" b="1">
                <a:solidFill>
                  <a:schemeClr val="tx2"/>
                </a:solidFill>
                <a:latin typeface="Times New Roman" pitchFamily="18" charset="0"/>
                <a:cs typeface="Times New Roman" pitchFamily="18" charset="0"/>
              </a:rPr>
              <a:t>°C</a:t>
            </a:r>
            <a:r>
              <a:rPr kumimoji="1" lang="zh-CN" altLang="en-US" sz="2400" b="1">
                <a:solidFill>
                  <a:schemeClr val="tx2"/>
                </a:solidFill>
                <a:latin typeface="Times New Roman" pitchFamily="18" charset="0"/>
                <a:ea typeface="楷体_GB2312" pitchFamily="49" charset="-122"/>
              </a:rPr>
              <a:t>的水烧开，要完成“水烧开”这个过程，你可以有多种具体的“途径”：如可以在水壶中常压烧；也可以在高压锅中加压烧开再降至常压。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autoUpdateAnimBg="0"/>
      <p:bldP spid="40968" grpId="0" autoUpdateAnimBg="0"/>
      <p:bldP spid="40969" grpId="0"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ChangeArrowheads="1"/>
          </p:cNvSpPr>
          <p:nvPr/>
        </p:nvSpPr>
        <p:spPr bwMode="auto">
          <a:xfrm>
            <a:off x="323850" y="1484313"/>
            <a:ext cx="8820150" cy="946150"/>
          </a:xfrm>
          <a:prstGeom prst="rect">
            <a:avLst/>
          </a:prstGeom>
          <a:noFill/>
          <a:ln w="9525">
            <a:noFill/>
            <a:miter lim="800000"/>
            <a:headEnd/>
            <a:tailEnd/>
          </a:ln>
        </p:spPr>
        <p:txBody>
          <a:bodyPr>
            <a:spAutoFit/>
          </a:bodyPr>
          <a:lstStyle/>
          <a:p>
            <a:pPr>
              <a:spcBef>
                <a:spcPct val="50000"/>
              </a:spcBef>
            </a:pPr>
            <a:r>
              <a:rPr lang="zh-CN" altLang="en-US" sz="2800" b="1" dirty="0" smtClean="0">
                <a:latin typeface="楷体_GB2312" pitchFamily="49" charset="-122"/>
                <a:ea typeface="楷体_GB2312" pitchFamily="49" charset="-122"/>
              </a:rPr>
              <a:t>在</a:t>
            </a:r>
            <a:r>
              <a:rPr lang="zh-CN" altLang="en-US" sz="2800" b="1" dirty="0">
                <a:latin typeface="楷体_GB2312" pitchFamily="49" charset="-122"/>
                <a:ea typeface="楷体_GB2312" pitchFamily="49" charset="-122"/>
              </a:rPr>
              <a:t>不同的理论中，</a:t>
            </a:r>
            <a:r>
              <a:rPr lang="zh-CN" altLang="en-US" sz="2800" b="1" dirty="0">
                <a:solidFill>
                  <a:schemeClr val="accent2"/>
                </a:solidFill>
                <a:latin typeface="楷体_GB2312" pitchFamily="49" charset="-122"/>
                <a:ea typeface="楷体_GB2312" pitchFamily="49" charset="-122"/>
              </a:rPr>
              <a:t>活化能</a:t>
            </a:r>
            <a:r>
              <a:rPr lang="zh-CN" altLang="en-US" sz="2800" b="1" dirty="0">
                <a:latin typeface="楷体_GB2312" pitchFamily="49" charset="-122"/>
                <a:ea typeface="楷体_GB2312" pitchFamily="49" charset="-122"/>
              </a:rPr>
              <a:t>的定义是不相同的。被人们广泛接受的化学反应速度理论有</a:t>
            </a:r>
            <a:r>
              <a:rPr lang="zh-CN" altLang="en-US" sz="2800" b="1" dirty="0">
                <a:solidFill>
                  <a:schemeClr val="accent2"/>
                </a:solidFill>
                <a:latin typeface="楷体_GB2312" pitchFamily="49" charset="-122"/>
                <a:ea typeface="楷体_GB2312" pitchFamily="49" charset="-122"/>
              </a:rPr>
              <a:t>碰撞理论</a:t>
            </a:r>
            <a:r>
              <a:rPr lang="zh-CN" altLang="en-US" sz="2800" b="1" dirty="0">
                <a:latin typeface="楷体_GB2312" pitchFamily="49" charset="-122"/>
                <a:ea typeface="楷体_GB2312" pitchFamily="49" charset="-122"/>
              </a:rPr>
              <a:t>和</a:t>
            </a:r>
            <a:r>
              <a:rPr lang="zh-CN" altLang="en-US" sz="2800" b="1" dirty="0">
                <a:solidFill>
                  <a:schemeClr val="accent2"/>
                </a:solidFill>
                <a:latin typeface="楷体_GB2312" pitchFamily="49" charset="-122"/>
                <a:ea typeface="楷体_GB2312" pitchFamily="49" charset="-122"/>
              </a:rPr>
              <a:t>过渡态理论</a:t>
            </a:r>
            <a:r>
              <a:rPr lang="zh-CN" altLang="en-US" sz="2800" b="1" dirty="0">
                <a:latin typeface="楷体_GB2312" pitchFamily="49" charset="-122"/>
                <a:ea typeface="楷体_GB2312" pitchFamily="49" charset="-122"/>
              </a:rPr>
              <a:t>。</a:t>
            </a:r>
          </a:p>
        </p:txBody>
      </p:sp>
      <p:sp>
        <p:nvSpPr>
          <p:cNvPr id="317444" name="Rectangle 4"/>
          <p:cNvSpPr>
            <a:spLocks noChangeArrowheads="1"/>
          </p:cNvSpPr>
          <p:nvPr/>
        </p:nvSpPr>
        <p:spPr bwMode="auto">
          <a:xfrm>
            <a:off x="1009650" y="949325"/>
            <a:ext cx="2686050" cy="519113"/>
          </a:xfrm>
          <a:prstGeom prst="rect">
            <a:avLst/>
          </a:prstGeom>
          <a:noFill/>
          <a:ln w="9525">
            <a:noFill/>
            <a:miter lim="800000"/>
            <a:headEnd/>
            <a:tailEnd/>
          </a:ln>
        </p:spPr>
        <p:txBody>
          <a:bodyPr wrap="none">
            <a:spAutoFit/>
          </a:bodyPr>
          <a:lstStyle/>
          <a:p>
            <a:r>
              <a:rPr lang="en-US" altLang="zh-CN" sz="2800" b="1" dirty="0">
                <a:solidFill>
                  <a:schemeClr val="accent2"/>
                </a:solidFill>
                <a:latin typeface="楷体_GB2312" pitchFamily="49" charset="-122"/>
                <a:ea typeface="楷体_GB2312" pitchFamily="49" charset="-122"/>
              </a:rPr>
              <a:t>1 </a:t>
            </a:r>
            <a:r>
              <a:rPr lang="zh-CN" altLang="en-US" sz="2800" b="1" dirty="0">
                <a:solidFill>
                  <a:schemeClr val="accent2"/>
                </a:solidFill>
                <a:latin typeface="楷体_GB2312" pitchFamily="49" charset="-122"/>
                <a:ea typeface="楷体_GB2312" pitchFamily="49" charset="-122"/>
              </a:rPr>
              <a:t>活化能的概念</a:t>
            </a:r>
          </a:p>
        </p:txBody>
      </p:sp>
      <p:sp>
        <p:nvSpPr>
          <p:cNvPr id="317445" name="Rectangle 5"/>
          <p:cNvSpPr>
            <a:spLocks noChangeArrowheads="1"/>
          </p:cNvSpPr>
          <p:nvPr/>
        </p:nvSpPr>
        <p:spPr bwMode="auto">
          <a:xfrm>
            <a:off x="250825" y="2420938"/>
            <a:ext cx="1612900" cy="519112"/>
          </a:xfrm>
          <a:prstGeom prst="rect">
            <a:avLst/>
          </a:prstGeom>
          <a:noFill/>
          <a:ln w="9525">
            <a:noFill/>
            <a:miter lim="800000"/>
            <a:headEnd/>
            <a:tailEnd/>
          </a:ln>
        </p:spPr>
        <p:txBody>
          <a:bodyPr wrap="none">
            <a:spAutoFit/>
          </a:bodyPr>
          <a:lstStyle/>
          <a:p>
            <a:r>
              <a:rPr lang="zh-CN" altLang="en-US" sz="2800" b="1" dirty="0">
                <a:solidFill>
                  <a:schemeClr val="accent2"/>
                </a:solidFill>
                <a:latin typeface="楷体_GB2312" pitchFamily="49" charset="-122"/>
                <a:ea typeface="楷体_GB2312" pitchFamily="49" charset="-122"/>
              </a:rPr>
              <a:t>碰撞理论</a:t>
            </a:r>
          </a:p>
        </p:txBody>
      </p:sp>
      <p:sp>
        <p:nvSpPr>
          <p:cNvPr id="317449" name="Text Box 9"/>
          <p:cNvSpPr txBox="1">
            <a:spLocks noChangeArrowheads="1"/>
          </p:cNvSpPr>
          <p:nvPr/>
        </p:nvSpPr>
        <p:spPr bwMode="auto">
          <a:xfrm>
            <a:off x="179388" y="3068638"/>
            <a:ext cx="8964612" cy="519112"/>
          </a:xfrm>
          <a:prstGeom prst="rect">
            <a:avLst/>
          </a:prstGeom>
          <a:noFill/>
          <a:ln w="9525">
            <a:noFill/>
            <a:miter lim="800000"/>
            <a:headEnd/>
            <a:tailEnd/>
          </a:ln>
        </p:spPr>
        <p:txBody>
          <a:bodyPr>
            <a:spAutoFit/>
          </a:bodyPr>
          <a:lstStyle/>
          <a:p>
            <a:r>
              <a:rPr kumimoji="1" lang="en-US" altLang="zh-CN" sz="2800" b="1" dirty="0">
                <a:latin typeface="Times New Roman" pitchFamily="18" charset="0"/>
              </a:rPr>
              <a:t>      </a:t>
            </a:r>
            <a:r>
              <a:rPr kumimoji="1" lang="zh-CN" altLang="en-US" sz="2800" b="1" dirty="0">
                <a:latin typeface="Times New Roman" pitchFamily="18" charset="0"/>
              </a:rPr>
              <a:t>以气体分子运动论为基础，主要用于气相双分子反应。</a:t>
            </a:r>
          </a:p>
        </p:txBody>
      </p:sp>
      <p:sp>
        <p:nvSpPr>
          <p:cNvPr id="13" name="Text Box 11"/>
          <p:cNvSpPr txBox="1">
            <a:spLocks noChangeArrowheads="1"/>
          </p:cNvSpPr>
          <p:nvPr/>
        </p:nvSpPr>
        <p:spPr bwMode="auto">
          <a:xfrm>
            <a:off x="0" y="3571876"/>
            <a:ext cx="9001156" cy="2677656"/>
          </a:xfrm>
          <a:prstGeom prst="rect">
            <a:avLst/>
          </a:prstGeom>
          <a:noFill/>
          <a:ln w="9525">
            <a:noFill/>
            <a:miter lim="800000"/>
            <a:headEnd/>
            <a:tailEnd/>
          </a:ln>
        </p:spPr>
        <p:txBody>
          <a:bodyPr wrap="square">
            <a:spAutoFit/>
          </a:bodyPr>
          <a:lstStyle/>
          <a:p>
            <a:r>
              <a:rPr kumimoji="1" lang="zh-CN" altLang="en-US" sz="2800" b="1" dirty="0" smtClean="0">
                <a:latin typeface="Times New Roman" pitchFamily="18" charset="0"/>
              </a:rPr>
              <a:t>        发生化学反应时，反应物内原子的结合方式发生了改变</a:t>
            </a:r>
            <a:r>
              <a:rPr kumimoji="1" lang="en-US" altLang="zh-CN" sz="2800" b="1" dirty="0" smtClean="0">
                <a:latin typeface="Times New Roman" pitchFamily="18" charset="0"/>
              </a:rPr>
              <a:t>——</a:t>
            </a:r>
            <a:r>
              <a:rPr kumimoji="1" lang="zh-CN" altLang="en-US" sz="2800" b="1" dirty="0" smtClean="0">
                <a:latin typeface="Times New Roman" pitchFamily="18" charset="0"/>
              </a:rPr>
              <a:t>旧键断裂，新键形成。</a:t>
            </a:r>
            <a:endParaRPr kumimoji="1" lang="en-US" altLang="zh-CN" sz="2800" b="1" dirty="0" smtClean="0">
              <a:latin typeface="Times New Roman" pitchFamily="18" charset="0"/>
            </a:endParaRPr>
          </a:p>
          <a:p>
            <a:r>
              <a:rPr kumimoji="1" lang="en-US" altLang="zh-CN" sz="2800" b="1" dirty="0">
                <a:latin typeface="Times New Roman" pitchFamily="18" charset="0"/>
              </a:rPr>
              <a:t> </a:t>
            </a:r>
            <a:r>
              <a:rPr kumimoji="1" lang="en-US" altLang="zh-CN" sz="2800" b="1" dirty="0" smtClean="0">
                <a:latin typeface="Times New Roman" pitchFamily="18" charset="0"/>
              </a:rPr>
              <a:t>        </a:t>
            </a:r>
            <a:r>
              <a:rPr kumimoji="1" lang="zh-CN" altLang="en-US" sz="2800" b="1" dirty="0" smtClean="0">
                <a:latin typeface="Times New Roman" pitchFamily="18" charset="0"/>
              </a:rPr>
              <a:t>断键要克服成键原子的吸引作用，而成键要克服原子间价电子的排斥作用。</a:t>
            </a:r>
            <a:endParaRPr kumimoji="1" lang="en-US" altLang="zh-CN" sz="2800" b="1" dirty="0" smtClean="0">
              <a:latin typeface="Times New Roman" pitchFamily="18" charset="0"/>
            </a:endParaRPr>
          </a:p>
          <a:p>
            <a:r>
              <a:rPr kumimoji="1" lang="en-US" altLang="zh-CN" sz="2800" b="1" dirty="0">
                <a:latin typeface="Times New Roman" pitchFamily="18" charset="0"/>
              </a:rPr>
              <a:t> </a:t>
            </a:r>
            <a:r>
              <a:rPr kumimoji="1" lang="en-US" altLang="zh-CN" sz="2800" b="1" dirty="0" smtClean="0">
                <a:latin typeface="Times New Roman" pitchFamily="18" charset="0"/>
              </a:rPr>
              <a:t>        </a:t>
            </a:r>
            <a:r>
              <a:rPr kumimoji="1" lang="zh-CN" altLang="en-US" sz="2800" b="1" dirty="0" smtClean="0">
                <a:latin typeface="Times New Roman" pitchFamily="18" charset="0"/>
              </a:rPr>
              <a:t>这种吸引和排斥作用构成了原子重排过程中必须克服的“能峰”。</a:t>
            </a:r>
            <a:endParaRPr kumimoji="1" lang="zh-CN" altLang="en-US" sz="2800" b="1" dirty="0">
              <a:latin typeface="Times New Roman" pitchFamily="18" charset="0"/>
            </a:endParaRPr>
          </a:p>
        </p:txBody>
      </p:sp>
      <p:sp>
        <p:nvSpPr>
          <p:cNvPr id="9" name="Rectangle 4"/>
          <p:cNvSpPr>
            <a:spLocks noGrp="1" noChangeArrowheads="1"/>
          </p:cNvSpPr>
          <p:nvPr>
            <p:ph type="title"/>
          </p:nvPr>
        </p:nvSpPr>
        <p:spPr/>
        <p:txBody>
          <a:bodyPr/>
          <a:lstStyle/>
          <a:p>
            <a:r>
              <a:rPr lang="en-US" altLang="zh-CN" dirty="0"/>
              <a:t>1.4.2.3 </a:t>
            </a:r>
            <a:r>
              <a:rPr lang="zh-CN" altLang="en-US" dirty="0"/>
              <a:t>反应的活化能和催化剂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7444"/>
                                        </p:tgtEl>
                                        <p:attrNameLst>
                                          <p:attrName>style.visibility</p:attrName>
                                        </p:attrNameLst>
                                      </p:cBhvr>
                                      <p:to>
                                        <p:strVal val="visible"/>
                                      </p:to>
                                    </p:set>
                                    <p:animEffect transition="in" filter="barn(outVertical)">
                                      <p:cBhvr>
                                        <p:cTn id="7" dur="500"/>
                                        <p:tgtEl>
                                          <p:spTgt spid="31744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7443"/>
                                        </p:tgtEl>
                                        <p:attrNameLst>
                                          <p:attrName>style.visibility</p:attrName>
                                        </p:attrNameLst>
                                      </p:cBhvr>
                                      <p:to>
                                        <p:strVal val="visible"/>
                                      </p:to>
                                    </p:set>
                                    <p:animEffect transition="in" filter="barn(outVertical)">
                                      <p:cBhvr>
                                        <p:cTn id="12" dur="500"/>
                                        <p:tgtEl>
                                          <p:spTgt spid="3174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7445"/>
                                        </p:tgtEl>
                                        <p:attrNameLst>
                                          <p:attrName>style.visibility</p:attrName>
                                        </p:attrNameLst>
                                      </p:cBhvr>
                                      <p:to>
                                        <p:strVal val="visible"/>
                                      </p:to>
                                    </p:set>
                                    <p:animEffect transition="in" filter="barn(outVertical)">
                                      <p:cBhvr>
                                        <p:cTn id="17" dur="500"/>
                                        <p:tgtEl>
                                          <p:spTgt spid="3174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49">
                                            <p:txEl>
                                              <p:pRg st="0" end="0"/>
                                            </p:txEl>
                                          </p:spTgt>
                                        </p:tgtEl>
                                        <p:attrNameLst>
                                          <p:attrName>style.visibility</p:attrName>
                                        </p:attrNameLst>
                                      </p:cBhvr>
                                      <p:to>
                                        <p:strVal val="visible"/>
                                      </p:to>
                                    </p:set>
                                    <p:animEffect transition="in" filter="wipe(left)">
                                      <p:cBhvr>
                                        <p:cTn id="22" dur="500"/>
                                        <p:tgtEl>
                                          <p:spTgt spid="3174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wipe(left)">
                                      <p:cBhvr>
                                        <p:cTn id="32" dur="500"/>
                                        <p:tgtEl>
                                          <p:spTgt spid="1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animEffect transition="in" filter="wipe(left)">
                                      <p:cBhvr>
                                        <p:cTn id="3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autoUpdateAnimBg="0"/>
      <p:bldP spid="317444" grpId="0" autoUpdateAnimBg="0"/>
      <p:bldP spid="317445" grpId="0" autoUpdateAnimBg="0"/>
      <p:bldP spid="317449" grpId="0" build="p" autoUpdateAnimBg="0"/>
      <p:bldP spid="13" grpId="0" build="p"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p:cNvSpPr txBox="1">
            <a:spLocks noChangeArrowheads="1"/>
          </p:cNvSpPr>
          <p:nvPr/>
        </p:nvSpPr>
        <p:spPr bwMode="auto">
          <a:xfrm>
            <a:off x="714348" y="2357430"/>
            <a:ext cx="7924800" cy="1373187"/>
          </a:xfrm>
          <a:prstGeom prst="rect">
            <a:avLst/>
          </a:prstGeom>
          <a:noFill/>
          <a:ln w="9525">
            <a:noFill/>
            <a:miter lim="800000"/>
            <a:headEnd/>
            <a:tailEnd/>
          </a:ln>
        </p:spPr>
        <p:txBody>
          <a:bodyPr>
            <a:spAutoFit/>
          </a:bodyPr>
          <a:lstStyle/>
          <a:p>
            <a:pPr>
              <a:spcBef>
                <a:spcPct val="50000"/>
              </a:spcBef>
            </a:pPr>
            <a:r>
              <a:rPr lang="zh-CN" altLang="en-US" sz="2800" b="0" dirty="0">
                <a:solidFill>
                  <a:srgbClr val="FF0000"/>
                </a:solidFill>
              </a:rPr>
              <a:t>有效碰撞</a:t>
            </a:r>
            <a:r>
              <a:rPr lang="en-US" altLang="zh-CN" sz="2800" b="0" dirty="0">
                <a:solidFill>
                  <a:srgbClr val="FF0000"/>
                </a:solidFill>
              </a:rPr>
              <a:t>:</a:t>
            </a:r>
            <a:r>
              <a:rPr lang="zh-CN" altLang="en-US" sz="2800" b="0" dirty="0"/>
              <a:t>只有具有足够能量的反应物分子的碰撞才有可能发生反应。这种能够发生反应的碰撞叫</a:t>
            </a:r>
            <a:r>
              <a:rPr lang="zh-CN" altLang="en-US" sz="2800" dirty="0">
                <a:solidFill>
                  <a:schemeClr val="accent2"/>
                </a:solidFill>
              </a:rPr>
              <a:t>有效碰撞</a:t>
            </a:r>
            <a:r>
              <a:rPr lang="zh-CN" altLang="en-US" sz="2800" b="0" dirty="0">
                <a:solidFill>
                  <a:srgbClr val="0000FF"/>
                </a:solidFill>
              </a:rPr>
              <a:t>。</a:t>
            </a:r>
            <a:endParaRPr lang="zh-CN" altLang="en-US" sz="2800" b="0" dirty="0">
              <a:solidFill>
                <a:srgbClr val="FF0000"/>
              </a:solidFill>
            </a:endParaRPr>
          </a:p>
        </p:txBody>
      </p:sp>
      <p:sp>
        <p:nvSpPr>
          <p:cNvPr id="320515" name="Text Box 3"/>
          <p:cNvSpPr txBox="1">
            <a:spLocks noChangeArrowheads="1"/>
          </p:cNvSpPr>
          <p:nvPr/>
        </p:nvSpPr>
        <p:spPr bwMode="auto">
          <a:xfrm>
            <a:off x="571472" y="3929066"/>
            <a:ext cx="8064500" cy="946150"/>
          </a:xfrm>
          <a:prstGeom prst="rect">
            <a:avLst/>
          </a:prstGeom>
          <a:noFill/>
          <a:ln w="9525">
            <a:noFill/>
            <a:miter lim="800000"/>
            <a:headEnd/>
            <a:tailEnd/>
          </a:ln>
        </p:spPr>
        <p:txBody>
          <a:bodyPr>
            <a:spAutoFit/>
          </a:bodyPr>
          <a:lstStyle/>
          <a:p>
            <a:pPr>
              <a:spcBef>
                <a:spcPct val="50000"/>
              </a:spcBef>
            </a:pPr>
            <a:r>
              <a:rPr lang="zh-CN" altLang="en-US" sz="2800" b="0" dirty="0" smtClean="0">
                <a:solidFill>
                  <a:srgbClr val="FF0000"/>
                </a:solidFill>
              </a:rPr>
              <a:t>活化分子</a:t>
            </a:r>
            <a:r>
              <a:rPr lang="zh-CN" altLang="en-US" sz="2800" dirty="0" smtClean="0">
                <a:solidFill>
                  <a:srgbClr val="FF0000"/>
                </a:solidFill>
              </a:rPr>
              <a:t>（</a:t>
            </a:r>
            <a:r>
              <a:rPr lang="en-US" altLang="zh-CN" sz="2800" dirty="0" smtClean="0">
                <a:solidFill>
                  <a:srgbClr val="FF0000"/>
                </a:solidFill>
              </a:rPr>
              <a:t>activating molecular</a:t>
            </a:r>
            <a:r>
              <a:rPr lang="zh-CN" altLang="en-US" sz="2800" dirty="0" smtClean="0">
                <a:solidFill>
                  <a:srgbClr val="FF0000"/>
                </a:solidFill>
              </a:rPr>
              <a:t>） </a:t>
            </a:r>
            <a:r>
              <a:rPr lang="en-US" altLang="zh-CN" sz="2800" b="0" dirty="0" smtClean="0">
                <a:solidFill>
                  <a:srgbClr val="FF0000"/>
                </a:solidFill>
              </a:rPr>
              <a:t>:</a:t>
            </a:r>
            <a:r>
              <a:rPr lang="zh-CN" altLang="en-US" sz="2800" b="0" dirty="0"/>
              <a:t>那些具有足够高能量，能发生有效碰撞的分子称为</a:t>
            </a:r>
            <a:r>
              <a:rPr lang="zh-CN" altLang="en-US" sz="2800" dirty="0" smtClean="0">
                <a:solidFill>
                  <a:schemeClr val="accent2"/>
                </a:solidFill>
              </a:rPr>
              <a:t>活化分子</a:t>
            </a:r>
            <a:r>
              <a:rPr lang="zh-CN" altLang="en-US" sz="2800" dirty="0" smtClean="0">
                <a:solidFill>
                  <a:srgbClr val="0000FF"/>
                </a:solidFill>
              </a:rPr>
              <a:t>。</a:t>
            </a:r>
            <a:endParaRPr lang="zh-CN" altLang="en-US" sz="2800" dirty="0">
              <a:solidFill>
                <a:schemeClr val="accent2"/>
              </a:solidFill>
            </a:endParaRPr>
          </a:p>
        </p:txBody>
      </p:sp>
      <p:sp>
        <p:nvSpPr>
          <p:cNvPr id="7" name="Text Box 11"/>
          <p:cNvSpPr txBox="1">
            <a:spLocks noChangeArrowheads="1"/>
          </p:cNvSpPr>
          <p:nvPr/>
        </p:nvSpPr>
        <p:spPr bwMode="auto">
          <a:xfrm>
            <a:off x="642878" y="1285860"/>
            <a:ext cx="8501122" cy="954107"/>
          </a:xfrm>
          <a:prstGeom prst="rect">
            <a:avLst/>
          </a:prstGeom>
          <a:noFill/>
          <a:ln w="9525">
            <a:noFill/>
            <a:miter lim="800000"/>
            <a:headEnd/>
            <a:tailEnd/>
          </a:ln>
        </p:spPr>
        <p:txBody>
          <a:bodyPr wrap="square">
            <a:spAutoFit/>
          </a:bodyPr>
          <a:lstStyle/>
          <a:p>
            <a:r>
              <a:rPr kumimoji="1" lang="zh-CN" altLang="en-US" sz="2800" b="0" dirty="0" smtClean="0">
                <a:latin typeface="Times New Roman" pitchFamily="18" charset="0"/>
              </a:rPr>
              <a:t>标况下，分子间的碰撞频率可达</a:t>
            </a:r>
            <a:r>
              <a:rPr kumimoji="1" lang="en-US" altLang="zh-CN" sz="2800" b="0" dirty="0" smtClean="0">
                <a:latin typeface="Times New Roman" pitchFamily="18" charset="0"/>
              </a:rPr>
              <a:t>10</a:t>
            </a:r>
            <a:r>
              <a:rPr kumimoji="1" lang="en-US" altLang="zh-CN" sz="2800" b="0" baseline="30000" dirty="0" smtClean="0">
                <a:latin typeface="Times New Roman" pitchFamily="18" charset="0"/>
              </a:rPr>
              <a:t>32</a:t>
            </a:r>
            <a:r>
              <a:rPr kumimoji="1" lang="en-US" altLang="zh-CN" sz="2800" b="0" dirty="0" smtClean="0">
                <a:latin typeface="Times New Roman" pitchFamily="18" charset="0"/>
              </a:rPr>
              <a:t>L</a:t>
            </a:r>
            <a:r>
              <a:rPr kumimoji="1" lang="en-US" altLang="zh-CN" sz="2800" b="0" baseline="30000" dirty="0" smtClean="0">
                <a:latin typeface="Times New Roman" pitchFamily="18" charset="0"/>
              </a:rPr>
              <a:t>-1</a:t>
            </a:r>
            <a:r>
              <a:rPr lang="en-US" sz="2800" dirty="0" smtClean="0"/>
              <a:t> ·</a:t>
            </a:r>
            <a:r>
              <a:rPr kumimoji="1" lang="en-US" altLang="zh-CN" sz="2800" b="0" dirty="0" smtClean="0">
                <a:latin typeface="Times New Roman" pitchFamily="18" charset="0"/>
              </a:rPr>
              <a:t>S</a:t>
            </a:r>
            <a:r>
              <a:rPr kumimoji="1" lang="en-US" altLang="zh-CN" sz="2800" b="0" baseline="30000" dirty="0" smtClean="0">
                <a:latin typeface="Times New Roman" pitchFamily="18" charset="0"/>
              </a:rPr>
              <a:t>-1</a:t>
            </a:r>
            <a:r>
              <a:rPr kumimoji="1" lang="zh-CN" altLang="en-US" sz="2800" b="0" dirty="0" smtClean="0">
                <a:latin typeface="Times New Roman" pitchFamily="18" charset="0"/>
              </a:rPr>
              <a:t>，</a:t>
            </a:r>
            <a:r>
              <a:rPr kumimoji="1" lang="zh-CN" altLang="en-US" sz="2800" dirty="0" smtClean="0">
                <a:latin typeface="Times New Roman" pitchFamily="18" charset="0"/>
              </a:rPr>
              <a:t>相对应的反应速率为</a:t>
            </a:r>
            <a:r>
              <a:rPr kumimoji="1" lang="en-US" altLang="zh-CN" sz="2800" dirty="0" smtClean="0">
                <a:latin typeface="Times New Roman" pitchFamily="18" charset="0"/>
              </a:rPr>
              <a:t>10</a:t>
            </a:r>
            <a:r>
              <a:rPr kumimoji="1" lang="en-US" altLang="zh-CN" sz="2800" baseline="30000" dirty="0" smtClean="0">
                <a:latin typeface="Times New Roman" pitchFamily="18" charset="0"/>
              </a:rPr>
              <a:t>8</a:t>
            </a:r>
            <a:r>
              <a:rPr kumimoji="1" lang="en-US" altLang="zh-CN" sz="2800" dirty="0" smtClean="0">
                <a:latin typeface="Times New Roman" pitchFamily="18" charset="0"/>
              </a:rPr>
              <a:t>mol</a:t>
            </a:r>
            <a:r>
              <a:rPr lang="en-US" sz="2800" dirty="0" smtClean="0"/>
              <a:t> · </a:t>
            </a:r>
            <a:r>
              <a:rPr kumimoji="1" lang="en-US" altLang="zh-CN" sz="2800" dirty="0" smtClean="0">
                <a:latin typeface="Times New Roman" pitchFamily="18" charset="0"/>
              </a:rPr>
              <a:t>L</a:t>
            </a:r>
            <a:r>
              <a:rPr kumimoji="1" lang="en-US" altLang="zh-CN" sz="2800" baseline="30000" dirty="0" smtClean="0">
                <a:latin typeface="Times New Roman" pitchFamily="18" charset="0"/>
              </a:rPr>
              <a:t>-1</a:t>
            </a:r>
            <a:r>
              <a:rPr lang="en-US" sz="2800" dirty="0" smtClean="0"/>
              <a:t> ·</a:t>
            </a:r>
            <a:r>
              <a:rPr kumimoji="1" lang="en-US" altLang="zh-CN" sz="2800" dirty="0" smtClean="0">
                <a:latin typeface="Times New Roman" pitchFamily="18" charset="0"/>
              </a:rPr>
              <a:t>S</a:t>
            </a:r>
            <a:r>
              <a:rPr kumimoji="1" lang="en-US" altLang="zh-CN" sz="2800" baseline="30000" dirty="0" smtClean="0">
                <a:latin typeface="Times New Roman" pitchFamily="18" charset="0"/>
              </a:rPr>
              <a:t>-1 </a:t>
            </a:r>
            <a:r>
              <a:rPr kumimoji="1" lang="zh-CN" altLang="en-US" sz="2800" dirty="0" smtClean="0">
                <a:latin typeface="Times New Roman" pitchFamily="18" charset="0"/>
              </a:rPr>
              <a:t>。</a:t>
            </a:r>
            <a:endParaRPr kumimoji="1" lang="zh-CN" altLang="en-US" sz="2800" b="0" dirty="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0514"/>
                                        </p:tgtEl>
                                        <p:attrNameLst>
                                          <p:attrName>style.visibility</p:attrName>
                                        </p:attrNameLst>
                                      </p:cBhvr>
                                      <p:to>
                                        <p:strVal val="visible"/>
                                      </p:to>
                                    </p:set>
                                    <p:anim calcmode="lin" valueType="num">
                                      <p:cBhvr additive="base">
                                        <p:cTn id="12" dur="500" fill="hold"/>
                                        <p:tgtEl>
                                          <p:spTgt spid="320514"/>
                                        </p:tgtEl>
                                        <p:attrNameLst>
                                          <p:attrName>ppt_x</p:attrName>
                                        </p:attrNameLst>
                                      </p:cBhvr>
                                      <p:tavLst>
                                        <p:tav tm="0">
                                          <p:val>
                                            <p:strVal val="0-#ppt_w/2"/>
                                          </p:val>
                                        </p:tav>
                                        <p:tav tm="100000">
                                          <p:val>
                                            <p:strVal val="#ppt_x"/>
                                          </p:val>
                                        </p:tav>
                                      </p:tavLst>
                                    </p:anim>
                                    <p:anim calcmode="lin" valueType="num">
                                      <p:cBhvr additive="base">
                                        <p:cTn id="13" dur="500" fill="hold"/>
                                        <p:tgtEl>
                                          <p:spTgt spid="3205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20515"/>
                                        </p:tgtEl>
                                        <p:attrNameLst>
                                          <p:attrName>style.visibility</p:attrName>
                                        </p:attrNameLst>
                                      </p:cBhvr>
                                      <p:to>
                                        <p:strVal val="visible"/>
                                      </p:to>
                                    </p:set>
                                    <p:anim calcmode="lin" valueType="num">
                                      <p:cBhvr additive="base">
                                        <p:cTn id="18" dur="500" fill="hold"/>
                                        <p:tgtEl>
                                          <p:spTgt spid="320515"/>
                                        </p:tgtEl>
                                        <p:attrNameLst>
                                          <p:attrName>ppt_x</p:attrName>
                                        </p:attrNameLst>
                                      </p:cBhvr>
                                      <p:tavLst>
                                        <p:tav tm="0">
                                          <p:val>
                                            <p:strVal val="0-#ppt_w/2"/>
                                          </p:val>
                                        </p:tav>
                                        <p:tav tm="100000">
                                          <p:val>
                                            <p:strVal val="#ppt_x"/>
                                          </p:val>
                                        </p:tav>
                                      </p:tavLst>
                                    </p:anim>
                                    <p:anim calcmode="lin" valueType="num">
                                      <p:cBhvr additive="base">
                                        <p:cTn id="19" dur="500" fill="hold"/>
                                        <p:tgtEl>
                                          <p:spTgt spid="3205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4" grpId="0" autoUpdateAnimBg="0"/>
      <p:bldP spid="320515" grpId="0" autoUpdateAnimBg="0"/>
      <p:bldP spid="7" grpId="0" build="p"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5BD80C69-357C-4D57-BAAB-1B628C36989E}" type="datetime1">
              <a:rPr lang="zh-CN" altLang="en-US"/>
              <a:pPr/>
              <a:t>2017/11/1</a:t>
            </a:fld>
            <a:endParaRPr lang="en-US" altLang="zh-CN"/>
          </a:p>
        </p:txBody>
      </p:sp>
      <p:sp>
        <p:nvSpPr>
          <p:cNvPr id="32" name="灯片编号占位符 5"/>
          <p:cNvSpPr>
            <a:spLocks noGrp="1"/>
          </p:cNvSpPr>
          <p:nvPr>
            <p:ph type="sldNum" sz="quarter" idx="12"/>
          </p:nvPr>
        </p:nvSpPr>
        <p:spPr/>
        <p:txBody>
          <a:bodyPr/>
          <a:lstStyle/>
          <a:p>
            <a:fld id="{8A694CE8-87F0-4DF6-A28D-DB6F6BA42EA7}" type="slidenum">
              <a:rPr lang="en-US" altLang="zh-CN"/>
              <a:pPr/>
              <a:t>202</a:t>
            </a:fld>
            <a:endParaRPr lang="en-US" altLang="zh-CN"/>
          </a:p>
        </p:txBody>
      </p:sp>
      <p:sp>
        <p:nvSpPr>
          <p:cNvPr id="860162" name="Rectangle 2"/>
          <p:cNvSpPr>
            <a:spLocks noGrp="1" noChangeArrowheads="1"/>
          </p:cNvSpPr>
          <p:nvPr>
            <p:ph type="title"/>
          </p:nvPr>
        </p:nvSpPr>
        <p:spPr/>
        <p:txBody>
          <a:bodyPr/>
          <a:lstStyle/>
          <a:p>
            <a:r>
              <a:rPr lang="zh-CN" altLang="en-US" sz="3200">
                <a:solidFill>
                  <a:srgbClr val="FF4BFF"/>
                </a:solidFill>
                <a:latin typeface="Times New Roman" pitchFamily="18" charset="0"/>
              </a:rPr>
              <a:t>碰撞理论</a:t>
            </a:r>
          </a:p>
        </p:txBody>
      </p:sp>
      <p:sp>
        <p:nvSpPr>
          <p:cNvPr id="860163" name="Rectangle 3"/>
          <p:cNvSpPr>
            <a:spLocks noGrp="1" noChangeArrowheads="1"/>
          </p:cNvSpPr>
          <p:nvPr>
            <p:ph type="body" idx="1"/>
          </p:nvPr>
        </p:nvSpPr>
        <p:spPr>
          <a:xfrm>
            <a:off x="0" y="1214422"/>
            <a:ext cx="4321175" cy="4864100"/>
          </a:xfrm>
        </p:spPr>
        <p:txBody>
          <a:bodyPr/>
          <a:lstStyle/>
          <a:p>
            <a:pPr>
              <a:lnSpc>
                <a:spcPct val="110000"/>
              </a:lnSpc>
              <a:buFont typeface="Wingdings" pitchFamily="2" charset="2"/>
              <a:buNone/>
            </a:pPr>
            <a:r>
              <a:rPr lang="zh-CN" altLang="en-US" sz="2800" dirty="0" smtClean="0"/>
              <a:t>    活化分子</a:t>
            </a:r>
            <a:r>
              <a:rPr lang="zh-CN" altLang="en-US" sz="2800" dirty="0"/>
              <a:t>具有比普通分子更高的能量，在碰撞时才能克服电子云之间的相互排斥作用而相互接近，从而打破原有的化学键而形成新分子，即发生化学反应。 </a:t>
            </a:r>
          </a:p>
        </p:txBody>
      </p:sp>
      <p:grpSp>
        <p:nvGrpSpPr>
          <p:cNvPr id="2" name="Group 4"/>
          <p:cNvGrpSpPr>
            <a:grpSpLocks/>
          </p:cNvGrpSpPr>
          <p:nvPr/>
        </p:nvGrpSpPr>
        <p:grpSpPr bwMode="auto">
          <a:xfrm>
            <a:off x="3960813" y="1989138"/>
            <a:ext cx="5183187" cy="3600450"/>
            <a:chOff x="1746" y="663"/>
            <a:chExt cx="3265" cy="2268"/>
          </a:xfrm>
        </p:grpSpPr>
        <p:grpSp>
          <p:nvGrpSpPr>
            <p:cNvPr id="3" name="Group 5"/>
            <p:cNvGrpSpPr>
              <a:grpSpLocks noChangeAspect="1"/>
            </p:cNvGrpSpPr>
            <p:nvPr/>
          </p:nvGrpSpPr>
          <p:grpSpPr bwMode="auto">
            <a:xfrm>
              <a:off x="1960" y="663"/>
              <a:ext cx="2507" cy="2071"/>
              <a:chOff x="2713" y="118"/>
              <a:chExt cx="2164" cy="2038"/>
            </a:xfrm>
          </p:grpSpPr>
          <p:sp>
            <p:nvSpPr>
              <p:cNvPr id="860166" name="AutoShape 6"/>
              <p:cNvSpPr>
                <a:spLocks noChangeAspect="1" noChangeArrowheads="1"/>
              </p:cNvSpPr>
              <p:nvPr/>
            </p:nvSpPr>
            <p:spPr bwMode="auto">
              <a:xfrm>
                <a:off x="2713" y="118"/>
                <a:ext cx="2164" cy="2038"/>
              </a:xfrm>
              <a:prstGeom prst="rect">
                <a:avLst/>
              </a:prstGeom>
              <a:noFill/>
              <a:ln w="9525">
                <a:noFill/>
                <a:miter lim="800000"/>
                <a:headEnd/>
                <a:tailEnd/>
              </a:ln>
            </p:spPr>
            <p:txBody>
              <a:bodyPr/>
              <a:lstStyle/>
              <a:p>
                <a:endParaRPr lang="zh-CN" altLang="en-US"/>
              </a:p>
            </p:txBody>
          </p:sp>
          <p:sp>
            <p:nvSpPr>
              <p:cNvPr id="860167" name="Line 7"/>
              <p:cNvSpPr>
                <a:spLocks noChangeShapeType="1"/>
              </p:cNvSpPr>
              <p:nvPr/>
            </p:nvSpPr>
            <p:spPr bwMode="auto">
              <a:xfrm flipV="1">
                <a:off x="3095" y="118"/>
                <a:ext cx="0" cy="1688"/>
              </a:xfrm>
              <a:prstGeom prst="line">
                <a:avLst/>
              </a:prstGeom>
              <a:noFill/>
              <a:ln w="9525">
                <a:solidFill>
                  <a:srgbClr val="000000"/>
                </a:solidFill>
                <a:round/>
                <a:headEnd/>
                <a:tailEnd type="triangle" w="med" len="med"/>
              </a:ln>
            </p:spPr>
            <p:txBody>
              <a:bodyPr/>
              <a:lstStyle/>
              <a:p>
                <a:endParaRPr lang="zh-CN" altLang="en-US"/>
              </a:p>
            </p:txBody>
          </p:sp>
          <p:sp>
            <p:nvSpPr>
              <p:cNvPr id="860168" name="Line 8"/>
              <p:cNvSpPr>
                <a:spLocks noChangeShapeType="1"/>
              </p:cNvSpPr>
              <p:nvPr/>
            </p:nvSpPr>
            <p:spPr bwMode="auto">
              <a:xfrm>
                <a:off x="3095" y="1790"/>
                <a:ext cx="1700" cy="0"/>
              </a:xfrm>
              <a:prstGeom prst="line">
                <a:avLst/>
              </a:prstGeom>
              <a:noFill/>
              <a:ln w="9525">
                <a:solidFill>
                  <a:srgbClr val="000000"/>
                </a:solidFill>
                <a:round/>
                <a:headEnd/>
                <a:tailEnd type="triangle" w="med" len="med"/>
              </a:ln>
            </p:spPr>
            <p:txBody>
              <a:bodyPr/>
              <a:lstStyle/>
              <a:p>
                <a:endParaRPr lang="zh-CN" altLang="en-US"/>
              </a:p>
            </p:txBody>
          </p:sp>
          <p:sp>
            <p:nvSpPr>
              <p:cNvPr id="860169" name="Freeform 9"/>
              <p:cNvSpPr>
                <a:spLocks/>
              </p:cNvSpPr>
              <p:nvPr/>
            </p:nvSpPr>
            <p:spPr bwMode="auto">
              <a:xfrm>
                <a:off x="3086" y="584"/>
                <a:ext cx="1634" cy="1178"/>
              </a:xfrm>
              <a:custGeom>
                <a:avLst/>
                <a:gdLst/>
                <a:ahLst/>
                <a:cxnLst>
                  <a:cxn ang="0">
                    <a:pos x="14" y="872"/>
                  </a:cxn>
                  <a:cxn ang="0">
                    <a:pos x="14" y="691"/>
                  </a:cxn>
                  <a:cxn ang="0">
                    <a:pos x="98" y="347"/>
                  </a:cxn>
                  <a:cxn ang="0">
                    <a:pos x="251" y="56"/>
                  </a:cxn>
                  <a:cxn ang="0">
                    <a:pos x="386" y="10"/>
                  </a:cxn>
                  <a:cxn ang="0">
                    <a:pos x="487" y="101"/>
                  </a:cxn>
                  <a:cxn ang="0">
                    <a:pos x="596" y="257"/>
                  </a:cxn>
                  <a:cxn ang="0">
                    <a:pos x="734" y="485"/>
                  </a:cxn>
                  <a:cxn ang="0">
                    <a:pos x="824" y="593"/>
                  </a:cxn>
                  <a:cxn ang="0">
                    <a:pos x="938" y="683"/>
                  </a:cxn>
                  <a:cxn ang="0">
                    <a:pos x="1094" y="761"/>
                  </a:cxn>
                  <a:cxn ang="0">
                    <a:pos x="1244" y="803"/>
                  </a:cxn>
                  <a:cxn ang="0">
                    <a:pos x="1424" y="827"/>
                  </a:cxn>
                </a:cxnLst>
                <a:rect l="0" t="0" r="r" b="b"/>
                <a:pathLst>
                  <a:path w="1424" h="872">
                    <a:moveTo>
                      <a:pt x="14" y="872"/>
                    </a:moveTo>
                    <a:cubicBezTo>
                      <a:pt x="8" y="827"/>
                      <a:pt x="0" y="778"/>
                      <a:pt x="14" y="691"/>
                    </a:cubicBezTo>
                    <a:cubicBezTo>
                      <a:pt x="28" y="604"/>
                      <a:pt x="59" y="453"/>
                      <a:pt x="98" y="347"/>
                    </a:cubicBezTo>
                    <a:cubicBezTo>
                      <a:pt x="137" y="241"/>
                      <a:pt x="203" y="112"/>
                      <a:pt x="251" y="56"/>
                    </a:cubicBezTo>
                    <a:cubicBezTo>
                      <a:pt x="299" y="0"/>
                      <a:pt x="346" y="3"/>
                      <a:pt x="386" y="10"/>
                    </a:cubicBezTo>
                    <a:cubicBezTo>
                      <a:pt x="425" y="17"/>
                      <a:pt x="452" y="60"/>
                      <a:pt x="487" y="101"/>
                    </a:cubicBezTo>
                    <a:cubicBezTo>
                      <a:pt x="522" y="142"/>
                      <a:pt x="555" y="193"/>
                      <a:pt x="596" y="257"/>
                    </a:cubicBezTo>
                    <a:cubicBezTo>
                      <a:pt x="637" y="321"/>
                      <a:pt x="696" y="429"/>
                      <a:pt x="734" y="485"/>
                    </a:cubicBezTo>
                    <a:cubicBezTo>
                      <a:pt x="772" y="541"/>
                      <a:pt x="790" y="560"/>
                      <a:pt x="824" y="593"/>
                    </a:cubicBezTo>
                    <a:cubicBezTo>
                      <a:pt x="858" y="626"/>
                      <a:pt x="893" y="655"/>
                      <a:pt x="938" y="683"/>
                    </a:cubicBezTo>
                    <a:cubicBezTo>
                      <a:pt x="983" y="711"/>
                      <a:pt x="1043" y="741"/>
                      <a:pt x="1094" y="761"/>
                    </a:cubicBezTo>
                    <a:cubicBezTo>
                      <a:pt x="1145" y="781"/>
                      <a:pt x="1189" y="792"/>
                      <a:pt x="1244" y="803"/>
                    </a:cubicBezTo>
                    <a:cubicBezTo>
                      <a:pt x="1299" y="814"/>
                      <a:pt x="1387" y="822"/>
                      <a:pt x="1424" y="827"/>
                    </a:cubicBezTo>
                  </a:path>
                </a:pathLst>
              </a:custGeom>
              <a:noFill/>
              <a:ln w="9525" cap="flat" cmpd="sng">
                <a:solidFill>
                  <a:srgbClr val="000000"/>
                </a:solidFill>
                <a:prstDash val="solid"/>
                <a:round/>
                <a:headEnd/>
                <a:tailEnd/>
              </a:ln>
              <a:effectLst/>
            </p:spPr>
            <p:txBody>
              <a:bodyPr/>
              <a:lstStyle/>
              <a:p>
                <a:endParaRPr lang="zh-CN" altLang="en-US"/>
              </a:p>
            </p:txBody>
          </p:sp>
          <p:sp>
            <p:nvSpPr>
              <p:cNvPr id="860170" name="Line 10"/>
              <p:cNvSpPr>
                <a:spLocks noChangeShapeType="1"/>
              </p:cNvSpPr>
              <p:nvPr/>
            </p:nvSpPr>
            <p:spPr bwMode="auto">
              <a:xfrm>
                <a:off x="3477" y="575"/>
                <a:ext cx="7" cy="1220"/>
              </a:xfrm>
              <a:prstGeom prst="line">
                <a:avLst/>
              </a:prstGeom>
              <a:noFill/>
              <a:ln w="9525">
                <a:solidFill>
                  <a:srgbClr val="000000"/>
                </a:solidFill>
                <a:round/>
                <a:headEnd/>
                <a:tailEnd/>
              </a:ln>
              <a:effectLst/>
            </p:spPr>
            <p:txBody>
              <a:bodyPr/>
              <a:lstStyle/>
              <a:p>
                <a:endParaRPr lang="zh-CN" altLang="en-US"/>
              </a:p>
            </p:txBody>
          </p:sp>
          <p:sp>
            <p:nvSpPr>
              <p:cNvPr id="860171" name="Line 11"/>
              <p:cNvSpPr>
                <a:spLocks noChangeShapeType="1"/>
              </p:cNvSpPr>
              <p:nvPr/>
            </p:nvSpPr>
            <p:spPr bwMode="auto">
              <a:xfrm>
                <a:off x="3954" y="1262"/>
                <a:ext cx="0" cy="527"/>
              </a:xfrm>
              <a:prstGeom prst="line">
                <a:avLst/>
              </a:prstGeom>
              <a:noFill/>
              <a:ln w="9525">
                <a:solidFill>
                  <a:srgbClr val="000000"/>
                </a:solidFill>
                <a:round/>
                <a:headEnd/>
                <a:tailEnd/>
              </a:ln>
              <a:effectLst/>
            </p:spPr>
            <p:txBody>
              <a:bodyPr/>
              <a:lstStyle/>
              <a:p>
                <a:endParaRPr lang="zh-CN" altLang="en-US"/>
              </a:p>
            </p:txBody>
          </p:sp>
          <p:sp>
            <p:nvSpPr>
              <p:cNvPr id="860172" name="Line 12"/>
              <p:cNvSpPr>
                <a:spLocks noChangeShapeType="1"/>
              </p:cNvSpPr>
              <p:nvPr/>
            </p:nvSpPr>
            <p:spPr bwMode="auto">
              <a:xfrm flipH="1">
                <a:off x="3954" y="1324"/>
                <a:ext cx="52" cy="64"/>
              </a:xfrm>
              <a:prstGeom prst="line">
                <a:avLst/>
              </a:prstGeom>
              <a:noFill/>
              <a:ln w="9525">
                <a:solidFill>
                  <a:srgbClr val="000000"/>
                </a:solidFill>
                <a:round/>
                <a:headEnd/>
                <a:tailEnd/>
              </a:ln>
              <a:effectLst/>
            </p:spPr>
            <p:txBody>
              <a:bodyPr/>
              <a:lstStyle/>
              <a:p>
                <a:endParaRPr lang="zh-CN" altLang="en-US"/>
              </a:p>
            </p:txBody>
          </p:sp>
          <p:sp>
            <p:nvSpPr>
              <p:cNvPr id="860173" name="Line 13"/>
              <p:cNvSpPr>
                <a:spLocks noChangeShapeType="1"/>
              </p:cNvSpPr>
              <p:nvPr/>
            </p:nvSpPr>
            <p:spPr bwMode="auto">
              <a:xfrm flipH="1">
                <a:off x="3954" y="1388"/>
                <a:ext cx="106" cy="126"/>
              </a:xfrm>
              <a:prstGeom prst="line">
                <a:avLst/>
              </a:prstGeom>
              <a:noFill/>
              <a:ln w="9525">
                <a:solidFill>
                  <a:srgbClr val="000000"/>
                </a:solidFill>
                <a:round/>
                <a:headEnd/>
                <a:tailEnd/>
              </a:ln>
              <a:effectLst/>
            </p:spPr>
            <p:txBody>
              <a:bodyPr/>
              <a:lstStyle/>
              <a:p>
                <a:endParaRPr lang="zh-CN" altLang="en-US"/>
              </a:p>
            </p:txBody>
          </p:sp>
          <p:sp>
            <p:nvSpPr>
              <p:cNvPr id="860174" name="Line 14"/>
              <p:cNvSpPr>
                <a:spLocks noChangeShapeType="1"/>
              </p:cNvSpPr>
              <p:nvPr/>
            </p:nvSpPr>
            <p:spPr bwMode="auto">
              <a:xfrm flipH="1">
                <a:off x="3954" y="1451"/>
                <a:ext cx="158" cy="187"/>
              </a:xfrm>
              <a:prstGeom prst="line">
                <a:avLst/>
              </a:prstGeom>
              <a:noFill/>
              <a:ln w="9525">
                <a:solidFill>
                  <a:srgbClr val="000000"/>
                </a:solidFill>
                <a:round/>
                <a:headEnd/>
                <a:tailEnd/>
              </a:ln>
              <a:effectLst/>
            </p:spPr>
            <p:txBody>
              <a:bodyPr/>
              <a:lstStyle/>
              <a:p>
                <a:endParaRPr lang="zh-CN" altLang="en-US"/>
              </a:p>
            </p:txBody>
          </p:sp>
          <p:sp>
            <p:nvSpPr>
              <p:cNvPr id="860175" name="Line 15"/>
              <p:cNvSpPr>
                <a:spLocks noChangeShapeType="1"/>
              </p:cNvSpPr>
              <p:nvPr/>
            </p:nvSpPr>
            <p:spPr bwMode="auto">
              <a:xfrm flipH="1">
                <a:off x="3954" y="1492"/>
                <a:ext cx="222" cy="259"/>
              </a:xfrm>
              <a:prstGeom prst="line">
                <a:avLst/>
              </a:prstGeom>
              <a:noFill/>
              <a:ln w="9525">
                <a:solidFill>
                  <a:srgbClr val="000000"/>
                </a:solidFill>
                <a:round/>
                <a:headEnd/>
                <a:tailEnd/>
              </a:ln>
              <a:effectLst/>
            </p:spPr>
            <p:txBody>
              <a:bodyPr/>
              <a:lstStyle/>
              <a:p>
                <a:endParaRPr lang="zh-CN" altLang="en-US"/>
              </a:p>
            </p:txBody>
          </p:sp>
          <p:sp>
            <p:nvSpPr>
              <p:cNvPr id="860176" name="Line 16"/>
              <p:cNvSpPr>
                <a:spLocks noChangeShapeType="1"/>
              </p:cNvSpPr>
              <p:nvPr/>
            </p:nvSpPr>
            <p:spPr bwMode="auto">
              <a:xfrm flipH="1">
                <a:off x="4006" y="1532"/>
                <a:ext cx="231" cy="263"/>
              </a:xfrm>
              <a:prstGeom prst="line">
                <a:avLst/>
              </a:prstGeom>
              <a:noFill/>
              <a:ln w="9525">
                <a:solidFill>
                  <a:srgbClr val="000000"/>
                </a:solidFill>
                <a:round/>
                <a:headEnd/>
                <a:tailEnd/>
              </a:ln>
              <a:effectLst/>
            </p:spPr>
            <p:txBody>
              <a:bodyPr/>
              <a:lstStyle/>
              <a:p>
                <a:endParaRPr lang="zh-CN" altLang="en-US"/>
              </a:p>
            </p:txBody>
          </p:sp>
          <p:sp>
            <p:nvSpPr>
              <p:cNvPr id="860177" name="Line 17"/>
              <p:cNvSpPr>
                <a:spLocks noChangeShapeType="1"/>
              </p:cNvSpPr>
              <p:nvPr/>
            </p:nvSpPr>
            <p:spPr bwMode="auto">
              <a:xfrm flipH="1">
                <a:off x="4095" y="1577"/>
                <a:ext cx="191" cy="207"/>
              </a:xfrm>
              <a:prstGeom prst="line">
                <a:avLst/>
              </a:prstGeom>
              <a:noFill/>
              <a:ln w="9525">
                <a:solidFill>
                  <a:srgbClr val="000000"/>
                </a:solidFill>
                <a:round/>
                <a:headEnd/>
                <a:tailEnd/>
              </a:ln>
              <a:effectLst/>
            </p:spPr>
            <p:txBody>
              <a:bodyPr/>
              <a:lstStyle/>
              <a:p>
                <a:endParaRPr lang="zh-CN" altLang="en-US"/>
              </a:p>
            </p:txBody>
          </p:sp>
          <p:sp>
            <p:nvSpPr>
              <p:cNvPr id="860178" name="Line 18"/>
              <p:cNvSpPr>
                <a:spLocks noChangeShapeType="1"/>
              </p:cNvSpPr>
              <p:nvPr/>
            </p:nvSpPr>
            <p:spPr bwMode="auto">
              <a:xfrm flipH="1">
                <a:off x="4182" y="1603"/>
                <a:ext cx="168" cy="187"/>
              </a:xfrm>
              <a:prstGeom prst="line">
                <a:avLst/>
              </a:prstGeom>
              <a:noFill/>
              <a:ln w="9525">
                <a:solidFill>
                  <a:srgbClr val="000000"/>
                </a:solidFill>
                <a:round/>
                <a:headEnd/>
                <a:tailEnd/>
              </a:ln>
              <a:effectLst/>
            </p:spPr>
            <p:txBody>
              <a:bodyPr/>
              <a:lstStyle/>
              <a:p>
                <a:endParaRPr lang="zh-CN" altLang="en-US"/>
              </a:p>
            </p:txBody>
          </p:sp>
          <p:sp>
            <p:nvSpPr>
              <p:cNvPr id="860179" name="Line 19"/>
              <p:cNvSpPr>
                <a:spLocks noChangeShapeType="1"/>
              </p:cNvSpPr>
              <p:nvPr/>
            </p:nvSpPr>
            <p:spPr bwMode="auto">
              <a:xfrm flipH="1">
                <a:off x="4280" y="1627"/>
                <a:ext cx="139" cy="153"/>
              </a:xfrm>
              <a:prstGeom prst="line">
                <a:avLst/>
              </a:prstGeom>
              <a:noFill/>
              <a:ln w="9525">
                <a:solidFill>
                  <a:srgbClr val="000000"/>
                </a:solidFill>
                <a:round/>
                <a:headEnd/>
                <a:tailEnd/>
              </a:ln>
              <a:effectLst/>
            </p:spPr>
            <p:txBody>
              <a:bodyPr/>
              <a:lstStyle/>
              <a:p>
                <a:endParaRPr lang="zh-CN" altLang="en-US"/>
              </a:p>
            </p:txBody>
          </p:sp>
          <p:sp>
            <p:nvSpPr>
              <p:cNvPr id="860180" name="Line 20"/>
              <p:cNvSpPr>
                <a:spLocks noChangeShapeType="1"/>
              </p:cNvSpPr>
              <p:nvPr/>
            </p:nvSpPr>
            <p:spPr bwMode="auto">
              <a:xfrm flipH="1">
                <a:off x="4371" y="1654"/>
                <a:ext cx="107" cy="126"/>
              </a:xfrm>
              <a:prstGeom prst="line">
                <a:avLst/>
              </a:prstGeom>
              <a:noFill/>
              <a:ln w="9525">
                <a:solidFill>
                  <a:srgbClr val="000000"/>
                </a:solidFill>
                <a:round/>
                <a:headEnd/>
                <a:tailEnd/>
              </a:ln>
              <a:effectLst/>
            </p:spPr>
            <p:txBody>
              <a:bodyPr/>
              <a:lstStyle/>
              <a:p>
                <a:endParaRPr lang="zh-CN" altLang="en-US"/>
              </a:p>
            </p:txBody>
          </p:sp>
          <p:sp>
            <p:nvSpPr>
              <p:cNvPr id="860181" name="Line 21"/>
              <p:cNvSpPr>
                <a:spLocks noChangeShapeType="1"/>
              </p:cNvSpPr>
              <p:nvPr/>
            </p:nvSpPr>
            <p:spPr bwMode="auto">
              <a:xfrm flipH="1">
                <a:off x="4441" y="1671"/>
                <a:ext cx="97" cy="113"/>
              </a:xfrm>
              <a:prstGeom prst="line">
                <a:avLst/>
              </a:prstGeom>
              <a:noFill/>
              <a:ln w="9525">
                <a:solidFill>
                  <a:srgbClr val="000000"/>
                </a:solidFill>
                <a:round/>
                <a:headEnd/>
                <a:tailEnd/>
              </a:ln>
              <a:effectLst/>
            </p:spPr>
            <p:txBody>
              <a:bodyPr/>
              <a:lstStyle/>
              <a:p>
                <a:endParaRPr lang="zh-CN" altLang="en-US"/>
              </a:p>
            </p:txBody>
          </p:sp>
          <p:sp>
            <p:nvSpPr>
              <p:cNvPr id="860182" name="Line 22"/>
              <p:cNvSpPr>
                <a:spLocks noChangeShapeType="1"/>
              </p:cNvSpPr>
              <p:nvPr/>
            </p:nvSpPr>
            <p:spPr bwMode="auto">
              <a:xfrm flipH="1">
                <a:off x="4676" y="1701"/>
                <a:ext cx="71" cy="79"/>
              </a:xfrm>
              <a:prstGeom prst="line">
                <a:avLst/>
              </a:prstGeom>
              <a:noFill/>
              <a:ln w="9525">
                <a:solidFill>
                  <a:srgbClr val="000000"/>
                </a:solidFill>
                <a:round/>
                <a:headEnd/>
                <a:tailEnd/>
              </a:ln>
              <a:effectLst/>
            </p:spPr>
            <p:txBody>
              <a:bodyPr/>
              <a:lstStyle/>
              <a:p>
                <a:endParaRPr lang="zh-CN" altLang="en-US"/>
              </a:p>
            </p:txBody>
          </p:sp>
          <p:sp>
            <p:nvSpPr>
              <p:cNvPr id="860183" name="Text Box 23"/>
              <p:cNvSpPr txBox="1">
                <a:spLocks noChangeArrowheads="1"/>
              </p:cNvSpPr>
              <p:nvPr/>
            </p:nvSpPr>
            <p:spPr bwMode="auto">
              <a:xfrm>
                <a:off x="3810" y="1762"/>
                <a:ext cx="394" cy="394"/>
              </a:xfrm>
              <a:prstGeom prst="rect">
                <a:avLst/>
              </a:prstGeom>
              <a:noFill/>
              <a:ln w="9525">
                <a:noFill/>
                <a:miter lim="800000"/>
                <a:headEnd/>
                <a:tailEnd/>
              </a:ln>
            </p:spPr>
            <p:txBody>
              <a:bodyPr/>
              <a:lstStyle/>
              <a:p>
                <a:pPr algn="just"/>
                <a:r>
                  <a:rPr kumimoji="0" lang="en-US" altLang="zh-CN" sz="2000" i="1">
                    <a:solidFill>
                      <a:srgbClr val="000000"/>
                    </a:solidFill>
                    <a:ea typeface="楷体_GB2312" pitchFamily="49" charset="-122"/>
                    <a:cs typeface="Angsana New" pitchFamily="18" charset="-34"/>
                  </a:rPr>
                  <a:t>E</a:t>
                </a:r>
                <a:r>
                  <a:rPr kumimoji="0" lang="en-US" altLang="zh-CN" sz="2000" i="1" baseline="-25000">
                    <a:solidFill>
                      <a:srgbClr val="000000"/>
                    </a:solidFill>
                    <a:ea typeface="楷体_GB2312" pitchFamily="49" charset="-122"/>
                    <a:cs typeface="Angsana New" pitchFamily="18" charset="-34"/>
                  </a:rPr>
                  <a:t>c</a:t>
                </a:r>
                <a:endParaRPr kumimoji="0" lang="en-US" altLang="zh-CN" sz="2000">
                  <a:latin typeface="Arial" pitchFamily="34" charset="0"/>
                  <a:ea typeface="楷体_GB2312" pitchFamily="49" charset="-122"/>
                  <a:cs typeface="Angsana New" pitchFamily="18" charset="-34"/>
                </a:endParaRPr>
              </a:p>
            </p:txBody>
          </p:sp>
          <p:sp>
            <p:nvSpPr>
              <p:cNvPr id="860184" name="Line 24"/>
              <p:cNvSpPr>
                <a:spLocks noChangeShapeType="1"/>
              </p:cNvSpPr>
              <p:nvPr/>
            </p:nvSpPr>
            <p:spPr bwMode="auto">
              <a:xfrm flipH="1">
                <a:off x="4506" y="1686"/>
                <a:ext cx="92" cy="104"/>
              </a:xfrm>
              <a:prstGeom prst="line">
                <a:avLst/>
              </a:prstGeom>
              <a:noFill/>
              <a:ln w="9525">
                <a:solidFill>
                  <a:srgbClr val="000000"/>
                </a:solidFill>
                <a:round/>
                <a:headEnd/>
                <a:tailEnd/>
              </a:ln>
              <a:effectLst/>
            </p:spPr>
            <p:txBody>
              <a:bodyPr/>
              <a:lstStyle/>
              <a:p>
                <a:endParaRPr lang="zh-CN" altLang="en-US"/>
              </a:p>
            </p:txBody>
          </p:sp>
          <p:sp>
            <p:nvSpPr>
              <p:cNvPr id="860185" name="Line 25"/>
              <p:cNvSpPr>
                <a:spLocks noChangeShapeType="1"/>
              </p:cNvSpPr>
              <p:nvPr/>
            </p:nvSpPr>
            <p:spPr bwMode="auto">
              <a:xfrm flipH="1">
                <a:off x="4586" y="1695"/>
                <a:ext cx="87" cy="94"/>
              </a:xfrm>
              <a:prstGeom prst="line">
                <a:avLst/>
              </a:prstGeom>
              <a:noFill/>
              <a:ln w="9525">
                <a:solidFill>
                  <a:srgbClr val="000000"/>
                </a:solidFill>
                <a:round/>
                <a:headEnd/>
                <a:tailEnd/>
              </a:ln>
              <a:effectLst/>
            </p:spPr>
            <p:txBody>
              <a:bodyPr/>
              <a:lstStyle/>
              <a:p>
                <a:endParaRPr lang="zh-CN" altLang="en-US"/>
              </a:p>
            </p:txBody>
          </p:sp>
          <p:sp>
            <p:nvSpPr>
              <p:cNvPr id="860186" name="Text Box 26"/>
              <p:cNvSpPr txBox="1">
                <a:spLocks noChangeArrowheads="1"/>
              </p:cNvSpPr>
              <p:nvPr/>
            </p:nvSpPr>
            <p:spPr bwMode="auto">
              <a:xfrm>
                <a:off x="2725" y="203"/>
                <a:ext cx="581" cy="459"/>
              </a:xfrm>
              <a:prstGeom prst="rect">
                <a:avLst/>
              </a:prstGeom>
              <a:noFill/>
              <a:ln w="9525">
                <a:noFill/>
                <a:miter lim="800000"/>
                <a:headEnd/>
                <a:tailEnd/>
              </a:ln>
              <a:effectLst/>
            </p:spPr>
            <p:txBody>
              <a:bodyPr/>
              <a:lstStyle/>
              <a:p>
                <a:pPr algn="just"/>
                <a:r>
                  <a:rPr kumimoji="0" lang="en-US" altLang="zh-CN">
                    <a:effectLst>
                      <a:outerShdw blurRad="38100" dist="38100" dir="2700000" algn="tl">
                        <a:srgbClr val="C0C0C0"/>
                      </a:outerShdw>
                    </a:effectLst>
                  </a:rPr>
                  <a:t>A</a:t>
                </a:r>
                <a:r>
                  <a:rPr kumimoji="0" lang="en-US" altLang="zh-CN" sz="2400">
                    <a:solidFill>
                      <a:srgbClr val="000000"/>
                    </a:solidFill>
                    <a:effectLst>
                      <a:outerShdw blurRad="38100" dist="38100" dir="2700000" algn="tl">
                        <a:srgbClr val="C0C0C0"/>
                      </a:outerShdw>
                    </a:effectLst>
                    <a:ea typeface="楷体_GB2312" pitchFamily="49" charset="-122"/>
                    <a:cs typeface="Angsana New" pitchFamily="18" charset="-34"/>
                  </a:rPr>
                  <a:t>%</a:t>
                </a:r>
              </a:p>
            </p:txBody>
          </p:sp>
          <p:sp>
            <p:nvSpPr>
              <p:cNvPr id="860187" name="Text Box 27"/>
              <p:cNvSpPr txBox="1">
                <a:spLocks noChangeArrowheads="1"/>
              </p:cNvSpPr>
              <p:nvPr/>
            </p:nvSpPr>
            <p:spPr bwMode="auto">
              <a:xfrm>
                <a:off x="3316" y="1762"/>
                <a:ext cx="394" cy="394"/>
              </a:xfrm>
              <a:prstGeom prst="rect">
                <a:avLst/>
              </a:prstGeom>
              <a:noFill/>
              <a:ln w="9525">
                <a:noFill/>
                <a:miter lim="800000"/>
                <a:headEnd/>
                <a:tailEnd/>
              </a:ln>
            </p:spPr>
            <p:txBody>
              <a:bodyPr/>
              <a:lstStyle/>
              <a:p>
                <a:pPr algn="just"/>
                <a:r>
                  <a:rPr kumimoji="0" lang="en-US" altLang="zh-CN" sz="2000" i="1" dirty="0" err="1">
                    <a:solidFill>
                      <a:srgbClr val="000000"/>
                    </a:solidFill>
                    <a:ea typeface="楷体_GB2312" pitchFamily="49" charset="-122"/>
                    <a:cs typeface="Angsana New" pitchFamily="18" charset="-34"/>
                  </a:rPr>
                  <a:t>E</a:t>
                </a:r>
                <a:r>
                  <a:rPr kumimoji="0" lang="en-US" altLang="zh-CN" sz="2000" i="1" baseline="-25000" dirty="0" err="1">
                    <a:solidFill>
                      <a:srgbClr val="000000"/>
                    </a:solidFill>
                    <a:ea typeface="楷体_GB2312" pitchFamily="49" charset="-122"/>
                    <a:cs typeface="Angsana New" pitchFamily="18" charset="-34"/>
                  </a:rPr>
                  <a:t>e</a:t>
                </a:r>
                <a:endParaRPr kumimoji="0" lang="en-US" altLang="zh-CN" sz="2000" dirty="0">
                  <a:latin typeface="Arial" pitchFamily="34" charset="0"/>
                  <a:ea typeface="楷体_GB2312" pitchFamily="49" charset="-122"/>
                  <a:cs typeface="Angsana New" pitchFamily="18" charset="-34"/>
                </a:endParaRPr>
              </a:p>
            </p:txBody>
          </p:sp>
        </p:grpSp>
        <p:sp>
          <p:nvSpPr>
            <p:cNvPr id="860188" name="Text Box 28"/>
            <p:cNvSpPr txBox="1">
              <a:spLocks noChangeArrowheads="1"/>
            </p:cNvSpPr>
            <p:nvPr/>
          </p:nvSpPr>
          <p:spPr bwMode="auto">
            <a:xfrm>
              <a:off x="1746" y="2655"/>
              <a:ext cx="3265" cy="276"/>
            </a:xfrm>
            <a:prstGeom prst="rect">
              <a:avLst/>
            </a:prstGeom>
            <a:solidFill>
              <a:srgbClr val="FFFFFF"/>
            </a:solidFill>
            <a:ln w="9525">
              <a:noFill/>
              <a:miter lim="800000"/>
              <a:headEnd/>
              <a:tailEnd/>
            </a:ln>
          </p:spPr>
          <p:txBody>
            <a:bodyPr lIns="0" tIns="0" rIns="0" bIns="0"/>
            <a:lstStyle/>
            <a:p>
              <a:r>
                <a:rPr kumimoji="0" lang="zh-CN" altLang="en-US" sz="2400" dirty="0">
                  <a:ea typeface="宋体" pitchFamily="2" charset="-122"/>
                  <a:cs typeface="Angsana New" pitchFamily="18" charset="-34"/>
                </a:rPr>
                <a:t>图 分子能量分布示意图</a:t>
              </a:r>
              <a:endParaRPr kumimoji="0" lang="zh-CN" altLang="en-US" sz="2400" dirty="0">
                <a:latin typeface="Arial" pitchFamily="34" charset="0"/>
                <a:ea typeface="宋体" pitchFamily="2" charset="-122"/>
              </a:endParaRPr>
            </a:p>
          </p:txBody>
        </p:sp>
      </p:grpSp>
      <p:sp>
        <p:nvSpPr>
          <p:cNvPr id="860189" name="AutoShape 29"/>
          <p:cNvSpPr>
            <a:spLocks noChangeArrowheads="1"/>
          </p:cNvSpPr>
          <p:nvPr/>
        </p:nvSpPr>
        <p:spPr bwMode="auto">
          <a:xfrm>
            <a:off x="5940425" y="1341438"/>
            <a:ext cx="3203575" cy="935037"/>
          </a:xfrm>
          <a:prstGeom prst="wedgeRoundRectCallout">
            <a:avLst>
              <a:gd name="adj1" fmla="val -41329"/>
              <a:gd name="adj2" fmla="val 144398"/>
              <a:gd name="adj3" fmla="val 16667"/>
            </a:avLst>
          </a:prstGeom>
          <a:solidFill>
            <a:schemeClr val="accent1"/>
          </a:solidFill>
          <a:ln w="9525">
            <a:solidFill>
              <a:srgbClr val="CC99FF"/>
            </a:solidFill>
            <a:miter lim="800000"/>
            <a:headEnd/>
            <a:tailEnd/>
          </a:ln>
          <a:effectLst/>
        </p:spPr>
        <p:txBody>
          <a:bodyPr lIns="90000" tIns="46800" rIns="90000" bIns="46800"/>
          <a:lstStyle/>
          <a:p>
            <a:pPr algn="l">
              <a:spcBef>
                <a:spcPct val="20000"/>
              </a:spcBef>
              <a:buClr>
                <a:schemeClr val="folHlink"/>
              </a:buClr>
              <a:buFont typeface="Wingdings" pitchFamily="2" charset="2"/>
              <a:buNone/>
            </a:pPr>
            <a:r>
              <a:rPr kumimoji="0" lang="zh-CN" altLang="en-US" sz="2400">
                <a:solidFill>
                  <a:srgbClr val="0000FF"/>
                </a:solidFill>
              </a:rPr>
              <a:t>气体分子能量分布类似于分子速度分布</a:t>
            </a:r>
          </a:p>
        </p:txBody>
      </p:sp>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
          <p:cNvSpPr txBox="1">
            <a:spLocks noChangeArrowheads="1"/>
          </p:cNvSpPr>
          <p:nvPr/>
        </p:nvSpPr>
        <p:spPr bwMode="auto">
          <a:xfrm>
            <a:off x="642910" y="1285860"/>
            <a:ext cx="4451350" cy="519112"/>
          </a:xfrm>
          <a:prstGeom prst="rect">
            <a:avLst/>
          </a:prstGeom>
          <a:noFill/>
          <a:ln w="9525">
            <a:noFill/>
            <a:miter lim="800000"/>
            <a:headEnd/>
            <a:tailEnd/>
          </a:ln>
        </p:spPr>
        <p:txBody>
          <a:bodyPr wrap="none">
            <a:spAutoFit/>
          </a:bodyPr>
          <a:lstStyle/>
          <a:p>
            <a:r>
              <a:rPr kumimoji="1" lang="zh-CN" altLang="en-US" sz="2800" b="0" dirty="0">
                <a:latin typeface="Times New Roman" pitchFamily="18" charset="0"/>
              </a:rPr>
              <a:t>发生反应的两个基本前提：</a:t>
            </a:r>
          </a:p>
        </p:txBody>
      </p:sp>
      <p:sp>
        <p:nvSpPr>
          <p:cNvPr id="4" name="Text Box 12"/>
          <p:cNvSpPr txBox="1">
            <a:spLocks noChangeArrowheads="1"/>
          </p:cNvSpPr>
          <p:nvPr/>
        </p:nvSpPr>
        <p:spPr bwMode="auto">
          <a:xfrm>
            <a:off x="428596" y="1857364"/>
            <a:ext cx="7572428" cy="954107"/>
          </a:xfrm>
          <a:prstGeom prst="rect">
            <a:avLst/>
          </a:prstGeom>
          <a:noFill/>
          <a:ln w="9525">
            <a:noFill/>
            <a:miter lim="800000"/>
            <a:headEnd/>
            <a:tailEnd/>
          </a:ln>
        </p:spPr>
        <p:txBody>
          <a:bodyPr wrap="square">
            <a:spAutoFit/>
          </a:bodyPr>
          <a:lstStyle/>
          <a:p>
            <a:pPr marL="180000" indent="-180000">
              <a:buFontTx/>
              <a:buChar char="•"/>
            </a:pPr>
            <a:r>
              <a:rPr kumimoji="1" lang="zh-CN" altLang="en-US" sz="2800" dirty="0" smtClean="0">
                <a:solidFill>
                  <a:srgbClr val="0000CC"/>
                </a:solidFill>
                <a:latin typeface="Times New Roman" pitchFamily="18" charset="0"/>
              </a:rPr>
              <a:t>发生</a:t>
            </a:r>
            <a:r>
              <a:rPr kumimoji="1" lang="zh-CN" altLang="en-US" sz="2800" dirty="0">
                <a:solidFill>
                  <a:srgbClr val="0000CC"/>
                </a:solidFill>
                <a:latin typeface="Times New Roman" pitchFamily="18" charset="0"/>
              </a:rPr>
              <a:t>碰撞的分子应有足够高的</a:t>
            </a:r>
            <a:r>
              <a:rPr kumimoji="1" lang="zh-CN" altLang="en-US" sz="2800" dirty="0" smtClean="0">
                <a:solidFill>
                  <a:srgbClr val="0000CC"/>
                </a:solidFill>
                <a:latin typeface="Times New Roman" pitchFamily="18" charset="0"/>
              </a:rPr>
              <a:t>能量</a:t>
            </a:r>
            <a:endParaRPr kumimoji="1" lang="en-US" altLang="zh-CN" sz="2800" dirty="0" smtClean="0">
              <a:solidFill>
                <a:srgbClr val="0000CC"/>
              </a:solidFill>
              <a:latin typeface="Times New Roman" pitchFamily="18" charset="0"/>
            </a:endParaRPr>
          </a:p>
          <a:p>
            <a:pPr>
              <a:buFontTx/>
              <a:buChar char="•"/>
            </a:pPr>
            <a:r>
              <a:rPr kumimoji="1" lang="zh-CN" altLang="en-US" sz="2800" dirty="0" smtClean="0">
                <a:solidFill>
                  <a:srgbClr val="0000CC"/>
                </a:solidFill>
                <a:latin typeface="宋体" charset="-122"/>
              </a:rPr>
              <a:t>碰撞的几何方位要适当</a:t>
            </a:r>
            <a:endParaRPr kumimoji="1" lang="zh-CN" altLang="en-US" sz="2800" b="0" dirty="0">
              <a:solidFill>
                <a:srgbClr val="0000CC"/>
              </a:solidFill>
              <a:latin typeface="Times New Roman" pitchFamily="18" charset="0"/>
            </a:endParaRPr>
          </a:p>
        </p:txBody>
      </p:sp>
      <p:graphicFrame>
        <p:nvGraphicFramePr>
          <p:cNvPr id="7" name="Object 15"/>
          <p:cNvGraphicFramePr>
            <a:graphicFrameLocks noChangeAspect="1"/>
          </p:cNvGraphicFramePr>
          <p:nvPr/>
        </p:nvGraphicFramePr>
        <p:xfrm>
          <a:off x="1071538" y="3500438"/>
          <a:ext cx="3124200" cy="608012"/>
        </p:xfrm>
        <a:graphic>
          <a:graphicData uri="http://schemas.openxmlformats.org/presentationml/2006/ole">
            <p:oleObj spid="_x0000_s959492" name="公式" r:id="rId4" imgW="1434960" imgH="279360" progId="Equation.3">
              <p:embed/>
            </p:oleObj>
          </a:graphicData>
        </a:graphic>
      </p:graphicFrame>
      <p:graphicFrame>
        <p:nvGraphicFramePr>
          <p:cNvPr id="6" name="Object 14"/>
          <p:cNvGraphicFramePr>
            <a:graphicFrameLocks noChangeAspect="1"/>
          </p:cNvGraphicFramePr>
          <p:nvPr/>
        </p:nvGraphicFramePr>
        <p:xfrm>
          <a:off x="500034" y="2714620"/>
          <a:ext cx="6019800" cy="641350"/>
        </p:xfrm>
        <a:graphic>
          <a:graphicData uri="http://schemas.openxmlformats.org/presentationml/2006/ole">
            <p:oleObj spid="_x0000_s959491" name="Microsoft 公式 3.0" r:id="rId5" imgW="2145960" imgH="228600" progId="Equation.3">
              <p:embed/>
            </p:oleObj>
          </a:graphicData>
        </a:graphic>
      </p:graphicFrame>
    </p:spTree>
    <p:controls>
      <p:control spid="959490" name="ShockwaveFlash1" r:id="rId2" imgW="4140666" imgH="2808038"/>
    </p:controls>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left)">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1643042" y="285728"/>
            <a:ext cx="3024188" cy="579437"/>
          </a:xfrm>
          <a:prstGeom prst="rect">
            <a:avLst/>
          </a:prstGeom>
          <a:noFill/>
          <a:ln w="9525">
            <a:noFill/>
            <a:miter lim="800000"/>
            <a:headEnd/>
            <a:tailEnd/>
          </a:ln>
        </p:spPr>
        <p:txBody>
          <a:bodyPr>
            <a:spAutoFit/>
          </a:bodyPr>
          <a:lstStyle/>
          <a:p>
            <a:r>
              <a:rPr lang="zh-CN" altLang="en-US" sz="3200" dirty="0">
                <a:solidFill>
                  <a:schemeClr val="accent2"/>
                </a:solidFill>
                <a:latin typeface="楷体_GB2312" pitchFamily="49" charset="-122"/>
                <a:ea typeface="楷体_GB2312" pitchFamily="49" charset="-122"/>
              </a:rPr>
              <a:t>过渡态理论</a:t>
            </a:r>
          </a:p>
        </p:txBody>
      </p:sp>
      <p:sp>
        <p:nvSpPr>
          <p:cNvPr id="321539" name="Rectangle 3"/>
          <p:cNvSpPr>
            <a:spLocks noChangeArrowheads="1"/>
          </p:cNvSpPr>
          <p:nvPr/>
        </p:nvSpPr>
        <p:spPr bwMode="auto">
          <a:xfrm>
            <a:off x="395288" y="1196975"/>
            <a:ext cx="8321675" cy="1552575"/>
          </a:xfrm>
          <a:prstGeom prst="rect">
            <a:avLst/>
          </a:prstGeom>
          <a:noFill/>
          <a:ln w="9525">
            <a:noFill/>
            <a:miter lim="800000"/>
            <a:headEnd/>
            <a:tailEnd/>
          </a:ln>
        </p:spPr>
        <p:txBody>
          <a:bodyPr>
            <a:spAutoFit/>
          </a:bodyPr>
          <a:lstStyle/>
          <a:p>
            <a:r>
              <a:rPr lang="zh-CN" altLang="en-US" sz="2400" b="0">
                <a:latin typeface="楷体_GB2312" pitchFamily="49" charset="-122"/>
                <a:ea typeface="楷体_GB2312" pitchFamily="49" charset="-122"/>
              </a:rPr>
              <a:t>具有足够能量的分子彼此以适当的空间取向相互靠近到一定程度时，会引起分子或原子内部结构的连续性变化，使原来以化学键结合的原子间的距离变长，而没有结合的原子间的距离变短，形成了过渡态的构型，称为</a:t>
            </a:r>
            <a:r>
              <a:rPr lang="zh-CN" altLang="en-US" sz="2400">
                <a:latin typeface="楷体_GB2312" pitchFamily="49" charset="-122"/>
                <a:ea typeface="楷体_GB2312" pitchFamily="49" charset="-122"/>
              </a:rPr>
              <a:t>活化络合物</a:t>
            </a:r>
            <a:r>
              <a:rPr lang="zh-CN" altLang="en-US" sz="2400" b="0">
                <a:latin typeface="楷体_GB2312" pitchFamily="49" charset="-122"/>
                <a:ea typeface="楷体_GB2312" pitchFamily="49" charset="-122"/>
              </a:rPr>
              <a:t>。</a:t>
            </a:r>
          </a:p>
        </p:txBody>
      </p:sp>
      <p:sp>
        <p:nvSpPr>
          <p:cNvPr id="321540" name="Rectangle 4"/>
          <p:cNvSpPr>
            <a:spLocks noChangeArrowheads="1"/>
          </p:cNvSpPr>
          <p:nvPr/>
        </p:nvSpPr>
        <p:spPr bwMode="auto">
          <a:xfrm>
            <a:off x="922338" y="3138488"/>
            <a:ext cx="1624012" cy="457200"/>
          </a:xfrm>
          <a:prstGeom prst="rect">
            <a:avLst/>
          </a:prstGeom>
          <a:noFill/>
          <a:ln w="9525">
            <a:noFill/>
            <a:miter lim="800000"/>
            <a:headEnd/>
            <a:tailEnd/>
          </a:ln>
        </p:spPr>
        <p:txBody>
          <a:bodyPr>
            <a:spAutoFit/>
          </a:bodyPr>
          <a:lstStyle/>
          <a:p>
            <a:r>
              <a:rPr lang="zh-CN" altLang="en-US" sz="2400" b="0">
                <a:solidFill>
                  <a:schemeClr val="accent2"/>
                </a:solidFill>
                <a:latin typeface="楷体_GB2312" pitchFamily="49" charset="-122"/>
                <a:ea typeface="楷体_GB2312" pitchFamily="49" charset="-122"/>
              </a:rPr>
              <a:t>例如：</a:t>
            </a:r>
          </a:p>
        </p:txBody>
      </p:sp>
      <p:grpSp>
        <p:nvGrpSpPr>
          <p:cNvPr id="2" name="Group 5"/>
          <p:cNvGrpSpPr>
            <a:grpSpLocks/>
          </p:cNvGrpSpPr>
          <p:nvPr/>
        </p:nvGrpSpPr>
        <p:grpSpPr bwMode="auto">
          <a:xfrm>
            <a:off x="2224088" y="3676650"/>
            <a:ext cx="6232525" cy="2368550"/>
            <a:chOff x="1151" y="2326"/>
            <a:chExt cx="3926" cy="1492"/>
          </a:xfrm>
        </p:grpSpPr>
        <p:graphicFrame>
          <p:nvGraphicFramePr>
            <p:cNvPr id="68610" name="Object 6"/>
            <p:cNvGraphicFramePr>
              <a:graphicFrameLocks noChangeAspect="1"/>
            </p:cNvGraphicFramePr>
            <p:nvPr/>
          </p:nvGraphicFramePr>
          <p:xfrm>
            <a:off x="1151" y="2326"/>
            <a:ext cx="3926" cy="1038"/>
          </p:xfrm>
          <a:graphic>
            <a:graphicData uri="http://schemas.openxmlformats.org/presentationml/2006/ole">
              <p:oleObj spid="_x0000_s849922" name="CS ChemDraw Drawing" r:id="rId3" imgW="6233040" imgH="1648440" progId="">
                <p:embed/>
              </p:oleObj>
            </a:graphicData>
          </a:graphic>
        </p:graphicFrame>
        <p:sp>
          <p:nvSpPr>
            <p:cNvPr id="68615" name="Rectangle 7"/>
            <p:cNvSpPr>
              <a:spLocks noChangeArrowheads="1"/>
            </p:cNvSpPr>
            <p:nvPr/>
          </p:nvSpPr>
          <p:spPr bwMode="auto">
            <a:xfrm>
              <a:off x="3556" y="2608"/>
              <a:ext cx="916" cy="442"/>
            </a:xfrm>
            <a:prstGeom prst="rect">
              <a:avLst/>
            </a:prstGeom>
            <a:noFill/>
            <a:ln w="9525">
              <a:noFill/>
              <a:miter lim="800000"/>
              <a:headEnd/>
              <a:tailEnd/>
            </a:ln>
          </p:spPr>
          <p:txBody>
            <a:bodyPr wrap="none">
              <a:spAutoFit/>
            </a:bodyPr>
            <a:lstStyle/>
            <a:p>
              <a:pPr algn="ctr"/>
              <a:r>
                <a:rPr lang="zh-CN" altLang="en-US" sz="2000" b="0">
                  <a:latin typeface="楷体_GB2312" pitchFamily="49" charset="-122"/>
                  <a:ea typeface="楷体_GB2312" pitchFamily="49" charset="-122"/>
                </a:rPr>
                <a:t>活化络合物</a:t>
              </a:r>
            </a:p>
            <a:p>
              <a:pPr algn="ctr"/>
              <a:r>
                <a:rPr lang="en-US" altLang="zh-CN" sz="2000" b="0">
                  <a:latin typeface="楷体_GB2312" pitchFamily="49" charset="-122"/>
                  <a:ea typeface="楷体_GB2312" pitchFamily="49" charset="-122"/>
                </a:rPr>
                <a:t>(</a:t>
              </a:r>
              <a:r>
                <a:rPr lang="zh-CN" altLang="en-US" sz="2000" b="0">
                  <a:latin typeface="楷体_GB2312" pitchFamily="49" charset="-122"/>
                  <a:ea typeface="楷体_GB2312" pitchFamily="49" charset="-122"/>
                </a:rPr>
                <a:t>过渡态</a:t>
              </a:r>
              <a:r>
                <a:rPr lang="en-US" altLang="zh-CN" sz="2000" b="0">
                  <a:latin typeface="楷体_GB2312" pitchFamily="49" charset="-122"/>
                  <a:ea typeface="楷体_GB2312" pitchFamily="49" charset="-122"/>
                </a:rPr>
                <a:t>)</a:t>
              </a:r>
            </a:p>
          </p:txBody>
        </p:sp>
        <p:sp>
          <p:nvSpPr>
            <p:cNvPr id="68616" name="Rectangle 8"/>
            <p:cNvSpPr>
              <a:spLocks noChangeArrowheads="1"/>
            </p:cNvSpPr>
            <p:nvPr/>
          </p:nvSpPr>
          <p:spPr bwMode="auto">
            <a:xfrm>
              <a:off x="1561" y="2607"/>
              <a:ext cx="596" cy="442"/>
            </a:xfrm>
            <a:prstGeom prst="rect">
              <a:avLst/>
            </a:prstGeom>
            <a:noFill/>
            <a:ln w="9525">
              <a:noFill/>
              <a:miter lim="800000"/>
              <a:headEnd/>
              <a:tailEnd/>
            </a:ln>
          </p:spPr>
          <p:txBody>
            <a:bodyPr wrap="none">
              <a:spAutoFit/>
            </a:bodyPr>
            <a:lstStyle/>
            <a:p>
              <a:pPr algn="ctr"/>
              <a:r>
                <a:rPr lang="zh-CN" altLang="en-US" sz="2000" b="0">
                  <a:latin typeface="楷体_GB2312" pitchFamily="49" charset="-122"/>
                  <a:ea typeface="楷体_GB2312" pitchFamily="49" charset="-122"/>
                </a:rPr>
                <a:t>反应物</a:t>
              </a:r>
            </a:p>
            <a:p>
              <a:pPr algn="ctr"/>
              <a:r>
                <a:rPr lang="en-US" altLang="zh-CN" sz="2000" b="0">
                  <a:latin typeface="楷体_GB2312" pitchFamily="49" charset="-122"/>
                  <a:ea typeface="楷体_GB2312" pitchFamily="49" charset="-122"/>
                </a:rPr>
                <a:t>(</a:t>
              </a:r>
              <a:r>
                <a:rPr lang="zh-CN" altLang="en-US" sz="2000" b="0">
                  <a:latin typeface="楷体_GB2312" pitchFamily="49" charset="-122"/>
                  <a:ea typeface="楷体_GB2312" pitchFamily="49" charset="-122"/>
                </a:rPr>
                <a:t>始态</a:t>
              </a:r>
              <a:r>
                <a:rPr lang="en-US" altLang="zh-CN" sz="2000" b="0">
                  <a:latin typeface="楷体_GB2312" pitchFamily="49" charset="-122"/>
                  <a:ea typeface="楷体_GB2312" pitchFamily="49" charset="-122"/>
                </a:rPr>
                <a:t>)</a:t>
              </a:r>
            </a:p>
          </p:txBody>
        </p:sp>
        <p:sp>
          <p:nvSpPr>
            <p:cNvPr id="68617" name="Rectangle 9"/>
            <p:cNvSpPr>
              <a:spLocks noChangeArrowheads="1"/>
            </p:cNvSpPr>
            <p:nvPr/>
          </p:nvSpPr>
          <p:spPr bwMode="auto">
            <a:xfrm>
              <a:off x="2287" y="3376"/>
              <a:ext cx="596" cy="442"/>
            </a:xfrm>
            <a:prstGeom prst="rect">
              <a:avLst/>
            </a:prstGeom>
            <a:noFill/>
            <a:ln w="9525">
              <a:noFill/>
              <a:miter lim="800000"/>
              <a:headEnd/>
              <a:tailEnd/>
            </a:ln>
          </p:spPr>
          <p:txBody>
            <a:bodyPr wrap="none">
              <a:spAutoFit/>
            </a:bodyPr>
            <a:lstStyle/>
            <a:p>
              <a:r>
                <a:rPr lang="zh-CN" altLang="en-US" sz="2000" b="0">
                  <a:latin typeface="楷体_GB2312" pitchFamily="49" charset="-122"/>
                  <a:ea typeface="楷体_GB2312" pitchFamily="49" charset="-122"/>
                </a:rPr>
                <a:t>生成物</a:t>
              </a:r>
            </a:p>
            <a:p>
              <a:r>
                <a:rPr lang="en-US" altLang="zh-CN" sz="2000" b="0">
                  <a:latin typeface="楷体_GB2312" pitchFamily="49" charset="-122"/>
                  <a:ea typeface="楷体_GB2312" pitchFamily="49" charset="-122"/>
                </a:rPr>
                <a:t>(</a:t>
              </a:r>
              <a:r>
                <a:rPr lang="zh-CN" altLang="en-US" sz="2000" b="0">
                  <a:latin typeface="楷体_GB2312" pitchFamily="49" charset="-122"/>
                  <a:ea typeface="楷体_GB2312" pitchFamily="49" charset="-122"/>
                </a:rPr>
                <a:t>终态</a:t>
              </a:r>
              <a:r>
                <a:rPr lang="en-US" altLang="zh-CN" sz="2000" b="0">
                  <a:latin typeface="楷体_GB2312" pitchFamily="49" charset="-122"/>
                  <a:ea typeface="楷体_GB2312" pitchFamily="49"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1538"/>
                                        </p:tgtEl>
                                        <p:attrNameLst>
                                          <p:attrName>style.visibility</p:attrName>
                                        </p:attrNameLst>
                                      </p:cBhvr>
                                      <p:to>
                                        <p:strVal val="visible"/>
                                      </p:to>
                                    </p:set>
                                    <p:animEffect transition="in" filter="barn(outVertical)">
                                      <p:cBhvr>
                                        <p:cTn id="7" dur="500"/>
                                        <p:tgtEl>
                                          <p:spTgt spid="3215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1539"/>
                                        </p:tgtEl>
                                        <p:attrNameLst>
                                          <p:attrName>style.visibility</p:attrName>
                                        </p:attrNameLst>
                                      </p:cBhvr>
                                      <p:to>
                                        <p:strVal val="visible"/>
                                      </p:to>
                                    </p:set>
                                    <p:animEffect transition="in" filter="barn(outVertical)">
                                      <p:cBhvr>
                                        <p:cTn id="12" dur="500"/>
                                        <p:tgtEl>
                                          <p:spTgt spid="32153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1540"/>
                                        </p:tgtEl>
                                        <p:attrNameLst>
                                          <p:attrName>style.visibility</p:attrName>
                                        </p:attrNameLst>
                                      </p:cBhvr>
                                      <p:to>
                                        <p:strVal val="visible"/>
                                      </p:to>
                                    </p:set>
                                    <p:animEffect transition="in" filter="barn(outVertical)">
                                      <p:cBhvr>
                                        <p:cTn id="17" dur="500"/>
                                        <p:tgtEl>
                                          <p:spTgt spid="321540"/>
                                        </p:tgtEl>
                                      </p:cBhvr>
                                    </p:animEffect>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out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8" grpId="0" autoUpdateAnimBg="0"/>
      <p:bldP spid="321539" grpId="0" autoUpdateAnimBg="0"/>
      <p:bldP spid="321540" grpId="0"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Line 2"/>
          <p:cNvSpPr>
            <a:spLocks noChangeShapeType="1"/>
          </p:cNvSpPr>
          <p:nvPr/>
        </p:nvSpPr>
        <p:spPr bwMode="auto">
          <a:xfrm>
            <a:off x="887413" y="4959350"/>
            <a:ext cx="4267200" cy="0"/>
          </a:xfrm>
          <a:prstGeom prst="line">
            <a:avLst/>
          </a:prstGeom>
          <a:noFill/>
          <a:ln w="28575">
            <a:solidFill>
              <a:srgbClr val="009900"/>
            </a:solidFill>
            <a:round/>
            <a:headEnd/>
            <a:tailEnd type="triangle" w="med" len="med"/>
          </a:ln>
        </p:spPr>
        <p:txBody>
          <a:bodyPr/>
          <a:lstStyle/>
          <a:p>
            <a:endParaRPr lang="zh-CN" altLang="en-US"/>
          </a:p>
        </p:txBody>
      </p:sp>
      <p:sp>
        <p:nvSpPr>
          <p:cNvPr id="322563" name="Line 3"/>
          <p:cNvSpPr>
            <a:spLocks noChangeShapeType="1"/>
          </p:cNvSpPr>
          <p:nvPr/>
        </p:nvSpPr>
        <p:spPr bwMode="auto">
          <a:xfrm flipV="1">
            <a:off x="887413" y="1377950"/>
            <a:ext cx="0" cy="3581400"/>
          </a:xfrm>
          <a:prstGeom prst="line">
            <a:avLst/>
          </a:prstGeom>
          <a:noFill/>
          <a:ln w="28575">
            <a:solidFill>
              <a:srgbClr val="009900"/>
            </a:solidFill>
            <a:round/>
            <a:headEnd/>
            <a:tailEnd type="triangle" w="med" len="med"/>
          </a:ln>
        </p:spPr>
        <p:txBody>
          <a:bodyPr/>
          <a:lstStyle/>
          <a:p>
            <a:endParaRPr lang="zh-CN" altLang="en-US"/>
          </a:p>
        </p:txBody>
      </p:sp>
      <p:sp>
        <p:nvSpPr>
          <p:cNvPr id="322564" name="Rectangle 4"/>
          <p:cNvSpPr>
            <a:spLocks noChangeArrowheads="1"/>
          </p:cNvSpPr>
          <p:nvPr/>
        </p:nvSpPr>
        <p:spPr bwMode="auto">
          <a:xfrm>
            <a:off x="3429000" y="5226050"/>
            <a:ext cx="1200150" cy="396875"/>
          </a:xfrm>
          <a:prstGeom prst="rect">
            <a:avLst/>
          </a:prstGeom>
          <a:noFill/>
          <a:ln w="9525">
            <a:noFill/>
            <a:miter lim="800000"/>
            <a:headEnd/>
            <a:tailEnd/>
          </a:ln>
        </p:spPr>
        <p:txBody>
          <a:bodyPr wrap="none">
            <a:spAutoFit/>
          </a:bodyPr>
          <a:lstStyle/>
          <a:p>
            <a:r>
              <a:rPr kumimoji="1" lang="zh-CN" altLang="en-US" sz="2000" b="0">
                <a:latin typeface="Times New Roman" pitchFamily="18" charset="0"/>
                <a:ea typeface="楷体_GB2312" pitchFamily="49" charset="-122"/>
              </a:rPr>
              <a:t>反应过程</a:t>
            </a:r>
          </a:p>
        </p:txBody>
      </p:sp>
      <p:sp>
        <p:nvSpPr>
          <p:cNvPr id="322565" name="Rectangle 5"/>
          <p:cNvSpPr>
            <a:spLocks noChangeArrowheads="1"/>
          </p:cNvSpPr>
          <p:nvPr/>
        </p:nvSpPr>
        <p:spPr bwMode="auto">
          <a:xfrm rot="-5376351">
            <a:off x="144463" y="2417762"/>
            <a:ext cx="692150" cy="396875"/>
          </a:xfrm>
          <a:prstGeom prst="rect">
            <a:avLst/>
          </a:prstGeom>
          <a:noFill/>
          <a:ln w="9525">
            <a:noFill/>
            <a:miter lim="800000"/>
            <a:headEnd/>
            <a:tailEnd/>
          </a:ln>
        </p:spPr>
        <p:txBody>
          <a:bodyPr wrap="none">
            <a:spAutoFit/>
          </a:bodyPr>
          <a:lstStyle/>
          <a:p>
            <a:r>
              <a:rPr kumimoji="1" lang="zh-CN" altLang="en-US" sz="2000" b="0">
                <a:solidFill>
                  <a:schemeClr val="accent2"/>
                </a:solidFill>
                <a:latin typeface="Times New Roman" pitchFamily="18" charset="0"/>
                <a:ea typeface="楷体_GB2312" pitchFamily="49" charset="-122"/>
              </a:rPr>
              <a:t>能量</a:t>
            </a:r>
          </a:p>
        </p:txBody>
      </p:sp>
      <p:sp>
        <p:nvSpPr>
          <p:cNvPr id="322566" name="Line 6"/>
          <p:cNvSpPr>
            <a:spLocks noChangeShapeType="1"/>
          </p:cNvSpPr>
          <p:nvPr/>
        </p:nvSpPr>
        <p:spPr bwMode="auto">
          <a:xfrm>
            <a:off x="887413" y="4425950"/>
            <a:ext cx="2286000" cy="0"/>
          </a:xfrm>
          <a:prstGeom prst="line">
            <a:avLst/>
          </a:prstGeom>
          <a:noFill/>
          <a:ln w="9525" cap="rnd">
            <a:solidFill>
              <a:srgbClr val="00CC00"/>
            </a:solidFill>
            <a:prstDash val="sysDot"/>
            <a:round/>
            <a:headEnd/>
            <a:tailEnd/>
          </a:ln>
        </p:spPr>
        <p:txBody>
          <a:bodyPr/>
          <a:lstStyle/>
          <a:p>
            <a:endParaRPr lang="zh-CN" altLang="en-US"/>
          </a:p>
        </p:txBody>
      </p:sp>
      <p:sp>
        <p:nvSpPr>
          <p:cNvPr id="322567" name="Freeform 7"/>
          <p:cNvSpPr>
            <a:spLocks/>
          </p:cNvSpPr>
          <p:nvPr/>
        </p:nvSpPr>
        <p:spPr bwMode="auto">
          <a:xfrm>
            <a:off x="887413" y="1987550"/>
            <a:ext cx="3352800" cy="2438400"/>
          </a:xfrm>
          <a:custGeom>
            <a:avLst/>
            <a:gdLst>
              <a:gd name="T0" fmla="*/ 0 w 2112"/>
              <a:gd name="T1" fmla="*/ 2438400 h 1536"/>
              <a:gd name="T2" fmla="*/ 685800 w 2112"/>
              <a:gd name="T3" fmla="*/ 2057400 h 1536"/>
              <a:gd name="T4" fmla="*/ 1066800 w 2112"/>
              <a:gd name="T5" fmla="*/ 1447800 h 1536"/>
              <a:gd name="T6" fmla="*/ 1524000 w 2112"/>
              <a:gd name="T7" fmla="*/ 457200 h 1536"/>
              <a:gd name="T8" fmla="*/ 1752600 w 2112"/>
              <a:gd name="T9" fmla="*/ 76200 h 1536"/>
              <a:gd name="T10" fmla="*/ 1905000 w 2112"/>
              <a:gd name="T11" fmla="*/ 0 h 1536"/>
              <a:gd name="T12" fmla="*/ 2057400 w 2112"/>
              <a:gd name="T13" fmla="*/ 76200 h 1536"/>
              <a:gd name="T14" fmla="*/ 2286000 w 2112"/>
              <a:gd name="T15" fmla="*/ 457200 h 1536"/>
              <a:gd name="T16" fmla="*/ 2514600 w 2112"/>
              <a:gd name="T17" fmla="*/ 838200 h 1536"/>
              <a:gd name="T18" fmla="*/ 2667000 w 2112"/>
              <a:gd name="T19" fmla="*/ 1066800 h 1536"/>
              <a:gd name="T20" fmla="*/ 2895599 w 2112"/>
              <a:gd name="T21" fmla="*/ 1295400 h 1536"/>
              <a:gd name="T22" fmla="*/ 3200399 w 2112"/>
              <a:gd name="T23" fmla="*/ 1447800 h 1536"/>
              <a:gd name="T24" fmla="*/ 3352800 w 2112"/>
              <a:gd name="T25" fmla="*/ 1447800 h 1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12"/>
              <a:gd name="T40" fmla="*/ 0 h 1536"/>
              <a:gd name="T41" fmla="*/ 2112 w 2112"/>
              <a:gd name="T42" fmla="*/ 1536 h 1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12" h="1536">
                <a:moveTo>
                  <a:pt x="0" y="1536"/>
                </a:moveTo>
                <a:cubicBezTo>
                  <a:pt x="160" y="1468"/>
                  <a:pt x="320" y="1400"/>
                  <a:pt x="432" y="1296"/>
                </a:cubicBezTo>
                <a:cubicBezTo>
                  <a:pt x="544" y="1192"/>
                  <a:pt x="584" y="1080"/>
                  <a:pt x="672" y="912"/>
                </a:cubicBezTo>
                <a:cubicBezTo>
                  <a:pt x="760" y="744"/>
                  <a:pt x="888" y="432"/>
                  <a:pt x="960" y="288"/>
                </a:cubicBezTo>
                <a:cubicBezTo>
                  <a:pt x="1032" y="144"/>
                  <a:pt x="1064" y="96"/>
                  <a:pt x="1104" y="48"/>
                </a:cubicBezTo>
                <a:cubicBezTo>
                  <a:pt x="1144" y="0"/>
                  <a:pt x="1168" y="0"/>
                  <a:pt x="1200" y="0"/>
                </a:cubicBezTo>
                <a:cubicBezTo>
                  <a:pt x="1232" y="0"/>
                  <a:pt x="1256" y="0"/>
                  <a:pt x="1296" y="48"/>
                </a:cubicBezTo>
                <a:cubicBezTo>
                  <a:pt x="1336" y="96"/>
                  <a:pt x="1392" y="208"/>
                  <a:pt x="1440" y="288"/>
                </a:cubicBezTo>
                <a:cubicBezTo>
                  <a:pt x="1488" y="368"/>
                  <a:pt x="1544" y="464"/>
                  <a:pt x="1584" y="528"/>
                </a:cubicBezTo>
                <a:cubicBezTo>
                  <a:pt x="1624" y="592"/>
                  <a:pt x="1640" y="624"/>
                  <a:pt x="1680" y="672"/>
                </a:cubicBezTo>
                <a:cubicBezTo>
                  <a:pt x="1720" y="720"/>
                  <a:pt x="1768" y="776"/>
                  <a:pt x="1824" y="816"/>
                </a:cubicBezTo>
                <a:cubicBezTo>
                  <a:pt x="1880" y="856"/>
                  <a:pt x="1968" y="896"/>
                  <a:pt x="2016" y="912"/>
                </a:cubicBezTo>
                <a:cubicBezTo>
                  <a:pt x="2064" y="928"/>
                  <a:pt x="2088" y="920"/>
                  <a:pt x="2112" y="912"/>
                </a:cubicBezTo>
              </a:path>
            </a:pathLst>
          </a:custGeom>
          <a:noFill/>
          <a:ln w="28575">
            <a:solidFill>
              <a:srgbClr val="0000FF"/>
            </a:solidFill>
            <a:round/>
            <a:headEnd/>
            <a:tailEnd/>
          </a:ln>
        </p:spPr>
        <p:txBody>
          <a:bodyPr/>
          <a:lstStyle/>
          <a:p>
            <a:endParaRPr lang="zh-CN" altLang="en-US"/>
          </a:p>
        </p:txBody>
      </p:sp>
      <p:sp>
        <p:nvSpPr>
          <p:cNvPr id="322568" name="Line 8"/>
          <p:cNvSpPr>
            <a:spLocks noChangeShapeType="1"/>
          </p:cNvSpPr>
          <p:nvPr/>
        </p:nvSpPr>
        <p:spPr bwMode="auto">
          <a:xfrm>
            <a:off x="887413" y="1987550"/>
            <a:ext cx="4038600" cy="0"/>
          </a:xfrm>
          <a:prstGeom prst="line">
            <a:avLst/>
          </a:prstGeom>
          <a:noFill/>
          <a:ln w="9525" cap="rnd">
            <a:solidFill>
              <a:srgbClr val="CC00CC"/>
            </a:solidFill>
            <a:prstDash val="sysDot"/>
            <a:round/>
            <a:headEnd/>
            <a:tailEnd/>
          </a:ln>
        </p:spPr>
        <p:txBody>
          <a:bodyPr/>
          <a:lstStyle/>
          <a:p>
            <a:endParaRPr lang="zh-CN" altLang="en-US"/>
          </a:p>
        </p:txBody>
      </p:sp>
      <p:sp>
        <p:nvSpPr>
          <p:cNvPr id="322569" name="Line 9"/>
          <p:cNvSpPr>
            <a:spLocks noChangeShapeType="1"/>
          </p:cNvSpPr>
          <p:nvPr/>
        </p:nvSpPr>
        <p:spPr bwMode="auto">
          <a:xfrm>
            <a:off x="887413" y="3435350"/>
            <a:ext cx="4038600" cy="0"/>
          </a:xfrm>
          <a:prstGeom prst="line">
            <a:avLst/>
          </a:prstGeom>
          <a:noFill/>
          <a:ln w="9525" cap="rnd">
            <a:solidFill>
              <a:srgbClr val="996600"/>
            </a:solidFill>
            <a:prstDash val="sysDot"/>
            <a:round/>
            <a:headEnd/>
            <a:tailEnd/>
          </a:ln>
        </p:spPr>
        <p:txBody>
          <a:bodyPr/>
          <a:lstStyle/>
          <a:p>
            <a:endParaRPr lang="zh-CN" altLang="en-US"/>
          </a:p>
        </p:txBody>
      </p:sp>
      <p:sp>
        <p:nvSpPr>
          <p:cNvPr id="322570" name="Rectangle 10"/>
          <p:cNvSpPr>
            <a:spLocks noChangeArrowheads="1"/>
          </p:cNvSpPr>
          <p:nvPr/>
        </p:nvSpPr>
        <p:spPr bwMode="auto">
          <a:xfrm>
            <a:off x="354013" y="4197350"/>
            <a:ext cx="438150" cy="457200"/>
          </a:xfrm>
          <a:prstGeom prst="rect">
            <a:avLst/>
          </a:prstGeom>
          <a:noFill/>
          <a:ln w="9525">
            <a:noFill/>
            <a:miter lim="800000"/>
            <a:headEnd/>
            <a:tailEnd/>
          </a:ln>
        </p:spPr>
        <p:txBody>
          <a:bodyPr wrap="none">
            <a:spAutoFit/>
          </a:bodyPr>
          <a:lstStyle/>
          <a:p>
            <a:pPr>
              <a:spcBef>
                <a:spcPct val="20000"/>
              </a:spcBef>
            </a:pPr>
            <a:r>
              <a:rPr kumimoji="1" lang="en-US" altLang="zh-CN" sz="2400" b="0" i="1">
                <a:solidFill>
                  <a:srgbClr val="00CC00"/>
                </a:solidFill>
                <a:latin typeface="Times New Roman" pitchFamily="18" charset="0"/>
              </a:rPr>
              <a:t>E</a:t>
            </a:r>
            <a:r>
              <a:rPr kumimoji="1" lang="en-US" altLang="zh-CN" sz="2400" b="0" baseline="-25000">
                <a:solidFill>
                  <a:srgbClr val="00CC00"/>
                </a:solidFill>
                <a:latin typeface="Times New Roman" pitchFamily="18" charset="0"/>
              </a:rPr>
              <a:t>I</a:t>
            </a:r>
            <a:endParaRPr kumimoji="1" lang="en-US" altLang="zh-CN" sz="2400" b="0" baseline="30000">
              <a:solidFill>
                <a:srgbClr val="00CC00"/>
              </a:solidFill>
              <a:latin typeface="Times New Roman" pitchFamily="18" charset="0"/>
            </a:endParaRPr>
          </a:p>
        </p:txBody>
      </p:sp>
      <p:sp>
        <p:nvSpPr>
          <p:cNvPr id="322571" name="Rectangle 11"/>
          <p:cNvSpPr>
            <a:spLocks noChangeArrowheads="1"/>
          </p:cNvSpPr>
          <p:nvPr/>
        </p:nvSpPr>
        <p:spPr bwMode="auto">
          <a:xfrm>
            <a:off x="354013" y="1758950"/>
            <a:ext cx="471487" cy="457200"/>
          </a:xfrm>
          <a:prstGeom prst="rect">
            <a:avLst/>
          </a:prstGeom>
          <a:noFill/>
          <a:ln w="9525">
            <a:noFill/>
            <a:miter lim="800000"/>
            <a:headEnd/>
            <a:tailEnd/>
          </a:ln>
        </p:spPr>
        <p:txBody>
          <a:bodyPr wrap="none">
            <a:spAutoFit/>
          </a:bodyPr>
          <a:lstStyle/>
          <a:p>
            <a:pPr>
              <a:spcBef>
                <a:spcPct val="20000"/>
              </a:spcBef>
            </a:pPr>
            <a:r>
              <a:rPr kumimoji="1" lang="en-US" altLang="zh-CN" sz="2400" b="0" i="1">
                <a:solidFill>
                  <a:srgbClr val="CC00CC"/>
                </a:solidFill>
                <a:latin typeface="Times New Roman" pitchFamily="18" charset="0"/>
              </a:rPr>
              <a:t>E</a:t>
            </a:r>
            <a:r>
              <a:rPr kumimoji="1" lang="en-US" altLang="zh-CN" sz="2400" b="0" baseline="30000">
                <a:solidFill>
                  <a:srgbClr val="CC00CC"/>
                </a:solidFill>
                <a:latin typeface="Times New Roman" pitchFamily="18" charset="0"/>
              </a:rPr>
              <a:t>#</a:t>
            </a:r>
          </a:p>
        </p:txBody>
      </p:sp>
      <p:sp>
        <p:nvSpPr>
          <p:cNvPr id="322572" name="Rectangle 12"/>
          <p:cNvSpPr>
            <a:spLocks noChangeArrowheads="1"/>
          </p:cNvSpPr>
          <p:nvPr/>
        </p:nvSpPr>
        <p:spPr bwMode="auto">
          <a:xfrm>
            <a:off x="354013" y="3130550"/>
            <a:ext cx="506412" cy="457200"/>
          </a:xfrm>
          <a:prstGeom prst="rect">
            <a:avLst/>
          </a:prstGeom>
          <a:noFill/>
          <a:ln w="9525">
            <a:noFill/>
            <a:miter lim="800000"/>
            <a:headEnd/>
            <a:tailEnd/>
          </a:ln>
        </p:spPr>
        <p:txBody>
          <a:bodyPr wrap="none">
            <a:spAutoFit/>
          </a:bodyPr>
          <a:lstStyle/>
          <a:p>
            <a:pPr>
              <a:spcBef>
                <a:spcPct val="20000"/>
              </a:spcBef>
            </a:pPr>
            <a:r>
              <a:rPr kumimoji="1" lang="en-US" altLang="zh-CN" sz="2400" b="0" i="1">
                <a:solidFill>
                  <a:srgbClr val="996600"/>
                </a:solidFill>
                <a:latin typeface="Times New Roman" pitchFamily="18" charset="0"/>
              </a:rPr>
              <a:t>E</a:t>
            </a:r>
            <a:r>
              <a:rPr kumimoji="1" lang="en-US" altLang="zh-CN" sz="2400" b="0" baseline="-25000">
                <a:solidFill>
                  <a:srgbClr val="996600"/>
                </a:solidFill>
                <a:latin typeface="Times New Roman" pitchFamily="18" charset="0"/>
              </a:rPr>
              <a:t>II</a:t>
            </a:r>
          </a:p>
        </p:txBody>
      </p:sp>
      <p:sp>
        <p:nvSpPr>
          <p:cNvPr id="322573" name="Rectangle 13"/>
          <p:cNvSpPr>
            <a:spLocks noChangeArrowheads="1"/>
          </p:cNvSpPr>
          <p:nvPr/>
        </p:nvSpPr>
        <p:spPr bwMode="auto">
          <a:xfrm>
            <a:off x="1116013" y="2825750"/>
            <a:ext cx="1019175" cy="457200"/>
          </a:xfrm>
          <a:prstGeom prst="rect">
            <a:avLst/>
          </a:prstGeom>
          <a:noFill/>
          <a:ln w="9525">
            <a:noFill/>
            <a:miter lim="800000"/>
            <a:headEnd/>
            <a:tailEnd/>
          </a:ln>
        </p:spPr>
        <p:txBody>
          <a:bodyPr wrap="none">
            <a:spAutoFit/>
          </a:bodyPr>
          <a:lstStyle/>
          <a:p>
            <a:r>
              <a:rPr kumimoji="1" lang="en-US" altLang="zh-CN" sz="2400" b="0" i="1">
                <a:solidFill>
                  <a:srgbClr val="0066FF"/>
                </a:solidFill>
                <a:latin typeface="Times New Roman" pitchFamily="18" charset="0"/>
              </a:rPr>
              <a:t>E</a:t>
            </a:r>
            <a:r>
              <a:rPr kumimoji="1" lang="en-US" altLang="zh-CN" sz="2400" b="0" baseline="-25000">
                <a:solidFill>
                  <a:srgbClr val="0066FF"/>
                </a:solidFill>
                <a:latin typeface="Times New Roman" pitchFamily="18" charset="0"/>
              </a:rPr>
              <a:t>a </a:t>
            </a:r>
            <a:r>
              <a:rPr kumimoji="1" lang="en-US" altLang="zh-CN" sz="2400" b="0">
                <a:solidFill>
                  <a:srgbClr val="0066FF"/>
                </a:solidFill>
                <a:latin typeface="Times New Roman" pitchFamily="18" charset="0"/>
              </a:rPr>
              <a:t>(</a:t>
            </a:r>
            <a:r>
              <a:rPr kumimoji="1" lang="zh-CN" altLang="en-US" sz="2400" b="0">
                <a:solidFill>
                  <a:srgbClr val="0066FF"/>
                </a:solidFill>
                <a:latin typeface="Times New Roman" pitchFamily="18" charset="0"/>
                <a:ea typeface="华文新魏" pitchFamily="2" charset="-122"/>
              </a:rPr>
              <a:t>正</a:t>
            </a:r>
            <a:r>
              <a:rPr kumimoji="1" lang="en-US" altLang="zh-CN" sz="2400" b="0">
                <a:solidFill>
                  <a:srgbClr val="0066FF"/>
                </a:solidFill>
                <a:latin typeface="Times New Roman" pitchFamily="18" charset="0"/>
              </a:rPr>
              <a:t>)</a:t>
            </a:r>
          </a:p>
        </p:txBody>
      </p:sp>
      <p:sp>
        <p:nvSpPr>
          <p:cNvPr id="322574" name="Rectangle 14"/>
          <p:cNvSpPr>
            <a:spLocks noChangeArrowheads="1"/>
          </p:cNvSpPr>
          <p:nvPr/>
        </p:nvSpPr>
        <p:spPr bwMode="auto">
          <a:xfrm>
            <a:off x="3783013" y="2444750"/>
            <a:ext cx="1019175" cy="457200"/>
          </a:xfrm>
          <a:prstGeom prst="rect">
            <a:avLst/>
          </a:prstGeom>
          <a:noFill/>
          <a:ln w="9525">
            <a:noFill/>
            <a:miter lim="800000"/>
            <a:headEnd/>
            <a:tailEnd/>
          </a:ln>
        </p:spPr>
        <p:txBody>
          <a:bodyPr wrap="none">
            <a:spAutoFit/>
          </a:bodyPr>
          <a:lstStyle/>
          <a:p>
            <a:r>
              <a:rPr kumimoji="1" lang="en-US" altLang="zh-CN" sz="2400" b="0" i="1">
                <a:solidFill>
                  <a:srgbClr val="333300"/>
                </a:solidFill>
                <a:latin typeface="Times New Roman" pitchFamily="18" charset="0"/>
              </a:rPr>
              <a:t>E</a:t>
            </a:r>
            <a:r>
              <a:rPr kumimoji="1" lang="en-US" altLang="zh-CN" sz="2400" b="0" baseline="-25000">
                <a:solidFill>
                  <a:srgbClr val="333300"/>
                </a:solidFill>
                <a:latin typeface="Times New Roman" pitchFamily="18" charset="0"/>
              </a:rPr>
              <a:t>a </a:t>
            </a:r>
            <a:r>
              <a:rPr kumimoji="1" lang="en-US" altLang="zh-CN" sz="2400" b="0">
                <a:solidFill>
                  <a:srgbClr val="333300"/>
                </a:solidFill>
                <a:latin typeface="Times New Roman" pitchFamily="18" charset="0"/>
              </a:rPr>
              <a:t>(</a:t>
            </a:r>
            <a:r>
              <a:rPr kumimoji="1" lang="zh-CN" altLang="en-US" sz="2400" b="0">
                <a:solidFill>
                  <a:srgbClr val="333300"/>
                </a:solidFill>
                <a:latin typeface="Times New Roman" pitchFamily="18" charset="0"/>
                <a:ea typeface="华文新魏" pitchFamily="2" charset="-122"/>
              </a:rPr>
              <a:t>逆</a:t>
            </a:r>
            <a:r>
              <a:rPr kumimoji="1" lang="en-US" altLang="zh-CN" sz="2400" b="0">
                <a:solidFill>
                  <a:srgbClr val="333300"/>
                </a:solidFill>
                <a:latin typeface="Times New Roman" pitchFamily="18" charset="0"/>
              </a:rPr>
              <a:t>)</a:t>
            </a:r>
          </a:p>
        </p:txBody>
      </p:sp>
      <p:sp>
        <p:nvSpPr>
          <p:cNvPr id="322575" name="Rectangle 15"/>
          <p:cNvSpPr>
            <a:spLocks noChangeArrowheads="1"/>
          </p:cNvSpPr>
          <p:nvPr/>
        </p:nvSpPr>
        <p:spPr bwMode="auto">
          <a:xfrm>
            <a:off x="2411413" y="3740150"/>
            <a:ext cx="674687" cy="457200"/>
          </a:xfrm>
          <a:prstGeom prst="rect">
            <a:avLst/>
          </a:prstGeom>
          <a:noFill/>
          <a:ln w="9525">
            <a:noFill/>
            <a:miter lim="800000"/>
            <a:headEnd/>
            <a:tailEnd/>
          </a:ln>
        </p:spPr>
        <p:txBody>
          <a:bodyPr wrap="none">
            <a:spAutoFit/>
          </a:bodyPr>
          <a:lstStyle/>
          <a:p>
            <a:r>
              <a:rPr kumimoji="1" lang="en-US" altLang="zh-CN" sz="2400" b="0">
                <a:solidFill>
                  <a:srgbClr val="990033"/>
                </a:solidFill>
                <a:latin typeface="宋体" charset="-122"/>
              </a:rPr>
              <a:t>Δ</a:t>
            </a:r>
            <a:r>
              <a:rPr kumimoji="1" lang="en-US" altLang="zh-CN" sz="2400" b="0" i="1">
                <a:solidFill>
                  <a:srgbClr val="990033"/>
                </a:solidFill>
                <a:latin typeface="Times New Roman" pitchFamily="18" charset="0"/>
              </a:rPr>
              <a:t>E</a:t>
            </a:r>
          </a:p>
        </p:txBody>
      </p:sp>
      <p:grpSp>
        <p:nvGrpSpPr>
          <p:cNvPr id="2" name="Group 16"/>
          <p:cNvGrpSpPr>
            <a:grpSpLocks/>
          </p:cNvGrpSpPr>
          <p:nvPr/>
        </p:nvGrpSpPr>
        <p:grpSpPr bwMode="auto">
          <a:xfrm>
            <a:off x="2716213" y="3435350"/>
            <a:ext cx="0" cy="990600"/>
            <a:chOff x="2832" y="1776"/>
            <a:chExt cx="0" cy="624"/>
          </a:xfrm>
        </p:grpSpPr>
        <p:sp>
          <p:nvSpPr>
            <p:cNvPr id="69665" name="Line 17"/>
            <p:cNvSpPr>
              <a:spLocks noChangeShapeType="1"/>
            </p:cNvSpPr>
            <p:nvPr/>
          </p:nvSpPr>
          <p:spPr bwMode="auto">
            <a:xfrm>
              <a:off x="2832" y="2256"/>
              <a:ext cx="0" cy="144"/>
            </a:xfrm>
            <a:prstGeom prst="line">
              <a:avLst/>
            </a:prstGeom>
            <a:noFill/>
            <a:ln w="9525">
              <a:solidFill>
                <a:srgbClr val="990033"/>
              </a:solidFill>
              <a:round/>
              <a:headEnd/>
              <a:tailEnd type="triangle" w="med" len="med"/>
            </a:ln>
          </p:spPr>
          <p:txBody>
            <a:bodyPr/>
            <a:lstStyle/>
            <a:p>
              <a:endParaRPr lang="zh-CN" altLang="en-US"/>
            </a:p>
          </p:txBody>
        </p:sp>
        <p:sp>
          <p:nvSpPr>
            <p:cNvPr id="69666" name="Line 18"/>
            <p:cNvSpPr>
              <a:spLocks noChangeShapeType="1"/>
            </p:cNvSpPr>
            <p:nvPr/>
          </p:nvSpPr>
          <p:spPr bwMode="auto">
            <a:xfrm flipV="1">
              <a:off x="2832" y="1776"/>
              <a:ext cx="0" cy="192"/>
            </a:xfrm>
            <a:prstGeom prst="line">
              <a:avLst/>
            </a:prstGeom>
            <a:noFill/>
            <a:ln w="9525">
              <a:solidFill>
                <a:srgbClr val="990033"/>
              </a:solidFill>
              <a:round/>
              <a:headEnd/>
              <a:tailEnd type="triangle" w="med" len="med"/>
            </a:ln>
          </p:spPr>
          <p:txBody>
            <a:bodyPr/>
            <a:lstStyle/>
            <a:p>
              <a:endParaRPr lang="zh-CN" altLang="en-US"/>
            </a:p>
          </p:txBody>
        </p:sp>
      </p:grpSp>
      <p:grpSp>
        <p:nvGrpSpPr>
          <p:cNvPr id="3" name="Group 19"/>
          <p:cNvGrpSpPr>
            <a:grpSpLocks/>
          </p:cNvGrpSpPr>
          <p:nvPr/>
        </p:nvGrpSpPr>
        <p:grpSpPr bwMode="auto">
          <a:xfrm>
            <a:off x="4240213" y="1987550"/>
            <a:ext cx="0" cy="1447800"/>
            <a:chOff x="3792" y="864"/>
            <a:chExt cx="0" cy="912"/>
          </a:xfrm>
        </p:grpSpPr>
        <p:sp>
          <p:nvSpPr>
            <p:cNvPr id="69663" name="Line 20"/>
            <p:cNvSpPr>
              <a:spLocks noChangeShapeType="1"/>
            </p:cNvSpPr>
            <p:nvPr/>
          </p:nvSpPr>
          <p:spPr bwMode="auto">
            <a:xfrm>
              <a:off x="3792" y="1440"/>
              <a:ext cx="0" cy="336"/>
            </a:xfrm>
            <a:prstGeom prst="line">
              <a:avLst/>
            </a:prstGeom>
            <a:noFill/>
            <a:ln w="9525">
              <a:solidFill>
                <a:srgbClr val="333300"/>
              </a:solidFill>
              <a:round/>
              <a:headEnd/>
              <a:tailEnd type="triangle" w="med" len="med"/>
            </a:ln>
          </p:spPr>
          <p:txBody>
            <a:bodyPr/>
            <a:lstStyle/>
            <a:p>
              <a:endParaRPr lang="zh-CN" altLang="en-US"/>
            </a:p>
          </p:txBody>
        </p:sp>
        <p:sp>
          <p:nvSpPr>
            <p:cNvPr id="69664" name="Line 21"/>
            <p:cNvSpPr>
              <a:spLocks noChangeShapeType="1"/>
            </p:cNvSpPr>
            <p:nvPr/>
          </p:nvSpPr>
          <p:spPr bwMode="auto">
            <a:xfrm flipV="1">
              <a:off x="3792" y="864"/>
              <a:ext cx="0" cy="288"/>
            </a:xfrm>
            <a:prstGeom prst="line">
              <a:avLst/>
            </a:prstGeom>
            <a:noFill/>
            <a:ln w="9525">
              <a:solidFill>
                <a:srgbClr val="333300"/>
              </a:solidFill>
              <a:round/>
              <a:headEnd/>
              <a:tailEnd type="triangle" w="med" len="med"/>
            </a:ln>
          </p:spPr>
          <p:txBody>
            <a:bodyPr/>
            <a:lstStyle/>
            <a:p>
              <a:endParaRPr lang="zh-CN" altLang="en-US"/>
            </a:p>
          </p:txBody>
        </p:sp>
      </p:grpSp>
      <p:sp>
        <p:nvSpPr>
          <p:cNvPr id="322582" name="Rectangle 22"/>
          <p:cNvSpPr>
            <a:spLocks noChangeArrowheads="1"/>
          </p:cNvSpPr>
          <p:nvPr/>
        </p:nvSpPr>
        <p:spPr bwMode="auto">
          <a:xfrm>
            <a:off x="4926013" y="3206750"/>
            <a:ext cx="793750" cy="457200"/>
          </a:xfrm>
          <a:prstGeom prst="rect">
            <a:avLst/>
          </a:prstGeom>
          <a:noFill/>
          <a:ln w="9525">
            <a:noFill/>
            <a:miter lim="800000"/>
            <a:headEnd/>
            <a:tailEnd/>
          </a:ln>
        </p:spPr>
        <p:txBody>
          <a:bodyPr wrap="none">
            <a:spAutoFit/>
          </a:bodyPr>
          <a:lstStyle/>
          <a:p>
            <a:pPr>
              <a:spcBef>
                <a:spcPct val="20000"/>
              </a:spcBef>
            </a:pPr>
            <a:r>
              <a:rPr kumimoji="1" lang="zh-CN" altLang="en-US" sz="2400" b="0">
                <a:solidFill>
                  <a:srgbClr val="996600"/>
                </a:solidFill>
                <a:latin typeface="Times New Roman" pitchFamily="18" charset="0"/>
                <a:ea typeface="华文新魏" pitchFamily="2" charset="-122"/>
              </a:rPr>
              <a:t>终态</a:t>
            </a:r>
          </a:p>
        </p:txBody>
      </p:sp>
      <p:sp>
        <p:nvSpPr>
          <p:cNvPr id="322583" name="Rectangle 23"/>
          <p:cNvSpPr>
            <a:spLocks noChangeArrowheads="1"/>
          </p:cNvSpPr>
          <p:nvPr/>
        </p:nvSpPr>
        <p:spPr bwMode="auto">
          <a:xfrm>
            <a:off x="3173413" y="4197350"/>
            <a:ext cx="793750" cy="457200"/>
          </a:xfrm>
          <a:prstGeom prst="rect">
            <a:avLst/>
          </a:prstGeom>
          <a:noFill/>
          <a:ln w="9525">
            <a:noFill/>
            <a:miter lim="800000"/>
            <a:headEnd/>
            <a:tailEnd/>
          </a:ln>
        </p:spPr>
        <p:txBody>
          <a:bodyPr wrap="none">
            <a:spAutoFit/>
          </a:bodyPr>
          <a:lstStyle/>
          <a:p>
            <a:r>
              <a:rPr kumimoji="1" lang="zh-CN" altLang="en-US" sz="2400" b="0">
                <a:solidFill>
                  <a:srgbClr val="00CC00"/>
                </a:solidFill>
                <a:latin typeface="Times New Roman" pitchFamily="18" charset="0"/>
                <a:ea typeface="华文新魏" pitchFamily="2" charset="-122"/>
              </a:rPr>
              <a:t>始态</a:t>
            </a:r>
          </a:p>
        </p:txBody>
      </p:sp>
      <p:sp>
        <p:nvSpPr>
          <p:cNvPr id="322584" name="Rectangle 24"/>
          <p:cNvSpPr>
            <a:spLocks noChangeArrowheads="1"/>
          </p:cNvSpPr>
          <p:nvPr/>
        </p:nvSpPr>
        <p:spPr bwMode="auto">
          <a:xfrm>
            <a:off x="2106613" y="1454150"/>
            <a:ext cx="1301750" cy="457200"/>
          </a:xfrm>
          <a:prstGeom prst="rect">
            <a:avLst/>
          </a:prstGeom>
          <a:noFill/>
          <a:ln w="9525">
            <a:noFill/>
            <a:miter lim="800000"/>
            <a:headEnd/>
            <a:tailEnd/>
          </a:ln>
        </p:spPr>
        <p:txBody>
          <a:bodyPr wrap="none">
            <a:spAutoFit/>
          </a:bodyPr>
          <a:lstStyle/>
          <a:p>
            <a:pPr>
              <a:spcBef>
                <a:spcPct val="20000"/>
              </a:spcBef>
            </a:pPr>
            <a:r>
              <a:rPr kumimoji="1" lang="en-US" altLang="zh-CN" sz="2400" b="0">
                <a:solidFill>
                  <a:srgbClr val="CC00CC"/>
                </a:solidFill>
                <a:latin typeface="Times New Roman" pitchFamily="18" charset="0"/>
              </a:rPr>
              <a:t>(</a:t>
            </a:r>
            <a:r>
              <a:rPr kumimoji="1" lang="zh-CN" altLang="en-US" sz="2400" b="0">
                <a:solidFill>
                  <a:srgbClr val="CC00CC"/>
                </a:solidFill>
                <a:latin typeface="Times New Roman" pitchFamily="18" charset="0"/>
                <a:ea typeface="华文新魏" pitchFamily="2" charset="-122"/>
              </a:rPr>
              <a:t>过渡态</a:t>
            </a:r>
            <a:r>
              <a:rPr kumimoji="1" lang="en-US" altLang="zh-CN" sz="2400" b="0">
                <a:solidFill>
                  <a:srgbClr val="CC00CC"/>
                </a:solidFill>
                <a:latin typeface="Times New Roman" pitchFamily="18" charset="0"/>
              </a:rPr>
              <a:t>)</a:t>
            </a:r>
          </a:p>
        </p:txBody>
      </p:sp>
      <p:sp>
        <p:nvSpPr>
          <p:cNvPr id="322585" name="Rectangle 25"/>
          <p:cNvSpPr>
            <a:spLocks noChangeArrowheads="1"/>
          </p:cNvSpPr>
          <p:nvPr/>
        </p:nvSpPr>
        <p:spPr bwMode="auto">
          <a:xfrm>
            <a:off x="887413" y="4425950"/>
            <a:ext cx="285750" cy="420688"/>
          </a:xfrm>
          <a:prstGeom prst="rect">
            <a:avLst/>
          </a:prstGeom>
          <a:noFill/>
          <a:ln w="9525">
            <a:noFill/>
            <a:miter lim="800000"/>
            <a:headEnd/>
            <a:tailEnd/>
          </a:ln>
        </p:spPr>
        <p:txBody>
          <a:bodyPr wrap="none">
            <a:spAutoFit/>
          </a:bodyPr>
          <a:lstStyle/>
          <a:p>
            <a:pPr>
              <a:lnSpc>
                <a:spcPct val="90000"/>
              </a:lnSpc>
              <a:spcBef>
                <a:spcPct val="20000"/>
              </a:spcBef>
            </a:pPr>
            <a:r>
              <a:rPr kumimoji="1" lang="en-US" altLang="zh-CN" sz="2400" b="0">
                <a:solidFill>
                  <a:srgbClr val="00CC00"/>
                </a:solidFill>
                <a:latin typeface="Times New Roman" pitchFamily="18" charset="0"/>
              </a:rPr>
              <a:t>I</a:t>
            </a:r>
          </a:p>
        </p:txBody>
      </p:sp>
      <p:sp>
        <p:nvSpPr>
          <p:cNvPr id="322586" name="Rectangle 26"/>
          <p:cNvSpPr>
            <a:spLocks noChangeArrowheads="1"/>
          </p:cNvSpPr>
          <p:nvPr/>
        </p:nvSpPr>
        <p:spPr bwMode="auto">
          <a:xfrm>
            <a:off x="4087813" y="3511550"/>
            <a:ext cx="387350" cy="420688"/>
          </a:xfrm>
          <a:prstGeom prst="rect">
            <a:avLst/>
          </a:prstGeom>
          <a:noFill/>
          <a:ln w="9525">
            <a:noFill/>
            <a:miter lim="800000"/>
            <a:headEnd/>
            <a:tailEnd/>
          </a:ln>
        </p:spPr>
        <p:txBody>
          <a:bodyPr wrap="none">
            <a:spAutoFit/>
          </a:bodyPr>
          <a:lstStyle/>
          <a:p>
            <a:pPr>
              <a:lnSpc>
                <a:spcPct val="90000"/>
              </a:lnSpc>
              <a:spcBef>
                <a:spcPct val="20000"/>
              </a:spcBef>
            </a:pPr>
            <a:r>
              <a:rPr kumimoji="1" lang="en-US" altLang="zh-CN" sz="2400" b="0">
                <a:solidFill>
                  <a:srgbClr val="996600"/>
                </a:solidFill>
                <a:latin typeface="Times New Roman" pitchFamily="18" charset="0"/>
              </a:rPr>
              <a:t>II</a:t>
            </a:r>
          </a:p>
        </p:txBody>
      </p:sp>
      <p:grpSp>
        <p:nvGrpSpPr>
          <p:cNvPr id="4" name="Group 27"/>
          <p:cNvGrpSpPr>
            <a:grpSpLocks/>
          </p:cNvGrpSpPr>
          <p:nvPr/>
        </p:nvGrpSpPr>
        <p:grpSpPr bwMode="auto">
          <a:xfrm>
            <a:off x="1573213" y="1987550"/>
            <a:ext cx="0" cy="2438400"/>
            <a:chOff x="2112" y="864"/>
            <a:chExt cx="0" cy="1536"/>
          </a:xfrm>
        </p:grpSpPr>
        <p:sp>
          <p:nvSpPr>
            <p:cNvPr id="69661" name="Line 28"/>
            <p:cNvSpPr>
              <a:spLocks noChangeShapeType="1"/>
            </p:cNvSpPr>
            <p:nvPr/>
          </p:nvSpPr>
          <p:spPr bwMode="auto">
            <a:xfrm flipV="1">
              <a:off x="2112" y="864"/>
              <a:ext cx="0" cy="528"/>
            </a:xfrm>
            <a:prstGeom prst="line">
              <a:avLst/>
            </a:prstGeom>
            <a:noFill/>
            <a:ln w="9525">
              <a:solidFill>
                <a:srgbClr val="0066FF"/>
              </a:solidFill>
              <a:round/>
              <a:headEnd/>
              <a:tailEnd type="triangle" w="med" len="med"/>
            </a:ln>
          </p:spPr>
          <p:txBody>
            <a:bodyPr/>
            <a:lstStyle/>
            <a:p>
              <a:endParaRPr lang="zh-CN" altLang="en-US"/>
            </a:p>
          </p:txBody>
        </p:sp>
        <p:sp>
          <p:nvSpPr>
            <p:cNvPr id="69662" name="Line 29"/>
            <p:cNvSpPr>
              <a:spLocks noChangeShapeType="1"/>
            </p:cNvSpPr>
            <p:nvPr/>
          </p:nvSpPr>
          <p:spPr bwMode="auto">
            <a:xfrm>
              <a:off x="2112" y="1728"/>
              <a:ext cx="0" cy="672"/>
            </a:xfrm>
            <a:prstGeom prst="line">
              <a:avLst/>
            </a:prstGeom>
            <a:noFill/>
            <a:ln w="9525">
              <a:solidFill>
                <a:srgbClr val="0066FF"/>
              </a:solidFill>
              <a:round/>
              <a:headEnd/>
              <a:tailEnd type="triangle" w="med" len="med"/>
            </a:ln>
          </p:spPr>
          <p:txBody>
            <a:bodyPr/>
            <a:lstStyle/>
            <a:p>
              <a:endParaRPr lang="zh-CN" altLang="en-US"/>
            </a:p>
          </p:txBody>
        </p:sp>
      </p:grpSp>
      <p:sp>
        <p:nvSpPr>
          <p:cNvPr id="322590" name="Rectangle 30"/>
          <p:cNvSpPr>
            <a:spLocks noChangeArrowheads="1"/>
          </p:cNvSpPr>
          <p:nvPr/>
        </p:nvSpPr>
        <p:spPr bwMode="auto">
          <a:xfrm>
            <a:off x="1979613" y="5876925"/>
            <a:ext cx="4365298" cy="461665"/>
          </a:xfrm>
          <a:prstGeom prst="rect">
            <a:avLst/>
          </a:prstGeom>
          <a:noFill/>
          <a:ln w="9525">
            <a:noFill/>
            <a:miter lim="800000"/>
            <a:headEnd/>
            <a:tailEnd/>
          </a:ln>
        </p:spPr>
        <p:txBody>
          <a:bodyPr wrap="none">
            <a:spAutoFit/>
          </a:bodyPr>
          <a:lstStyle/>
          <a:p>
            <a:pPr>
              <a:spcBef>
                <a:spcPct val="20000"/>
              </a:spcBef>
            </a:pPr>
            <a:r>
              <a:rPr lang="zh-CN" altLang="en-US" sz="2400" b="0" dirty="0" smtClean="0">
                <a:latin typeface="Times New Roman" pitchFamily="18" charset="0"/>
                <a:ea typeface="楷体_GB2312" pitchFamily="49" charset="-122"/>
              </a:rPr>
              <a:t>图</a:t>
            </a:r>
            <a:r>
              <a:rPr lang="en-US" altLang="zh-CN" sz="2400" b="0" dirty="0" smtClean="0">
                <a:latin typeface="Times New Roman" pitchFamily="18" charset="0"/>
                <a:ea typeface="楷体_GB2312" pitchFamily="49" charset="-122"/>
              </a:rPr>
              <a:t>1-2 </a:t>
            </a:r>
            <a:r>
              <a:rPr lang="zh-CN" altLang="en-US" sz="2400" b="0" dirty="0">
                <a:latin typeface="Times New Roman" pitchFamily="18" charset="0"/>
                <a:ea typeface="楷体_GB2312" pitchFamily="49" charset="-122"/>
              </a:rPr>
              <a:t>反应系统中活化能示意图</a:t>
            </a:r>
          </a:p>
        </p:txBody>
      </p:sp>
      <p:sp>
        <p:nvSpPr>
          <p:cNvPr id="322592" name="Rectangle 32"/>
          <p:cNvSpPr>
            <a:spLocks noChangeArrowheads="1"/>
          </p:cNvSpPr>
          <p:nvPr/>
        </p:nvSpPr>
        <p:spPr bwMode="auto">
          <a:xfrm>
            <a:off x="5786446" y="1214422"/>
            <a:ext cx="2206625" cy="457200"/>
          </a:xfrm>
          <a:prstGeom prst="rect">
            <a:avLst/>
          </a:prstGeom>
          <a:noFill/>
          <a:ln w="9525">
            <a:noFill/>
            <a:miter lim="800000"/>
            <a:headEnd/>
            <a:tailEnd/>
          </a:ln>
        </p:spPr>
        <p:txBody>
          <a:bodyPr>
            <a:spAutoFit/>
          </a:bodyPr>
          <a:lstStyle/>
          <a:p>
            <a:r>
              <a:rPr kumimoji="1" lang="en-US" altLang="zh-CN" sz="2400" b="1" i="1" dirty="0">
                <a:solidFill>
                  <a:srgbClr val="0066FF"/>
                </a:solidFill>
                <a:latin typeface="Times New Roman" pitchFamily="18" charset="0"/>
              </a:rPr>
              <a:t>E</a:t>
            </a:r>
            <a:r>
              <a:rPr kumimoji="1" lang="en-US" altLang="zh-CN" sz="2400" b="1" baseline="-25000" dirty="0">
                <a:solidFill>
                  <a:srgbClr val="0066FF"/>
                </a:solidFill>
                <a:latin typeface="Times New Roman" pitchFamily="18" charset="0"/>
              </a:rPr>
              <a:t>a </a:t>
            </a:r>
            <a:r>
              <a:rPr kumimoji="1" lang="en-US" altLang="zh-CN" sz="2400" b="1" dirty="0">
                <a:solidFill>
                  <a:srgbClr val="0066FF"/>
                </a:solidFill>
                <a:latin typeface="Times New Roman" pitchFamily="18" charset="0"/>
              </a:rPr>
              <a:t>(</a:t>
            </a:r>
            <a:r>
              <a:rPr kumimoji="1" lang="zh-CN" altLang="en-US" sz="2400" b="1" dirty="0">
                <a:solidFill>
                  <a:srgbClr val="0066FF"/>
                </a:solidFill>
                <a:latin typeface="Times New Roman" pitchFamily="18" charset="0"/>
                <a:ea typeface="华文新魏" pitchFamily="2" charset="-122"/>
              </a:rPr>
              <a:t>正</a:t>
            </a:r>
            <a:r>
              <a:rPr kumimoji="1" lang="en-US" altLang="zh-CN" sz="2400" b="1" dirty="0">
                <a:solidFill>
                  <a:srgbClr val="0066FF"/>
                </a:solidFill>
                <a:latin typeface="Times New Roman" pitchFamily="18" charset="0"/>
              </a:rPr>
              <a:t>) = </a:t>
            </a:r>
            <a:r>
              <a:rPr kumimoji="1" lang="en-US" altLang="zh-CN" sz="2400" b="1" i="1" dirty="0">
                <a:solidFill>
                  <a:srgbClr val="CC00CC"/>
                </a:solidFill>
                <a:latin typeface="Times New Roman" pitchFamily="18" charset="0"/>
              </a:rPr>
              <a:t>E</a:t>
            </a:r>
            <a:r>
              <a:rPr kumimoji="1" lang="en-US" altLang="zh-CN" sz="2400" b="1" baseline="30000" dirty="0">
                <a:solidFill>
                  <a:srgbClr val="CC00CC"/>
                </a:solidFill>
                <a:latin typeface="Times New Roman" pitchFamily="18" charset="0"/>
              </a:rPr>
              <a:t># </a:t>
            </a:r>
            <a:r>
              <a:rPr kumimoji="1" lang="en-US" altLang="zh-CN" sz="2400" b="1" dirty="0">
                <a:solidFill>
                  <a:srgbClr val="CC00CC"/>
                </a:solidFill>
                <a:latin typeface="Times New Roman" pitchFamily="18" charset="0"/>
              </a:rPr>
              <a:t>- </a:t>
            </a:r>
            <a:r>
              <a:rPr kumimoji="1" lang="en-US" altLang="zh-CN" sz="2400" b="1" i="1" dirty="0">
                <a:solidFill>
                  <a:srgbClr val="00CC00"/>
                </a:solidFill>
                <a:latin typeface="Times New Roman" pitchFamily="18" charset="0"/>
              </a:rPr>
              <a:t>E</a:t>
            </a:r>
            <a:r>
              <a:rPr kumimoji="1" lang="en-US" altLang="zh-CN" sz="2400" b="1" baseline="-25000" dirty="0">
                <a:solidFill>
                  <a:srgbClr val="00CC00"/>
                </a:solidFill>
                <a:latin typeface="Times New Roman" pitchFamily="18" charset="0"/>
              </a:rPr>
              <a:t>I</a:t>
            </a:r>
            <a:endParaRPr kumimoji="1" lang="en-US" altLang="zh-CN" sz="2400" b="1" baseline="30000" dirty="0">
              <a:solidFill>
                <a:srgbClr val="CC00CC"/>
              </a:solidFill>
              <a:latin typeface="Times New Roman" pitchFamily="18" charset="0"/>
            </a:endParaRPr>
          </a:p>
        </p:txBody>
      </p:sp>
      <p:sp>
        <p:nvSpPr>
          <p:cNvPr id="322593" name="Rectangle 33"/>
          <p:cNvSpPr>
            <a:spLocks noChangeArrowheads="1"/>
          </p:cNvSpPr>
          <p:nvPr/>
        </p:nvSpPr>
        <p:spPr bwMode="auto">
          <a:xfrm>
            <a:off x="5857884" y="1643050"/>
            <a:ext cx="2428892" cy="461665"/>
          </a:xfrm>
          <a:prstGeom prst="rect">
            <a:avLst/>
          </a:prstGeom>
          <a:noFill/>
          <a:ln w="9525">
            <a:noFill/>
            <a:miter lim="800000"/>
            <a:headEnd/>
            <a:tailEnd/>
          </a:ln>
        </p:spPr>
        <p:txBody>
          <a:bodyPr wrap="square">
            <a:spAutoFit/>
          </a:bodyPr>
          <a:lstStyle/>
          <a:p>
            <a:r>
              <a:rPr kumimoji="1" lang="en-US" altLang="zh-CN" sz="2400" b="1" i="1" dirty="0">
                <a:solidFill>
                  <a:srgbClr val="333300"/>
                </a:solidFill>
                <a:latin typeface="Times New Roman" pitchFamily="18" charset="0"/>
              </a:rPr>
              <a:t>E</a:t>
            </a:r>
            <a:r>
              <a:rPr kumimoji="1" lang="en-US" altLang="zh-CN" sz="2400" b="1" baseline="-25000" dirty="0">
                <a:solidFill>
                  <a:srgbClr val="333300"/>
                </a:solidFill>
                <a:latin typeface="Times New Roman" pitchFamily="18" charset="0"/>
              </a:rPr>
              <a:t>a </a:t>
            </a:r>
            <a:r>
              <a:rPr kumimoji="1" lang="en-US" altLang="zh-CN" sz="2400" b="1" dirty="0">
                <a:solidFill>
                  <a:srgbClr val="333300"/>
                </a:solidFill>
                <a:latin typeface="Times New Roman" pitchFamily="18" charset="0"/>
              </a:rPr>
              <a:t>(</a:t>
            </a:r>
            <a:r>
              <a:rPr kumimoji="1" lang="zh-CN" altLang="en-US" sz="2400" b="1" dirty="0">
                <a:solidFill>
                  <a:srgbClr val="333300"/>
                </a:solidFill>
                <a:latin typeface="Times New Roman" pitchFamily="18" charset="0"/>
                <a:ea typeface="华文新魏" pitchFamily="2" charset="-122"/>
              </a:rPr>
              <a:t>逆</a:t>
            </a:r>
            <a:r>
              <a:rPr kumimoji="1" lang="en-US" altLang="zh-CN" sz="2400" b="1" dirty="0">
                <a:solidFill>
                  <a:srgbClr val="333300"/>
                </a:solidFill>
                <a:latin typeface="Times New Roman" pitchFamily="18" charset="0"/>
              </a:rPr>
              <a:t>) </a:t>
            </a:r>
            <a:r>
              <a:rPr kumimoji="1" lang="en-US" altLang="zh-CN" sz="2400" b="1" dirty="0">
                <a:solidFill>
                  <a:srgbClr val="0066FF"/>
                </a:solidFill>
                <a:latin typeface="Times New Roman" pitchFamily="18" charset="0"/>
              </a:rPr>
              <a:t>= </a:t>
            </a:r>
            <a:r>
              <a:rPr kumimoji="1" lang="en-US" altLang="zh-CN" sz="2400" b="1" i="1" dirty="0">
                <a:solidFill>
                  <a:srgbClr val="CC00CC"/>
                </a:solidFill>
                <a:latin typeface="Times New Roman" pitchFamily="18" charset="0"/>
              </a:rPr>
              <a:t>E</a:t>
            </a:r>
            <a:r>
              <a:rPr kumimoji="1" lang="en-US" altLang="zh-CN" sz="2400" b="1" baseline="30000" dirty="0">
                <a:solidFill>
                  <a:srgbClr val="CC00CC"/>
                </a:solidFill>
                <a:latin typeface="Times New Roman" pitchFamily="18" charset="0"/>
              </a:rPr>
              <a:t># </a:t>
            </a:r>
            <a:r>
              <a:rPr kumimoji="1" lang="en-US" altLang="zh-CN" sz="2400" b="1" dirty="0">
                <a:solidFill>
                  <a:srgbClr val="CC00CC"/>
                </a:solidFill>
                <a:latin typeface="Times New Roman" pitchFamily="18" charset="0"/>
              </a:rPr>
              <a:t>- </a:t>
            </a:r>
            <a:r>
              <a:rPr kumimoji="1" lang="en-US" altLang="zh-CN" sz="2400" b="1" i="1" dirty="0">
                <a:solidFill>
                  <a:srgbClr val="996600"/>
                </a:solidFill>
                <a:latin typeface="Times New Roman" pitchFamily="18" charset="0"/>
              </a:rPr>
              <a:t>E</a:t>
            </a:r>
            <a:r>
              <a:rPr kumimoji="1" lang="en-US" altLang="zh-CN" sz="2400" b="1" baseline="-25000" dirty="0">
                <a:solidFill>
                  <a:srgbClr val="996600"/>
                </a:solidFill>
                <a:latin typeface="Times New Roman" pitchFamily="18" charset="0"/>
              </a:rPr>
              <a:t>II</a:t>
            </a:r>
            <a:endParaRPr kumimoji="1" lang="en-US" altLang="zh-CN" sz="2400" b="1" baseline="-25000" dirty="0">
              <a:solidFill>
                <a:srgbClr val="00CC00"/>
              </a:solidFill>
              <a:latin typeface="Times New Roman" pitchFamily="18" charset="0"/>
            </a:endParaRPr>
          </a:p>
        </p:txBody>
      </p:sp>
      <p:sp>
        <p:nvSpPr>
          <p:cNvPr id="322594" name="Rectangle 34"/>
          <p:cNvSpPr>
            <a:spLocks noChangeArrowheads="1"/>
          </p:cNvSpPr>
          <p:nvPr/>
        </p:nvSpPr>
        <p:spPr bwMode="auto">
          <a:xfrm>
            <a:off x="5508625" y="3644900"/>
            <a:ext cx="3635375" cy="1006475"/>
          </a:xfrm>
          <a:prstGeom prst="rect">
            <a:avLst/>
          </a:prstGeom>
          <a:noFill/>
          <a:ln w="9525">
            <a:noFill/>
            <a:miter lim="800000"/>
            <a:headEnd/>
            <a:tailEnd/>
          </a:ln>
        </p:spPr>
        <p:txBody>
          <a:bodyPr>
            <a:spAutoFit/>
          </a:bodyPr>
          <a:lstStyle/>
          <a:p>
            <a:r>
              <a:rPr kumimoji="1" lang="en-US" altLang="zh-CN" sz="2400" b="1" i="1" dirty="0">
                <a:solidFill>
                  <a:srgbClr val="333300"/>
                </a:solidFill>
                <a:latin typeface="Times New Roman" pitchFamily="18" charset="0"/>
              </a:rPr>
              <a:t>E</a:t>
            </a:r>
            <a:r>
              <a:rPr kumimoji="1" lang="en-US" altLang="zh-CN" sz="2400" b="1" baseline="-25000" dirty="0">
                <a:solidFill>
                  <a:srgbClr val="333300"/>
                </a:solidFill>
                <a:latin typeface="Times New Roman" pitchFamily="18" charset="0"/>
              </a:rPr>
              <a:t>a</a:t>
            </a:r>
            <a:r>
              <a:rPr kumimoji="1" lang="en-US" altLang="zh-CN" sz="2400" b="1" dirty="0">
                <a:solidFill>
                  <a:srgbClr val="333300"/>
                </a:solidFill>
              </a:rPr>
              <a:t>(</a:t>
            </a:r>
            <a:r>
              <a:rPr kumimoji="1" lang="zh-CN" altLang="en-US" sz="2400" b="1" dirty="0">
                <a:solidFill>
                  <a:srgbClr val="333300"/>
                </a:solidFill>
              </a:rPr>
              <a:t>正</a:t>
            </a:r>
            <a:r>
              <a:rPr kumimoji="1" lang="en-US" altLang="zh-CN" sz="2400" b="1" dirty="0">
                <a:solidFill>
                  <a:srgbClr val="333300"/>
                </a:solidFill>
              </a:rPr>
              <a:t>)</a:t>
            </a:r>
            <a:r>
              <a:rPr kumimoji="1" lang="en-US" altLang="zh-CN" sz="2400" b="1" dirty="0"/>
              <a:t> </a:t>
            </a:r>
            <a:r>
              <a:rPr kumimoji="1" lang="en-US" altLang="zh-CN" sz="2400" b="1" dirty="0">
                <a:solidFill>
                  <a:srgbClr val="333300"/>
                </a:solidFill>
                <a:latin typeface="Times New Roman" pitchFamily="18" charset="0"/>
              </a:rPr>
              <a:t>- </a:t>
            </a:r>
            <a:r>
              <a:rPr kumimoji="1" lang="en-US" altLang="zh-CN" sz="2400" b="1" i="1" dirty="0">
                <a:solidFill>
                  <a:srgbClr val="333300"/>
                </a:solidFill>
                <a:latin typeface="Times New Roman" pitchFamily="18" charset="0"/>
              </a:rPr>
              <a:t>E</a:t>
            </a:r>
            <a:r>
              <a:rPr kumimoji="1" lang="en-US" altLang="zh-CN" sz="2400" b="1" baseline="-25000" dirty="0">
                <a:solidFill>
                  <a:srgbClr val="333300"/>
                </a:solidFill>
                <a:latin typeface="Times New Roman" pitchFamily="18" charset="0"/>
              </a:rPr>
              <a:t>a</a:t>
            </a:r>
            <a:r>
              <a:rPr kumimoji="1" lang="en-US" altLang="zh-CN" sz="2400" b="1" dirty="0">
                <a:solidFill>
                  <a:srgbClr val="333300"/>
                </a:solidFill>
              </a:rPr>
              <a:t>(</a:t>
            </a:r>
            <a:r>
              <a:rPr kumimoji="1" lang="zh-CN" altLang="en-US" sz="2400" b="1" dirty="0">
                <a:solidFill>
                  <a:srgbClr val="333300"/>
                </a:solidFill>
                <a:latin typeface="Times New Roman" pitchFamily="18" charset="0"/>
                <a:ea typeface="华文新魏" pitchFamily="2" charset="-122"/>
              </a:rPr>
              <a:t>逆</a:t>
            </a:r>
            <a:r>
              <a:rPr kumimoji="1" lang="en-US" altLang="zh-CN" sz="2400" b="1" dirty="0">
                <a:solidFill>
                  <a:srgbClr val="333300"/>
                </a:solidFill>
                <a:latin typeface="Times New Roman" pitchFamily="18" charset="0"/>
              </a:rPr>
              <a:t>) </a:t>
            </a:r>
            <a:r>
              <a:rPr kumimoji="1" lang="en-US" altLang="zh-CN" sz="2400" b="1" dirty="0">
                <a:solidFill>
                  <a:srgbClr val="0066FF"/>
                </a:solidFill>
                <a:latin typeface="Times New Roman" pitchFamily="18" charset="0"/>
              </a:rPr>
              <a:t>= </a:t>
            </a:r>
            <a:r>
              <a:rPr kumimoji="1" lang="en-US" altLang="zh-CN" sz="2400" b="1" i="1" dirty="0">
                <a:solidFill>
                  <a:srgbClr val="996600"/>
                </a:solidFill>
                <a:latin typeface="Times New Roman" pitchFamily="18" charset="0"/>
              </a:rPr>
              <a:t>E</a:t>
            </a:r>
            <a:r>
              <a:rPr kumimoji="1" lang="en-US" altLang="zh-CN" sz="2400" b="1" baseline="-25000" dirty="0">
                <a:solidFill>
                  <a:srgbClr val="996600"/>
                </a:solidFill>
                <a:latin typeface="Times New Roman" pitchFamily="18" charset="0"/>
              </a:rPr>
              <a:t>II </a:t>
            </a:r>
            <a:r>
              <a:rPr kumimoji="1" lang="en-US" altLang="zh-CN" sz="2400" b="1" dirty="0">
                <a:solidFill>
                  <a:srgbClr val="CC00CC"/>
                </a:solidFill>
              </a:rPr>
              <a:t>- </a:t>
            </a:r>
            <a:r>
              <a:rPr kumimoji="1" lang="en-US" altLang="zh-CN" sz="2400" b="1" i="1" dirty="0">
                <a:solidFill>
                  <a:srgbClr val="00CC00"/>
                </a:solidFill>
                <a:latin typeface="Times New Roman" pitchFamily="18" charset="0"/>
              </a:rPr>
              <a:t>E</a:t>
            </a:r>
            <a:r>
              <a:rPr kumimoji="1" lang="en-US" altLang="zh-CN" sz="2400" b="1" baseline="-25000" dirty="0">
                <a:solidFill>
                  <a:srgbClr val="00CC00"/>
                </a:solidFill>
                <a:latin typeface="Times New Roman" pitchFamily="18" charset="0"/>
              </a:rPr>
              <a:t>I</a:t>
            </a:r>
            <a:r>
              <a:rPr kumimoji="1" lang="en-US" altLang="zh-CN" b="1" dirty="0"/>
              <a:t>      </a:t>
            </a:r>
            <a:r>
              <a:rPr kumimoji="1" lang="en-US" altLang="zh-CN" sz="2400" b="1" dirty="0">
                <a:solidFill>
                  <a:srgbClr val="0066FF"/>
                </a:solidFill>
              </a:rPr>
              <a:t>=</a:t>
            </a:r>
            <a:r>
              <a:rPr kumimoji="1" lang="en-US" altLang="zh-CN" sz="2400" b="1" dirty="0"/>
              <a:t>△</a:t>
            </a:r>
            <a:r>
              <a:rPr kumimoji="1" lang="en-US" altLang="zh-CN" sz="2400" b="1" baseline="-25000" dirty="0" err="1"/>
              <a:t>r</a:t>
            </a:r>
            <a:r>
              <a:rPr kumimoji="1" lang="en-US" altLang="zh-CN" sz="2400" b="1" dirty="0" err="1"/>
              <a:t>U</a:t>
            </a:r>
            <a:r>
              <a:rPr kumimoji="1" lang="en-US" altLang="zh-CN" sz="2400" b="1" baseline="-25000" dirty="0" err="1"/>
              <a:t>m</a:t>
            </a:r>
            <a:r>
              <a:rPr kumimoji="1" lang="en-US" altLang="zh-CN" sz="2400" b="1" dirty="0"/>
              <a:t>≈ △</a:t>
            </a:r>
            <a:r>
              <a:rPr kumimoji="1" lang="en-US" altLang="zh-CN" sz="2400" b="1" baseline="-25000" dirty="0" err="1"/>
              <a:t>r</a:t>
            </a:r>
            <a:r>
              <a:rPr kumimoji="1" lang="en-US" altLang="zh-CN" sz="2400" b="1" dirty="0" err="1"/>
              <a:t>H</a:t>
            </a:r>
            <a:r>
              <a:rPr kumimoji="1" lang="en-US" altLang="zh-CN" sz="2400" b="1" baseline="-25000" dirty="0" err="1"/>
              <a:t>m</a:t>
            </a:r>
            <a:endParaRPr kumimoji="1" lang="en-US" altLang="zh-CN" sz="2400" b="1" baseline="-25000" dirty="0"/>
          </a:p>
        </p:txBody>
      </p:sp>
      <p:sp>
        <p:nvSpPr>
          <p:cNvPr id="35" name="Text Box 4"/>
          <p:cNvSpPr txBox="1">
            <a:spLocks noChangeArrowheads="1"/>
          </p:cNvSpPr>
          <p:nvPr/>
        </p:nvSpPr>
        <p:spPr bwMode="auto">
          <a:xfrm>
            <a:off x="4929190" y="2143116"/>
            <a:ext cx="4214810" cy="1323439"/>
          </a:xfrm>
          <a:prstGeom prst="rect">
            <a:avLst/>
          </a:prstGeom>
          <a:noFill/>
          <a:ln w="9525">
            <a:noFill/>
            <a:miter lim="800000"/>
            <a:headEnd/>
            <a:tailEnd/>
          </a:ln>
          <a:effectLst/>
        </p:spPr>
        <p:txBody>
          <a:bodyPr wrap="square">
            <a:spAutoFit/>
          </a:bodyPr>
          <a:lstStyle/>
          <a:p>
            <a:pPr algn="l">
              <a:spcBef>
                <a:spcPct val="50000"/>
              </a:spcBef>
            </a:pPr>
            <a:r>
              <a:rPr lang="en-US" altLang="zh-CN" sz="2000" b="1" dirty="0" err="1">
                <a:solidFill>
                  <a:srgbClr val="0000CC"/>
                </a:solidFill>
              </a:rPr>
              <a:t>Δ</a:t>
            </a:r>
            <a:r>
              <a:rPr lang="en-US" altLang="zh-CN" sz="2000" b="1" baseline="-25000" dirty="0" err="1">
                <a:solidFill>
                  <a:srgbClr val="0000CC"/>
                </a:solidFill>
              </a:rPr>
              <a:t>r</a:t>
            </a:r>
            <a:r>
              <a:rPr lang="en-US" altLang="zh-CN" sz="2000" b="1" i="1" dirty="0" err="1">
                <a:solidFill>
                  <a:srgbClr val="0000CC"/>
                </a:solidFill>
              </a:rPr>
              <a:t>H</a:t>
            </a:r>
            <a:r>
              <a:rPr lang="en-US" altLang="zh-CN" sz="2000" b="1" baseline="-25000" dirty="0" err="1">
                <a:solidFill>
                  <a:srgbClr val="0000CC"/>
                </a:solidFill>
              </a:rPr>
              <a:t>m</a:t>
            </a:r>
            <a:r>
              <a:rPr lang="en-US" altLang="zh-CN" sz="2000" b="1" dirty="0">
                <a:solidFill>
                  <a:srgbClr val="0000CC"/>
                </a:solidFill>
              </a:rPr>
              <a:t>= </a:t>
            </a:r>
            <a:r>
              <a:rPr lang="en-US" altLang="zh-CN" sz="2000" b="1" i="1" dirty="0" err="1" smtClean="0">
                <a:solidFill>
                  <a:srgbClr val="0000CC"/>
                </a:solidFill>
              </a:rPr>
              <a:t>E</a:t>
            </a:r>
            <a:r>
              <a:rPr lang="en-US" altLang="zh-CN" sz="2000" b="1" baseline="-25000" dirty="0" err="1" smtClean="0">
                <a:solidFill>
                  <a:srgbClr val="0000CC"/>
                </a:solidFill>
              </a:rPr>
              <a:t>Ⅱ</a:t>
            </a:r>
            <a:r>
              <a:rPr lang="en-US" altLang="zh-CN" sz="2000" b="1" dirty="0" smtClean="0">
                <a:solidFill>
                  <a:srgbClr val="0000CC"/>
                </a:solidFill>
              </a:rPr>
              <a:t> </a:t>
            </a:r>
            <a:r>
              <a:rPr lang="zh-CN" altLang="en-US" sz="2000" b="1" dirty="0">
                <a:solidFill>
                  <a:srgbClr val="0000CC"/>
                </a:solidFill>
              </a:rPr>
              <a:t>－</a:t>
            </a:r>
            <a:r>
              <a:rPr lang="en-US" altLang="zh-CN" sz="2000" b="1" i="1" dirty="0" err="1" smtClean="0">
                <a:solidFill>
                  <a:srgbClr val="0000CC"/>
                </a:solidFill>
              </a:rPr>
              <a:t>E</a:t>
            </a:r>
            <a:r>
              <a:rPr lang="en-US" altLang="zh-CN" sz="2000" b="1" baseline="-25000" dirty="0" err="1" smtClean="0">
                <a:solidFill>
                  <a:srgbClr val="0000CC"/>
                </a:solidFill>
              </a:rPr>
              <a:t>Ⅰ</a:t>
            </a:r>
            <a:endParaRPr lang="en-US" altLang="zh-CN" sz="2000" b="1" baseline="-25000" dirty="0" smtClean="0">
              <a:solidFill>
                <a:srgbClr val="0000CC"/>
              </a:solidFill>
            </a:endParaRPr>
          </a:p>
          <a:p>
            <a:pPr algn="l">
              <a:spcBef>
                <a:spcPct val="50000"/>
              </a:spcBef>
            </a:pPr>
            <a:r>
              <a:rPr lang="en-US" altLang="zh-CN" sz="2000" b="1" dirty="0">
                <a:solidFill>
                  <a:srgbClr val="0000CC"/>
                </a:solidFill>
              </a:rPr>
              <a:t> </a:t>
            </a:r>
            <a:r>
              <a:rPr lang="en-US" altLang="zh-CN" sz="2000" b="1" dirty="0" smtClean="0">
                <a:solidFill>
                  <a:srgbClr val="0000CC"/>
                </a:solidFill>
              </a:rPr>
              <a:t>        = </a:t>
            </a:r>
            <a:r>
              <a:rPr lang="en-US" altLang="zh-CN" sz="2000" b="1" dirty="0">
                <a:solidFill>
                  <a:srgbClr val="0000CC"/>
                </a:solidFill>
              </a:rPr>
              <a:t>[</a:t>
            </a:r>
            <a:r>
              <a:rPr lang="en-US" altLang="zh-CN" sz="2000" b="1" i="1" dirty="0">
                <a:solidFill>
                  <a:srgbClr val="0000CC"/>
                </a:solidFill>
              </a:rPr>
              <a:t>E</a:t>
            </a:r>
            <a:r>
              <a:rPr lang="ja-JP" altLang="en-US" sz="2000" b="1" i="1" baseline="30000" dirty="0">
                <a:solidFill>
                  <a:srgbClr val="0000CC"/>
                </a:solidFill>
                <a:ea typeface="MS PGothic" pitchFamily="34" charset="-128"/>
              </a:rPr>
              <a:t>キ</a:t>
            </a:r>
            <a:r>
              <a:rPr lang="zh-CN" altLang="en-US" sz="2000" b="1" dirty="0">
                <a:solidFill>
                  <a:srgbClr val="0000CC"/>
                </a:solidFill>
              </a:rPr>
              <a:t>－</a:t>
            </a:r>
            <a:r>
              <a:rPr lang="en-US" altLang="zh-CN" sz="2000" b="1" i="1" dirty="0">
                <a:solidFill>
                  <a:srgbClr val="0000CC"/>
                </a:solidFill>
              </a:rPr>
              <a:t>E</a:t>
            </a:r>
            <a:r>
              <a:rPr lang="en-US" altLang="zh-CN" sz="2000" b="1" baseline="-25000" dirty="0">
                <a:solidFill>
                  <a:srgbClr val="0000CC"/>
                </a:solidFill>
              </a:rPr>
              <a:t>a</a:t>
            </a:r>
            <a:r>
              <a:rPr lang="en-US" altLang="zh-CN" sz="2000" b="1" dirty="0">
                <a:solidFill>
                  <a:srgbClr val="0000CC"/>
                </a:solidFill>
              </a:rPr>
              <a:t>(</a:t>
            </a:r>
            <a:r>
              <a:rPr lang="zh-CN" altLang="en-US" sz="2000" b="1" dirty="0">
                <a:solidFill>
                  <a:srgbClr val="0000CC"/>
                </a:solidFill>
              </a:rPr>
              <a:t>逆</a:t>
            </a:r>
            <a:r>
              <a:rPr lang="en-US" altLang="zh-CN" sz="2000" b="1" dirty="0">
                <a:solidFill>
                  <a:srgbClr val="0000CC"/>
                </a:solidFill>
              </a:rPr>
              <a:t>)] </a:t>
            </a:r>
            <a:r>
              <a:rPr lang="zh-CN" altLang="en-US" sz="2000" b="1" dirty="0">
                <a:solidFill>
                  <a:srgbClr val="0000CC"/>
                </a:solidFill>
              </a:rPr>
              <a:t>－</a:t>
            </a:r>
            <a:r>
              <a:rPr lang="en-US" altLang="zh-CN" sz="2000" b="1" dirty="0">
                <a:solidFill>
                  <a:srgbClr val="0000CC"/>
                </a:solidFill>
              </a:rPr>
              <a:t>[</a:t>
            </a:r>
            <a:r>
              <a:rPr lang="en-US" altLang="zh-CN" sz="2000" b="1" i="1" dirty="0">
                <a:solidFill>
                  <a:srgbClr val="0000CC"/>
                </a:solidFill>
              </a:rPr>
              <a:t>E</a:t>
            </a:r>
            <a:r>
              <a:rPr lang="ja-JP" altLang="en-US" sz="2000" b="1" i="1" baseline="30000" dirty="0">
                <a:solidFill>
                  <a:srgbClr val="0000CC"/>
                </a:solidFill>
                <a:ea typeface="MS PGothic" pitchFamily="34" charset="-128"/>
              </a:rPr>
              <a:t>キ</a:t>
            </a:r>
            <a:r>
              <a:rPr lang="zh-CN" altLang="en-US" sz="2000" b="1" dirty="0">
                <a:solidFill>
                  <a:srgbClr val="0000CC"/>
                </a:solidFill>
              </a:rPr>
              <a:t>－</a:t>
            </a:r>
            <a:r>
              <a:rPr lang="en-US" altLang="zh-CN" sz="2000" b="1" i="1" dirty="0">
                <a:solidFill>
                  <a:srgbClr val="0000CC"/>
                </a:solidFill>
              </a:rPr>
              <a:t>E</a:t>
            </a:r>
            <a:r>
              <a:rPr lang="en-US" altLang="zh-CN" sz="2000" b="1" baseline="-25000" dirty="0">
                <a:solidFill>
                  <a:srgbClr val="0000CC"/>
                </a:solidFill>
              </a:rPr>
              <a:t>a</a:t>
            </a:r>
            <a:r>
              <a:rPr lang="en-US" altLang="zh-CN" sz="2000" b="1" dirty="0">
                <a:solidFill>
                  <a:srgbClr val="0000CC"/>
                </a:solidFill>
              </a:rPr>
              <a:t>(</a:t>
            </a:r>
            <a:r>
              <a:rPr lang="zh-CN" altLang="en-US" sz="2000" b="1" dirty="0">
                <a:solidFill>
                  <a:srgbClr val="0000CC"/>
                </a:solidFill>
              </a:rPr>
              <a:t>正</a:t>
            </a:r>
            <a:r>
              <a:rPr lang="en-US" altLang="zh-CN" sz="2000" b="1" dirty="0" smtClean="0">
                <a:solidFill>
                  <a:srgbClr val="0000CC"/>
                </a:solidFill>
              </a:rPr>
              <a:t>)]</a:t>
            </a:r>
          </a:p>
          <a:p>
            <a:pPr>
              <a:spcBef>
                <a:spcPct val="50000"/>
              </a:spcBef>
            </a:pPr>
            <a:r>
              <a:rPr lang="en-US" altLang="zh-CN" sz="2000" b="1" dirty="0">
                <a:solidFill>
                  <a:srgbClr val="0000CC"/>
                </a:solidFill>
              </a:rPr>
              <a:t> </a:t>
            </a:r>
            <a:r>
              <a:rPr lang="en-US" altLang="zh-CN" sz="2000" b="1" dirty="0" smtClean="0">
                <a:solidFill>
                  <a:srgbClr val="0000CC"/>
                </a:solidFill>
              </a:rPr>
              <a:t>        = </a:t>
            </a:r>
            <a:r>
              <a:rPr lang="en-US" altLang="zh-CN" sz="2000" b="1" i="1" dirty="0" smtClean="0">
                <a:solidFill>
                  <a:srgbClr val="0000CC"/>
                </a:solidFill>
              </a:rPr>
              <a:t>E</a:t>
            </a:r>
            <a:r>
              <a:rPr lang="en-US" altLang="zh-CN" sz="2000" b="1" baseline="-25000" dirty="0" smtClean="0">
                <a:solidFill>
                  <a:srgbClr val="0000CC"/>
                </a:solidFill>
              </a:rPr>
              <a:t>a</a:t>
            </a:r>
            <a:r>
              <a:rPr lang="en-US" altLang="zh-CN" sz="2000" b="1" dirty="0" smtClean="0">
                <a:solidFill>
                  <a:srgbClr val="0000CC"/>
                </a:solidFill>
              </a:rPr>
              <a:t>(</a:t>
            </a:r>
            <a:r>
              <a:rPr lang="zh-CN" altLang="en-US" sz="2000" b="1" dirty="0" smtClean="0">
                <a:solidFill>
                  <a:srgbClr val="0000CC"/>
                </a:solidFill>
              </a:rPr>
              <a:t>正</a:t>
            </a:r>
            <a:r>
              <a:rPr lang="en-US" altLang="zh-CN" sz="2000" b="1" dirty="0" smtClean="0">
                <a:solidFill>
                  <a:srgbClr val="0000CC"/>
                </a:solidFill>
              </a:rPr>
              <a:t>)</a:t>
            </a:r>
            <a:r>
              <a:rPr lang="zh-CN" altLang="en-US" sz="2000" b="1" dirty="0" smtClean="0">
                <a:solidFill>
                  <a:srgbClr val="0000CC"/>
                </a:solidFill>
              </a:rPr>
              <a:t> －</a:t>
            </a:r>
            <a:r>
              <a:rPr lang="en-US" altLang="zh-CN" sz="2000" b="1" i="1" dirty="0" smtClean="0">
                <a:solidFill>
                  <a:srgbClr val="0000CC"/>
                </a:solidFill>
              </a:rPr>
              <a:t>E</a:t>
            </a:r>
            <a:r>
              <a:rPr lang="en-US" altLang="zh-CN" sz="2000" b="1" baseline="-25000" dirty="0" smtClean="0">
                <a:solidFill>
                  <a:srgbClr val="0000CC"/>
                </a:solidFill>
              </a:rPr>
              <a:t>a</a:t>
            </a:r>
            <a:r>
              <a:rPr lang="en-US" altLang="zh-CN" sz="2000" b="1" dirty="0" smtClean="0">
                <a:solidFill>
                  <a:srgbClr val="0000CC"/>
                </a:solidFill>
              </a:rPr>
              <a:t>(</a:t>
            </a:r>
            <a:r>
              <a:rPr lang="zh-CN" altLang="en-US" sz="2000" b="1" dirty="0" smtClean="0">
                <a:solidFill>
                  <a:srgbClr val="0000CC"/>
                </a:solidFill>
              </a:rPr>
              <a:t>逆</a:t>
            </a:r>
            <a:r>
              <a:rPr lang="en-US" altLang="zh-CN" sz="2000" b="1" dirty="0" smtClean="0">
                <a:solidFill>
                  <a:srgbClr val="0000CC"/>
                </a:solidFill>
              </a:rPr>
              <a:t>) </a:t>
            </a:r>
            <a:endParaRPr lang="en-US" altLang="zh-CN" sz="2000" b="1"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2590"/>
                                        </p:tgtEl>
                                        <p:attrNameLst>
                                          <p:attrName>style.visibility</p:attrName>
                                        </p:attrNameLst>
                                      </p:cBhvr>
                                      <p:to>
                                        <p:strVal val="visible"/>
                                      </p:to>
                                    </p:set>
                                    <p:animEffect transition="in" filter="barn(outVertical)">
                                      <p:cBhvr>
                                        <p:cTn id="7" dur="500"/>
                                        <p:tgtEl>
                                          <p:spTgt spid="32259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2562"/>
                                        </p:tgtEl>
                                        <p:attrNameLst>
                                          <p:attrName>style.visibility</p:attrName>
                                        </p:attrNameLst>
                                      </p:cBhvr>
                                      <p:to>
                                        <p:strVal val="visible"/>
                                      </p:to>
                                    </p:set>
                                    <p:animEffect transition="in" filter="wipe(left)">
                                      <p:cBhvr>
                                        <p:cTn id="11" dur="500"/>
                                        <p:tgtEl>
                                          <p:spTgt spid="32256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2564"/>
                                        </p:tgtEl>
                                        <p:attrNameLst>
                                          <p:attrName>style.visibility</p:attrName>
                                        </p:attrNameLst>
                                      </p:cBhvr>
                                      <p:to>
                                        <p:strVal val="visible"/>
                                      </p:to>
                                    </p:set>
                                    <p:animEffect transition="in" filter="wipe(left)">
                                      <p:cBhvr>
                                        <p:cTn id="15" dur="500"/>
                                        <p:tgtEl>
                                          <p:spTgt spid="32256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22563"/>
                                        </p:tgtEl>
                                        <p:attrNameLst>
                                          <p:attrName>style.visibility</p:attrName>
                                        </p:attrNameLst>
                                      </p:cBhvr>
                                      <p:to>
                                        <p:strVal val="visible"/>
                                      </p:to>
                                    </p:set>
                                    <p:animEffect transition="in" filter="wipe(down)">
                                      <p:cBhvr>
                                        <p:cTn id="19" dur="500"/>
                                        <p:tgtEl>
                                          <p:spTgt spid="32256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22565"/>
                                        </p:tgtEl>
                                        <p:attrNameLst>
                                          <p:attrName>style.visibility</p:attrName>
                                        </p:attrNameLst>
                                      </p:cBhvr>
                                      <p:to>
                                        <p:strVal val="visible"/>
                                      </p:to>
                                    </p:set>
                                    <p:animEffect transition="in" filter="wipe(down)">
                                      <p:cBhvr>
                                        <p:cTn id="23" dur="500"/>
                                        <p:tgtEl>
                                          <p:spTgt spid="32256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2567"/>
                                        </p:tgtEl>
                                        <p:attrNameLst>
                                          <p:attrName>style.visibility</p:attrName>
                                        </p:attrNameLst>
                                      </p:cBhvr>
                                      <p:to>
                                        <p:strVal val="visible"/>
                                      </p:to>
                                    </p:set>
                                    <p:animEffect transition="in" filter="wipe(left)">
                                      <p:cBhvr>
                                        <p:cTn id="28" dur="500"/>
                                        <p:tgtEl>
                                          <p:spTgt spid="32256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2585"/>
                                        </p:tgtEl>
                                        <p:attrNameLst>
                                          <p:attrName>style.visibility</p:attrName>
                                        </p:attrNameLst>
                                      </p:cBhvr>
                                      <p:to>
                                        <p:strVal val="visible"/>
                                      </p:to>
                                    </p:set>
                                    <p:animEffect transition="in" filter="wipe(left)">
                                      <p:cBhvr>
                                        <p:cTn id="33" dur="500"/>
                                        <p:tgtEl>
                                          <p:spTgt spid="32258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22566"/>
                                        </p:tgtEl>
                                        <p:attrNameLst>
                                          <p:attrName>style.visibility</p:attrName>
                                        </p:attrNameLst>
                                      </p:cBhvr>
                                      <p:to>
                                        <p:strVal val="visible"/>
                                      </p:to>
                                    </p:set>
                                    <p:animEffect transition="in" filter="wipe(left)">
                                      <p:cBhvr>
                                        <p:cTn id="37" dur="500"/>
                                        <p:tgtEl>
                                          <p:spTgt spid="322566"/>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22583"/>
                                        </p:tgtEl>
                                        <p:attrNameLst>
                                          <p:attrName>style.visibility</p:attrName>
                                        </p:attrNameLst>
                                      </p:cBhvr>
                                      <p:to>
                                        <p:strVal val="visible"/>
                                      </p:to>
                                    </p:set>
                                    <p:animEffect transition="in" filter="wipe(left)">
                                      <p:cBhvr>
                                        <p:cTn id="41" dur="500"/>
                                        <p:tgtEl>
                                          <p:spTgt spid="322583"/>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22570"/>
                                        </p:tgtEl>
                                        <p:attrNameLst>
                                          <p:attrName>style.visibility</p:attrName>
                                        </p:attrNameLst>
                                      </p:cBhvr>
                                      <p:to>
                                        <p:strVal val="visible"/>
                                      </p:to>
                                    </p:set>
                                    <p:animEffect transition="in" filter="wipe(left)">
                                      <p:cBhvr>
                                        <p:cTn id="45" dur="500"/>
                                        <p:tgtEl>
                                          <p:spTgt spid="3225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22569"/>
                                        </p:tgtEl>
                                        <p:attrNameLst>
                                          <p:attrName>style.visibility</p:attrName>
                                        </p:attrNameLst>
                                      </p:cBhvr>
                                      <p:to>
                                        <p:strVal val="visible"/>
                                      </p:to>
                                    </p:set>
                                    <p:animEffect transition="in" filter="wipe(left)">
                                      <p:cBhvr>
                                        <p:cTn id="50" dur="500"/>
                                        <p:tgtEl>
                                          <p:spTgt spid="322569"/>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322586"/>
                                        </p:tgtEl>
                                        <p:attrNameLst>
                                          <p:attrName>style.visibility</p:attrName>
                                        </p:attrNameLst>
                                      </p:cBhvr>
                                      <p:to>
                                        <p:strVal val="visible"/>
                                      </p:to>
                                    </p:set>
                                    <p:animEffect transition="in" filter="wipe(left)">
                                      <p:cBhvr>
                                        <p:cTn id="54" dur="500"/>
                                        <p:tgtEl>
                                          <p:spTgt spid="322586"/>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322582"/>
                                        </p:tgtEl>
                                        <p:attrNameLst>
                                          <p:attrName>style.visibility</p:attrName>
                                        </p:attrNameLst>
                                      </p:cBhvr>
                                      <p:to>
                                        <p:strVal val="visible"/>
                                      </p:to>
                                    </p:set>
                                    <p:animEffect transition="in" filter="wipe(left)">
                                      <p:cBhvr>
                                        <p:cTn id="58" dur="500"/>
                                        <p:tgtEl>
                                          <p:spTgt spid="322582"/>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22572"/>
                                        </p:tgtEl>
                                        <p:attrNameLst>
                                          <p:attrName>style.visibility</p:attrName>
                                        </p:attrNameLst>
                                      </p:cBhvr>
                                      <p:to>
                                        <p:strVal val="visible"/>
                                      </p:to>
                                    </p:set>
                                    <p:animEffect transition="in" filter="wipe(left)">
                                      <p:cBhvr>
                                        <p:cTn id="62" dur="500"/>
                                        <p:tgtEl>
                                          <p:spTgt spid="3225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22568"/>
                                        </p:tgtEl>
                                        <p:attrNameLst>
                                          <p:attrName>style.visibility</p:attrName>
                                        </p:attrNameLst>
                                      </p:cBhvr>
                                      <p:to>
                                        <p:strVal val="visible"/>
                                      </p:to>
                                    </p:set>
                                    <p:animEffect transition="in" filter="wipe(left)">
                                      <p:cBhvr>
                                        <p:cTn id="67" dur="500"/>
                                        <p:tgtEl>
                                          <p:spTgt spid="322568"/>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22584"/>
                                        </p:tgtEl>
                                        <p:attrNameLst>
                                          <p:attrName>style.visibility</p:attrName>
                                        </p:attrNameLst>
                                      </p:cBhvr>
                                      <p:to>
                                        <p:strVal val="visible"/>
                                      </p:to>
                                    </p:set>
                                    <p:animEffect transition="in" filter="wipe(left)">
                                      <p:cBhvr>
                                        <p:cTn id="71" dur="500"/>
                                        <p:tgtEl>
                                          <p:spTgt spid="322584"/>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322571"/>
                                        </p:tgtEl>
                                        <p:attrNameLst>
                                          <p:attrName>style.visibility</p:attrName>
                                        </p:attrNameLst>
                                      </p:cBhvr>
                                      <p:to>
                                        <p:strVal val="visible"/>
                                      </p:to>
                                    </p:set>
                                    <p:animEffect transition="in" filter="wipe(left)">
                                      <p:cBhvr>
                                        <p:cTn id="75" dur="500"/>
                                        <p:tgtEl>
                                          <p:spTgt spid="322571"/>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42"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barn(outHorizontal)">
                                      <p:cBhvr>
                                        <p:cTn id="80" dur="500"/>
                                        <p:tgtEl>
                                          <p:spTgt spid="4"/>
                                        </p:tgtEl>
                                      </p:cBhvr>
                                    </p:animEffect>
                                  </p:childTnLst>
                                </p:cTn>
                              </p:par>
                            </p:childTnLst>
                          </p:cTn>
                        </p:par>
                        <p:par>
                          <p:cTn id="81" fill="hold">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22573"/>
                                        </p:tgtEl>
                                        <p:attrNameLst>
                                          <p:attrName>style.visibility</p:attrName>
                                        </p:attrNameLst>
                                      </p:cBhvr>
                                      <p:to>
                                        <p:strVal val="visible"/>
                                      </p:to>
                                    </p:set>
                                    <p:animEffect transition="in" filter="wipe(left)">
                                      <p:cBhvr>
                                        <p:cTn id="84" dur="500"/>
                                        <p:tgtEl>
                                          <p:spTgt spid="322573"/>
                                        </p:tgtEl>
                                      </p:cBhvr>
                                    </p:animEffect>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322592"/>
                                        </p:tgtEl>
                                        <p:attrNameLst>
                                          <p:attrName>style.visibility</p:attrName>
                                        </p:attrNameLst>
                                      </p:cBhvr>
                                      <p:to>
                                        <p:strVal val="visible"/>
                                      </p:to>
                                    </p:set>
                                    <p:animEffect transition="in" filter="wipe(left)">
                                      <p:cBhvr>
                                        <p:cTn id="88" dur="500"/>
                                        <p:tgtEl>
                                          <p:spTgt spid="322592"/>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42"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barn(outHorizontal)">
                                      <p:cBhvr>
                                        <p:cTn id="93" dur="500"/>
                                        <p:tgtEl>
                                          <p:spTgt spid="3"/>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322574"/>
                                        </p:tgtEl>
                                        <p:attrNameLst>
                                          <p:attrName>style.visibility</p:attrName>
                                        </p:attrNameLst>
                                      </p:cBhvr>
                                      <p:to>
                                        <p:strVal val="visible"/>
                                      </p:to>
                                    </p:set>
                                    <p:animEffect transition="in" filter="wipe(left)">
                                      <p:cBhvr>
                                        <p:cTn id="97" dur="500"/>
                                        <p:tgtEl>
                                          <p:spTgt spid="322574"/>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322593"/>
                                        </p:tgtEl>
                                        <p:attrNameLst>
                                          <p:attrName>style.visibility</p:attrName>
                                        </p:attrNameLst>
                                      </p:cBhvr>
                                      <p:to>
                                        <p:strVal val="visible"/>
                                      </p:to>
                                    </p:set>
                                    <p:animEffect transition="in" filter="wipe(left)">
                                      <p:cBhvr>
                                        <p:cTn id="101" dur="500"/>
                                        <p:tgtEl>
                                          <p:spTgt spid="322593"/>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blinds(horizontal)">
                                      <p:cBhvr>
                                        <p:cTn id="106" dur="500"/>
                                        <p:tgtEl>
                                          <p:spTgt spid="35"/>
                                        </p:tgtEl>
                                      </p:cBhvr>
                                    </p:animEffect>
                                  </p:childTnLst>
                                </p:cTn>
                              </p:par>
                              <p:par>
                                <p:cTn id="107" presetID="16" presetClass="entr" presetSubtype="42" fill="hold" nodeType="with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barn(outHorizontal)">
                                      <p:cBhvr>
                                        <p:cTn id="109" dur="500"/>
                                        <p:tgtEl>
                                          <p:spTgt spid="2"/>
                                        </p:tgtEl>
                                      </p:cBhvr>
                                    </p:animEffect>
                                  </p:childTnLst>
                                </p:cTn>
                              </p:par>
                            </p:childTnLst>
                          </p:cTn>
                        </p:par>
                        <p:par>
                          <p:cTn id="110" fill="hold">
                            <p:stCondLst>
                              <p:cond delay="500"/>
                            </p:stCondLst>
                            <p:childTnLst>
                              <p:par>
                                <p:cTn id="111" presetID="22" presetClass="entr" presetSubtype="8" fill="hold" grpId="0" nodeType="afterEffect">
                                  <p:stCondLst>
                                    <p:cond delay="0"/>
                                  </p:stCondLst>
                                  <p:childTnLst>
                                    <p:set>
                                      <p:cBhvr>
                                        <p:cTn id="112" dur="1" fill="hold">
                                          <p:stCondLst>
                                            <p:cond delay="0"/>
                                          </p:stCondLst>
                                        </p:cTn>
                                        <p:tgtEl>
                                          <p:spTgt spid="322575"/>
                                        </p:tgtEl>
                                        <p:attrNameLst>
                                          <p:attrName>style.visibility</p:attrName>
                                        </p:attrNameLst>
                                      </p:cBhvr>
                                      <p:to>
                                        <p:strVal val="visible"/>
                                      </p:to>
                                    </p:set>
                                    <p:animEffect transition="in" filter="wipe(left)">
                                      <p:cBhvr>
                                        <p:cTn id="113" dur="500"/>
                                        <p:tgtEl>
                                          <p:spTgt spid="3225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322594"/>
                                        </p:tgtEl>
                                        <p:attrNameLst>
                                          <p:attrName>style.visibility</p:attrName>
                                        </p:attrNameLst>
                                      </p:cBhvr>
                                      <p:to>
                                        <p:strVal val="visible"/>
                                      </p:to>
                                    </p:set>
                                    <p:animEffect transition="in" filter="wipe(left)">
                                      <p:cBhvr>
                                        <p:cTn id="118" dur="500"/>
                                        <p:tgtEl>
                                          <p:spTgt spid="322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animBg="1"/>
      <p:bldP spid="322563" grpId="0" animBg="1"/>
      <p:bldP spid="322564" grpId="0" autoUpdateAnimBg="0"/>
      <p:bldP spid="322565" grpId="0" autoUpdateAnimBg="0"/>
      <p:bldP spid="322566" grpId="0" animBg="1"/>
      <p:bldP spid="322567" grpId="0" animBg="1"/>
      <p:bldP spid="322568" grpId="0" animBg="1"/>
      <p:bldP spid="322569" grpId="0" animBg="1"/>
      <p:bldP spid="322570" grpId="0" autoUpdateAnimBg="0"/>
      <p:bldP spid="322571" grpId="0" autoUpdateAnimBg="0"/>
      <p:bldP spid="322572" grpId="0" autoUpdateAnimBg="0"/>
      <p:bldP spid="322573" grpId="0" autoUpdateAnimBg="0"/>
      <p:bldP spid="322574" grpId="0" autoUpdateAnimBg="0"/>
      <p:bldP spid="322575" grpId="0" autoUpdateAnimBg="0"/>
      <p:bldP spid="322582" grpId="0" autoUpdateAnimBg="0"/>
      <p:bldP spid="322583" grpId="0" autoUpdateAnimBg="0"/>
      <p:bldP spid="322584" grpId="0" autoUpdateAnimBg="0"/>
      <p:bldP spid="322585" grpId="0" autoUpdateAnimBg="0"/>
      <p:bldP spid="322586" grpId="0" autoUpdateAnimBg="0"/>
      <p:bldP spid="322590" grpId="0" autoUpdateAnimBg="0"/>
      <p:bldP spid="322592" grpId="0" autoUpdateAnimBg="0"/>
      <p:bldP spid="322593" grpId="0" autoUpdateAnimBg="0"/>
      <p:bldP spid="322594" grpId="0" autoUpdateAnimBg="0"/>
      <p:bldP spid="35"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485900" y="5791200"/>
            <a:ext cx="6172200" cy="579438"/>
          </a:xfrm>
          <a:prstGeom prst="rect">
            <a:avLst/>
          </a:prstGeom>
          <a:noFill/>
          <a:ln w="9525">
            <a:noFill/>
            <a:miter lim="800000"/>
            <a:headEnd/>
            <a:tailEnd/>
          </a:ln>
        </p:spPr>
        <p:txBody>
          <a:bodyPr>
            <a:spAutoFit/>
          </a:bodyPr>
          <a:lstStyle/>
          <a:p>
            <a:pPr>
              <a:spcBef>
                <a:spcPct val="50000"/>
              </a:spcBef>
            </a:pPr>
            <a:r>
              <a:rPr kumimoji="1" lang="zh-CN" altLang="en-US" sz="3200">
                <a:solidFill>
                  <a:srgbClr val="0000FF"/>
                </a:solidFill>
                <a:latin typeface="Times New Roman" pitchFamily="18" charset="0"/>
              </a:rPr>
              <a:t>化学反应过程中能量变化曲线</a:t>
            </a:r>
            <a:endParaRPr kumimoji="1" lang="zh-CN" altLang="en-US" sz="3200" b="0">
              <a:solidFill>
                <a:srgbClr val="0000FF"/>
              </a:solidFill>
              <a:latin typeface="Times New Roman" pitchFamily="18" charset="0"/>
            </a:endParaRPr>
          </a:p>
        </p:txBody>
      </p:sp>
      <p:grpSp>
        <p:nvGrpSpPr>
          <p:cNvPr id="2" name="Group 3"/>
          <p:cNvGrpSpPr>
            <a:grpSpLocks/>
          </p:cNvGrpSpPr>
          <p:nvPr/>
        </p:nvGrpSpPr>
        <p:grpSpPr bwMode="auto">
          <a:xfrm>
            <a:off x="736600" y="466725"/>
            <a:ext cx="8331200" cy="5172075"/>
            <a:chOff x="368" y="294"/>
            <a:chExt cx="5248" cy="3258"/>
          </a:xfrm>
        </p:grpSpPr>
        <p:pic>
          <p:nvPicPr>
            <p:cNvPr id="118788" name="Picture 4" descr="化学反应过程中能量变化曲线"/>
            <p:cNvPicPr>
              <a:picLocks noChangeAspect="1" noChangeArrowheads="1"/>
            </p:cNvPicPr>
            <p:nvPr/>
          </p:nvPicPr>
          <p:blipFill>
            <a:blip r:embed="rId2"/>
            <a:srcRect/>
            <a:stretch>
              <a:fillRect/>
            </a:stretch>
          </p:blipFill>
          <p:spPr bwMode="auto">
            <a:xfrm>
              <a:off x="368" y="294"/>
              <a:ext cx="5136" cy="3258"/>
            </a:xfrm>
            <a:prstGeom prst="rect">
              <a:avLst/>
            </a:prstGeom>
            <a:noFill/>
            <a:ln w="9525">
              <a:noFill/>
              <a:miter lim="800000"/>
              <a:headEnd/>
              <a:tailEnd/>
            </a:ln>
          </p:spPr>
        </p:pic>
        <p:sp>
          <p:nvSpPr>
            <p:cNvPr id="118789" name="Line 5"/>
            <p:cNvSpPr>
              <a:spLocks noChangeShapeType="1"/>
            </p:cNvSpPr>
            <p:nvPr/>
          </p:nvSpPr>
          <p:spPr bwMode="auto">
            <a:xfrm>
              <a:off x="2016" y="1056"/>
              <a:ext cx="0" cy="460"/>
            </a:xfrm>
            <a:prstGeom prst="line">
              <a:avLst/>
            </a:prstGeom>
            <a:noFill/>
            <a:ln w="9525">
              <a:solidFill>
                <a:srgbClr val="008000"/>
              </a:solidFill>
              <a:round/>
              <a:headEnd type="arrow" w="med" len="med"/>
              <a:tailEnd type="arrow" w="med" len="med"/>
            </a:ln>
          </p:spPr>
          <p:txBody>
            <a:bodyPr wrap="none" anchor="ctr"/>
            <a:lstStyle/>
            <a:p>
              <a:endParaRPr lang="zh-CN" altLang="en-US"/>
            </a:p>
          </p:txBody>
        </p:sp>
        <p:sp>
          <p:nvSpPr>
            <p:cNvPr id="118790" name="Text Box 6"/>
            <p:cNvSpPr txBox="1">
              <a:spLocks noChangeArrowheads="1"/>
            </p:cNvSpPr>
            <p:nvPr/>
          </p:nvSpPr>
          <p:spPr bwMode="auto">
            <a:xfrm>
              <a:off x="2064" y="1152"/>
              <a:ext cx="672" cy="327"/>
            </a:xfrm>
            <a:prstGeom prst="rect">
              <a:avLst/>
            </a:prstGeom>
            <a:noFill/>
            <a:ln w="9525">
              <a:noFill/>
              <a:miter lim="800000"/>
              <a:headEnd/>
              <a:tailEnd/>
            </a:ln>
          </p:spPr>
          <p:txBody>
            <a:bodyPr>
              <a:spAutoFit/>
            </a:bodyPr>
            <a:lstStyle/>
            <a:p>
              <a:pPr>
                <a:spcBef>
                  <a:spcPct val="50000"/>
                </a:spcBef>
              </a:pPr>
              <a:r>
                <a:rPr kumimoji="1" lang="en-US" altLang="zh-CN" sz="2800" b="0" i="1">
                  <a:latin typeface="Times New Roman" pitchFamily="18" charset="0"/>
                </a:rPr>
                <a:t>E</a:t>
              </a:r>
              <a:r>
                <a:rPr kumimoji="1" lang="en-US" altLang="zh-CN" sz="2800" b="0" baseline="-25000">
                  <a:latin typeface="Times New Roman" pitchFamily="18" charset="0"/>
                </a:rPr>
                <a:t>a(</a:t>
              </a:r>
              <a:r>
                <a:rPr kumimoji="1" lang="zh-CN" altLang="en-US" sz="2800" b="0" baseline="-25000">
                  <a:latin typeface="Times New Roman" pitchFamily="18" charset="0"/>
                </a:rPr>
                <a:t>逆</a:t>
              </a:r>
              <a:r>
                <a:rPr kumimoji="1" lang="en-US" altLang="zh-CN" sz="2800" b="0" baseline="-25000">
                  <a:latin typeface="Times New Roman" pitchFamily="18" charset="0"/>
                </a:rPr>
                <a:t>)</a:t>
              </a:r>
            </a:p>
          </p:txBody>
        </p:sp>
        <p:sp>
          <p:nvSpPr>
            <p:cNvPr id="118791" name="Text Box 7"/>
            <p:cNvSpPr txBox="1">
              <a:spLocks noChangeArrowheads="1"/>
            </p:cNvSpPr>
            <p:nvPr/>
          </p:nvSpPr>
          <p:spPr bwMode="auto">
            <a:xfrm>
              <a:off x="912" y="1968"/>
              <a:ext cx="384" cy="192"/>
            </a:xfrm>
            <a:prstGeom prst="rect">
              <a:avLst/>
            </a:prstGeom>
            <a:noFill/>
            <a:ln w="9525">
              <a:noFill/>
              <a:miter lim="800000"/>
              <a:headEnd/>
              <a:tailEnd/>
            </a:ln>
          </p:spPr>
          <p:txBody>
            <a:bodyPr>
              <a:spAutoFit/>
            </a:bodyPr>
            <a:lstStyle/>
            <a:p>
              <a:pPr>
                <a:spcBef>
                  <a:spcPct val="50000"/>
                </a:spcBef>
              </a:pPr>
              <a:r>
                <a:rPr kumimoji="1" lang="en-US" altLang="zh-CN" sz="1400" b="0">
                  <a:latin typeface="Times New Roman" pitchFamily="18" charset="0"/>
                </a:rPr>
                <a:t>(</a:t>
              </a:r>
              <a:r>
                <a:rPr kumimoji="1" lang="zh-CN" altLang="en-US" sz="1400" b="0">
                  <a:latin typeface="Times New Roman" pitchFamily="18" charset="0"/>
                </a:rPr>
                <a:t>正</a:t>
              </a:r>
              <a:r>
                <a:rPr kumimoji="1" lang="en-US" altLang="zh-CN" sz="1400" b="0">
                  <a:latin typeface="Times New Roman" pitchFamily="18" charset="0"/>
                </a:rPr>
                <a:t>)</a:t>
              </a:r>
              <a:endParaRPr kumimoji="1" lang="en-US" altLang="zh-CN" sz="3200" b="0">
                <a:latin typeface="Times New Roman" pitchFamily="18" charset="0"/>
              </a:endParaRPr>
            </a:p>
          </p:txBody>
        </p:sp>
        <p:sp>
          <p:nvSpPr>
            <p:cNvPr id="118792" name="Text Box 8"/>
            <p:cNvSpPr txBox="1">
              <a:spLocks noChangeArrowheads="1"/>
            </p:cNvSpPr>
            <p:nvPr/>
          </p:nvSpPr>
          <p:spPr bwMode="auto">
            <a:xfrm>
              <a:off x="4416" y="1200"/>
              <a:ext cx="336" cy="192"/>
            </a:xfrm>
            <a:prstGeom prst="rect">
              <a:avLst/>
            </a:prstGeom>
            <a:noFill/>
            <a:ln w="9525">
              <a:noFill/>
              <a:miter lim="800000"/>
              <a:headEnd/>
              <a:tailEnd/>
            </a:ln>
          </p:spPr>
          <p:txBody>
            <a:bodyPr>
              <a:spAutoFit/>
            </a:bodyPr>
            <a:lstStyle/>
            <a:p>
              <a:pPr>
                <a:spcBef>
                  <a:spcPct val="50000"/>
                </a:spcBef>
              </a:pPr>
              <a:r>
                <a:rPr kumimoji="1" lang="en-US" altLang="zh-CN" sz="1400" b="0">
                  <a:latin typeface="Times New Roman" pitchFamily="18" charset="0"/>
                </a:rPr>
                <a:t>(</a:t>
              </a:r>
              <a:r>
                <a:rPr kumimoji="1" lang="zh-CN" altLang="en-US" sz="1400" b="0">
                  <a:latin typeface="Times New Roman" pitchFamily="18" charset="0"/>
                </a:rPr>
                <a:t>正</a:t>
              </a:r>
              <a:r>
                <a:rPr kumimoji="1" lang="en-US" altLang="zh-CN" sz="1400" b="0">
                  <a:latin typeface="Times New Roman" pitchFamily="18" charset="0"/>
                </a:rPr>
                <a:t>)</a:t>
              </a:r>
            </a:p>
          </p:txBody>
        </p:sp>
        <p:sp>
          <p:nvSpPr>
            <p:cNvPr id="118793" name="Line 9"/>
            <p:cNvSpPr>
              <a:spLocks noChangeShapeType="1"/>
            </p:cNvSpPr>
            <p:nvPr/>
          </p:nvSpPr>
          <p:spPr bwMode="auto">
            <a:xfrm>
              <a:off x="4704" y="2688"/>
              <a:ext cx="0" cy="0"/>
            </a:xfrm>
            <a:prstGeom prst="line">
              <a:avLst/>
            </a:prstGeom>
            <a:noFill/>
            <a:ln w="9525">
              <a:solidFill>
                <a:schemeClr val="tx1"/>
              </a:solidFill>
              <a:round/>
              <a:headEnd/>
              <a:tailEnd/>
            </a:ln>
          </p:spPr>
          <p:txBody>
            <a:bodyPr wrap="none" anchor="ctr"/>
            <a:lstStyle/>
            <a:p>
              <a:endParaRPr lang="zh-CN" altLang="en-US"/>
            </a:p>
          </p:txBody>
        </p:sp>
        <p:sp>
          <p:nvSpPr>
            <p:cNvPr id="118794" name="Line 10"/>
            <p:cNvSpPr>
              <a:spLocks noChangeShapeType="1"/>
            </p:cNvSpPr>
            <p:nvPr/>
          </p:nvSpPr>
          <p:spPr bwMode="auto">
            <a:xfrm flipV="1">
              <a:off x="5088" y="720"/>
              <a:ext cx="0" cy="1968"/>
            </a:xfrm>
            <a:prstGeom prst="line">
              <a:avLst/>
            </a:prstGeom>
            <a:noFill/>
            <a:ln w="9525">
              <a:solidFill>
                <a:srgbClr val="008000"/>
              </a:solidFill>
              <a:round/>
              <a:headEnd type="arrow" w="med" len="med"/>
              <a:tailEnd type="arrow" w="med" len="med"/>
            </a:ln>
          </p:spPr>
          <p:txBody>
            <a:bodyPr wrap="none" anchor="ctr"/>
            <a:lstStyle/>
            <a:p>
              <a:endParaRPr lang="zh-CN" altLang="en-US"/>
            </a:p>
          </p:txBody>
        </p:sp>
        <p:sp>
          <p:nvSpPr>
            <p:cNvPr id="118795" name="Text Box 11"/>
            <p:cNvSpPr txBox="1">
              <a:spLocks noChangeArrowheads="1"/>
            </p:cNvSpPr>
            <p:nvPr/>
          </p:nvSpPr>
          <p:spPr bwMode="auto">
            <a:xfrm>
              <a:off x="5088" y="1200"/>
              <a:ext cx="528" cy="327"/>
            </a:xfrm>
            <a:prstGeom prst="rect">
              <a:avLst/>
            </a:prstGeom>
            <a:noFill/>
            <a:ln w="9525">
              <a:noFill/>
              <a:miter lim="800000"/>
              <a:headEnd/>
              <a:tailEnd/>
            </a:ln>
          </p:spPr>
          <p:txBody>
            <a:bodyPr>
              <a:spAutoFit/>
            </a:bodyPr>
            <a:lstStyle/>
            <a:p>
              <a:pPr>
                <a:spcBef>
                  <a:spcPct val="50000"/>
                </a:spcBef>
              </a:pPr>
              <a:r>
                <a:rPr kumimoji="1" lang="en-US" altLang="zh-CN" sz="2800" b="0" i="1">
                  <a:latin typeface="Times New Roman" pitchFamily="18" charset="0"/>
                </a:rPr>
                <a:t>E</a:t>
              </a:r>
              <a:r>
                <a:rPr kumimoji="1" lang="en-US" altLang="zh-CN" sz="2800" b="0" baseline="-25000">
                  <a:latin typeface="Times New Roman" pitchFamily="18" charset="0"/>
                </a:rPr>
                <a:t>a(</a:t>
              </a:r>
              <a:r>
                <a:rPr kumimoji="1" lang="zh-CN" altLang="en-US" sz="2800" b="0" baseline="-25000">
                  <a:latin typeface="Times New Roman" pitchFamily="18" charset="0"/>
                </a:rPr>
                <a:t>逆</a:t>
              </a:r>
              <a:r>
                <a:rPr kumimoji="1" lang="en-US" altLang="zh-CN" sz="2800" b="0" baseline="-25000">
                  <a:latin typeface="Times New Roman" pitchFamily="18" charset="0"/>
                </a:rPr>
                <a:t>)</a:t>
              </a:r>
              <a:endParaRPr kumimoji="1" lang="en-US" altLang="zh-CN" sz="2000" b="0" baseline="-25000">
                <a:latin typeface="Times New Roman" pitchFamily="18" charset="0"/>
              </a:endParaRPr>
            </a:p>
          </p:txBody>
        </p:sp>
        <p:sp>
          <p:nvSpPr>
            <p:cNvPr id="118796" name="Text Box 12"/>
            <p:cNvSpPr txBox="1">
              <a:spLocks noChangeArrowheads="1"/>
            </p:cNvSpPr>
            <p:nvPr/>
          </p:nvSpPr>
          <p:spPr bwMode="auto">
            <a:xfrm>
              <a:off x="1344" y="672"/>
              <a:ext cx="672" cy="327"/>
            </a:xfrm>
            <a:prstGeom prst="rect">
              <a:avLst/>
            </a:prstGeom>
            <a:noFill/>
            <a:ln w="9525">
              <a:noFill/>
              <a:miter lim="800000"/>
              <a:headEnd/>
              <a:tailEnd/>
            </a:ln>
          </p:spPr>
          <p:txBody>
            <a:bodyPr>
              <a:spAutoFit/>
            </a:bodyPr>
            <a:lstStyle/>
            <a:p>
              <a:pPr>
                <a:spcBef>
                  <a:spcPct val="50000"/>
                </a:spcBef>
              </a:pPr>
              <a:r>
                <a:rPr kumimoji="1" lang="en-US" altLang="zh-CN" sz="2800" b="0" i="1">
                  <a:latin typeface="Times New Roman" pitchFamily="18" charset="0"/>
                </a:rPr>
                <a:t>E</a:t>
              </a:r>
              <a:r>
                <a:rPr kumimoji="1" lang="en-US" altLang="zh-CN" sz="2800" b="0" baseline="-25000">
                  <a:latin typeface="Times New Roman" pitchFamily="18" charset="0"/>
                </a:rPr>
                <a:t>ac</a:t>
              </a:r>
              <a:endParaRPr kumimoji="1" lang="en-US" altLang="zh-CN" sz="2400" b="0" baseline="-25000">
                <a:latin typeface="Times New Roman" pitchFamily="18" charset="0"/>
              </a:endParaRPr>
            </a:p>
          </p:txBody>
        </p:sp>
        <p:sp>
          <p:nvSpPr>
            <p:cNvPr id="118797" name="Text Box 13"/>
            <p:cNvSpPr txBox="1">
              <a:spLocks noChangeArrowheads="1"/>
            </p:cNvSpPr>
            <p:nvPr/>
          </p:nvSpPr>
          <p:spPr bwMode="auto">
            <a:xfrm>
              <a:off x="4176" y="384"/>
              <a:ext cx="672" cy="327"/>
            </a:xfrm>
            <a:prstGeom prst="rect">
              <a:avLst/>
            </a:prstGeom>
            <a:noFill/>
            <a:ln w="9525">
              <a:noFill/>
              <a:miter lim="800000"/>
              <a:headEnd/>
              <a:tailEnd/>
            </a:ln>
          </p:spPr>
          <p:txBody>
            <a:bodyPr>
              <a:spAutoFit/>
            </a:bodyPr>
            <a:lstStyle/>
            <a:p>
              <a:pPr>
                <a:spcBef>
                  <a:spcPct val="50000"/>
                </a:spcBef>
              </a:pPr>
              <a:r>
                <a:rPr kumimoji="1" lang="en-US" altLang="zh-CN" sz="2800" b="0" i="1">
                  <a:latin typeface="Times New Roman" pitchFamily="18" charset="0"/>
                </a:rPr>
                <a:t>E</a:t>
              </a:r>
              <a:r>
                <a:rPr kumimoji="1" lang="en-US" altLang="zh-CN" sz="2800" b="0" baseline="-25000">
                  <a:latin typeface="Times New Roman" pitchFamily="18" charset="0"/>
                </a:rPr>
                <a:t>ac</a:t>
              </a:r>
              <a:endParaRPr kumimoji="1" lang="en-US" altLang="zh-CN" sz="2400" b="0" baseline="-25000">
                <a:latin typeface="Times New Roman" pitchFamily="18" charset="0"/>
              </a:endParaRPr>
            </a:p>
          </p:txBody>
        </p:sp>
        <p:sp>
          <p:nvSpPr>
            <p:cNvPr id="118798" name="Line 14"/>
            <p:cNvSpPr>
              <a:spLocks noChangeShapeType="1"/>
            </p:cNvSpPr>
            <p:nvPr/>
          </p:nvSpPr>
          <p:spPr bwMode="auto">
            <a:xfrm>
              <a:off x="1920" y="1008"/>
              <a:ext cx="96" cy="0"/>
            </a:xfrm>
            <a:prstGeom prst="line">
              <a:avLst/>
            </a:prstGeom>
            <a:noFill/>
            <a:ln w="9525">
              <a:solidFill>
                <a:srgbClr val="008000"/>
              </a:solidFill>
              <a:round/>
              <a:headEnd/>
              <a:tailEnd/>
            </a:ln>
          </p:spPr>
          <p:txBody>
            <a:bodyPr wrap="none" anchor="ctr"/>
            <a:lstStyle/>
            <a:p>
              <a:endParaRPr lang="zh-CN" altLang="en-US"/>
            </a:p>
          </p:txBody>
        </p:sp>
        <p:sp>
          <p:nvSpPr>
            <p:cNvPr id="118799" name="Line 15"/>
            <p:cNvSpPr>
              <a:spLocks noChangeShapeType="1"/>
            </p:cNvSpPr>
            <p:nvPr/>
          </p:nvSpPr>
          <p:spPr bwMode="auto">
            <a:xfrm>
              <a:off x="2064" y="1008"/>
              <a:ext cx="96" cy="0"/>
            </a:xfrm>
            <a:prstGeom prst="line">
              <a:avLst/>
            </a:prstGeom>
            <a:noFill/>
            <a:ln w="9525">
              <a:solidFill>
                <a:srgbClr val="008000"/>
              </a:solidFill>
              <a:round/>
              <a:headEnd/>
              <a:tailEnd/>
            </a:ln>
          </p:spPr>
          <p:txBody>
            <a:bodyPr wrap="none" anchor="ctr"/>
            <a:lstStyle/>
            <a:p>
              <a:endParaRPr lang="zh-CN" altLang="en-US"/>
            </a:p>
          </p:txBody>
        </p:sp>
        <p:sp>
          <p:nvSpPr>
            <p:cNvPr id="118800" name="Line 16"/>
            <p:cNvSpPr>
              <a:spLocks noChangeShapeType="1"/>
            </p:cNvSpPr>
            <p:nvPr/>
          </p:nvSpPr>
          <p:spPr bwMode="auto">
            <a:xfrm>
              <a:off x="2208" y="1008"/>
              <a:ext cx="96" cy="0"/>
            </a:xfrm>
            <a:prstGeom prst="line">
              <a:avLst/>
            </a:prstGeom>
            <a:noFill/>
            <a:ln w="9525">
              <a:solidFill>
                <a:srgbClr val="008000"/>
              </a:solidFill>
              <a:round/>
              <a:headEnd/>
              <a:tailEnd/>
            </a:ln>
          </p:spPr>
          <p:txBody>
            <a:bodyPr wrap="none" anchor="ctr"/>
            <a:lstStyle/>
            <a:p>
              <a:endParaRPr lang="zh-CN" altLang="en-US"/>
            </a:p>
          </p:txBody>
        </p:sp>
        <p:sp>
          <p:nvSpPr>
            <p:cNvPr id="118801" name="Line 17"/>
            <p:cNvSpPr>
              <a:spLocks noChangeShapeType="1"/>
            </p:cNvSpPr>
            <p:nvPr/>
          </p:nvSpPr>
          <p:spPr bwMode="auto">
            <a:xfrm>
              <a:off x="4848" y="720"/>
              <a:ext cx="96" cy="0"/>
            </a:xfrm>
            <a:prstGeom prst="line">
              <a:avLst/>
            </a:prstGeom>
            <a:noFill/>
            <a:ln w="9525">
              <a:solidFill>
                <a:srgbClr val="008000"/>
              </a:solidFill>
              <a:round/>
              <a:headEnd/>
              <a:tailEnd/>
            </a:ln>
          </p:spPr>
          <p:txBody>
            <a:bodyPr wrap="none" anchor="ctr"/>
            <a:lstStyle/>
            <a:p>
              <a:endParaRPr lang="zh-CN" altLang="en-US"/>
            </a:p>
          </p:txBody>
        </p:sp>
        <p:sp>
          <p:nvSpPr>
            <p:cNvPr id="118802" name="Line 18"/>
            <p:cNvSpPr>
              <a:spLocks noChangeShapeType="1"/>
            </p:cNvSpPr>
            <p:nvPr/>
          </p:nvSpPr>
          <p:spPr bwMode="auto">
            <a:xfrm>
              <a:off x="4992" y="720"/>
              <a:ext cx="96" cy="0"/>
            </a:xfrm>
            <a:prstGeom prst="line">
              <a:avLst/>
            </a:prstGeom>
            <a:noFill/>
            <a:ln w="9525">
              <a:solidFill>
                <a:srgbClr val="008000"/>
              </a:solidFill>
              <a:round/>
              <a:headEnd/>
              <a:tailEnd/>
            </a:ln>
          </p:spPr>
          <p:txBody>
            <a:bodyPr wrap="none" anchor="ctr"/>
            <a:lstStyle/>
            <a:p>
              <a:endParaRPr lang="zh-CN" altLang="en-US"/>
            </a:p>
          </p:txBody>
        </p:sp>
        <p:sp>
          <p:nvSpPr>
            <p:cNvPr id="118803" name="Line 19"/>
            <p:cNvSpPr>
              <a:spLocks noChangeShapeType="1"/>
            </p:cNvSpPr>
            <p:nvPr/>
          </p:nvSpPr>
          <p:spPr bwMode="auto">
            <a:xfrm>
              <a:off x="5136" y="720"/>
              <a:ext cx="96" cy="0"/>
            </a:xfrm>
            <a:prstGeom prst="line">
              <a:avLst/>
            </a:prstGeom>
            <a:noFill/>
            <a:ln w="9525">
              <a:solidFill>
                <a:srgbClr val="008000"/>
              </a:solidFill>
              <a:round/>
              <a:headEnd/>
              <a:tailEnd/>
            </a:ln>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80225"/>
            <a:chOff x="0" y="0"/>
            <a:chExt cx="5760" cy="4334"/>
          </a:xfrm>
        </p:grpSpPr>
        <p:pic>
          <p:nvPicPr>
            <p:cNvPr id="70697" name="Picture 3" descr="NSNBG"/>
            <p:cNvPicPr>
              <a:picLocks noChangeAspect="1" noChangeArrowheads="1"/>
            </p:cNvPicPr>
            <p:nvPr/>
          </p:nvPicPr>
          <p:blipFill>
            <a:blip r:embed="rId3"/>
            <a:srcRect/>
            <a:stretch>
              <a:fillRect/>
            </a:stretch>
          </p:blipFill>
          <p:spPr bwMode="auto">
            <a:xfrm>
              <a:off x="0" y="0"/>
              <a:ext cx="5760" cy="4334"/>
            </a:xfrm>
            <a:prstGeom prst="rect">
              <a:avLst/>
            </a:prstGeom>
            <a:noFill/>
            <a:ln w="9525">
              <a:noFill/>
              <a:miter lim="800000"/>
              <a:headEnd/>
              <a:tailEnd/>
            </a:ln>
          </p:spPr>
        </p:pic>
        <p:sp>
          <p:nvSpPr>
            <p:cNvPr id="70698" name="Rectangle 4"/>
            <p:cNvSpPr>
              <a:spLocks noChangeArrowheads="1"/>
            </p:cNvSpPr>
            <p:nvPr/>
          </p:nvSpPr>
          <p:spPr bwMode="auto">
            <a:xfrm rot="5400000">
              <a:off x="2803" y="-2702"/>
              <a:ext cx="154" cy="5760"/>
            </a:xfrm>
            <a:prstGeom prst="rect">
              <a:avLst/>
            </a:prstGeom>
            <a:gradFill rotWithShape="1">
              <a:gsLst>
                <a:gs pos="0">
                  <a:srgbClr val="63546B"/>
                </a:gs>
                <a:gs pos="100000">
                  <a:srgbClr val="D5B6E8"/>
                </a:gs>
              </a:gsLst>
              <a:lin ang="0" scaled="1"/>
            </a:gradFill>
            <a:ln w="9525">
              <a:noFill/>
              <a:miter lim="800000"/>
              <a:headEnd/>
              <a:tailEnd/>
            </a:ln>
          </p:spPr>
          <p:txBody>
            <a:bodyPr wrap="none" anchor="ctr"/>
            <a:lstStyle/>
            <a:p>
              <a:endParaRPr lang="zh-CN" altLang="en-US"/>
            </a:p>
          </p:txBody>
        </p:sp>
        <p:sp>
          <p:nvSpPr>
            <p:cNvPr id="70699" name="Rectangle 5"/>
            <p:cNvSpPr>
              <a:spLocks noChangeArrowheads="1"/>
            </p:cNvSpPr>
            <p:nvPr/>
          </p:nvSpPr>
          <p:spPr bwMode="auto">
            <a:xfrm rot="5400000">
              <a:off x="2820" y="-2820"/>
              <a:ext cx="119" cy="5760"/>
            </a:xfrm>
            <a:prstGeom prst="rect">
              <a:avLst/>
            </a:prstGeom>
            <a:gradFill rotWithShape="1">
              <a:gsLst>
                <a:gs pos="0">
                  <a:srgbClr val="760076"/>
                </a:gs>
                <a:gs pos="100000">
                  <a:srgbClr val="FF00FF"/>
                </a:gs>
              </a:gsLst>
              <a:lin ang="0" scaled="1"/>
            </a:gradFill>
            <a:ln w="9525">
              <a:noFill/>
              <a:miter lim="800000"/>
              <a:headEnd/>
              <a:tailEnd/>
            </a:ln>
          </p:spPr>
          <p:txBody>
            <a:bodyPr wrap="none" anchor="ctr"/>
            <a:lstStyle/>
            <a:p>
              <a:endParaRPr lang="zh-CN" altLang="en-US"/>
            </a:p>
          </p:txBody>
        </p:sp>
        <p:sp>
          <p:nvSpPr>
            <p:cNvPr id="70700" name="Rectangle 6"/>
            <p:cNvSpPr>
              <a:spLocks noChangeArrowheads="1"/>
            </p:cNvSpPr>
            <p:nvPr/>
          </p:nvSpPr>
          <p:spPr bwMode="auto">
            <a:xfrm rot="5400000">
              <a:off x="2848" y="-2701"/>
              <a:ext cx="63" cy="5760"/>
            </a:xfrm>
            <a:prstGeom prst="rect">
              <a:avLst/>
            </a:prstGeom>
            <a:gradFill rotWithShape="1">
              <a:gsLst>
                <a:gs pos="0">
                  <a:srgbClr val="767600"/>
                </a:gs>
                <a:gs pos="100000">
                  <a:srgbClr val="FFFF00"/>
                </a:gs>
              </a:gsLst>
              <a:lin ang="0" scaled="1"/>
            </a:gradFill>
            <a:ln w="9525">
              <a:noFill/>
              <a:miter lim="800000"/>
              <a:headEnd/>
              <a:tailEnd/>
            </a:ln>
          </p:spPr>
          <p:txBody>
            <a:bodyPr wrap="none" anchor="ctr"/>
            <a:lstStyle/>
            <a:p>
              <a:endParaRPr lang="zh-CN" altLang="en-US"/>
            </a:p>
          </p:txBody>
        </p:sp>
      </p:grpSp>
      <p:sp>
        <p:nvSpPr>
          <p:cNvPr id="324615" name="Rectangle 7"/>
          <p:cNvSpPr>
            <a:spLocks noChangeArrowheads="1"/>
          </p:cNvSpPr>
          <p:nvPr/>
        </p:nvSpPr>
        <p:spPr bwMode="auto">
          <a:xfrm>
            <a:off x="392113" y="747713"/>
            <a:ext cx="8001000" cy="854075"/>
          </a:xfrm>
          <a:prstGeom prst="rect">
            <a:avLst/>
          </a:prstGeom>
          <a:noFill/>
          <a:ln w="9525">
            <a:noFill/>
            <a:miter lim="800000"/>
            <a:headEnd/>
            <a:tailEnd/>
          </a:ln>
        </p:spPr>
        <p:txBody>
          <a:bodyPr>
            <a:spAutoFit/>
          </a:bodyPr>
          <a:lstStyle/>
          <a:p>
            <a:pPr>
              <a:spcBef>
                <a:spcPct val="50000"/>
              </a:spcBef>
            </a:pPr>
            <a:r>
              <a:rPr lang="zh-CN" altLang="en-US" sz="2000" dirty="0" smtClean="0">
                <a:solidFill>
                  <a:schemeClr val="accent2"/>
                </a:solidFill>
                <a:latin typeface="宋体" charset="-122"/>
              </a:rPr>
              <a:t>例</a:t>
            </a:r>
            <a:r>
              <a:rPr lang="en-US" altLang="zh-CN" sz="2000" dirty="0" smtClean="0">
                <a:solidFill>
                  <a:schemeClr val="accent2"/>
                </a:solidFill>
                <a:latin typeface="宋体" charset="-122"/>
              </a:rPr>
              <a:t>17</a:t>
            </a:r>
            <a:r>
              <a:rPr lang="en-US" altLang="zh-CN" sz="2000" dirty="0" smtClean="0">
                <a:latin typeface="楷体_GB2312" pitchFamily="49" charset="-122"/>
                <a:ea typeface="楷体_GB2312" pitchFamily="49" charset="-122"/>
              </a:rPr>
              <a:t>  </a:t>
            </a:r>
            <a:r>
              <a:rPr lang="zh-CN" altLang="en-US" sz="2000" dirty="0">
                <a:latin typeface="Times New Roman" pitchFamily="18" charset="0"/>
                <a:ea typeface="楷体_GB2312" pitchFamily="49" charset="-122"/>
              </a:rPr>
              <a:t>已知下列氨分解反应                                                    的活化能</a:t>
            </a:r>
          </a:p>
          <a:p>
            <a:pPr>
              <a:spcBef>
                <a:spcPct val="50000"/>
              </a:spcBef>
            </a:pPr>
            <a:r>
              <a:rPr lang="zh-CN" altLang="en-US" sz="2000" dirty="0">
                <a:latin typeface="Times New Roman" pitchFamily="18" charset="0"/>
                <a:ea typeface="楷体_GB2312" pitchFamily="49" charset="-122"/>
              </a:rPr>
              <a:t>约为</a:t>
            </a:r>
            <a:r>
              <a:rPr lang="en-US" altLang="zh-CN" sz="2000" dirty="0">
                <a:latin typeface="Times New Roman" pitchFamily="18" charset="0"/>
                <a:ea typeface="楷体_GB2312" pitchFamily="49" charset="-122"/>
              </a:rPr>
              <a:t>300 kJ</a:t>
            </a:r>
            <a:r>
              <a:rPr lang="en-US" altLang="zh-CN" sz="2000" baseline="30000" dirty="0">
                <a:latin typeface="Times New Roman" pitchFamily="18" charset="0"/>
                <a:ea typeface="楷体_GB2312" pitchFamily="49" charset="-122"/>
              </a:rPr>
              <a:t>. </a:t>
            </a:r>
            <a:r>
              <a:rPr lang="en-US" altLang="zh-CN" sz="2000" dirty="0">
                <a:latin typeface="Times New Roman" pitchFamily="18" charset="0"/>
                <a:ea typeface="楷体_GB2312" pitchFamily="49" charset="-122"/>
              </a:rPr>
              <a:t>mol</a:t>
            </a:r>
            <a:r>
              <a:rPr lang="en-US" altLang="zh-CN" sz="2000" baseline="30000" dirty="0">
                <a:latin typeface="Times New Roman" pitchFamily="18" charset="0"/>
                <a:ea typeface="楷体_GB2312" pitchFamily="49" charset="-122"/>
              </a:rPr>
              <a:t>-1</a:t>
            </a:r>
            <a:r>
              <a:rPr lang="zh-CN" altLang="en-US" sz="2000" dirty="0">
                <a:latin typeface="Times New Roman" pitchFamily="18" charset="0"/>
                <a:ea typeface="楷体_GB2312" pitchFamily="49" charset="-122"/>
              </a:rPr>
              <a:t>试利用标准热力学函数估算合成氨反应的活化能。</a:t>
            </a:r>
          </a:p>
        </p:txBody>
      </p:sp>
      <p:sp>
        <p:nvSpPr>
          <p:cNvPr id="324616" name="Rectangle 8"/>
          <p:cNvSpPr>
            <a:spLocks noChangeArrowheads="1"/>
          </p:cNvSpPr>
          <p:nvPr/>
        </p:nvSpPr>
        <p:spPr bwMode="auto">
          <a:xfrm>
            <a:off x="422275" y="1416050"/>
            <a:ext cx="695325" cy="396875"/>
          </a:xfrm>
          <a:prstGeom prst="rect">
            <a:avLst/>
          </a:prstGeom>
          <a:noFill/>
          <a:ln w="9525">
            <a:noFill/>
            <a:miter lim="800000"/>
            <a:headEnd/>
            <a:tailEnd/>
          </a:ln>
        </p:spPr>
        <p:txBody>
          <a:bodyPr wrap="none">
            <a:spAutoFit/>
          </a:bodyPr>
          <a:lstStyle/>
          <a:p>
            <a:r>
              <a:rPr lang="zh-CN" altLang="en-US" sz="2000">
                <a:solidFill>
                  <a:schemeClr val="accent2"/>
                </a:solidFill>
                <a:latin typeface="华文新魏" pitchFamily="2" charset="-122"/>
              </a:rPr>
              <a:t>解</a:t>
            </a:r>
            <a:r>
              <a:rPr lang="zh-CN" altLang="en-US" sz="2000">
                <a:solidFill>
                  <a:schemeClr val="accent2"/>
                </a:solidFill>
                <a:latin typeface="宋体" charset="-122"/>
              </a:rPr>
              <a:t>：</a:t>
            </a:r>
          </a:p>
        </p:txBody>
      </p:sp>
      <p:graphicFrame>
        <p:nvGraphicFramePr>
          <p:cNvPr id="324617" name="Object 9"/>
          <p:cNvGraphicFramePr>
            <a:graphicFrameLocks noChangeAspect="1"/>
          </p:cNvGraphicFramePr>
          <p:nvPr/>
        </p:nvGraphicFramePr>
        <p:xfrm>
          <a:off x="1949450" y="1563688"/>
          <a:ext cx="2992438" cy="498475"/>
        </p:xfrm>
        <a:graphic>
          <a:graphicData uri="http://schemas.openxmlformats.org/presentationml/2006/ole">
            <p:oleObj spid="_x0000_s850946" name="CS ChemDraw Drawing" r:id="rId4" imgW="3921480" imgH="652680" progId="">
              <p:embed/>
            </p:oleObj>
          </a:graphicData>
        </a:graphic>
      </p:graphicFrame>
      <p:grpSp>
        <p:nvGrpSpPr>
          <p:cNvPr id="3" name="Group 10"/>
          <p:cNvGrpSpPr>
            <a:grpSpLocks/>
          </p:cNvGrpSpPr>
          <p:nvPr/>
        </p:nvGrpSpPr>
        <p:grpSpPr bwMode="auto">
          <a:xfrm>
            <a:off x="477838" y="2047875"/>
            <a:ext cx="5516562" cy="396875"/>
            <a:chOff x="301" y="1200"/>
            <a:chExt cx="3475" cy="250"/>
          </a:xfrm>
        </p:grpSpPr>
        <p:sp>
          <p:nvSpPr>
            <p:cNvPr id="70693" name="Rectangle 11"/>
            <p:cNvSpPr>
              <a:spLocks noChangeArrowheads="1"/>
            </p:cNvSpPr>
            <p:nvPr/>
          </p:nvSpPr>
          <p:spPr bwMode="auto">
            <a:xfrm>
              <a:off x="301" y="1200"/>
              <a:ext cx="3475" cy="250"/>
            </a:xfrm>
            <a:prstGeom prst="rect">
              <a:avLst/>
            </a:prstGeom>
            <a:noFill/>
            <a:ln w="9525">
              <a:noFill/>
              <a:miter lim="800000"/>
              <a:headEnd/>
              <a:tailEnd/>
            </a:ln>
          </p:spPr>
          <p:txBody>
            <a:bodyPr>
              <a:spAutoFit/>
            </a:bodyPr>
            <a:lstStyle/>
            <a:p>
              <a:pPr>
                <a:spcBef>
                  <a:spcPct val="50000"/>
                </a:spcBef>
              </a:pPr>
              <a:r>
                <a:rPr lang="en-US" altLang="zh-CN" sz="2000" b="0">
                  <a:latin typeface="Times New Roman" pitchFamily="18" charset="0"/>
                  <a:ea typeface="华文新魏" pitchFamily="2" charset="-122"/>
                </a:rPr>
                <a:t>(1)  </a:t>
              </a:r>
              <a:r>
                <a:rPr lang="zh-CN" altLang="en-US" sz="2000" b="0">
                  <a:latin typeface="楷体_GB2312" pitchFamily="49" charset="-122"/>
                  <a:ea typeface="楷体_GB2312" pitchFamily="49" charset="-122"/>
                </a:rPr>
                <a:t>先计算出该反应的</a:t>
              </a:r>
              <a:r>
                <a:rPr kumimoji="1" lang="zh-CN" altLang="en-US" sz="2000" b="0">
                  <a:latin typeface="Times New Roman" pitchFamily="18" charset="0"/>
                  <a:ea typeface="楷体_GB2312" pitchFamily="49" charset="-122"/>
                  <a:sym typeface="Symbol" pitchFamily="18" charset="2"/>
                </a:rPr>
                <a:t></a:t>
              </a:r>
              <a:r>
                <a:rPr kumimoji="1" lang="en-US" altLang="zh-CN" sz="2000" b="0" baseline="-30000">
                  <a:latin typeface="Times New Roman" pitchFamily="18" charset="0"/>
                  <a:ea typeface="楷体_GB2312" pitchFamily="49" charset="-122"/>
                  <a:sym typeface="Symbol" pitchFamily="18" charset="2"/>
                </a:rPr>
                <a:t>r </a:t>
              </a:r>
              <a:r>
                <a:rPr kumimoji="1" lang="en-US" altLang="zh-CN" sz="2000" b="0" i="1">
                  <a:latin typeface="Times New Roman" pitchFamily="18" charset="0"/>
                  <a:ea typeface="楷体_GB2312" pitchFamily="49" charset="-122"/>
                  <a:sym typeface="Symbol" pitchFamily="18" charset="2"/>
                </a:rPr>
                <a:t>H</a:t>
              </a:r>
              <a:r>
                <a:rPr kumimoji="1" lang="en-US" altLang="zh-CN" sz="2000" b="0" baseline="-30000">
                  <a:latin typeface="Times New Roman" pitchFamily="18" charset="0"/>
                  <a:ea typeface="楷体_GB2312" pitchFamily="49" charset="-122"/>
                </a:rPr>
                <a:t>m  </a:t>
              </a:r>
              <a:r>
                <a:rPr kumimoji="1" lang="en-US" altLang="zh-CN" sz="2000" b="0">
                  <a:latin typeface="Times New Roman" pitchFamily="18" charset="0"/>
                  <a:ea typeface="楷体_GB2312" pitchFamily="49" charset="-122"/>
                </a:rPr>
                <a:t>(298.15 K)</a:t>
              </a:r>
            </a:p>
          </p:txBody>
        </p:sp>
        <p:grpSp>
          <p:nvGrpSpPr>
            <p:cNvPr id="4" name="Group 12"/>
            <p:cNvGrpSpPr>
              <a:grpSpLocks/>
            </p:cNvGrpSpPr>
            <p:nvPr/>
          </p:nvGrpSpPr>
          <p:grpSpPr bwMode="auto">
            <a:xfrm>
              <a:off x="2181" y="1255"/>
              <a:ext cx="47" cy="57"/>
              <a:chOff x="3455" y="3694"/>
              <a:chExt cx="436" cy="421"/>
            </a:xfrm>
          </p:grpSpPr>
          <p:sp>
            <p:nvSpPr>
              <p:cNvPr id="70695" name="Oval 13"/>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96" name="Line 14"/>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grpSp>
        <p:nvGrpSpPr>
          <p:cNvPr id="5" name="Group 15"/>
          <p:cNvGrpSpPr>
            <a:grpSpLocks/>
          </p:cNvGrpSpPr>
          <p:nvPr/>
        </p:nvGrpSpPr>
        <p:grpSpPr bwMode="auto">
          <a:xfrm>
            <a:off x="676275" y="2478088"/>
            <a:ext cx="7561263" cy="1774825"/>
            <a:chOff x="426" y="1317"/>
            <a:chExt cx="4763" cy="1118"/>
          </a:xfrm>
        </p:grpSpPr>
        <p:graphicFrame>
          <p:nvGraphicFramePr>
            <p:cNvPr id="70662" name="Object 16"/>
            <p:cNvGraphicFramePr>
              <a:graphicFrameLocks noChangeAspect="1"/>
            </p:cNvGraphicFramePr>
            <p:nvPr/>
          </p:nvGraphicFramePr>
          <p:xfrm>
            <a:off x="426" y="1317"/>
            <a:ext cx="4763" cy="1118"/>
          </p:xfrm>
          <a:graphic>
            <a:graphicData uri="http://schemas.openxmlformats.org/presentationml/2006/ole">
              <p:oleObj spid="_x0000_s850950" name="Equation" r:id="rId5" imgW="4584600" imgH="1091880" progId="Equation.3">
                <p:embed/>
              </p:oleObj>
            </a:graphicData>
          </a:graphic>
        </p:graphicFrame>
        <p:grpSp>
          <p:nvGrpSpPr>
            <p:cNvPr id="6" name="Group 17"/>
            <p:cNvGrpSpPr>
              <a:grpSpLocks/>
            </p:cNvGrpSpPr>
            <p:nvPr/>
          </p:nvGrpSpPr>
          <p:grpSpPr bwMode="auto">
            <a:xfrm>
              <a:off x="741" y="1443"/>
              <a:ext cx="47" cy="57"/>
              <a:chOff x="3455" y="3694"/>
              <a:chExt cx="436" cy="421"/>
            </a:xfrm>
          </p:grpSpPr>
          <p:sp>
            <p:nvSpPr>
              <p:cNvPr id="70691" name="Oval 18"/>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92" name="Line 19"/>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nvGrpSpPr>
            <p:cNvPr id="7" name="Group 20"/>
            <p:cNvGrpSpPr>
              <a:grpSpLocks/>
            </p:cNvGrpSpPr>
            <p:nvPr/>
          </p:nvGrpSpPr>
          <p:grpSpPr bwMode="auto">
            <a:xfrm>
              <a:off x="2159" y="1443"/>
              <a:ext cx="47" cy="57"/>
              <a:chOff x="3455" y="3694"/>
              <a:chExt cx="436" cy="421"/>
            </a:xfrm>
          </p:grpSpPr>
          <p:sp>
            <p:nvSpPr>
              <p:cNvPr id="70689" name="Oval 21"/>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90" name="Line 22"/>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nvGrpSpPr>
            <p:cNvPr id="8" name="Group 23"/>
            <p:cNvGrpSpPr>
              <a:grpSpLocks/>
            </p:cNvGrpSpPr>
            <p:nvPr/>
          </p:nvGrpSpPr>
          <p:grpSpPr bwMode="auto">
            <a:xfrm>
              <a:off x="3909" y="1432"/>
              <a:ext cx="47" cy="57"/>
              <a:chOff x="3455" y="3694"/>
              <a:chExt cx="436" cy="421"/>
            </a:xfrm>
          </p:grpSpPr>
          <p:sp>
            <p:nvSpPr>
              <p:cNvPr id="70687" name="Oval 24"/>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88" name="Line 25"/>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nvGrpSpPr>
            <p:cNvPr id="9" name="Group 26"/>
            <p:cNvGrpSpPr>
              <a:grpSpLocks/>
            </p:cNvGrpSpPr>
            <p:nvPr/>
          </p:nvGrpSpPr>
          <p:grpSpPr bwMode="auto">
            <a:xfrm>
              <a:off x="2148" y="1764"/>
              <a:ext cx="47" cy="57"/>
              <a:chOff x="3455" y="3694"/>
              <a:chExt cx="436" cy="421"/>
            </a:xfrm>
          </p:grpSpPr>
          <p:sp>
            <p:nvSpPr>
              <p:cNvPr id="70685" name="Oval 27"/>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86" name="Line 28"/>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grpSp>
        <p:nvGrpSpPr>
          <p:cNvPr id="10" name="Group 29"/>
          <p:cNvGrpSpPr>
            <a:grpSpLocks/>
          </p:cNvGrpSpPr>
          <p:nvPr/>
        </p:nvGrpSpPr>
        <p:grpSpPr bwMode="auto">
          <a:xfrm>
            <a:off x="674688" y="4260850"/>
            <a:ext cx="8469312" cy="1006475"/>
            <a:chOff x="425" y="2390"/>
            <a:chExt cx="5335" cy="634"/>
          </a:xfrm>
        </p:grpSpPr>
        <p:sp>
          <p:nvSpPr>
            <p:cNvPr id="70677" name="Rectangle 30"/>
            <p:cNvSpPr>
              <a:spLocks noChangeArrowheads="1"/>
            </p:cNvSpPr>
            <p:nvPr/>
          </p:nvSpPr>
          <p:spPr bwMode="auto">
            <a:xfrm>
              <a:off x="425" y="2390"/>
              <a:ext cx="5335" cy="634"/>
            </a:xfrm>
            <a:prstGeom prst="rect">
              <a:avLst/>
            </a:prstGeom>
            <a:noFill/>
            <a:ln w="9525">
              <a:noFill/>
              <a:miter lim="800000"/>
              <a:headEnd/>
              <a:tailEnd/>
            </a:ln>
          </p:spPr>
          <p:txBody>
            <a:bodyPr>
              <a:spAutoFit/>
            </a:bodyPr>
            <a:lstStyle/>
            <a:p>
              <a:pPr>
                <a:spcBef>
                  <a:spcPct val="50000"/>
                </a:spcBef>
              </a:pPr>
              <a:r>
                <a:rPr kumimoji="1" lang="en-US" altLang="zh-CN" sz="2000" b="0" dirty="0">
                  <a:latin typeface="Times New Roman" pitchFamily="18" charset="0"/>
                  <a:ea typeface="楷体_GB2312" pitchFamily="49" charset="-122"/>
                  <a:sym typeface="Webdings" pitchFamily="18" charset="2"/>
                </a:rPr>
                <a:t>(2)  </a:t>
              </a:r>
              <a:r>
                <a:rPr kumimoji="1" lang="zh-CN" altLang="en-US" sz="2000" b="0" dirty="0">
                  <a:latin typeface="Times New Roman" pitchFamily="18" charset="0"/>
                  <a:ea typeface="楷体_GB2312" pitchFamily="49" charset="-122"/>
                  <a:sym typeface="Webdings" pitchFamily="18" charset="2"/>
                </a:rPr>
                <a:t>设氨分解反应为正反应，已知其活化能 </a:t>
              </a:r>
              <a:r>
                <a:rPr kumimoji="1" lang="en-US" altLang="zh-CN" sz="2000" b="0" i="1" dirty="0">
                  <a:latin typeface="Times New Roman" pitchFamily="18" charset="0"/>
                  <a:ea typeface="楷体_GB2312" pitchFamily="49" charset="-122"/>
                  <a:sym typeface="Webdings" pitchFamily="18" charset="2"/>
                </a:rPr>
                <a:t>E</a:t>
              </a:r>
              <a:r>
                <a:rPr kumimoji="1" lang="en-US" altLang="zh-CN" sz="2000" b="0" baseline="-25000" dirty="0">
                  <a:latin typeface="Times New Roman" pitchFamily="18" charset="0"/>
                  <a:ea typeface="楷体_GB2312" pitchFamily="49" charset="-122"/>
                  <a:sym typeface="Webdings" pitchFamily="18" charset="2"/>
                </a:rPr>
                <a:t>a</a:t>
              </a:r>
              <a:r>
                <a:rPr kumimoji="1" lang="en-US" altLang="zh-CN" sz="2000" b="0" dirty="0">
                  <a:latin typeface="Times New Roman" pitchFamily="18" charset="0"/>
                  <a:ea typeface="楷体_GB2312" pitchFamily="49" charset="-122"/>
                  <a:sym typeface="Webdings" pitchFamily="18" charset="2"/>
                </a:rPr>
                <a:t>(</a:t>
              </a:r>
              <a:r>
                <a:rPr kumimoji="1" lang="zh-CN" altLang="en-US" sz="2000" b="0" dirty="0">
                  <a:latin typeface="Times New Roman" pitchFamily="18" charset="0"/>
                  <a:ea typeface="楷体_GB2312" pitchFamily="49" charset="-122"/>
                  <a:sym typeface="Webdings" pitchFamily="18" charset="2"/>
                </a:rPr>
                <a:t>正</a:t>
              </a:r>
              <a:r>
                <a:rPr kumimoji="1" lang="en-US" altLang="zh-CN" sz="2000" b="0" dirty="0">
                  <a:latin typeface="Times New Roman" pitchFamily="18" charset="0"/>
                  <a:ea typeface="楷体_GB2312" pitchFamily="49" charset="-122"/>
                  <a:sym typeface="Webdings" pitchFamily="18" charset="2"/>
                </a:rPr>
                <a:t>) ≈ 300 kJ</a:t>
              </a:r>
              <a:r>
                <a:rPr kumimoji="1" lang="en-US" altLang="zh-CN" sz="2000" b="0" baseline="30000" dirty="0">
                  <a:latin typeface="Times New Roman" pitchFamily="18" charset="0"/>
                  <a:ea typeface="楷体_GB2312" pitchFamily="49" charset="-122"/>
                  <a:sym typeface="Webdings" pitchFamily="18" charset="2"/>
                </a:rPr>
                <a:t>.</a:t>
              </a:r>
              <a:r>
                <a:rPr kumimoji="1" lang="en-US" altLang="zh-CN" sz="2000" b="0" dirty="0">
                  <a:latin typeface="Times New Roman" pitchFamily="18" charset="0"/>
                  <a:ea typeface="楷体_GB2312" pitchFamily="49" charset="-122"/>
                  <a:sym typeface="Webdings" pitchFamily="18" charset="2"/>
                </a:rPr>
                <a:t>mol</a:t>
              </a:r>
              <a:r>
                <a:rPr kumimoji="1" lang="en-US" altLang="zh-CN" sz="2000" b="0" baseline="30000" dirty="0">
                  <a:latin typeface="Times New Roman" pitchFamily="18" charset="0"/>
                  <a:ea typeface="楷体_GB2312" pitchFamily="49" charset="-122"/>
                  <a:sym typeface="Webdings" pitchFamily="18" charset="2"/>
                </a:rPr>
                <a:t>-1</a:t>
              </a:r>
              <a:r>
                <a:rPr kumimoji="1" lang="zh-CN" altLang="en-US" sz="2000" b="0" dirty="0">
                  <a:latin typeface="Times New Roman" pitchFamily="18" charset="0"/>
                  <a:ea typeface="楷体_GB2312" pitchFamily="49" charset="-122"/>
                  <a:sym typeface="Webdings" pitchFamily="18" charset="2"/>
                </a:rPr>
                <a:t>，则合成氨为逆反应，其活化能为</a:t>
              </a:r>
              <a:r>
                <a:rPr kumimoji="1" lang="en-US" altLang="zh-CN" sz="2000" b="0" i="1" dirty="0">
                  <a:latin typeface="Times New Roman" pitchFamily="18" charset="0"/>
                  <a:ea typeface="楷体_GB2312" pitchFamily="49" charset="-122"/>
                  <a:sym typeface="Webdings" pitchFamily="18" charset="2"/>
                </a:rPr>
                <a:t>E</a:t>
              </a:r>
              <a:r>
                <a:rPr kumimoji="1" lang="en-US" altLang="zh-CN" sz="2000" b="0" baseline="-25000" dirty="0">
                  <a:latin typeface="Times New Roman" pitchFamily="18" charset="0"/>
                  <a:ea typeface="楷体_GB2312" pitchFamily="49" charset="-122"/>
                  <a:sym typeface="Webdings" pitchFamily="18" charset="2"/>
                </a:rPr>
                <a:t>a</a:t>
              </a:r>
              <a:r>
                <a:rPr kumimoji="1" lang="en-US" altLang="zh-CN" sz="2000" b="0" dirty="0">
                  <a:latin typeface="Times New Roman" pitchFamily="18" charset="0"/>
                  <a:ea typeface="楷体_GB2312" pitchFamily="49" charset="-122"/>
                  <a:sym typeface="Webdings" pitchFamily="18" charset="2"/>
                </a:rPr>
                <a:t>(</a:t>
              </a:r>
              <a:r>
                <a:rPr kumimoji="1" lang="zh-CN" altLang="en-US" sz="2000" b="0" dirty="0">
                  <a:latin typeface="Times New Roman" pitchFamily="18" charset="0"/>
                  <a:ea typeface="楷体_GB2312" pitchFamily="49" charset="-122"/>
                  <a:sym typeface="Webdings" pitchFamily="18" charset="2"/>
                </a:rPr>
                <a:t>逆</a:t>
              </a:r>
              <a:r>
                <a:rPr kumimoji="1" lang="en-US" altLang="zh-CN" sz="2000" b="0" dirty="0">
                  <a:latin typeface="Times New Roman" pitchFamily="18" charset="0"/>
                  <a:ea typeface="楷体_GB2312" pitchFamily="49" charset="-122"/>
                  <a:sym typeface="Webdings" pitchFamily="18" charset="2"/>
                </a:rPr>
                <a:t>) </a:t>
              </a:r>
              <a:r>
                <a:rPr kumimoji="1" lang="zh-CN" altLang="en-US" sz="2000" b="0" dirty="0">
                  <a:latin typeface="Times New Roman" pitchFamily="18" charset="0"/>
                  <a:ea typeface="楷体_GB2312" pitchFamily="49" charset="-122"/>
                  <a:sym typeface="Webdings" pitchFamily="18" charset="2"/>
                </a:rPr>
                <a:t>。根据式 </a:t>
              </a:r>
              <a:r>
                <a:rPr kumimoji="1" lang="en-US" altLang="zh-CN" sz="2000" b="0" dirty="0">
                  <a:latin typeface="Times New Roman" pitchFamily="18" charset="0"/>
                  <a:ea typeface="楷体_GB2312" pitchFamily="49" charset="-122"/>
                  <a:sym typeface="Webdings" pitchFamily="18" charset="2"/>
                </a:rPr>
                <a:t>(2.37)</a:t>
              </a:r>
              <a:r>
                <a:rPr kumimoji="1" lang="zh-CN" altLang="en-US" sz="2000" b="0" dirty="0">
                  <a:latin typeface="Times New Roman" pitchFamily="18" charset="0"/>
                  <a:ea typeface="楷体_GB2312" pitchFamily="49" charset="-122"/>
                  <a:sym typeface="Webdings" pitchFamily="18" charset="2"/>
                </a:rPr>
                <a:t>，作为近似计算， </a:t>
              </a:r>
              <a:r>
                <a:rPr kumimoji="1" lang="zh-CN" altLang="en-US" sz="2000" b="0" dirty="0">
                  <a:latin typeface="Times New Roman" pitchFamily="18" charset="0"/>
                  <a:ea typeface="楷体_GB2312" pitchFamily="49" charset="-122"/>
                  <a:sym typeface="Symbol" pitchFamily="18" charset="2"/>
                </a:rPr>
                <a:t></a:t>
              </a:r>
              <a:r>
                <a:rPr kumimoji="1" lang="en-US" altLang="zh-CN" sz="2000" b="0" baseline="-30000" dirty="0" err="1">
                  <a:latin typeface="Times New Roman" pitchFamily="18" charset="0"/>
                  <a:ea typeface="楷体_GB2312" pitchFamily="49" charset="-122"/>
                  <a:sym typeface="Symbol" pitchFamily="18" charset="2"/>
                </a:rPr>
                <a:t>r</a:t>
              </a:r>
              <a:r>
                <a:rPr kumimoji="1" lang="en-US" altLang="zh-CN" sz="2000" b="0" i="1" dirty="0" err="1">
                  <a:latin typeface="Times New Roman" pitchFamily="18" charset="0"/>
                  <a:ea typeface="楷体_GB2312" pitchFamily="49" charset="-122"/>
                  <a:sym typeface="Symbol" pitchFamily="18" charset="2"/>
                </a:rPr>
                <a:t>H</a:t>
              </a:r>
              <a:r>
                <a:rPr kumimoji="1" lang="en-US" altLang="zh-CN" sz="2000" b="0" baseline="-30000" dirty="0" err="1">
                  <a:latin typeface="Times New Roman" pitchFamily="18" charset="0"/>
                  <a:ea typeface="楷体_GB2312" pitchFamily="49" charset="-122"/>
                </a:rPr>
                <a:t>m</a:t>
              </a:r>
              <a:r>
                <a:rPr kumimoji="1" lang="zh-CN" altLang="en-US" sz="2000" b="0" dirty="0">
                  <a:latin typeface="Times New Roman" pitchFamily="18" charset="0"/>
                  <a:ea typeface="楷体_GB2312" pitchFamily="49" charset="-122"/>
                  <a:sym typeface="Webdings" pitchFamily="18" charset="2"/>
                </a:rPr>
                <a:t>可用</a:t>
              </a:r>
              <a:r>
                <a:rPr kumimoji="1" lang="zh-CN" altLang="en-US" sz="2000" b="0" dirty="0">
                  <a:latin typeface="Times New Roman" pitchFamily="18" charset="0"/>
                  <a:ea typeface="楷体_GB2312" pitchFamily="49" charset="-122"/>
                  <a:sym typeface="Symbol" pitchFamily="18" charset="2"/>
                </a:rPr>
                <a:t></a:t>
              </a:r>
              <a:r>
                <a:rPr kumimoji="1" lang="en-US" altLang="zh-CN" sz="2000" b="0" baseline="-30000" dirty="0" err="1">
                  <a:latin typeface="Times New Roman" pitchFamily="18" charset="0"/>
                  <a:ea typeface="楷体_GB2312" pitchFamily="49" charset="-122"/>
                  <a:sym typeface="Symbol" pitchFamily="18" charset="2"/>
                </a:rPr>
                <a:t>r</a:t>
              </a:r>
              <a:r>
                <a:rPr kumimoji="1" lang="en-US" altLang="zh-CN" sz="2000" b="0" i="1" dirty="0" err="1">
                  <a:latin typeface="Times New Roman" pitchFamily="18" charset="0"/>
                  <a:ea typeface="楷体_GB2312" pitchFamily="49" charset="-122"/>
                  <a:sym typeface="Symbol" pitchFamily="18" charset="2"/>
                </a:rPr>
                <a:t>H</a:t>
              </a:r>
              <a:r>
                <a:rPr kumimoji="1" lang="en-US" altLang="zh-CN" sz="2000" b="0" baseline="-30000" dirty="0" err="1">
                  <a:latin typeface="Times New Roman" pitchFamily="18" charset="0"/>
                  <a:ea typeface="楷体_GB2312" pitchFamily="49" charset="-122"/>
                </a:rPr>
                <a:t>m</a:t>
              </a:r>
              <a:r>
                <a:rPr kumimoji="1" lang="en-US" altLang="zh-CN" sz="2000" b="0" dirty="0">
                  <a:latin typeface="Times New Roman" pitchFamily="18" charset="0"/>
                  <a:cs typeface="Microsoft Sans Serif" pitchFamily="34" charset="0"/>
                </a:rPr>
                <a:t> </a:t>
              </a:r>
              <a:r>
                <a:rPr kumimoji="1" lang="en-US" altLang="zh-CN" sz="2000" b="0" dirty="0">
                  <a:latin typeface="Times New Roman" pitchFamily="18" charset="0"/>
                  <a:ea typeface="楷体_GB2312" pitchFamily="49" charset="-122"/>
                </a:rPr>
                <a:t>(298.15 K)</a:t>
              </a:r>
              <a:r>
                <a:rPr kumimoji="1" lang="zh-CN" altLang="en-US" sz="2000" b="0" dirty="0">
                  <a:latin typeface="Times New Roman" pitchFamily="18" charset="0"/>
                  <a:ea typeface="楷体_GB2312" pitchFamily="49" charset="-122"/>
                </a:rPr>
                <a:t>代替，则可得：</a:t>
              </a:r>
            </a:p>
          </p:txBody>
        </p:sp>
        <p:grpSp>
          <p:nvGrpSpPr>
            <p:cNvPr id="11" name="Group 31"/>
            <p:cNvGrpSpPr>
              <a:grpSpLocks/>
            </p:cNvGrpSpPr>
            <p:nvPr/>
          </p:nvGrpSpPr>
          <p:grpSpPr bwMode="auto">
            <a:xfrm>
              <a:off x="765" y="2811"/>
              <a:ext cx="45" cy="84"/>
              <a:chOff x="2026" y="3852"/>
              <a:chExt cx="418" cy="655"/>
            </a:xfrm>
          </p:grpSpPr>
          <p:sp>
            <p:nvSpPr>
              <p:cNvPr id="70679" name="Oval 32"/>
              <p:cNvSpPr>
                <a:spLocks noChangeArrowheads="1"/>
              </p:cNvSpPr>
              <p:nvPr/>
            </p:nvSpPr>
            <p:spPr bwMode="auto">
              <a:xfrm flipH="1">
                <a:off x="2026" y="3852"/>
                <a:ext cx="418" cy="655"/>
              </a:xfrm>
              <a:prstGeom prst="ellipse">
                <a:avLst/>
              </a:prstGeom>
              <a:noFill/>
              <a:ln w="15875">
                <a:solidFill>
                  <a:schemeClr val="tx1"/>
                </a:solidFill>
                <a:round/>
                <a:headEnd/>
                <a:tailEnd/>
              </a:ln>
            </p:spPr>
            <p:txBody>
              <a:bodyPr wrap="none" anchor="ctr"/>
              <a:lstStyle/>
              <a:p>
                <a:endParaRPr lang="zh-CN" altLang="en-US"/>
              </a:p>
            </p:txBody>
          </p:sp>
          <p:sp>
            <p:nvSpPr>
              <p:cNvPr id="70680" name="Line 33"/>
              <p:cNvSpPr>
                <a:spLocks noChangeShapeType="1"/>
              </p:cNvSpPr>
              <p:nvPr/>
            </p:nvSpPr>
            <p:spPr bwMode="auto">
              <a:xfrm flipH="1" flipV="1">
                <a:off x="2026" y="4203"/>
                <a:ext cx="418" cy="225"/>
              </a:xfrm>
              <a:prstGeom prst="line">
                <a:avLst/>
              </a:prstGeom>
              <a:noFill/>
              <a:ln w="15875">
                <a:solidFill>
                  <a:schemeClr val="tx1"/>
                </a:solidFill>
                <a:round/>
                <a:headEnd/>
                <a:tailEnd/>
              </a:ln>
            </p:spPr>
            <p:txBody>
              <a:bodyPr/>
              <a:lstStyle/>
              <a:p>
                <a:endParaRPr lang="zh-CN" altLang="en-US"/>
              </a:p>
            </p:txBody>
          </p:sp>
        </p:grpSp>
      </p:grpSp>
      <p:grpSp>
        <p:nvGrpSpPr>
          <p:cNvPr id="12" name="Group 34"/>
          <p:cNvGrpSpPr>
            <a:grpSpLocks/>
          </p:cNvGrpSpPr>
          <p:nvPr/>
        </p:nvGrpSpPr>
        <p:grpSpPr bwMode="auto">
          <a:xfrm>
            <a:off x="1236663" y="5207000"/>
            <a:ext cx="3722687" cy="377825"/>
            <a:chOff x="779" y="3036"/>
            <a:chExt cx="2345" cy="238"/>
          </a:xfrm>
        </p:grpSpPr>
        <p:graphicFrame>
          <p:nvGraphicFramePr>
            <p:cNvPr id="70661" name="Object 35"/>
            <p:cNvGraphicFramePr>
              <a:graphicFrameLocks noChangeAspect="1"/>
            </p:cNvGraphicFramePr>
            <p:nvPr/>
          </p:nvGraphicFramePr>
          <p:xfrm>
            <a:off x="779" y="3036"/>
            <a:ext cx="2345" cy="238"/>
          </p:xfrm>
          <a:graphic>
            <a:graphicData uri="http://schemas.openxmlformats.org/presentationml/2006/ole">
              <p:oleObj spid="_x0000_s850949" name="Equation" r:id="rId6" imgW="2209680" imgH="228600" progId="Equation.3">
                <p:embed/>
              </p:oleObj>
            </a:graphicData>
          </a:graphic>
        </p:graphicFrame>
        <p:grpSp>
          <p:nvGrpSpPr>
            <p:cNvPr id="13" name="Group 36"/>
            <p:cNvGrpSpPr>
              <a:grpSpLocks/>
            </p:cNvGrpSpPr>
            <p:nvPr/>
          </p:nvGrpSpPr>
          <p:grpSpPr bwMode="auto">
            <a:xfrm>
              <a:off x="2314" y="3061"/>
              <a:ext cx="47" cy="57"/>
              <a:chOff x="3455" y="3694"/>
              <a:chExt cx="436" cy="421"/>
            </a:xfrm>
          </p:grpSpPr>
          <p:sp>
            <p:nvSpPr>
              <p:cNvPr id="70675" name="Oval 37"/>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76" name="Line 38"/>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grpSp>
        <p:nvGrpSpPr>
          <p:cNvPr id="14" name="Group 39"/>
          <p:cNvGrpSpPr>
            <a:grpSpLocks/>
          </p:cNvGrpSpPr>
          <p:nvPr/>
        </p:nvGrpSpPr>
        <p:grpSpPr bwMode="auto">
          <a:xfrm>
            <a:off x="1193800" y="5564188"/>
            <a:ext cx="5835650" cy="736600"/>
            <a:chOff x="752" y="3301"/>
            <a:chExt cx="3676" cy="464"/>
          </a:xfrm>
        </p:grpSpPr>
        <p:graphicFrame>
          <p:nvGraphicFramePr>
            <p:cNvPr id="70660" name="Object 40"/>
            <p:cNvGraphicFramePr>
              <a:graphicFrameLocks noChangeAspect="1"/>
            </p:cNvGraphicFramePr>
            <p:nvPr/>
          </p:nvGraphicFramePr>
          <p:xfrm>
            <a:off x="752" y="3301"/>
            <a:ext cx="3676" cy="464"/>
          </p:xfrm>
          <a:graphic>
            <a:graphicData uri="http://schemas.openxmlformats.org/presentationml/2006/ole">
              <p:oleObj spid="_x0000_s850948" name="Equation" r:id="rId7" imgW="3429000" imgH="431640" progId="Equation.3">
                <p:embed/>
              </p:oleObj>
            </a:graphicData>
          </a:graphic>
        </p:graphicFrame>
        <p:grpSp>
          <p:nvGrpSpPr>
            <p:cNvPr id="15" name="Group 41"/>
            <p:cNvGrpSpPr>
              <a:grpSpLocks/>
            </p:cNvGrpSpPr>
            <p:nvPr/>
          </p:nvGrpSpPr>
          <p:grpSpPr bwMode="auto">
            <a:xfrm>
              <a:off x="2292" y="3315"/>
              <a:ext cx="47" cy="57"/>
              <a:chOff x="3455" y="3694"/>
              <a:chExt cx="436" cy="421"/>
            </a:xfrm>
          </p:grpSpPr>
          <p:sp>
            <p:nvSpPr>
              <p:cNvPr id="70672" name="Oval 42"/>
              <p:cNvSpPr>
                <a:spLocks noChangeArrowheads="1"/>
              </p:cNvSpPr>
              <p:nvPr/>
            </p:nvSpPr>
            <p:spPr bwMode="auto">
              <a:xfrm>
                <a:off x="3455" y="3694"/>
                <a:ext cx="436" cy="421"/>
              </a:xfrm>
              <a:prstGeom prst="ellipse">
                <a:avLst/>
              </a:prstGeom>
              <a:noFill/>
              <a:ln w="15875">
                <a:solidFill>
                  <a:schemeClr val="tx1"/>
                </a:solidFill>
                <a:round/>
                <a:headEnd/>
                <a:tailEnd/>
              </a:ln>
            </p:spPr>
            <p:txBody>
              <a:bodyPr wrap="none" anchor="ctr"/>
              <a:lstStyle/>
              <a:p>
                <a:endParaRPr lang="zh-CN" altLang="en-US"/>
              </a:p>
            </p:txBody>
          </p:sp>
          <p:sp>
            <p:nvSpPr>
              <p:cNvPr id="70673" name="Line 43"/>
              <p:cNvSpPr>
                <a:spLocks noChangeShapeType="1"/>
              </p:cNvSpPr>
              <p:nvPr/>
            </p:nvSpPr>
            <p:spPr bwMode="auto">
              <a:xfrm>
                <a:off x="3502" y="3905"/>
                <a:ext cx="360" cy="0"/>
              </a:xfrm>
              <a:prstGeom prst="line">
                <a:avLst/>
              </a:prstGeom>
              <a:noFill/>
              <a:ln w="15875">
                <a:solidFill>
                  <a:schemeClr val="tx1"/>
                </a:solidFill>
                <a:round/>
                <a:headEnd/>
                <a:tailEnd/>
              </a:ln>
            </p:spPr>
            <p:txBody>
              <a:bodyPr/>
              <a:lstStyle/>
              <a:p>
                <a:endParaRPr lang="zh-CN" altLang="en-US"/>
              </a:p>
            </p:txBody>
          </p:sp>
        </p:grpSp>
      </p:grpSp>
      <p:graphicFrame>
        <p:nvGraphicFramePr>
          <p:cNvPr id="324652" name="Object 44"/>
          <p:cNvGraphicFramePr>
            <a:graphicFrameLocks noChangeAspect="1"/>
          </p:cNvGraphicFramePr>
          <p:nvPr/>
        </p:nvGraphicFramePr>
        <p:xfrm>
          <a:off x="3895725" y="731838"/>
          <a:ext cx="2992438" cy="498475"/>
        </p:xfrm>
        <a:graphic>
          <a:graphicData uri="http://schemas.openxmlformats.org/presentationml/2006/ole">
            <p:oleObj spid="_x0000_s850947" name="CS ChemDraw Drawing" r:id="rId8" imgW="3921480" imgH="65268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46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3246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32461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3246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5" grpId="0" autoUpdateAnimBg="0"/>
      <p:bldP spid="324616" grpId="0"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695DA3C-0850-4723-BE5E-73ACA0743DF1}"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89A1CE67-88A6-435B-A9DC-B00F9419891E}" type="slidenum">
              <a:rPr lang="en-US" altLang="zh-CN"/>
              <a:pPr/>
              <a:t>208</a:t>
            </a:fld>
            <a:endParaRPr lang="en-US" altLang="zh-CN"/>
          </a:p>
        </p:txBody>
      </p:sp>
      <p:sp>
        <p:nvSpPr>
          <p:cNvPr id="867330" name="Rectangle 2"/>
          <p:cNvSpPr>
            <a:spLocks noGrp="1" noChangeArrowheads="1"/>
          </p:cNvSpPr>
          <p:nvPr>
            <p:ph type="title"/>
          </p:nvPr>
        </p:nvSpPr>
        <p:spPr>
          <a:xfrm>
            <a:off x="812800" y="44450"/>
            <a:ext cx="8113713" cy="876300"/>
          </a:xfrm>
          <a:noFill/>
          <a:ln/>
        </p:spPr>
        <p:txBody>
          <a:bodyPr/>
          <a:lstStyle/>
          <a:p>
            <a:r>
              <a:rPr lang="zh-CN" altLang="en-US" sz="3600"/>
              <a:t>关于反应的活化能的几点说明</a:t>
            </a:r>
          </a:p>
        </p:txBody>
      </p:sp>
      <p:sp>
        <p:nvSpPr>
          <p:cNvPr id="867331" name="Rectangle 3"/>
          <p:cNvSpPr>
            <a:spLocks noGrp="1" noChangeArrowheads="1"/>
          </p:cNvSpPr>
          <p:nvPr>
            <p:ph type="body" idx="1"/>
          </p:nvPr>
        </p:nvSpPr>
        <p:spPr>
          <a:xfrm>
            <a:off x="755650" y="1301750"/>
            <a:ext cx="8077200" cy="4864100"/>
          </a:xfrm>
        </p:spPr>
        <p:txBody>
          <a:bodyPr/>
          <a:lstStyle/>
          <a:p>
            <a:pPr>
              <a:lnSpc>
                <a:spcPct val="110000"/>
              </a:lnSpc>
            </a:pPr>
            <a:r>
              <a:rPr lang="zh-CN" altLang="en-US" sz="2800">
                <a:latin typeface="Times New Roman" pitchFamily="18" charset="0"/>
              </a:rPr>
              <a:t>不同的化学反应的活化能大小不同，活化能可通过实验测定，也可通过计算得到。</a:t>
            </a:r>
          </a:p>
          <a:p>
            <a:pPr lvl="1">
              <a:lnSpc>
                <a:spcPct val="110000"/>
              </a:lnSpc>
              <a:buFontTx/>
              <a:buNone/>
            </a:pPr>
            <a:r>
              <a:rPr lang="en-US" altLang="zh-CN" sz="2400">
                <a:latin typeface="Times New Roman" pitchFamily="18" charset="0"/>
              </a:rPr>
              <a:t>2SO</a:t>
            </a:r>
            <a:r>
              <a:rPr lang="en-US" altLang="zh-CN" sz="2400" baseline="-25000">
                <a:latin typeface="Times New Roman" pitchFamily="18" charset="0"/>
              </a:rPr>
              <a:t>2</a:t>
            </a:r>
            <a:r>
              <a:rPr lang="en-US" altLang="zh-CN" sz="2400">
                <a:latin typeface="Times New Roman" pitchFamily="18" charset="0"/>
              </a:rPr>
              <a:t>(g)+O</a:t>
            </a:r>
            <a:r>
              <a:rPr lang="en-US" altLang="zh-CN" sz="2400" baseline="-25000">
                <a:latin typeface="Times New Roman" pitchFamily="18" charset="0"/>
              </a:rPr>
              <a:t>2</a:t>
            </a:r>
            <a:r>
              <a:rPr lang="en-US" altLang="zh-CN" sz="2400">
                <a:latin typeface="Times New Roman" pitchFamily="18" charset="0"/>
              </a:rPr>
              <a:t>(g)=2SO</a:t>
            </a:r>
            <a:r>
              <a:rPr lang="en-US" altLang="zh-CN" sz="2400" baseline="-25000">
                <a:latin typeface="Times New Roman" pitchFamily="18" charset="0"/>
              </a:rPr>
              <a:t>3</a:t>
            </a:r>
            <a:r>
              <a:rPr lang="en-US" altLang="zh-CN" sz="2400">
                <a:latin typeface="Times New Roman" pitchFamily="18" charset="0"/>
              </a:rPr>
              <a:t>(g)</a:t>
            </a:r>
            <a:r>
              <a:rPr lang="zh-CN" altLang="en-US" sz="2400">
                <a:latin typeface="Times New Roman" pitchFamily="18" charset="0"/>
              </a:rPr>
              <a:t>，</a:t>
            </a:r>
            <a:r>
              <a:rPr lang="en-US" altLang="zh-CN" sz="2400" i="1">
                <a:latin typeface="Times New Roman" pitchFamily="18" charset="0"/>
              </a:rPr>
              <a:t>E</a:t>
            </a:r>
            <a:r>
              <a:rPr lang="en-US" altLang="zh-CN" sz="2400" baseline="-25000">
                <a:latin typeface="Times New Roman" pitchFamily="18" charset="0"/>
              </a:rPr>
              <a:t>a</a:t>
            </a:r>
            <a:r>
              <a:rPr lang="en-US" altLang="zh-CN" sz="2400">
                <a:latin typeface="Times New Roman" pitchFamily="18" charset="0"/>
              </a:rPr>
              <a:t>=251kJ·mol</a:t>
            </a:r>
            <a:r>
              <a:rPr lang="en-US" altLang="zh-CN" sz="2400" baseline="30000">
                <a:latin typeface="Times New Roman" pitchFamily="18" charset="0"/>
              </a:rPr>
              <a:t>-1</a:t>
            </a:r>
          </a:p>
          <a:p>
            <a:pPr lvl="1">
              <a:lnSpc>
                <a:spcPct val="110000"/>
              </a:lnSpc>
              <a:buFontTx/>
              <a:buNone/>
            </a:pPr>
            <a:r>
              <a:rPr lang="en-US" altLang="zh-CN" sz="2400">
                <a:latin typeface="Times New Roman" pitchFamily="18" charset="0"/>
              </a:rPr>
              <a:t>HCl+NaOH→NaCl+H</a:t>
            </a:r>
            <a:r>
              <a:rPr lang="en-US" altLang="zh-CN" sz="2400" baseline="-25000">
                <a:latin typeface="Times New Roman" pitchFamily="18" charset="0"/>
              </a:rPr>
              <a:t>2</a:t>
            </a:r>
            <a:r>
              <a:rPr lang="en-US" altLang="zh-CN" sz="2400">
                <a:latin typeface="Times New Roman" pitchFamily="18" charset="0"/>
              </a:rPr>
              <a:t>O</a:t>
            </a:r>
            <a:r>
              <a:rPr lang="zh-CN" altLang="en-US" sz="2400">
                <a:latin typeface="Times New Roman" pitchFamily="18" charset="0"/>
              </a:rPr>
              <a:t>， </a:t>
            </a:r>
            <a:r>
              <a:rPr lang="en-US" altLang="zh-CN" sz="2400" i="1">
                <a:latin typeface="Times New Roman" pitchFamily="18" charset="0"/>
              </a:rPr>
              <a:t>E</a:t>
            </a:r>
            <a:r>
              <a:rPr lang="en-US" altLang="zh-CN" sz="2400" baseline="-25000">
                <a:latin typeface="Times New Roman" pitchFamily="18" charset="0"/>
              </a:rPr>
              <a:t>a</a:t>
            </a:r>
            <a:r>
              <a:rPr lang="en-US" altLang="zh-CN" sz="2400">
                <a:latin typeface="Times New Roman" pitchFamily="18" charset="0"/>
              </a:rPr>
              <a:t>≈20kJ·mol</a:t>
            </a:r>
            <a:r>
              <a:rPr lang="en-US" altLang="zh-CN" sz="2400" baseline="30000">
                <a:latin typeface="Times New Roman" pitchFamily="18" charset="0"/>
              </a:rPr>
              <a:t>-1</a:t>
            </a:r>
          </a:p>
          <a:p>
            <a:pPr>
              <a:lnSpc>
                <a:spcPct val="110000"/>
              </a:lnSpc>
            </a:pPr>
            <a:r>
              <a:rPr lang="zh-CN" altLang="en-US" sz="2800">
                <a:latin typeface="Times New Roman" pitchFamily="18" charset="0"/>
              </a:rPr>
              <a:t>一般反应的活化能在</a:t>
            </a:r>
            <a:r>
              <a:rPr lang="en-US" altLang="zh-CN" sz="2800">
                <a:latin typeface="Times New Roman" pitchFamily="18" charset="0"/>
              </a:rPr>
              <a:t>60</a:t>
            </a:r>
            <a:r>
              <a:rPr lang="zh-CN" altLang="en-US" sz="2800">
                <a:latin typeface="Times New Roman" pitchFamily="18" charset="0"/>
              </a:rPr>
              <a:t>～</a:t>
            </a:r>
            <a:r>
              <a:rPr lang="en-US" altLang="zh-CN" sz="2800">
                <a:latin typeface="Times New Roman" pitchFamily="18" charset="0"/>
              </a:rPr>
              <a:t>250kJ·mol</a:t>
            </a:r>
            <a:r>
              <a:rPr lang="en-US" altLang="zh-CN" sz="2800" baseline="30000">
                <a:latin typeface="Times New Roman" pitchFamily="18" charset="0"/>
              </a:rPr>
              <a:t>-1</a:t>
            </a:r>
            <a:r>
              <a:rPr lang="zh-CN" altLang="en-US" sz="2800">
                <a:latin typeface="Times New Roman" pitchFamily="18" charset="0"/>
              </a:rPr>
              <a:t>之间；</a:t>
            </a:r>
          </a:p>
          <a:p>
            <a:pPr>
              <a:lnSpc>
                <a:spcPct val="110000"/>
              </a:lnSpc>
            </a:pPr>
            <a:r>
              <a:rPr lang="zh-CN" altLang="en-US" sz="2800">
                <a:latin typeface="Times New Roman" pitchFamily="18" charset="0"/>
              </a:rPr>
              <a:t>离子反应和沉淀反应的</a:t>
            </a:r>
            <a:r>
              <a:rPr lang="en-US" altLang="zh-CN" sz="2800" i="1">
                <a:latin typeface="Times New Roman" pitchFamily="18" charset="0"/>
              </a:rPr>
              <a:t>E</a:t>
            </a:r>
            <a:r>
              <a:rPr lang="en-US" altLang="zh-CN" sz="2800" baseline="-25000">
                <a:latin typeface="Times New Roman" pitchFamily="18" charset="0"/>
              </a:rPr>
              <a:t>a</a:t>
            </a:r>
            <a:r>
              <a:rPr lang="zh-CN" altLang="en-US" sz="2800">
                <a:latin typeface="Times New Roman" pitchFamily="18" charset="0"/>
              </a:rPr>
              <a:t>都很小，反应速率大；</a:t>
            </a:r>
          </a:p>
          <a:p>
            <a:pPr>
              <a:lnSpc>
                <a:spcPct val="110000"/>
              </a:lnSpc>
            </a:pPr>
            <a:r>
              <a:rPr lang="zh-CN" altLang="en-US" sz="2800">
                <a:latin typeface="Times New Roman" pitchFamily="18" charset="0"/>
              </a:rPr>
              <a:t>一般认为</a:t>
            </a:r>
            <a:r>
              <a:rPr lang="en-US" altLang="zh-CN" sz="2800" i="1">
                <a:latin typeface="Times New Roman" pitchFamily="18" charset="0"/>
              </a:rPr>
              <a:t>E</a:t>
            </a:r>
            <a:r>
              <a:rPr lang="en-US" altLang="zh-CN" sz="2800" baseline="-25000">
                <a:latin typeface="Times New Roman" pitchFamily="18" charset="0"/>
              </a:rPr>
              <a:t>a</a:t>
            </a:r>
            <a:r>
              <a:rPr lang="zh-CN" altLang="en-US" sz="2800">
                <a:latin typeface="Times New Roman" pitchFamily="18" charset="0"/>
              </a:rPr>
              <a:t>小于</a:t>
            </a:r>
            <a:r>
              <a:rPr lang="en-US" altLang="zh-CN" sz="2800">
                <a:latin typeface="Times New Roman" pitchFamily="18" charset="0"/>
              </a:rPr>
              <a:t>63kJ·mol</a:t>
            </a:r>
            <a:r>
              <a:rPr lang="en-US" altLang="zh-CN" sz="2800" baseline="30000">
                <a:latin typeface="Times New Roman" pitchFamily="18" charset="0"/>
              </a:rPr>
              <a:t>-1</a:t>
            </a:r>
            <a:r>
              <a:rPr lang="zh-CN" altLang="en-US" sz="2800">
                <a:latin typeface="Times New Roman" pitchFamily="18" charset="0"/>
              </a:rPr>
              <a:t>的为快速反应；</a:t>
            </a:r>
          </a:p>
          <a:p>
            <a:pPr>
              <a:lnSpc>
                <a:spcPct val="110000"/>
              </a:lnSpc>
            </a:pPr>
            <a:r>
              <a:rPr lang="zh-CN" altLang="en-US" sz="2800">
                <a:latin typeface="Times New Roman" pitchFamily="18" charset="0"/>
              </a:rPr>
              <a:t>活化能小于</a:t>
            </a:r>
            <a:r>
              <a:rPr lang="en-US" altLang="zh-CN" sz="2800">
                <a:latin typeface="Times New Roman" pitchFamily="18" charset="0"/>
              </a:rPr>
              <a:t>40kJ·mol</a:t>
            </a:r>
            <a:r>
              <a:rPr lang="en-US" altLang="zh-CN" sz="2800" baseline="30000">
                <a:latin typeface="Times New Roman" pitchFamily="18" charset="0"/>
              </a:rPr>
              <a:t>-1</a:t>
            </a:r>
            <a:r>
              <a:rPr lang="zh-CN" altLang="en-US" sz="2800">
                <a:latin typeface="Times New Roman" pitchFamily="18" charset="0"/>
              </a:rPr>
              <a:t>和大于</a:t>
            </a:r>
            <a:r>
              <a:rPr lang="en-US" altLang="zh-CN" sz="2800">
                <a:latin typeface="Times New Roman" pitchFamily="18" charset="0"/>
              </a:rPr>
              <a:t>400kJ·mol</a:t>
            </a:r>
            <a:r>
              <a:rPr lang="en-US" altLang="zh-CN" sz="2800" baseline="30000">
                <a:latin typeface="Times New Roman" pitchFamily="18" charset="0"/>
              </a:rPr>
              <a:t>-1</a:t>
            </a:r>
            <a:r>
              <a:rPr lang="zh-CN" altLang="en-US" sz="2800">
                <a:latin typeface="Times New Roman" pitchFamily="18" charset="0"/>
              </a:rPr>
              <a:t>的反应都很难测定出。</a:t>
            </a:r>
          </a:p>
        </p:txBody>
      </p:sp>
      <p:pic>
        <p:nvPicPr>
          <p:cNvPr id="867332"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468313" y="1628775"/>
            <a:ext cx="8253412" cy="946150"/>
          </a:xfrm>
          <a:prstGeom prst="rect">
            <a:avLst/>
          </a:prstGeom>
          <a:noFill/>
          <a:ln w="9525">
            <a:noFill/>
            <a:miter lim="800000"/>
            <a:headEnd/>
            <a:tailEnd/>
          </a:ln>
        </p:spPr>
        <p:txBody>
          <a:bodyPr>
            <a:spAutoFit/>
          </a:bodyPr>
          <a:lstStyle/>
          <a:p>
            <a:r>
              <a:rPr lang="zh-CN" altLang="en-US" sz="2800" b="0">
                <a:latin typeface="楷体_GB2312" pitchFamily="49" charset="-122"/>
                <a:ea typeface="楷体_GB2312" pitchFamily="49" charset="-122"/>
              </a:rPr>
              <a:t>从活化分子和活化能的观点来看，增加单位体积内活化分子总数可加快反应速率。</a:t>
            </a:r>
            <a:r>
              <a:rPr lang="zh-CN" altLang="en-US" sz="2400" b="0">
                <a:latin typeface="华文新魏" pitchFamily="2" charset="-122"/>
                <a:ea typeface="华文新魏" pitchFamily="2" charset="-122"/>
              </a:rPr>
              <a:t>         </a:t>
            </a:r>
          </a:p>
        </p:txBody>
      </p:sp>
      <p:sp>
        <p:nvSpPr>
          <p:cNvPr id="326659" name="Rectangle 3"/>
          <p:cNvSpPr>
            <a:spLocks noChangeArrowheads="1"/>
          </p:cNvSpPr>
          <p:nvPr/>
        </p:nvSpPr>
        <p:spPr bwMode="auto">
          <a:xfrm>
            <a:off x="900113" y="2636838"/>
            <a:ext cx="7186583" cy="523220"/>
          </a:xfrm>
          <a:prstGeom prst="rect">
            <a:avLst/>
          </a:prstGeom>
          <a:noFill/>
          <a:ln w="9525">
            <a:noFill/>
            <a:miter lim="800000"/>
            <a:headEnd/>
            <a:tailEnd/>
          </a:ln>
        </p:spPr>
        <p:txBody>
          <a:bodyPr wrap="none">
            <a:spAutoFit/>
          </a:bodyPr>
          <a:lstStyle/>
          <a:p>
            <a:r>
              <a:rPr lang="zh-CN" altLang="en-US" sz="2800" b="1" dirty="0">
                <a:solidFill>
                  <a:schemeClr val="accent2"/>
                </a:solidFill>
                <a:latin typeface="楷体_GB2312" pitchFamily="49" charset="-122"/>
                <a:ea typeface="楷体_GB2312" pitchFamily="49" charset="-122"/>
              </a:rPr>
              <a:t>活化分子总数 </a:t>
            </a:r>
            <a:r>
              <a:rPr lang="en-US" altLang="zh-CN" sz="2800" b="1" dirty="0">
                <a:solidFill>
                  <a:schemeClr val="accent2"/>
                </a:solidFill>
                <a:latin typeface="楷体_GB2312" pitchFamily="49" charset="-122"/>
                <a:ea typeface="楷体_GB2312" pitchFamily="49" charset="-122"/>
              </a:rPr>
              <a:t>= </a:t>
            </a:r>
            <a:r>
              <a:rPr lang="zh-CN" altLang="en-US" sz="2800" b="1" dirty="0" smtClean="0">
                <a:solidFill>
                  <a:schemeClr val="accent2"/>
                </a:solidFill>
                <a:latin typeface="楷体_GB2312" pitchFamily="49" charset="-122"/>
                <a:ea typeface="楷体_GB2312" pitchFamily="49" charset="-122"/>
              </a:rPr>
              <a:t>活化分子百分数</a:t>
            </a:r>
            <a:r>
              <a:rPr lang="en-US" altLang="zh-CN" sz="2800" b="1" dirty="0">
                <a:solidFill>
                  <a:schemeClr val="accent2"/>
                </a:solidFill>
                <a:latin typeface="楷体_GB2312" pitchFamily="49" charset="-122"/>
                <a:ea typeface="楷体_GB2312" pitchFamily="49" charset="-122"/>
              </a:rPr>
              <a:t>×</a:t>
            </a:r>
            <a:r>
              <a:rPr lang="zh-CN" altLang="en-US" sz="2800" b="1" dirty="0">
                <a:solidFill>
                  <a:schemeClr val="accent2"/>
                </a:solidFill>
                <a:latin typeface="楷体_GB2312" pitchFamily="49" charset="-122"/>
                <a:ea typeface="楷体_GB2312" pitchFamily="49" charset="-122"/>
              </a:rPr>
              <a:t>分子总数</a:t>
            </a:r>
          </a:p>
        </p:txBody>
      </p:sp>
      <p:graphicFrame>
        <p:nvGraphicFramePr>
          <p:cNvPr id="326660" name="Group 4"/>
          <p:cNvGraphicFramePr>
            <a:graphicFrameLocks noGrp="1"/>
          </p:cNvGraphicFramePr>
          <p:nvPr/>
        </p:nvGraphicFramePr>
        <p:xfrm>
          <a:off x="179388" y="3429000"/>
          <a:ext cx="8750330" cy="2521268"/>
        </p:xfrm>
        <a:graphic>
          <a:graphicData uri="http://schemas.openxmlformats.org/drawingml/2006/table">
            <a:tbl>
              <a:tblPr/>
              <a:tblGrid>
                <a:gridCol w="2003425"/>
                <a:gridCol w="1244600"/>
                <a:gridCol w="2073281"/>
                <a:gridCol w="1928826"/>
                <a:gridCol w="1500198"/>
              </a:tblGrid>
              <a:tr h="558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分子总数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FF"/>
                        </a:gs>
                        <a:gs pos="50000">
                          <a:srgbClr val="FFFFFF"/>
                        </a:gs>
                        <a:gs pos="100000">
                          <a:srgbClr val="FFCC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华文新魏" pitchFamily="2" charset="-122"/>
                          <a:ea typeface="宋体" pitchFamily="2" charset="-122"/>
                        </a:rPr>
                        <a:t>活化分子百分数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FF"/>
                        </a:gs>
                        <a:gs pos="50000">
                          <a:srgbClr val="FFFFFF"/>
                        </a:gs>
                        <a:gs pos="100000">
                          <a:srgbClr val="FFCC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活化分子总数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FF"/>
                        </a:gs>
                        <a:gs pos="50000">
                          <a:srgbClr val="FFFFFF"/>
                        </a:gs>
                        <a:gs pos="100000">
                          <a:srgbClr val="FFCC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反应速率</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FF"/>
                        </a:gs>
                        <a:gs pos="50000">
                          <a:srgbClr val="FFFFFF"/>
                        </a:gs>
                        <a:gs pos="100000">
                          <a:srgbClr val="FFCCFF"/>
                        </a:gs>
                      </a:gsLst>
                      <a:lin ang="2700000" scaled="1"/>
                    </a:gradFill>
                  </a:tcPr>
                </a:tc>
              </a:tr>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增大浓度</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（或压力）</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66FFFF"/>
                        </a:gs>
                        <a:gs pos="50000">
                          <a:srgbClr val="FFFFFF"/>
                        </a:gs>
                        <a:gs pos="100000">
                          <a:srgbClr val="66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00"/>
                        </a:gs>
                        <a:gs pos="50000">
                          <a:srgbClr val="FFFFFF"/>
                        </a:gs>
                        <a:gs pos="100000">
                          <a:srgbClr val="00FF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升高温度</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66FFFF"/>
                        </a:gs>
                        <a:gs pos="50000">
                          <a:srgbClr val="FFFFFF"/>
                        </a:gs>
                        <a:gs pos="100000">
                          <a:srgbClr val="66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00"/>
                        </a:gs>
                        <a:gs pos="50000">
                          <a:srgbClr val="FFFFFF"/>
                        </a:gs>
                        <a:gs pos="100000">
                          <a:srgbClr val="00FF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r>
              <a:tr h="592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使用催化剂</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（降低活化能）</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66FFFF"/>
                        </a:gs>
                        <a:gs pos="50000">
                          <a:srgbClr val="FFFFFF"/>
                        </a:gs>
                        <a:gs pos="100000">
                          <a:srgbClr val="66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00FF00"/>
                        </a:gs>
                        <a:gs pos="50000">
                          <a:srgbClr val="FFFFFF"/>
                        </a:gs>
                        <a:gs pos="100000">
                          <a:srgbClr val="00FF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50000">
                          <a:srgbClr val="FFFFFF"/>
                        </a:gs>
                        <a:gs pos="100000">
                          <a:srgbClr val="FF6600"/>
                        </a:gs>
                      </a:gsLst>
                      <a:lin ang="2700000" scaled="1"/>
                    </a:gradFill>
                  </a:tcPr>
                </a:tc>
              </a:tr>
            </a:tbl>
          </a:graphicData>
        </a:graphic>
      </p:graphicFrame>
      <p:sp>
        <p:nvSpPr>
          <p:cNvPr id="121892" name="Rectangle 36"/>
          <p:cNvSpPr>
            <a:spLocks noGrp="1" noChangeArrowheads="1"/>
          </p:cNvSpPr>
          <p:nvPr>
            <p:ph type="title"/>
          </p:nvPr>
        </p:nvSpPr>
        <p:spPr>
          <a:xfrm>
            <a:off x="971550" y="57150"/>
            <a:ext cx="7772400" cy="685800"/>
          </a:xfrm>
        </p:spPr>
        <p:txBody>
          <a:bodyPr/>
          <a:lstStyle/>
          <a:p>
            <a:pPr eaLnBrk="1" hangingPunct="1"/>
            <a:r>
              <a:rPr lang="en-US" altLang="zh-CN" dirty="0" smtClean="0"/>
              <a:t>2. </a:t>
            </a:r>
            <a:r>
              <a:rPr lang="zh-CN" altLang="en-US" dirty="0" smtClean="0"/>
              <a:t>加快反应速率的方法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6658"/>
                                        </p:tgtEl>
                                        <p:attrNameLst>
                                          <p:attrName>style.visibility</p:attrName>
                                        </p:attrNameLst>
                                      </p:cBhvr>
                                      <p:to>
                                        <p:strVal val="visible"/>
                                      </p:to>
                                    </p:set>
                                    <p:animEffect transition="in" filter="barn(outVertical)">
                                      <p:cBhvr>
                                        <p:cTn id="7" dur="500"/>
                                        <p:tgtEl>
                                          <p:spTgt spid="3266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6659"/>
                                        </p:tgtEl>
                                        <p:attrNameLst>
                                          <p:attrName>style.visibility</p:attrName>
                                        </p:attrNameLst>
                                      </p:cBhvr>
                                      <p:to>
                                        <p:strVal val="visible"/>
                                      </p:to>
                                    </p:set>
                                    <p:animEffect transition="in" filter="barn(outVertical)">
                                      <p:cBhvr>
                                        <p:cTn id="12" dur="500"/>
                                        <p:tgtEl>
                                          <p:spTgt spid="32665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26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autoUpdateAnimBg="0"/>
      <p:bldP spid="32665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4213" y="254000"/>
            <a:ext cx="8135937" cy="577850"/>
          </a:xfrm>
        </p:spPr>
        <p:txBody>
          <a:bodyPr/>
          <a:lstStyle/>
          <a:p>
            <a:r>
              <a:rPr lang="en-US" altLang="zh-CN" dirty="0" smtClean="0">
                <a:effectLst>
                  <a:outerShdw blurRad="38100" dist="38100" dir="2700000" algn="tl">
                    <a:srgbClr val="C0C0C0"/>
                  </a:outerShdw>
                </a:effectLst>
              </a:rPr>
              <a:t>6. </a:t>
            </a:r>
            <a:r>
              <a:rPr lang="zh-CN" altLang="en-US" dirty="0">
                <a:effectLst>
                  <a:outerShdw blurRad="38100" dist="38100" dir="2700000" algn="tl">
                    <a:srgbClr val="C0C0C0"/>
                  </a:outerShdw>
                </a:effectLst>
              </a:rPr>
              <a:t>化学计量数和反应进度</a:t>
            </a:r>
          </a:p>
        </p:txBody>
      </p:sp>
      <p:graphicFrame>
        <p:nvGraphicFramePr>
          <p:cNvPr id="41987" name="Object 3"/>
          <p:cNvGraphicFramePr>
            <a:graphicFrameLocks noChangeAspect="1"/>
          </p:cNvGraphicFramePr>
          <p:nvPr/>
        </p:nvGraphicFramePr>
        <p:xfrm>
          <a:off x="2768600" y="1200150"/>
          <a:ext cx="6115050" cy="2157413"/>
        </p:xfrm>
        <a:graphic>
          <a:graphicData uri="http://schemas.openxmlformats.org/presentationml/2006/ole">
            <p:oleObj spid="_x0000_s41987" name="Equation" r:id="rId3" imgW="1650960" imgH="1015920" progId="Equation.DSMT4">
              <p:embed/>
            </p:oleObj>
          </a:graphicData>
        </a:graphic>
      </p:graphicFrame>
      <p:grpSp>
        <p:nvGrpSpPr>
          <p:cNvPr id="41988" name="Group 4"/>
          <p:cNvGrpSpPr>
            <a:grpSpLocks/>
          </p:cNvGrpSpPr>
          <p:nvPr/>
        </p:nvGrpSpPr>
        <p:grpSpPr bwMode="auto">
          <a:xfrm>
            <a:off x="611188" y="4941888"/>
            <a:ext cx="8532812" cy="1492250"/>
            <a:chOff x="476" y="2350"/>
            <a:chExt cx="4808" cy="940"/>
          </a:xfrm>
        </p:grpSpPr>
        <p:sp>
          <p:nvSpPr>
            <p:cNvPr id="41989" name="Text Box 5"/>
            <p:cNvSpPr txBox="1">
              <a:spLocks noChangeArrowheads="1"/>
            </p:cNvSpPr>
            <p:nvPr/>
          </p:nvSpPr>
          <p:spPr bwMode="auto">
            <a:xfrm>
              <a:off x="521" y="2350"/>
              <a:ext cx="4763" cy="940"/>
            </a:xfrm>
            <a:prstGeom prst="rect">
              <a:avLst/>
            </a:prstGeom>
            <a:noFill/>
            <a:ln w="9525">
              <a:noFill/>
              <a:miter lim="800000"/>
              <a:headEnd/>
              <a:tailEnd/>
            </a:ln>
          </p:spPr>
          <p:txBody>
            <a:bodyPr>
              <a:spAutoFit/>
            </a:bodyPr>
            <a:lstStyle/>
            <a:p>
              <a:pPr>
                <a:lnSpc>
                  <a:spcPct val="75000"/>
                </a:lnSpc>
                <a:spcBef>
                  <a:spcPct val="50000"/>
                </a:spcBef>
              </a:pPr>
              <a:r>
                <a:rPr kumimoji="1" lang="en-US" altLang="zh-CN" sz="2800" b="1" dirty="0">
                  <a:latin typeface="Times New Roman" pitchFamily="18" charset="0"/>
                </a:rPr>
                <a:t>B </a:t>
              </a:r>
              <a:r>
                <a:rPr kumimoji="1" lang="zh-CN" altLang="en-US" sz="2800" b="1" dirty="0">
                  <a:latin typeface="Times New Roman" pitchFamily="18" charset="0"/>
                </a:rPr>
                <a:t>： 代表反应物和产物     </a:t>
              </a:r>
            </a:p>
            <a:p>
              <a:pPr>
                <a:lnSpc>
                  <a:spcPct val="75000"/>
                </a:lnSpc>
                <a:spcBef>
                  <a:spcPct val="50000"/>
                </a:spcBef>
              </a:pPr>
              <a:r>
                <a:rPr kumimoji="1" lang="zh-CN" altLang="en-US" sz="2800" b="1" dirty="0">
                  <a:latin typeface="Times New Roman" pitchFamily="18" charset="0"/>
                </a:rPr>
                <a:t>   </a:t>
              </a:r>
              <a:r>
                <a:rPr kumimoji="1" lang="en-US" altLang="zh-CN" sz="2800" b="1" dirty="0">
                  <a:latin typeface="Times New Roman" pitchFamily="18" charset="0"/>
                </a:rPr>
                <a:t>[</a:t>
              </a:r>
              <a:r>
                <a:rPr kumimoji="1" lang="en-US" altLang="zh-CN" sz="2800" b="1" dirty="0" err="1">
                  <a:latin typeface="Times New Roman" pitchFamily="18" charset="0"/>
                </a:rPr>
                <a:t>nju</a:t>
              </a:r>
              <a:r>
                <a:rPr kumimoji="1" lang="en-US" altLang="zh-CN" sz="2800" b="1" dirty="0">
                  <a:latin typeface="Times New Roman" pitchFamily="18" charset="0"/>
                </a:rPr>
                <a:t>:]</a:t>
              </a:r>
              <a:r>
                <a:rPr kumimoji="1" lang="zh-CN" altLang="en-US" sz="2800" b="1" dirty="0">
                  <a:latin typeface="Times New Roman" pitchFamily="18" charset="0"/>
                </a:rPr>
                <a:t>： 物质</a:t>
              </a:r>
              <a:r>
                <a:rPr kumimoji="1" lang="en-US" altLang="zh-CN" sz="2800" b="1" dirty="0">
                  <a:latin typeface="Times New Roman" pitchFamily="18" charset="0"/>
                </a:rPr>
                <a:t>B</a:t>
              </a:r>
              <a:r>
                <a:rPr kumimoji="1" lang="zh-CN" altLang="en-US" sz="2800" b="1" dirty="0">
                  <a:latin typeface="Times New Roman" pitchFamily="18" charset="0"/>
                </a:rPr>
                <a:t>的</a:t>
              </a:r>
              <a:r>
                <a:rPr kumimoji="1" lang="zh-CN" altLang="en-US" sz="2800" b="1" dirty="0">
                  <a:solidFill>
                    <a:schemeClr val="tx2"/>
                  </a:solidFill>
                  <a:latin typeface="Times New Roman" pitchFamily="18" charset="0"/>
                </a:rPr>
                <a:t>化学计量数</a:t>
              </a:r>
              <a:r>
                <a:rPr kumimoji="1" lang="zh-CN" altLang="en-US" sz="2800" b="1" dirty="0" smtClean="0">
                  <a:latin typeface="Times New Roman" pitchFamily="18" charset="0"/>
                </a:rPr>
                <a:t>，是量纲为</a:t>
              </a:r>
              <a:r>
                <a:rPr kumimoji="1" lang="en-US" altLang="zh-CN" sz="2800" b="1" dirty="0" smtClean="0">
                  <a:latin typeface="Times New Roman" pitchFamily="18" charset="0"/>
                </a:rPr>
                <a:t>1</a:t>
              </a:r>
              <a:r>
                <a:rPr kumimoji="1" lang="zh-CN" altLang="en-US" sz="2800" b="1" dirty="0" smtClean="0">
                  <a:latin typeface="Times New Roman" pitchFamily="18" charset="0"/>
                </a:rPr>
                <a:t>的量</a:t>
              </a:r>
              <a:r>
                <a:rPr kumimoji="1" lang="en-US" altLang="zh-CN" sz="2800" b="1" dirty="0" smtClean="0">
                  <a:latin typeface="Times New Roman" pitchFamily="18" charset="0"/>
                </a:rPr>
                <a:t>,</a:t>
              </a:r>
              <a:endParaRPr kumimoji="1" lang="zh-CN" altLang="en-US" sz="2800" b="1" dirty="0">
                <a:latin typeface="Times New Roman" pitchFamily="18" charset="0"/>
              </a:endParaRPr>
            </a:p>
            <a:p>
              <a:pPr>
                <a:lnSpc>
                  <a:spcPct val="75000"/>
                </a:lnSpc>
                <a:spcBef>
                  <a:spcPct val="50000"/>
                </a:spcBef>
              </a:pPr>
              <a:r>
                <a:rPr kumimoji="1" lang="zh-CN" altLang="en-US" sz="2800" b="1" dirty="0">
                  <a:latin typeface="Times New Roman" pitchFamily="18" charset="0"/>
                </a:rPr>
                <a:t>反应物取负值，对生成物取正值。</a:t>
              </a:r>
            </a:p>
          </p:txBody>
        </p:sp>
        <p:graphicFrame>
          <p:nvGraphicFramePr>
            <p:cNvPr id="41990" name="Object 6"/>
            <p:cNvGraphicFramePr>
              <a:graphicFrameLocks noChangeAspect="1"/>
            </p:cNvGraphicFramePr>
            <p:nvPr/>
          </p:nvGraphicFramePr>
          <p:xfrm>
            <a:off x="476" y="2659"/>
            <a:ext cx="290" cy="332"/>
          </p:xfrm>
          <a:graphic>
            <a:graphicData uri="http://schemas.openxmlformats.org/presentationml/2006/ole">
              <p:oleObj spid="_x0000_s41990" name="公式" r:id="rId4" imgW="177480" imgH="203040" progId="Equation.3">
                <p:embed/>
              </p:oleObj>
            </a:graphicData>
          </a:graphic>
        </p:graphicFrame>
      </p:grpSp>
      <p:graphicFrame>
        <p:nvGraphicFramePr>
          <p:cNvPr id="41991" name="Object 7"/>
          <p:cNvGraphicFramePr>
            <a:graphicFrameLocks noChangeAspect="1"/>
          </p:cNvGraphicFramePr>
          <p:nvPr/>
        </p:nvGraphicFramePr>
        <p:xfrm>
          <a:off x="395288" y="3500438"/>
          <a:ext cx="4945062" cy="1081087"/>
        </p:xfrm>
        <a:graphic>
          <a:graphicData uri="http://schemas.openxmlformats.org/presentationml/2006/ole">
            <p:oleObj spid="_x0000_s41991" name="Equation" r:id="rId5" imgW="1130040" imgH="457200" progId="Equation.DSMT4">
              <p:embed/>
            </p:oleObj>
          </a:graphicData>
        </a:graphic>
      </p:graphicFrame>
      <p:sp>
        <p:nvSpPr>
          <p:cNvPr id="41992" name="Text Box 8"/>
          <p:cNvSpPr txBox="1">
            <a:spLocks noChangeArrowheads="1"/>
          </p:cNvSpPr>
          <p:nvPr/>
        </p:nvSpPr>
        <p:spPr bwMode="auto">
          <a:xfrm>
            <a:off x="395288" y="1125538"/>
            <a:ext cx="2339975" cy="1311275"/>
          </a:xfrm>
          <a:prstGeom prst="rect">
            <a:avLst/>
          </a:prstGeom>
          <a:noFill/>
          <a:ln w="9525">
            <a:noFill/>
            <a:miter lim="800000"/>
            <a:headEnd/>
            <a:tailEnd/>
          </a:ln>
        </p:spPr>
        <p:txBody>
          <a:bodyPr>
            <a:spAutoFit/>
          </a:bodyPr>
          <a:lstStyle/>
          <a:p>
            <a:pPr>
              <a:spcBef>
                <a:spcPct val="50000"/>
              </a:spcBef>
            </a:pPr>
            <a:r>
              <a:rPr kumimoji="1" lang="zh-CN" altLang="en-US" sz="3200" b="1">
                <a:solidFill>
                  <a:srgbClr val="0000FF"/>
                </a:solidFill>
                <a:latin typeface="Times New Roman" pitchFamily="18" charset="0"/>
              </a:rPr>
              <a:t>对任一反应</a:t>
            </a:r>
          </a:p>
          <a:p>
            <a:pPr>
              <a:spcBef>
                <a:spcPct val="50000"/>
              </a:spcBef>
            </a:pPr>
            <a:endParaRPr kumimoji="1" lang="en-US" altLang="zh-CN" sz="3200" b="1">
              <a:solidFill>
                <a:srgbClr val="0000FF"/>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blinds(horizontal)">
                                      <p:cBhvr>
                                        <p:cTn id="7" dur="500"/>
                                        <p:tgtEl>
                                          <p:spTgt spid="41992"/>
                                        </p:tgtEl>
                                      </p:cBhvr>
                                    </p:animEffect>
                                  </p:childTnLst>
                                </p:cTn>
                              </p:par>
                              <p:par>
                                <p:cTn id="8" presetID="3" presetClass="entr" presetSubtype="10" fill="hold" nodeType="withEffect">
                                  <p:stCondLst>
                                    <p:cond delay="0"/>
                                  </p:stCondLst>
                                  <p:childTnLst>
                                    <p:set>
                                      <p:cBhvr>
                                        <p:cTn id="9" dur="1" fill="hold">
                                          <p:stCondLst>
                                            <p:cond delay="0"/>
                                          </p:stCondLst>
                                        </p:cTn>
                                        <p:tgtEl>
                                          <p:spTgt spid="41987"/>
                                        </p:tgtEl>
                                        <p:attrNameLst>
                                          <p:attrName>style.visibility</p:attrName>
                                        </p:attrNameLst>
                                      </p:cBhvr>
                                      <p:to>
                                        <p:strVal val="visible"/>
                                      </p:to>
                                    </p:set>
                                    <p:animEffect transition="in" filter="blinds(horizontal)">
                                      <p:cBhvr>
                                        <p:cTn id="10" dur="500"/>
                                        <p:tgtEl>
                                          <p:spTgt spid="41987"/>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41991"/>
                                        </p:tgtEl>
                                        <p:attrNameLst>
                                          <p:attrName>style.visibility</p:attrName>
                                        </p:attrNameLst>
                                      </p:cBhvr>
                                      <p:to>
                                        <p:strVal val="visible"/>
                                      </p:to>
                                    </p:set>
                                    <p:animEffect transition="in" filter="wedge">
                                      <p:cBhvr>
                                        <p:cTn id="15" dur="1000"/>
                                        <p:tgtEl>
                                          <p:spTgt spid="4199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988"/>
                                        </p:tgtEl>
                                        <p:attrNameLst>
                                          <p:attrName>style.visibility</p:attrName>
                                        </p:attrNameLst>
                                      </p:cBhvr>
                                      <p:to>
                                        <p:strVal val="visible"/>
                                      </p:to>
                                    </p:set>
                                    <p:animEffect transition="in" filter="fade">
                                      <p:cBhvr>
                                        <p:cTn id="20"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2"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250825" y="6035675"/>
            <a:ext cx="8334375" cy="822325"/>
          </a:xfrm>
          <a:prstGeom prst="rect">
            <a:avLst/>
          </a:prstGeom>
          <a:noFill/>
          <a:ln w="9525">
            <a:noFill/>
            <a:miter lim="800000"/>
            <a:headEnd/>
            <a:tailEnd/>
          </a:ln>
        </p:spPr>
        <p:txBody>
          <a:bodyPr>
            <a:spAutoFit/>
          </a:bodyPr>
          <a:lstStyle/>
          <a:p>
            <a:pPr>
              <a:spcBef>
                <a:spcPct val="20000"/>
              </a:spcBef>
            </a:pPr>
            <a:r>
              <a:rPr lang="zh-CN" altLang="en-US" sz="2400" b="0">
                <a:latin typeface="楷体_GB2312" pitchFamily="49" charset="-122"/>
                <a:ea typeface="楷体_GB2312" pitchFamily="49" charset="-122"/>
              </a:rPr>
              <a:t>催化剂能与反应物生成不稳定的中间化合物，</a:t>
            </a:r>
            <a:r>
              <a:rPr lang="zh-CN" altLang="en-US" sz="2400">
                <a:solidFill>
                  <a:schemeClr val="accent2"/>
                </a:solidFill>
                <a:latin typeface="楷体_GB2312" pitchFamily="49" charset="-122"/>
                <a:ea typeface="楷体_GB2312" pitchFamily="49" charset="-122"/>
              </a:rPr>
              <a:t>改变了反应历程，降低了反应的活化能</a:t>
            </a:r>
            <a:r>
              <a:rPr lang="zh-CN" altLang="en-US" sz="2400" b="0">
                <a:latin typeface="楷体_GB2312" pitchFamily="49" charset="-122"/>
                <a:ea typeface="楷体_GB2312" pitchFamily="49" charset="-122"/>
              </a:rPr>
              <a:t>。</a:t>
            </a:r>
          </a:p>
        </p:txBody>
      </p:sp>
      <p:sp>
        <p:nvSpPr>
          <p:cNvPr id="327683" name="Rectangle 3"/>
          <p:cNvSpPr>
            <a:spLocks noChangeArrowheads="1"/>
          </p:cNvSpPr>
          <p:nvPr/>
        </p:nvSpPr>
        <p:spPr bwMode="auto">
          <a:xfrm>
            <a:off x="4158451" y="5222875"/>
            <a:ext cx="1209675" cy="406400"/>
          </a:xfrm>
          <a:prstGeom prst="rect">
            <a:avLst/>
          </a:prstGeom>
          <a:noFill/>
          <a:ln w="9525">
            <a:solidFill>
              <a:schemeClr val="bg1"/>
            </a:solidFill>
            <a:miter lim="800000"/>
            <a:headEnd/>
            <a:tailEnd/>
          </a:ln>
        </p:spPr>
        <p:txBody>
          <a:bodyPr wrap="none">
            <a:spAutoFit/>
          </a:bodyPr>
          <a:lstStyle/>
          <a:p>
            <a:r>
              <a:rPr kumimoji="1" lang="zh-CN" altLang="en-US" sz="2000" b="0">
                <a:latin typeface="Times New Roman" pitchFamily="18" charset="0"/>
                <a:ea typeface="楷体_GB2312" pitchFamily="49" charset="-122"/>
              </a:rPr>
              <a:t>反应过程</a:t>
            </a:r>
          </a:p>
        </p:txBody>
      </p:sp>
      <p:sp>
        <p:nvSpPr>
          <p:cNvPr id="327684" name="Rectangle 4"/>
          <p:cNvSpPr>
            <a:spLocks noChangeArrowheads="1"/>
          </p:cNvSpPr>
          <p:nvPr/>
        </p:nvSpPr>
        <p:spPr bwMode="auto">
          <a:xfrm rot="-5376351">
            <a:off x="-145261" y="1985962"/>
            <a:ext cx="692150" cy="396875"/>
          </a:xfrm>
          <a:prstGeom prst="rect">
            <a:avLst/>
          </a:prstGeom>
          <a:noFill/>
          <a:ln w="9525">
            <a:noFill/>
            <a:miter lim="800000"/>
            <a:headEnd/>
            <a:tailEnd/>
          </a:ln>
        </p:spPr>
        <p:txBody>
          <a:bodyPr wrap="none">
            <a:spAutoFit/>
          </a:bodyPr>
          <a:lstStyle/>
          <a:p>
            <a:r>
              <a:rPr kumimoji="1" lang="zh-CN" altLang="en-US" sz="2000" b="0">
                <a:latin typeface="Times New Roman" pitchFamily="18" charset="0"/>
                <a:ea typeface="楷体_GB2312" pitchFamily="49" charset="-122"/>
              </a:rPr>
              <a:t>能量</a:t>
            </a:r>
          </a:p>
        </p:txBody>
      </p:sp>
      <p:sp>
        <p:nvSpPr>
          <p:cNvPr id="327685" name="Rectangle 5"/>
          <p:cNvSpPr>
            <a:spLocks noChangeArrowheads="1"/>
          </p:cNvSpPr>
          <p:nvPr/>
        </p:nvSpPr>
        <p:spPr bwMode="auto">
          <a:xfrm>
            <a:off x="2399501" y="2671763"/>
            <a:ext cx="663575" cy="457200"/>
          </a:xfrm>
          <a:prstGeom prst="rect">
            <a:avLst/>
          </a:prstGeom>
          <a:noFill/>
          <a:ln w="9525">
            <a:noFill/>
            <a:miter lim="800000"/>
            <a:headEnd/>
            <a:tailEnd/>
          </a:ln>
        </p:spPr>
        <p:txBody>
          <a:bodyPr wrap="none">
            <a:spAutoFit/>
          </a:bodyPr>
          <a:lstStyle/>
          <a:p>
            <a:r>
              <a:rPr kumimoji="1" lang="en-US" altLang="zh-CN" sz="2400" b="0" i="1">
                <a:solidFill>
                  <a:srgbClr val="996600"/>
                </a:solidFill>
                <a:latin typeface="Times New Roman" pitchFamily="18" charset="0"/>
              </a:rPr>
              <a:t>E</a:t>
            </a:r>
            <a:r>
              <a:rPr kumimoji="1" lang="en-US" altLang="zh-CN" sz="2400" b="0" baseline="-25000">
                <a:solidFill>
                  <a:srgbClr val="996600"/>
                </a:solidFill>
                <a:latin typeface="Times New Roman" pitchFamily="18" charset="0"/>
              </a:rPr>
              <a:t>a, 1</a:t>
            </a:r>
            <a:endParaRPr kumimoji="1" lang="en-US" altLang="zh-CN" sz="2400" b="0">
              <a:solidFill>
                <a:srgbClr val="996600"/>
              </a:solidFill>
              <a:latin typeface="Times New Roman" pitchFamily="18" charset="0"/>
            </a:endParaRPr>
          </a:p>
        </p:txBody>
      </p:sp>
      <p:sp>
        <p:nvSpPr>
          <p:cNvPr id="327686" name="Freeform 6"/>
          <p:cNvSpPr>
            <a:spLocks/>
          </p:cNvSpPr>
          <p:nvPr/>
        </p:nvSpPr>
        <p:spPr bwMode="auto">
          <a:xfrm>
            <a:off x="483388" y="3243263"/>
            <a:ext cx="4237038" cy="1333500"/>
          </a:xfrm>
          <a:custGeom>
            <a:avLst/>
            <a:gdLst>
              <a:gd name="T0" fmla="*/ 0 w 2880"/>
              <a:gd name="T1" fmla="*/ 800100 h 840"/>
              <a:gd name="T2" fmla="*/ 494321 w 2880"/>
              <a:gd name="T3" fmla="*/ 723900 h 840"/>
              <a:gd name="T4" fmla="*/ 918025 w 2880"/>
              <a:gd name="T5" fmla="*/ 495300 h 840"/>
              <a:gd name="T6" fmla="*/ 1200494 w 2880"/>
              <a:gd name="T7" fmla="*/ 190500 h 840"/>
              <a:gd name="T8" fmla="*/ 1341729 w 2880"/>
              <a:gd name="T9" fmla="*/ 38100 h 840"/>
              <a:gd name="T10" fmla="*/ 1553581 w 2880"/>
              <a:gd name="T11" fmla="*/ 38100 h 840"/>
              <a:gd name="T12" fmla="*/ 1765433 w 2880"/>
              <a:gd name="T13" fmla="*/ 266700 h 840"/>
              <a:gd name="T14" fmla="*/ 1906667 w 2880"/>
              <a:gd name="T15" fmla="*/ 495300 h 840"/>
              <a:gd name="T16" fmla="*/ 2118519 w 2880"/>
              <a:gd name="T17" fmla="*/ 800100 h 840"/>
              <a:gd name="T18" fmla="*/ 2259754 w 2880"/>
              <a:gd name="T19" fmla="*/ 952500 h 840"/>
              <a:gd name="T20" fmla="*/ 2471605 w 2880"/>
              <a:gd name="T21" fmla="*/ 1104900 h 840"/>
              <a:gd name="T22" fmla="*/ 2683457 w 2880"/>
              <a:gd name="T23" fmla="*/ 1104900 h 840"/>
              <a:gd name="T24" fmla="*/ 2895309 w 2880"/>
              <a:gd name="T25" fmla="*/ 1028700 h 840"/>
              <a:gd name="T26" fmla="*/ 3107162 w 2880"/>
              <a:gd name="T27" fmla="*/ 800100 h 840"/>
              <a:gd name="T28" fmla="*/ 3248396 w 2880"/>
              <a:gd name="T29" fmla="*/ 647700 h 840"/>
              <a:gd name="T30" fmla="*/ 3460248 w 2880"/>
              <a:gd name="T31" fmla="*/ 647700 h 840"/>
              <a:gd name="T32" fmla="*/ 3742717 w 2880"/>
              <a:gd name="T33" fmla="*/ 952500 h 840"/>
              <a:gd name="T34" fmla="*/ 3883952 w 2880"/>
              <a:gd name="T35" fmla="*/ 1104900 h 840"/>
              <a:gd name="T36" fmla="*/ 4025186 w 2880"/>
              <a:gd name="T37" fmla="*/ 1257300 h 840"/>
              <a:gd name="T38" fmla="*/ 4237038 w 2880"/>
              <a:gd name="T39" fmla="*/ 1333500 h 8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80"/>
              <a:gd name="T61" fmla="*/ 0 h 840"/>
              <a:gd name="T62" fmla="*/ 2880 w 2880"/>
              <a:gd name="T63" fmla="*/ 840 h 8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80" h="840">
                <a:moveTo>
                  <a:pt x="0" y="504"/>
                </a:moveTo>
                <a:cubicBezTo>
                  <a:pt x="116" y="496"/>
                  <a:pt x="232" y="488"/>
                  <a:pt x="336" y="456"/>
                </a:cubicBezTo>
                <a:cubicBezTo>
                  <a:pt x="440" y="424"/>
                  <a:pt x="544" y="368"/>
                  <a:pt x="624" y="312"/>
                </a:cubicBezTo>
                <a:cubicBezTo>
                  <a:pt x="704" y="256"/>
                  <a:pt x="768" y="168"/>
                  <a:pt x="816" y="120"/>
                </a:cubicBezTo>
                <a:cubicBezTo>
                  <a:pt x="864" y="72"/>
                  <a:pt x="872" y="40"/>
                  <a:pt x="912" y="24"/>
                </a:cubicBezTo>
                <a:cubicBezTo>
                  <a:pt x="952" y="8"/>
                  <a:pt x="1008" y="0"/>
                  <a:pt x="1056" y="24"/>
                </a:cubicBezTo>
                <a:cubicBezTo>
                  <a:pt x="1104" y="48"/>
                  <a:pt x="1160" y="120"/>
                  <a:pt x="1200" y="168"/>
                </a:cubicBezTo>
                <a:cubicBezTo>
                  <a:pt x="1240" y="216"/>
                  <a:pt x="1256" y="256"/>
                  <a:pt x="1296" y="312"/>
                </a:cubicBezTo>
                <a:cubicBezTo>
                  <a:pt x="1336" y="368"/>
                  <a:pt x="1400" y="456"/>
                  <a:pt x="1440" y="504"/>
                </a:cubicBezTo>
                <a:cubicBezTo>
                  <a:pt x="1480" y="552"/>
                  <a:pt x="1496" y="568"/>
                  <a:pt x="1536" y="600"/>
                </a:cubicBezTo>
                <a:cubicBezTo>
                  <a:pt x="1576" y="632"/>
                  <a:pt x="1632" y="680"/>
                  <a:pt x="1680" y="696"/>
                </a:cubicBezTo>
                <a:cubicBezTo>
                  <a:pt x="1728" y="712"/>
                  <a:pt x="1776" y="704"/>
                  <a:pt x="1824" y="696"/>
                </a:cubicBezTo>
                <a:cubicBezTo>
                  <a:pt x="1872" y="688"/>
                  <a:pt x="1920" y="680"/>
                  <a:pt x="1968" y="648"/>
                </a:cubicBezTo>
                <a:cubicBezTo>
                  <a:pt x="2016" y="616"/>
                  <a:pt x="2072" y="544"/>
                  <a:pt x="2112" y="504"/>
                </a:cubicBezTo>
                <a:cubicBezTo>
                  <a:pt x="2152" y="464"/>
                  <a:pt x="2168" y="424"/>
                  <a:pt x="2208" y="408"/>
                </a:cubicBezTo>
                <a:cubicBezTo>
                  <a:pt x="2248" y="392"/>
                  <a:pt x="2296" y="376"/>
                  <a:pt x="2352" y="408"/>
                </a:cubicBezTo>
                <a:cubicBezTo>
                  <a:pt x="2408" y="440"/>
                  <a:pt x="2496" y="552"/>
                  <a:pt x="2544" y="600"/>
                </a:cubicBezTo>
                <a:cubicBezTo>
                  <a:pt x="2592" y="648"/>
                  <a:pt x="2608" y="664"/>
                  <a:pt x="2640" y="696"/>
                </a:cubicBezTo>
                <a:cubicBezTo>
                  <a:pt x="2672" y="728"/>
                  <a:pt x="2696" y="768"/>
                  <a:pt x="2736" y="792"/>
                </a:cubicBezTo>
                <a:cubicBezTo>
                  <a:pt x="2776" y="816"/>
                  <a:pt x="2848" y="832"/>
                  <a:pt x="2880" y="840"/>
                </a:cubicBezTo>
              </a:path>
            </a:pathLst>
          </a:custGeom>
          <a:noFill/>
          <a:ln w="38100">
            <a:solidFill>
              <a:srgbClr val="0000FF"/>
            </a:solidFill>
            <a:round/>
            <a:headEnd/>
            <a:tailEnd/>
          </a:ln>
        </p:spPr>
        <p:txBody>
          <a:bodyPr/>
          <a:lstStyle/>
          <a:p>
            <a:endParaRPr lang="zh-CN" altLang="en-US"/>
          </a:p>
        </p:txBody>
      </p:sp>
      <p:sp>
        <p:nvSpPr>
          <p:cNvPr id="327687" name="Freeform 7"/>
          <p:cNvSpPr>
            <a:spLocks/>
          </p:cNvSpPr>
          <p:nvPr/>
        </p:nvSpPr>
        <p:spPr bwMode="auto">
          <a:xfrm>
            <a:off x="483388" y="1947863"/>
            <a:ext cx="4249738" cy="2628900"/>
          </a:xfrm>
          <a:custGeom>
            <a:avLst/>
            <a:gdLst>
              <a:gd name="T0" fmla="*/ 0 w 2880"/>
              <a:gd name="T1" fmla="*/ 2095500 h 1656"/>
              <a:gd name="T2" fmla="*/ 495803 w 2880"/>
              <a:gd name="T3" fmla="*/ 1943100 h 1656"/>
              <a:gd name="T4" fmla="*/ 920777 w 2880"/>
              <a:gd name="T5" fmla="*/ 1638300 h 1656"/>
              <a:gd name="T6" fmla="*/ 1274921 w 2880"/>
              <a:gd name="T7" fmla="*/ 1181100 h 1656"/>
              <a:gd name="T8" fmla="*/ 1558237 w 2880"/>
              <a:gd name="T9" fmla="*/ 723900 h 1656"/>
              <a:gd name="T10" fmla="*/ 1841553 w 2880"/>
              <a:gd name="T11" fmla="*/ 266700 h 1656"/>
              <a:gd name="T12" fmla="*/ 2054040 w 2880"/>
              <a:gd name="T13" fmla="*/ 38100 h 1656"/>
              <a:gd name="T14" fmla="*/ 2337356 w 2880"/>
              <a:gd name="T15" fmla="*/ 38100 h 1656"/>
              <a:gd name="T16" fmla="*/ 2549843 w 2880"/>
              <a:gd name="T17" fmla="*/ 266700 h 1656"/>
              <a:gd name="T18" fmla="*/ 3045646 w 2880"/>
              <a:gd name="T19" fmla="*/ 1028700 h 1656"/>
              <a:gd name="T20" fmla="*/ 3541449 w 2880"/>
              <a:gd name="T21" fmla="*/ 1866900 h 1656"/>
              <a:gd name="T22" fmla="*/ 3895593 w 2880"/>
              <a:gd name="T23" fmla="*/ 2400300 h 1656"/>
              <a:gd name="T24" fmla="*/ 4249738 w 2880"/>
              <a:gd name="T25" fmla="*/ 2628900 h 16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0"/>
              <a:gd name="T40" fmla="*/ 0 h 1656"/>
              <a:gd name="T41" fmla="*/ 2880 w 2880"/>
              <a:gd name="T42" fmla="*/ 1656 h 16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0" h="1656">
                <a:moveTo>
                  <a:pt x="0" y="1320"/>
                </a:moveTo>
                <a:cubicBezTo>
                  <a:pt x="116" y="1296"/>
                  <a:pt x="232" y="1272"/>
                  <a:pt x="336" y="1224"/>
                </a:cubicBezTo>
                <a:cubicBezTo>
                  <a:pt x="440" y="1176"/>
                  <a:pt x="536" y="1112"/>
                  <a:pt x="624" y="1032"/>
                </a:cubicBezTo>
                <a:cubicBezTo>
                  <a:pt x="712" y="952"/>
                  <a:pt x="792" y="840"/>
                  <a:pt x="864" y="744"/>
                </a:cubicBezTo>
                <a:cubicBezTo>
                  <a:pt x="936" y="648"/>
                  <a:pt x="992" y="552"/>
                  <a:pt x="1056" y="456"/>
                </a:cubicBezTo>
                <a:cubicBezTo>
                  <a:pt x="1120" y="360"/>
                  <a:pt x="1192" y="240"/>
                  <a:pt x="1248" y="168"/>
                </a:cubicBezTo>
                <a:cubicBezTo>
                  <a:pt x="1304" y="96"/>
                  <a:pt x="1336" y="48"/>
                  <a:pt x="1392" y="24"/>
                </a:cubicBezTo>
                <a:cubicBezTo>
                  <a:pt x="1448" y="0"/>
                  <a:pt x="1528" y="0"/>
                  <a:pt x="1584" y="24"/>
                </a:cubicBezTo>
                <a:cubicBezTo>
                  <a:pt x="1640" y="48"/>
                  <a:pt x="1648" y="64"/>
                  <a:pt x="1728" y="168"/>
                </a:cubicBezTo>
                <a:cubicBezTo>
                  <a:pt x="1808" y="272"/>
                  <a:pt x="1952" y="480"/>
                  <a:pt x="2064" y="648"/>
                </a:cubicBezTo>
                <a:cubicBezTo>
                  <a:pt x="2176" y="816"/>
                  <a:pt x="2304" y="1032"/>
                  <a:pt x="2400" y="1176"/>
                </a:cubicBezTo>
                <a:cubicBezTo>
                  <a:pt x="2496" y="1320"/>
                  <a:pt x="2560" y="1432"/>
                  <a:pt x="2640" y="1512"/>
                </a:cubicBezTo>
                <a:cubicBezTo>
                  <a:pt x="2720" y="1592"/>
                  <a:pt x="2840" y="1632"/>
                  <a:pt x="2880" y="1656"/>
                </a:cubicBezTo>
              </a:path>
            </a:pathLst>
          </a:custGeom>
          <a:noFill/>
          <a:ln w="38100">
            <a:solidFill>
              <a:srgbClr val="996600"/>
            </a:solidFill>
            <a:round/>
            <a:headEnd/>
            <a:tailEnd/>
          </a:ln>
        </p:spPr>
        <p:txBody>
          <a:bodyPr/>
          <a:lstStyle/>
          <a:p>
            <a:endParaRPr lang="zh-CN" altLang="en-US"/>
          </a:p>
        </p:txBody>
      </p:sp>
      <p:sp>
        <p:nvSpPr>
          <p:cNvPr id="327688" name="Line 8"/>
          <p:cNvSpPr>
            <a:spLocks noChangeShapeType="1"/>
          </p:cNvSpPr>
          <p:nvPr/>
        </p:nvSpPr>
        <p:spPr bwMode="auto">
          <a:xfrm>
            <a:off x="3021801" y="4373563"/>
            <a:ext cx="1089025" cy="0"/>
          </a:xfrm>
          <a:prstGeom prst="line">
            <a:avLst/>
          </a:prstGeom>
          <a:noFill/>
          <a:ln w="9525" cap="rnd">
            <a:solidFill>
              <a:schemeClr val="tx1"/>
            </a:solidFill>
            <a:prstDash val="sysDot"/>
            <a:round/>
            <a:headEnd/>
            <a:tailEnd/>
          </a:ln>
        </p:spPr>
        <p:txBody>
          <a:bodyPr/>
          <a:lstStyle/>
          <a:p>
            <a:endParaRPr lang="zh-CN" altLang="en-US"/>
          </a:p>
        </p:txBody>
      </p:sp>
      <p:sp>
        <p:nvSpPr>
          <p:cNvPr id="327689" name="Line 9"/>
          <p:cNvSpPr>
            <a:spLocks noChangeShapeType="1"/>
          </p:cNvSpPr>
          <p:nvPr/>
        </p:nvSpPr>
        <p:spPr bwMode="auto">
          <a:xfrm>
            <a:off x="457988" y="4043363"/>
            <a:ext cx="2398713" cy="0"/>
          </a:xfrm>
          <a:prstGeom prst="line">
            <a:avLst/>
          </a:prstGeom>
          <a:noFill/>
          <a:ln w="9525" cap="rnd">
            <a:solidFill>
              <a:schemeClr val="tx1"/>
            </a:solidFill>
            <a:prstDash val="sysDot"/>
            <a:round/>
            <a:headEnd/>
            <a:tailEnd/>
          </a:ln>
        </p:spPr>
        <p:txBody>
          <a:bodyPr/>
          <a:lstStyle/>
          <a:p>
            <a:endParaRPr lang="zh-CN" altLang="en-US"/>
          </a:p>
        </p:txBody>
      </p:sp>
      <p:sp>
        <p:nvSpPr>
          <p:cNvPr id="327690" name="Line 10"/>
          <p:cNvSpPr>
            <a:spLocks noChangeShapeType="1"/>
          </p:cNvSpPr>
          <p:nvPr/>
        </p:nvSpPr>
        <p:spPr bwMode="auto">
          <a:xfrm flipV="1">
            <a:off x="470688" y="1620838"/>
            <a:ext cx="0" cy="3651250"/>
          </a:xfrm>
          <a:prstGeom prst="line">
            <a:avLst/>
          </a:prstGeom>
          <a:noFill/>
          <a:ln w="28575">
            <a:solidFill>
              <a:srgbClr val="009900"/>
            </a:solidFill>
            <a:round/>
            <a:headEnd/>
            <a:tailEnd type="triangle" w="med" len="med"/>
          </a:ln>
        </p:spPr>
        <p:txBody>
          <a:bodyPr/>
          <a:lstStyle/>
          <a:p>
            <a:endParaRPr lang="zh-CN" altLang="en-US"/>
          </a:p>
        </p:txBody>
      </p:sp>
      <p:sp>
        <p:nvSpPr>
          <p:cNvPr id="327691" name="Line 11"/>
          <p:cNvSpPr>
            <a:spLocks noChangeShapeType="1"/>
          </p:cNvSpPr>
          <p:nvPr/>
        </p:nvSpPr>
        <p:spPr bwMode="auto">
          <a:xfrm flipV="1">
            <a:off x="469076" y="5286388"/>
            <a:ext cx="5060950" cy="0"/>
          </a:xfrm>
          <a:prstGeom prst="line">
            <a:avLst/>
          </a:prstGeom>
          <a:noFill/>
          <a:ln w="28575">
            <a:solidFill>
              <a:srgbClr val="009900"/>
            </a:solidFill>
            <a:round/>
            <a:headEnd/>
            <a:tailEnd type="triangle" w="med" len="med"/>
          </a:ln>
        </p:spPr>
        <p:txBody>
          <a:bodyPr/>
          <a:lstStyle/>
          <a:p>
            <a:endParaRPr lang="zh-CN" altLang="en-US"/>
          </a:p>
        </p:txBody>
      </p:sp>
      <p:sp>
        <p:nvSpPr>
          <p:cNvPr id="327692" name="Rectangle 12"/>
          <p:cNvSpPr>
            <a:spLocks noChangeArrowheads="1"/>
          </p:cNvSpPr>
          <p:nvPr/>
        </p:nvSpPr>
        <p:spPr bwMode="auto">
          <a:xfrm>
            <a:off x="1637501" y="3433763"/>
            <a:ext cx="663575" cy="457200"/>
          </a:xfrm>
          <a:prstGeom prst="rect">
            <a:avLst/>
          </a:prstGeom>
          <a:noFill/>
          <a:ln w="9525">
            <a:noFill/>
            <a:miter lim="800000"/>
            <a:headEnd/>
            <a:tailEnd/>
          </a:ln>
        </p:spPr>
        <p:txBody>
          <a:bodyPr wrap="none">
            <a:spAutoFit/>
          </a:bodyPr>
          <a:lstStyle/>
          <a:p>
            <a:r>
              <a:rPr kumimoji="1" lang="en-US" altLang="zh-CN" sz="2400" b="0" i="1">
                <a:latin typeface="Times New Roman" pitchFamily="18" charset="0"/>
              </a:rPr>
              <a:t>E</a:t>
            </a:r>
            <a:r>
              <a:rPr kumimoji="1" lang="en-US" altLang="zh-CN" sz="2400" b="0" baseline="-25000">
                <a:latin typeface="Times New Roman" pitchFamily="18" charset="0"/>
              </a:rPr>
              <a:t>a, 2</a:t>
            </a:r>
            <a:endParaRPr kumimoji="1" lang="en-US" altLang="zh-CN" sz="2400" b="0">
              <a:latin typeface="Times New Roman" pitchFamily="18" charset="0"/>
            </a:endParaRPr>
          </a:p>
        </p:txBody>
      </p:sp>
      <p:sp>
        <p:nvSpPr>
          <p:cNvPr id="327693" name="Rectangle 13"/>
          <p:cNvSpPr>
            <a:spLocks noChangeArrowheads="1"/>
          </p:cNvSpPr>
          <p:nvPr/>
        </p:nvSpPr>
        <p:spPr bwMode="auto">
          <a:xfrm>
            <a:off x="2837651" y="4589463"/>
            <a:ext cx="663575" cy="457200"/>
          </a:xfrm>
          <a:prstGeom prst="rect">
            <a:avLst/>
          </a:prstGeom>
          <a:noFill/>
          <a:ln w="9525">
            <a:noFill/>
            <a:miter lim="800000"/>
            <a:headEnd/>
            <a:tailEnd/>
          </a:ln>
        </p:spPr>
        <p:txBody>
          <a:bodyPr wrap="none">
            <a:spAutoFit/>
          </a:bodyPr>
          <a:lstStyle/>
          <a:p>
            <a:r>
              <a:rPr kumimoji="1" lang="en-US" altLang="zh-CN" sz="2400" b="0" i="1">
                <a:latin typeface="Times New Roman" pitchFamily="18" charset="0"/>
              </a:rPr>
              <a:t>E</a:t>
            </a:r>
            <a:r>
              <a:rPr kumimoji="1" lang="en-US" altLang="zh-CN" sz="2400" b="0" baseline="-25000">
                <a:latin typeface="Times New Roman" pitchFamily="18" charset="0"/>
              </a:rPr>
              <a:t>a, 3</a:t>
            </a:r>
            <a:endParaRPr kumimoji="1" lang="en-US" altLang="zh-CN" sz="2400" b="0">
              <a:latin typeface="Times New Roman" pitchFamily="18" charset="0"/>
            </a:endParaRPr>
          </a:p>
        </p:txBody>
      </p:sp>
      <p:sp>
        <p:nvSpPr>
          <p:cNvPr id="327694" name="Line 14"/>
          <p:cNvSpPr>
            <a:spLocks noChangeShapeType="1"/>
          </p:cNvSpPr>
          <p:nvPr/>
        </p:nvSpPr>
        <p:spPr bwMode="auto">
          <a:xfrm>
            <a:off x="457988" y="1946275"/>
            <a:ext cx="2779713" cy="0"/>
          </a:xfrm>
          <a:prstGeom prst="line">
            <a:avLst/>
          </a:prstGeom>
          <a:noFill/>
          <a:ln w="9525" cap="rnd">
            <a:solidFill>
              <a:schemeClr val="tx1"/>
            </a:solidFill>
            <a:prstDash val="sysDot"/>
            <a:round/>
            <a:headEnd/>
            <a:tailEnd/>
          </a:ln>
        </p:spPr>
        <p:txBody>
          <a:bodyPr/>
          <a:lstStyle/>
          <a:p>
            <a:endParaRPr lang="zh-CN" altLang="en-US"/>
          </a:p>
        </p:txBody>
      </p:sp>
      <p:sp>
        <p:nvSpPr>
          <p:cNvPr id="327695" name="Line 15"/>
          <p:cNvSpPr>
            <a:spLocks noChangeShapeType="1"/>
          </p:cNvSpPr>
          <p:nvPr/>
        </p:nvSpPr>
        <p:spPr bwMode="auto">
          <a:xfrm>
            <a:off x="457988" y="3243263"/>
            <a:ext cx="1865313" cy="0"/>
          </a:xfrm>
          <a:prstGeom prst="line">
            <a:avLst/>
          </a:prstGeom>
          <a:noFill/>
          <a:ln w="9525" cap="rnd">
            <a:solidFill>
              <a:schemeClr val="tx1"/>
            </a:solidFill>
            <a:prstDash val="sysDot"/>
            <a:round/>
            <a:headEnd/>
            <a:tailEnd/>
          </a:ln>
        </p:spPr>
        <p:txBody>
          <a:bodyPr/>
          <a:lstStyle/>
          <a:p>
            <a:endParaRPr lang="zh-CN" altLang="en-US"/>
          </a:p>
        </p:txBody>
      </p:sp>
      <p:grpSp>
        <p:nvGrpSpPr>
          <p:cNvPr id="2" name="Group 16"/>
          <p:cNvGrpSpPr>
            <a:grpSpLocks/>
          </p:cNvGrpSpPr>
          <p:nvPr/>
        </p:nvGrpSpPr>
        <p:grpSpPr bwMode="auto">
          <a:xfrm>
            <a:off x="1942301" y="3281363"/>
            <a:ext cx="0" cy="762000"/>
            <a:chOff x="1942301" y="3281363"/>
            <a:chExt cx="0" cy="762000"/>
          </a:xfrm>
        </p:grpSpPr>
        <p:sp>
          <p:nvSpPr>
            <p:cNvPr id="122914" name="Line 17"/>
            <p:cNvSpPr>
              <a:spLocks noChangeShapeType="1"/>
            </p:cNvSpPr>
            <p:nvPr/>
          </p:nvSpPr>
          <p:spPr bwMode="auto">
            <a:xfrm flipV="1">
              <a:off x="2688" y="1344"/>
              <a:ext cx="0" cy="144"/>
            </a:xfrm>
            <a:prstGeom prst="line">
              <a:avLst/>
            </a:prstGeom>
            <a:noFill/>
            <a:ln w="9525">
              <a:solidFill>
                <a:schemeClr val="tx1"/>
              </a:solidFill>
              <a:round/>
              <a:headEnd/>
              <a:tailEnd type="triangle" w="med" len="med"/>
            </a:ln>
          </p:spPr>
          <p:txBody>
            <a:bodyPr/>
            <a:lstStyle/>
            <a:p>
              <a:endParaRPr lang="zh-CN" altLang="en-US"/>
            </a:p>
          </p:txBody>
        </p:sp>
        <p:sp>
          <p:nvSpPr>
            <p:cNvPr id="122915" name="Line 18"/>
            <p:cNvSpPr>
              <a:spLocks noChangeShapeType="1"/>
            </p:cNvSpPr>
            <p:nvPr/>
          </p:nvSpPr>
          <p:spPr bwMode="auto">
            <a:xfrm>
              <a:off x="2688" y="1728"/>
              <a:ext cx="0" cy="96"/>
            </a:xfrm>
            <a:prstGeom prst="line">
              <a:avLst/>
            </a:prstGeom>
            <a:noFill/>
            <a:ln w="9525">
              <a:solidFill>
                <a:schemeClr val="tx1"/>
              </a:solidFill>
              <a:round/>
              <a:headEnd/>
              <a:tailEnd type="triangle" w="med" len="med"/>
            </a:ln>
          </p:spPr>
          <p:txBody>
            <a:bodyPr/>
            <a:lstStyle/>
            <a:p>
              <a:endParaRPr lang="zh-CN" altLang="en-US"/>
            </a:p>
          </p:txBody>
        </p:sp>
      </p:grpSp>
      <p:grpSp>
        <p:nvGrpSpPr>
          <p:cNvPr id="3" name="Group 19"/>
          <p:cNvGrpSpPr>
            <a:grpSpLocks/>
          </p:cNvGrpSpPr>
          <p:nvPr/>
        </p:nvGrpSpPr>
        <p:grpSpPr bwMode="auto">
          <a:xfrm>
            <a:off x="2704301" y="1947863"/>
            <a:ext cx="42862" cy="2095500"/>
            <a:chOff x="2704301" y="1947863"/>
            <a:chExt cx="42862" cy="2095500"/>
          </a:xfrm>
        </p:grpSpPr>
        <p:sp>
          <p:nvSpPr>
            <p:cNvPr id="122912" name="Line 20"/>
            <p:cNvSpPr>
              <a:spLocks noChangeShapeType="1"/>
            </p:cNvSpPr>
            <p:nvPr/>
          </p:nvSpPr>
          <p:spPr bwMode="auto">
            <a:xfrm flipV="1">
              <a:off x="3168" y="528"/>
              <a:ext cx="0" cy="384"/>
            </a:xfrm>
            <a:prstGeom prst="line">
              <a:avLst/>
            </a:prstGeom>
            <a:noFill/>
            <a:ln w="9525">
              <a:solidFill>
                <a:srgbClr val="996600"/>
              </a:solidFill>
              <a:round/>
              <a:headEnd/>
              <a:tailEnd type="triangle" w="med" len="med"/>
            </a:ln>
          </p:spPr>
          <p:txBody>
            <a:bodyPr/>
            <a:lstStyle/>
            <a:p>
              <a:endParaRPr lang="zh-CN" altLang="en-US"/>
            </a:p>
          </p:txBody>
        </p:sp>
        <p:sp>
          <p:nvSpPr>
            <p:cNvPr id="122913" name="Line 21"/>
            <p:cNvSpPr>
              <a:spLocks noChangeShapeType="1"/>
            </p:cNvSpPr>
            <p:nvPr/>
          </p:nvSpPr>
          <p:spPr bwMode="auto">
            <a:xfrm>
              <a:off x="3168" y="1344"/>
              <a:ext cx="0" cy="480"/>
            </a:xfrm>
            <a:prstGeom prst="line">
              <a:avLst/>
            </a:prstGeom>
            <a:noFill/>
            <a:ln w="9525">
              <a:solidFill>
                <a:srgbClr val="996600"/>
              </a:solidFill>
              <a:round/>
              <a:headEnd/>
              <a:tailEnd type="triangle" w="med" len="med"/>
            </a:ln>
          </p:spPr>
          <p:txBody>
            <a:bodyPr/>
            <a:lstStyle/>
            <a:p>
              <a:endParaRPr lang="zh-CN" altLang="en-US"/>
            </a:p>
          </p:txBody>
        </p:sp>
      </p:grpSp>
      <p:grpSp>
        <p:nvGrpSpPr>
          <p:cNvPr id="4" name="Group 22"/>
          <p:cNvGrpSpPr>
            <a:grpSpLocks/>
          </p:cNvGrpSpPr>
          <p:nvPr/>
        </p:nvGrpSpPr>
        <p:grpSpPr bwMode="auto">
          <a:xfrm>
            <a:off x="3831426" y="3852863"/>
            <a:ext cx="0" cy="533400"/>
            <a:chOff x="3831426" y="3852863"/>
            <a:chExt cx="0" cy="533400"/>
          </a:xfrm>
        </p:grpSpPr>
        <p:sp>
          <p:nvSpPr>
            <p:cNvPr id="122910" name="Line 23"/>
            <p:cNvSpPr>
              <a:spLocks noChangeShapeType="1"/>
            </p:cNvSpPr>
            <p:nvPr/>
          </p:nvSpPr>
          <p:spPr bwMode="auto">
            <a:xfrm flipV="1">
              <a:off x="3984" y="1680"/>
              <a:ext cx="0" cy="144"/>
            </a:xfrm>
            <a:prstGeom prst="line">
              <a:avLst/>
            </a:prstGeom>
            <a:noFill/>
            <a:ln w="9525">
              <a:solidFill>
                <a:schemeClr val="tx1"/>
              </a:solidFill>
              <a:round/>
              <a:headEnd/>
              <a:tailEnd type="triangle" w="med" len="med"/>
            </a:ln>
          </p:spPr>
          <p:txBody>
            <a:bodyPr/>
            <a:lstStyle/>
            <a:p>
              <a:endParaRPr lang="zh-CN" altLang="en-US"/>
            </a:p>
          </p:txBody>
        </p:sp>
        <p:sp>
          <p:nvSpPr>
            <p:cNvPr id="122911" name="Line 24"/>
            <p:cNvSpPr>
              <a:spLocks noChangeShapeType="1"/>
            </p:cNvSpPr>
            <p:nvPr/>
          </p:nvSpPr>
          <p:spPr bwMode="auto">
            <a:xfrm>
              <a:off x="3984" y="1872"/>
              <a:ext cx="0" cy="144"/>
            </a:xfrm>
            <a:prstGeom prst="line">
              <a:avLst/>
            </a:prstGeom>
            <a:noFill/>
            <a:ln w="9525">
              <a:solidFill>
                <a:schemeClr val="tx1"/>
              </a:solidFill>
              <a:round/>
              <a:headEnd/>
              <a:tailEnd type="triangle" w="med" len="med"/>
            </a:ln>
          </p:spPr>
          <p:txBody>
            <a:bodyPr/>
            <a:lstStyle/>
            <a:p>
              <a:endParaRPr lang="zh-CN" altLang="en-US"/>
            </a:p>
          </p:txBody>
        </p:sp>
      </p:grpSp>
      <p:sp>
        <p:nvSpPr>
          <p:cNvPr id="327705" name="Line 25"/>
          <p:cNvSpPr>
            <a:spLocks noChangeShapeType="1"/>
          </p:cNvSpPr>
          <p:nvPr/>
        </p:nvSpPr>
        <p:spPr bwMode="auto">
          <a:xfrm flipV="1">
            <a:off x="3374226" y="4144963"/>
            <a:ext cx="381000" cy="533400"/>
          </a:xfrm>
          <a:prstGeom prst="line">
            <a:avLst/>
          </a:prstGeom>
          <a:noFill/>
          <a:ln w="9525">
            <a:solidFill>
              <a:schemeClr val="tx1"/>
            </a:solidFill>
            <a:round/>
            <a:headEnd/>
            <a:tailEnd type="triangle" w="med" len="med"/>
          </a:ln>
        </p:spPr>
        <p:txBody>
          <a:bodyPr/>
          <a:lstStyle/>
          <a:p>
            <a:endParaRPr lang="zh-CN" altLang="en-US"/>
          </a:p>
        </p:txBody>
      </p:sp>
      <p:sp>
        <p:nvSpPr>
          <p:cNvPr id="327706" name="Line 26"/>
          <p:cNvSpPr>
            <a:spLocks noChangeShapeType="1"/>
          </p:cNvSpPr>
          <p:nvPr/>
        </p:nvSpPr>
        <p:spPr bwMode="auto">
          <a:xfrm>
            <a:off x="470688" y="4576763"/>
            <a:ext cx="4730750" cy="0"/>
          </a:xfrm>
          <a:prstGeom prst="line">
            <a:avLst/>
          </a:prstGeom>
          <a:noFill/>
          <a:ln w="9525" cap="rnd">
            <a:solidFill>
              <a:schemeClr val="tx1"/>
            </a:solidFill>
            <a:prstDash val="sysDot"/>
            <a:round/>
            <a:headEnd/>
            <a:tailEnd/>
          </a:ln>
        </p:spPr>
        <p:txBody>
          <a:bodyPr/>
          <a:lstStyle/>
          <a:p>
            <a:endParaRPr lang="zh-CN" altLang="en-US"/>
          </a:p>
        </p:txBody>
      </p:sp>
      <p:sp>
        <p:nvSpPr>
          <p:cNvPr id="327707" name="Rectangle 27"/>
          <p:cNvSpPr>
            <a:spLocks noChangeArrowheads="1"/>
          </p:cNvSpPr>
          <p:nvPr/>
        </p:nvSpPr>
        <p:spPr bwMode="auto">
          <a:xfrm>
            <a:off x="1734338" y="4068763"/>
            <a:ext cx="674688" cy="457200"/>
          </a:xfrm>
          <a:prstGeom prst="rect">
            <a:avLst/>
          </a:prstGeom>
          <a:noFill/>
          <a:ln w="9525">
            <a:noFill/>
            <a:miter lim="800000"/>
            <a:headEnd/>
            <a:tailEnd/>
          </a:ln>
        </p:spPr>
        <p:txBody>
          <a:bodyPr wrap="none">
            <a:spAutoFit/>
          </a:bodyPr>
          <a:lstStyle/>
          <a:p>
            <a:r>
              <a:rPr kumimoji="1" lang="en-US" altLang="zh-CN" sz="2400" b="0">
                <a:solidFill>
                  <a:srgbClr val="996600"/>
                </a:solidFill>
                <a:latin typeface="宋体" charset="-122"/>
              </a:rPr>
              <a:t>Δ</a:t>
            </a:r>
            <a:r>
              <a:rPr kumimoji="1" lang="en-US" altLang="zh-CN" sz="2400" b="0" i="1">
                <a:solidFill>
                  <a:srgbClr val="996600"/>
                </a:solidFill>
                <a:latin typeface="Times New Roman" pitchFamily="18" charset="0"/>
              </a:rPr>
              <a:t>E</a:t>
            </a:r>
          </a:p>
        </p:txBody>
      </p:sp>
      <p:grpSp>
        <p:nvGrpSpPr>
          <p:cNvPr id="5" name="Group 28"/>
          <p:cNvGrpSpPr>
            <a:grpSpLocks/>
          </p:cNvGrpSpPr>
          <p:nvPr/>
        </p:nvGrpSpPr>
        <p:grpSpPr bwMode="auto">
          <a:xfrm>
            <a:off x="2378863" y="4030663"/>
            <a:ext cx="0" cy="533400"/>
            <a:chOff x="2378863" y="4030663"/>
            <a:chExt cx="0" cy="533400"/>
          </a:xfrm>
        </p:grpSpPr>
        <p:sp>
          <p:nvSpPr>
            <p:cNvPr id="122908" name="Line 29"/>
            <p:cNvSpPr>
              <a:spLocks noChangeShapeType="1"/>
            </p:cNvSpPr>
            <p:nvPr/>
          </p:nvSpPr>
          <p:spPr bwMode="auto">
            <a:xfrm flipV="1">
              <a:off x="3264" y="1824"/>
              <a:ext cx="0" cy="96"/>
            </a:xfrm>
            <a:prstGeom prst="line">
              <a:avLst/>
            </a:prstGeom>
            <a:noFill/>
            <a:ln w="9525">
              <a:solidFill>
                <a:srgbClr val="996600"/>
              </a:solidFill>
              <a:round/>
              <a:headEnd/>
              <a:tailEnd type="triangle" w="med" len="med"/>
            </a:ln>
          </p:spPr>
          <p:txBody>
            <a:bodyPr/>
            <a:lstStyle/>
            <a:p>
              <a:endParaRPr lang="zh-CN" altLang="en-US"/>
            </a:p>
          </p:txBody>
        </p:sp>
        <p:sp>
          <p:nvSpPr>
            <p:cNvPr id="122909" name="Line 30"/>
            <p:cNvSpPr>
              <a:spLocks noChangeShapeType="1"/>
            </p:cNvSpPr>
            <p:nvPr/>
          </p:nvSpPr>
          <p:spPr bwMode="auto">
            <a:xfrm>
              <a:off x="3264" y="2064"/>
              <a:ext cx="0" cy="96"/>
            </a:xfrm>
            <a:prstGeom prst="line">
              <a:avLst/>
            </a:prstGeom>
            <a:noFill/>
            <a:ln w="9525">
              <a:solidFill>
                <a:srgbClr val="996600"/>
              </a:solidFill>
              <a:round/>
              <a:headEnd/>
              <a:tailEnd type="triangle" w="med" len="med"/>
            </a:ln>
          </p:spPr>
          <p:txBody>
            <a:bodyPr/>
            <a:lstStyle/>
            <a:p>
              <a:endParaRPr lang="zh-CN" altLang="en-US"/>
            </a:p>
          </p:txBody>
        </p:sp>
      </p:grpSp>
      <p:sp>
        <p:nvSpPr>
          <p:cNvPr id="327711" name="Rectangle 31"/>
          <p:cNvSpPr>
            <a:spLocks noChangeArrowheads="1"/>
          </p:cNvSpPr>
          <p:nvPr/>
        </p:nvSpPr>
        <p:spPr bwMode="auto">
          <a:xfrm>
            <a:off x="431001" y="4003675"/>
            <a:ext cx="1127125" cy="457200"/>
          </a:xfrm>
          <a:prstGeom prst="rect">
            <a:avLst/>
          </a:prstGeom>
          <a:noFill/>
          <a:ln w="9525">
            <a:noFill/>
            <a:miter lim="800000"/>
            <a:headEnd/>
            <a:tailEnd/>
          </a:ln>
        </p:spPr>
        <p:txBody>
          <a:bodyPr wrap="none">
            <a:spAutoFit/>
          </a:bodyPr>
          <a:lstStyle/>
          <a:p>
            <a:r>
              <a:rPr kumimoji="1" lang="en-US" altLang="zh-CN" sz="2400" b="0">
                <a:solidFill>
                  <a:srgbClr val="996600"/>
                </a:solidFill>
                <a:latin typeface="Times New Roman" pitchFamily="18" charset="0"/>
                <a:ea typeface="华文新魏" pitchFamily="2" charset="-122"/>
              </a:rPr>
              <a:t>N</a:t>
            </a:r>
            <a:r>
              <a:rPr kumimoji="1" lang="en-US" altLang="zh-CN" sz="2400" b="0" baseline="-25000">
                <a:solidFill>
                  <a:srgbClr val="996600"/>
                </a:solidFill>
                <a:latin typeface="Times New Roman" pitchFamily="18" charset="0"/>
                <a:ea typeface="华文新魏" pitchFamily="2" charset="-122"/>
              </a:rPr>
              <a:t>2 </a:t>
            </a:r>
            <a:r>
              <a:rPr kumimoji="1" lang="en-US" altLang="zh-CN" sz="2400" b="0">
                <a:solidFill>
                  <a:srgbClr val="996600"/>
                </a:solidFill>
                <a:latin typeface="Times New Roman" pitchFamily="18" charset="0"/>
                <a:ea typeface="华文新魏" pitchFamily="2" charset="-122"/>
              </a:rPr>
              <a:t>+ H</a:t>
            </a:r>
            <a:r>
              <a:rPr kumimoji="1" lang="en-US" altLang="zh-CN" sz="2400" b="0" baseline="-25000">
                <a:solidFill>
                  <a:srgbClr val="996600"/>
                </a:solidFill>
                <a:latin typeface="Times New Roman" pitchFamily="18" charset="0"/>
                <a:ea typeface="华文新魏" pitchFamily="2" charset="-122"/>
              </a:rPr>
              <a:t>2</a:t>
            </a:r>
          </a:p>
        </p:txBody>
      </p:sp>
      <p:sp>
        <p:nvSpPr>
          <p:cNvPr id="327712" name="Rectangle 32"/>
          <p:cNvSpPr>
            <a:spLocks noChangeArrowheads="1"/>
          </p:cNvSpPr>
          <p:nvPr/>
        </p:nvSpPr>
        <p:spPr bwMode="auto">
          <a:xfrm>
            <a:off x="4286248" y="4572008"/>
            <a:ext cx="727075" cy="457200"/>
          </a:xfrm>
          <a:prstGeom prst="rect">
            <a:avLst/>
          </a:prstGeom>
          <a:noFill/>
          <a:ln w="9525">
            <a:noFill/>
            <a:miter lim="800000"/>
            <a:headEnd/>
            <a:tailEnd/>
          </a:ln>
        </p:spPr>
        <p:txBody>
          <a:bodyPr wrap="none">
            <a:spAutoFit/>
          </a:bodyPr>
          <a:lstStyle/>
          <a:p>
            <a:r>
              <a:rPr kumimoji="1" lang="en-US" altLang="zh-CN" sz="2400" b="0">
                <a:solidFill>
                  <a:srgbClr val="996600"/>
                </a:solidFill>
                <a:latin typeface="Times New Roman" pitchFamily="18" charset="0"/>
                <a:ea typeface="华文新魏" pitchFamily="2" charset="-122"/>
              </a:rPr>
              <a:t>NH</a:t>
            </a:r>
            <a:r>
              <a:rPr kumimoji="1" lang="en-US" altLang="zh-CN" sz="2400" b="0" baseline="-25000">
                <a:solidFill>
                  <a:srgbClr val="996600"/>
                </a:solidFill>
                <a:latin typeface="Times New Roman" pitchFamily="18" charset="0"/>
                <a:ea typeface="华文新魏" pitchFamily="2" charset="-122"/>
              </a:rPr>
              <a:t>3</a:t>
            </a:r>
          </a:p>
        </p:txBody>
      </p:sp>
      <p:sp>
        <p:nvSpPr>
          <p:cNvPr id="327713" name="Rectangle 33"/>
          <p:cNvSpPr>
            <a:spLocks noChangeArrowheads="1"/>
          </p:cNvSpPr>
          <p:nvPr/>
        </p:nvSpPr>
        <p:spPr bwMode="auto">
          <a:xfrm>
            <a:off x="1593051" y="5589588"/>
            <a:ext cx="2216150" cy="396875"/>
          </a:xfrm>
          <a:prstGeom prst="rect">
            <a:avLst/>
          </a:prstGeom>
          <a:noFill/>
          <a:ln w="9525">
            <a:noFill/>
            <a:miter lim="800000"/>
            <a:headEnd/>
            <a:tailEnd/>
          </a:ln>
        </p:spPr>
        <p:txBody>
          <a:bodyPr wrap="none">
            <a:spAutoFit/>
          </a:bodyPr>
          <a:lstStyle/>
          <a:p>
            <a:r>
              <a:rPr lang="zh-CN" altLang="en-US" sz="2000" b="0">
                <a:latin typeface="Times New Roman" pitchFamily="18" charset="0"/>
                <a:ea typeface="楷体_GB2312" pitchFamily="49" charset="-122"/>
              </a:rPr>
              <a:t>图</a:t>
            </a:r>
            <a:r>
              <a:rPr lang="en-US" altLang="zh-CN" sz="2000" b="0">
                <a:latin typeface="Times New Roman" pitchFamily="18" charset="0"/>
                <a:ea typeface="楷体_GB2312" pitchFamily="49" charset="-122"/>
              </a:rPr>
              <a:t>2.5   </a:t>
            </a:r>
            <a:r>
              <a:rPr lang="zh-CN" altLang="en-US" sz="2000" b="0">
                <a:latin typeface="Times New Roman" pitchFamily="18" charset="0"/>
                <a:ea typeface="楷体_GB2312" pitchFamily="49" charset="-122"/>
              </a:rPr>
              <a:t>合成氨反应</a:t>
            </a:r>
          </a:p>
        </p:txBody>
      </p:sp>
      <p:sp>
        <p:nvSpPr>
          <p:cNvPr id="122906" name="Rectangle 34"/>
          <p:cNvSpPr>
            <a:spLocks noGrp="1" noChangeArrowheads="1"/>
          </p:cNvSpPr>
          <p:nvPr>
            <p:ph type="title"/>
          </p:nvPr>
        </p:nvSpPr>
        <p:spPr>
          <a:xfrm>
            <a:off x="971550" y="57150"/>
            <a:ext cx="7772400" cy="685800"/>
          </a:xfrm>
        </p:spPr>
        <p:txBody>
          <a:bodyPr/>
          <a:lstStyle/>
          <a:p>
            <a:pPr eaLnBrk="1" hangingPunct="1"/>
            <a:r>
              <a:rPr lang="en-US" altLang="zh-CN" sz="3200" dirty="0" smtClean="0"/>
              <a:t>3.</a:t>
            </a:r>
            <a:r>
              <a:rPr lang="en-US" altLang="zh-CN" dirty="0" smtClean="0"/>
              <a:t> </a:t>
            </a:r>
            <a:r>
              <a:rPr lang="zh-CN" altLang="en-US" dirty="0" smtClean="0"/>
              <a:t>催化剂（触媒）</a:t>
            </a:r>
          </a:p>
        </p:txBody>
      </p:sp>
      <p:sp>
        <p:nvSpPr>
          <p:cNvPr id="327715" name="Rectangle 35"/>
          <p:cNvSpPr>
            <a:spLocks noChangeArrowheads="1"/>
          </p:cNvSpPr>
          <p:nvPr/>
        </p:nvSpPr>
        <p:spPr bwMode="auto">
          <a:xfrm>
            <a:off x="1476375" y="1052513"/>
            <a:ext cx="7416800" cy="830997"/>
          </a:xfrm>
          <a:prstGeom prst="rect">
            <a:avLst/>
          </a:prstGeom>
          <a:noFill/>
          <a:ln w="9525">
            <a:noFill/>
            <a:miter lim="800000"/>
            <a:headEnd/>
            <a:tailEnd/>
          </a:ln>
        </p:spPr>
        <p:txBody>
          <a:bodyPr>
            <a:spAutoFit/>
          </a:bodyPr>
          <a:lstStyle/>
          <a:p>
            <a:pPr>
              <a:spcBef>
                <a:spcPct val="20000"/>
              </a:spcBef>
            </a:pPr>
            <a:r>
              <a:rPr lang="zh-CN" altLang="en-US" sz="2400" b="0" dirty="0">
                <a:solidFill>
                  <a:srgbClr val="FF0000"/>
                </a:solidFill>
                <a:latin typeface="楷体_GB2312" pitchFamily="49" charset="-122"/>
                <a:ea typeface="楷体_GB2312" pitchFamily="49" charset="-122"/>
              </a:rPr>
              <a:t>催化剂</a:t>
            </a:r>
            <a:r>
              <a:rPr lang="zh-CN" altLang="en-US" sz="2400" b="0" dirty="0">
                <a:latin typeface="楷体_GB2312" pitchFamily="49" charset="-122"/>
                <a:ea typeface="楷体_GB2312" pitchFamily="49" charset="-122"/>
              </a:rPr>
              <a:t>是能显</a:t>
            </a:r>
            <a:r>
              <a:rPr lang="zh-CN" altLang="en-US" sz="2400" b="0" dirty="0" smtClean="0">
                <a:latin typeface="楷体_GB2312" pitchFamily="49" charset="-122"/>
                <a:ea typeface="楷体_GB2312" pitchFamily="49" charset="-122"/>
              </a:rPr>
              <a:t>者改变化学反应</a:t>
            </a:r>
            <a:r>
              <a:rPr lang="zh-CN" altLang="en-US" sz="2400" b="0" dirty="0">
                <a:latin typeface="楷体_GB2312" pitchFamily="49" charset="-122"/>
                <a:ea typeface="楷体_GB2312" pitchFamily="49" charset="-122"/>
              </a:rPr>
              <a:t>速率，而本身的组成、</a:t>
            </a:r>
            <a:r>
              <a:rPr lang="zh-CN" altLang="en-US" sz="2400" b="0" dirty="0">
                <a:ea typeface="楷体_GB2312" pitchFamily="49" charset="-122"/>
              </a:rPr>
              <a:t>质量和化学性质在反应前后保持不变的物质</a:t>
            </a:r>
            <a:r>
              <a:rPr lang="zh-CN" altLang="en-US" sz="2400" b="0" dirty="0">
                <a:latin typeface="楷体_GB2312" pitchFamily="49" charset="-122"/>
                <a:ea typeface="楷体_GB2312" pitchFamily="49" charset="-122"/>
              </a:rPr>
              <a:t>。</a:t>
            </a:r>
          </a:p>
        </p:txBody>
      </p:sp>
      <p:sp>
        <p:nvSpPr>
          <p:cNvPr id="36" name="矩形 35"/>
          <p:cNvSpPr/>
          <p:nvPr/>
        </p:nvSpPr>
        <p:spPr>
          <a:xfrm>
            <a:off x="4572000" y="2071678"/>
            <a:ext cx="4572000" cy="3010055"/>
          </a:xfrm>
          <a:prstGeom prst="rect">
            <a:avLst/>
          </a:prstGeom>
        </p:spPr>
        <p:txBody>
          <a:bodyPr>
            <a:spAutoFit/>
          </a:bodyPr>
          <a:lstStyle/>
          <a:p>
            <a:pPr marL="342900" indent="-342900">
              <a:lnSpc>
                <a:spcPct val="130000"/>
              </a:lnSpc>
              <a:spcBef>
                <a:spcPct val="10000"/>
              </a:spcBef>
              <a:buClr>
                <a:srgbClr val="FF00FF"/>
              </a:buClr>
              <a:buFont typeface="Wingdings" pitchFamily="2" charset="2"/>
              <a:buChar char="v"/>
            </a:pPr>
            <a:r>
              <a:rPr lang="zh-CN" altLang="en-US" sz="2400" dirty="0" smtClean="0"/>
              <a:t>能加快反应速率的催化剂称为</a:t>
            </a:r>
            <a:r>
              <a:rPr lang="zh-CN" altLang="en-US" sz="2400" dirty="0" smtClean="0">
                <a:solidFill>
                  <a:srgbClr val="C00000"/>
                </a:solidFill>
              </a:rPr>
              <a:t>正催化剂</a:t>
            </a:r>
            <a:r>
              <a:rPr lang="zh-CN" altLang="en-US" sz="2400" dirty="0" smtClean="0"/>
              <a:t>，简称催化剂。能减慢反应速率的催化剂称为</a:t>
            </a:r>
            <a:r>
              <a:rPr lang="zh-CN" altLang="en-US" sz="2400" dirty="0" smtClean="0">
                <a:solidFill>
                  <a:srgbClr val="0000FF"/>
                </a:solidFill>
              </a:rPr>
              <a:t>负催化剂</a:t>
            </a:r>
            <a:r>
              <a:rPr lang="zh-CN" altLang="en-US" sz="2400" dirty="0" smtClean="0"/>
              <a:t>，常称为抑制剂或阻化剂。</a:t>
            </a:r>
            <a:endParaRPr lang="en-US" altLang="zh-CN" sz="2400" dirty="0" smtClean="0"/>
          </a:p>
          <a:p>
            <a:pPr marL="342900" indent="-342900">
              <a:lnSpc>
                <a:spcPct val="130000"/>
              </a:lnSpc>
              <a:spcBef>
                <a:spcPct val="10000"/>
              </a:spcBef>
              <a:buClr>
                <a:srgbClr val="FF00FF"/>
              </a:buClr>
              <a:buFont typeface="Wingdings" pitchFamily="2" charset="2"/>
              <a:buChar char="v"/>
            </a:pPr>
            <a:r>
              <a:rPr lang="zh-CN" altLang="en-US" sz="2400" dirty="0" smtClean="0"/>
              <a:t>催化剂对化学反应速率的影响远胜于浓度和温度。</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27715"/>
                                        </p:tgtEl>
                                        <p:attrNameLst>
                                          <p:attrName>style.visibility</p:attrName>
                                        </p:attrNameLst>
                                      </p:cBhvr>
                                      <p:to>
                                        <p:strVal val="visible"/>
                                      </p:to>
                                    </p:set>
                                    <p:animEffect transition="in" filter="barn(outVertical)">
                                      <p:cBhvr>
                                        <p:cTn id="7" dur="500"/>
                                        <p:tgtEl>
                                          <p:spTgt spid="3277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27682"/>
                                        </p:tgtEl>
                                        <p:attrNameLst>
                                          <p:attrName>style.visibility</p:attrName>
                                        </p:attrNameLst>
                                      </p:cBhvr>
                                      <p:to>
                                        <p:strVal val="visible"/>
                                      </p:to>
                                    </p:set>
                                    <p:animEffect transition="in" filter="barn(outVertical)">
                                      <p:cBhvr>
                                        <p:cTn id="12" dur="500"/>
                                        <p:tgtEl>
                                          <p:spTgt spid="32768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27691"/>
                                        </p:tgtEl>
                                        <p:attrNameLst>
                                          <p:attrName>style.visibility</p:attrName>
                                        </p:attrNameLst>
                                      </p:cBhvr>
                                      <p:to>
                                        <p:strVal val="visible"/>
                                      </p:to>
                                    </p:set>
                                    <p:animEffect transition="in" filter="wipe(left)">
                                      <p:cBhvr>
                                        <p:cTn id="16" dur="500"/>
                                        <p:tgtEl>
                                          <p:spTgt spid="32769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27683"/>
                                        </p:tgtEl>
                                        <p:attrNameLst>
                                          <p:attrName>style.visibility</p:attrName>
                                        </p:attrNameLst>
                                      </p:cBhvr>
                                      <p:to>
                                        <p:strVal val="visible"/>
                                      </p:to>
                                    </p:set>
                                    <p:animEffect transition="in" filter="wipe(left)">
                                      <p:cBhvr>
                                        <p:cTn id="20" dur="500"/>
                                        <p:tgtEl>
                                          <p:spTgt spid="327683"/>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327690"/>
                                        </p:tgtEl>
                                        <p:attrNameLst>
                                          <p:attrName>style.visibility</p:attrName>
                                        </p:attrNameLst>
                                      </p:cBhvr>
                                      <p:to>
                                        <p:strVal val="visible"/>
                                      </p:to>
                                    </p:set>
                                    <p:animEffect transition="in" filter="wipe(down)">
                                      <p:cBhvr>
                                        <p:cTn id="24" dur="500"/>
                                        <p:tgtEl>
                                          <p:spTgt spid="327690"/>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327684"/>
                                        </p:tgtEl>
                                        <p:attrNameLst>
                                          <p:attrName>style.visibility</p:attrName>
                                        </p:attrNameLst>
                                      </p:cBhvr>
                                      <p:to>
                                        <p:strVal val="visible"/>
                                      </p:to>
                                    </p:set>
                                    <p:animEffect transition="in" filter="wipe(down)">
                                      <p:cBhvr>
                                        <p:cTn id="28" dur="500"/>
                                        <p:tgtEl>
                                          <p:spTgt spid="32768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7713"/>
                                        </p:tgtEl>
                                        <p:attrNameLst>
                                          <p:attrName>style.visibility</p:attrName>
                                        </p:attrNameLst>
                                      </p:cBhvr>
                                      <p:to>
                                        <p:strVal val="visible"/>
                                      </p:to>
                                    </p:set>
                                    <p:animEffect transition="in" filter="wipe(left)">
                                      <p:cBhvr>
                                        <p:cTn id="33" dur="500"/>
                                        <p:tgtEl>
                                          <p:spTgt spid="327713"/>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27687"/>
                                        </p:tgtEl>
                                        <p:attrNameLst>
                                          <p:attrName>style.visibility</p:attrName>
                                        </p:attrNameLst>
                                      </p:cBhvr>
                                      <p:to>
                                        <p:strVal val="visible"/>
                                      </p:to>
                                    </p:set>
                                    <p:animEffect transition="in" filter="wipe(left)">
                                      <p:cBhvr>
                                        <p:cTn id="37" dur="500"/>
                                        <p:tgtEl>
                                          <p:spTgt spid="327687"/>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27711"/>
                                        </p:tgtEl>
                                        <p:attrNameLst>
                                          <p:attrName>style.visibility</p:attrName>
                                        </p:attrNameLst>
                                      </p:cBhvr>
                                      <p:to>
                                        <p:strVal val="visible"/>
                                      </p:to>
                                    </p:set>
                                    <p:animEffect transition="in" filter="wipe(left)">
                                      <p:cBhvr>
                                        <p:cTn id="41" dur="500"/>
                                        <p:tgtEl>
                                          <p:spTgt spid="327711"/>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27712"/>
                                        </p:tgtEl>
                                        <p:attrNameLst>
                                          <p:attrName>style.visibility</p:attrName>
                                        </p:attrNameLst>
                                      </p:cBhvr>
                                      <p:to>
                                        <p:strVal val="visible"/>
                                      </p:to>
                                    </p:set>
                                    <p:animEffect transition="in" filter="wipe(left)">
                                      <p:cBhvr>
                                        <p:cTn id="45" dur="500"/>
                                        <p:tgtEl>
                                          <p:spTgt spid="3277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27689"/>
                                        </p:tgtEl>
                                        <p:attrNameLst>
                                          <p:attrName>style.visibility</p:attrName>
                                        </p:attrNameLst>
                                      </p:cBhvr>
                                      <p:to>
                                        <p:strVal val="visible"/>
                                      </p:to>
                                    </p:set>
                                    <p:animEffect transition="in" filter="wipe(left)">
                                      <p:cBhvr>
                                        <p:cTn id="50" dur="500"/>
                                        <p:tgtEl>
                                          <p:spTgt spid="327689"/>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327694"/>
                                        </p:tgtEl>
                                        <p:attrNameLst>
                                          <p:attrName>style.visibility</p:attrName>
                                        </p:attrNameLst>
                                      </p:cBhvr>
                                      <p:to>
                                        <p:strVal val="visible"/>
                                      </p:to>
                                    </p:set>
                                    <p:animEffect transition="in" filter="wipe(left)">
                                      <p:cBhvr>
                                        <p:cTn id="54" dur="500"/>
                                        <p:tgtEl>
                                          <p:spTgt spid="327694"/>
                                        </p:tgtEl>
                                      </p:cBhvr>
                                    </p:animEffect>
                                  </p:childTnLst>
                                </p:cTn>
                              </p:par>
                            </p:childTnLst>
                          </p:cTn>
                        </p:par>
                        <p:par>
                          <p:cTn id="55" fill="hold">
                            <p:stCondLst>
                              <p:cond delay="1000"/>
                            </p:stCondLst>
                            <p:childTnLst>
                              <p:par>
                                <p:cTn id="56" presetID="16" presetClass="entr" presetSubtype="42"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arn(outHorizontal)">
                                      <p:cBhvr>
                                        <p:cTn id="58" dur="500"/>
                                        <p:tgtEl>
                                          <p:spTgt spid="3"/>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27685"/>
                                        </p:tgtEl>
                                        <p:attrNameLst>
                                          <p:attrName>style.visibility</p:attrName>
                                        </p:attrNameLst>
                                      </p:cBhvr>
                                      <p:to>
                                        <p:strVal val="visible"/>
                                      </p:to>
                                    </p:set>
                                    <p:animEffect transition="in" filter="wipe(left)">
                                      <p:cBhvr>
                                        <p:cTn id="62" dur="500"/>
                                        <p:tgtEl>
                                          <p:spTgt spid="327685"/>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327706"/>
                                        </p:tgtEl>
                                        <p:attrNameLst>
                                          <p:attrName>style.visibility</p:attrName>
                                        </p:attrNameLst>
                                      </p:cBhvr>
                                      <p:to>
                                        <p:strVal val="visible"/>
                                      </p:to>
                                    </p:set>
                                    <p:animEffect transition="in" filter="wipe(left)">
                                      <p:cBhvr>
                                        <p:cTn id="66" dur="500"/>
                                        <p:tgtEl>
                                          <p:spTgt spid="327706"/>
                                        </p:tgtEl>
                                      </p:cBhvr>
                                    </p:animEffect>
                                  </p:childTnLst>
                                </p:cTn>
                              </p:par>
                            </p:childTnLst>
                          </p:cTn>
                        </p:par>
                        <p:par>
                          <p:cTn id="67" fill="hold">
                            <p:stCondLst>
                              <p:cond delay="2500"/>
                            </p:stCondLst>
                            <p:childTnLst>
                              <p:par>
                                <p:cTn id="68" presetID="16" presetClass="entr" presetSubtype="42"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barn(outHorizontal)">
                                      <p:cBhvr>
                                        <p:cTn id="70" dur="500"/>
                                        <p:tgtEl>
                                          <p:spTgt spid="5"/>
                                        </p:tgtEl>
                                      </p:cBhvr>
                                    </p:animEffect>
                                  </p:childTnLst>
                                </p:cTn>
                              </p:par>
                            </p:childTnLst>
                          </p:cTn>
                        </p:par>
                        <p:par>
                          <p:cTn id="71" fill="hold">
                            <p:stCondLst>
                              <p:cond delay="3000"/>
                            </p:stCondLst>
                            <p:childTnLst>
                              <p:par>
                                <p:cTn id="72" presetID="22" presetClass="entr" presetSubtype="8" fill="hold" grpId="0" nodeType="afterEffect">
                                  <p:stCondLst>
                                    <p:cond delay="0"/>
                                  </p:stCondLst>
                                  <p:childTnLst>
                                    <p:set>
                                      <p:cBhvr>
                                        <p:cTn id="73" dur="1" fill="hold">
                                          <p:stCondLst>
                                            <p:cond delay="0"/>
                                          </p:stCondLst>
                                        </p:cTn>
                                        <p:tgtEl>
                                          <p:spTgt spid="327707"/>
                                        </p:tgtEl>
                                        <p:attrNameLst>
                                          <p:attrName>style.visibility</p:attrName>
                                        </p:attrNameLst>
                                      </p:cBhvr>
                                      <p:to>
                                        <p:strVal val="visible"/>
                                      </p:to>
                                    </p:set>
                                    <p:animEffect transition="in" filter="wipe(left)">
                                      <p:cBhvr>
                                        <p:cTn id="74" dur="500"/>
                                        <p:tgtEl>
                                          <p:spTgt spid="32770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27686"/>
                                        </p:tgtEl>
                                        <p:attrNameLst>
                                          <p:attrName>style.visibility</p:attrName>
                                        </p:attrNameLst>
                                      </p:cBhvr>
                                      <p:to>
                                        <p:strVal val="visible"/>
                                      </p:to>
                                    </p:set>
                                    <p:animEffect transition="in" filter="wipe(left)">
                                      <p:cBhvr>
                                        <p:cTn id="79" dur="500"/>
                                        <p:tgtEl>
                                          <p:spTgt spid="32768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27695"/>
                                        </p:tgtEl>
                                        <p:attrNameLst>
                                          <p:attrName>style.visibility</p:attrName>
                                        </p:attrNameLst>
                                      </p:cBhvr>
                                      <p:to>
                                        <p:strVal val="visible"/>
                                      </p:to>
                                    </p:set>
                                    <p:animEffect transition="in" filter="wipe(left)">
                                      <p:cBhvr>
                                        <p:cTn id="84" dur="500"/>
                                        <p:tgtEl>
                                          <p:spTgt spid="327695"/>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barn(outHorizontal)">
                                      <p:cBhvr>
                                        <p:cTn id="88" dur="500"/>
                                        <p:tgtEl>
                                          <p:spTgt spid="2"/>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327692"/>
                                        </p:tgtEl>
                                        <p:attrNameLst>
                                          <p:attrName>style.visibility</p:attrName>
                                        </p:attrNameLst>
                                      </p:cBhvr>
                                      <p:to>
                                        <p:strVal val="visible"/>
                                      </p:to>
                                    </p:set>
                                    <p:animEffect transition="in" filter="wipe(left)">
                                      <p:cBhvr>
                                        <p:cTn id="92" dur="500"/>
                                        <p:tgtEl>
                                          <p:spTgt spid="327692"/>
                                        </p:tgtEl>
                                      </p:cBhvr>
                                    </p:animEffect>
                                  </p:childTnLst>
                                </p:cTn>
                              </p:par>
                            </p:childTnLst>
                          </p:cTn>
                        </p:par>
                        <p:par>
                          <p:cTn id="93" fill="hold">
                            <p:stCondLst>
                              <p:cond delay="1500"/>
                            </p:stCondLst>
                            <p:childTnLst>
                              <p:par>
                                <p:cTn id="94" presetID="22" presetClass="entr" presetSubtype="8" fill="hold" grpId="0" nodeType="afterEffect">
                                  <p:stCondLst>
                                    <p:cond delay="0"/>
                                  </p:stCondLst>
                                  <p:childTnLst>
                                    <p:set>
                                      <p:cBhvr>
                                        <p:cTn id="95" dur="1" fill="hold">
                                          <p:stCondLst>
                                            <p:cond delay="0"/>
                                          </p:stCondLst>
                                        </p:cTn>
                                        <p:tgtEl>
                                          <p:spTgt spid="327688"/>
                                        </p:tgtEl>
                                        <p:attrNameLst>
                                          <p:attrName>style.visibility</p:attrName>
                                        </p:attrNameLst>
                                      </p:cBhvr>
                                      <p:to>
                                        <p:strVal val="visible"/>
                                      </p:to>
                                    </p:set>
                                    <p:animEffect transition="in" filter="wipe(left)">
                                      <p:cBhvr>
                                        <p:cTn id="96" dur="500"/>
                                        <p:tgtEl>
                                          <p:spTgt spid="327688"/>
                                        </p:tgtEl>
                                      </p:cBhvr>
                                    </p:animEffect>
                                  </p:childTnLst>
                                </p:cTn>
                              </p:par>
                            </p:childTnLst>
                          </p:cTn>
                        </p:par>
                        <p:par>
                          <p:cTn id="97" fill="hold">
                            <p:stCondLst>
                              <p:cond delay="2000"/>
                            </p:stCondLst>
                            <p:childTnLst>
                              <p:par>
                                <p:cTn id="98" presetID="16" presetClass="entr" presetSubtype="42"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barn(outHorizontal)">
                                      <p:cBhvr>
                                        <p:cTn id="100" dur="500"/>
                                        <p:tgtEl>
                                          <p:spTgt spid="4"/>
                                        </p:tgtEl>
                                      </p:cBhvr>
                                    </p:animEffect>
                                  </p:childTnLst>
                                </p:cTn>
                              </p:par>
                            </p:childTnLst>
                          </p:cTn>
                        </p:par>
                        <p:par>
                          <p:cTn id="101" fill="hold">
                            <p:stCondLst>
                              <p:cond delay="2500"/>
                            </p:stCondLst>
                            <p:childTnLst>
                              <p:par>
                                <p:cTn id="102" presetID="22" presetClass="entr" presetSubtype="8" fill="hold" grpId="0" nodeType="afterEffect">
                                  <p:stCondLst>
                                    <p:cond delay="0"/>
                                  </p:stCondLst>
                                  <p:childTnLst>
                                    <p:set>
                                      <p:cBhvr>
                                        <p:cTn id="103" dur="1" fill="hold">
                                          <p:stCondLst>
                                            <p:cond delay="0"/>
                                          </p:stCondLst>
                                        </p:cTn>
                                        <p:tgtEl>
                                          <p:spTgt spid="327693"/>
                                        </p:tgtEl>
                                        <p:attrNameLst>
                                          <p:attrName>style.visibility</p:attrName>
                                        </p:attrNameLst>
                                      </p:cBhvr>
                                      <p:to>
                                        <p:strVal val="visible"/>
                                      </p:to>
                                    </p:set>
                                    <p:animEffect transition="in" filter="wipe(left)">
                                      <p:cBhvr>
                                        <p:cTn id="104" dur="500"/>
                                        <p:tgtEl>
                                          <p:spTgt spid="327693"/>
                                        </p:tgtEl>
                                      </p:cBhvr>
                                    </p:animEffect>
                                  </p:childTnLst>
                                </p:cTn>
                              </p:par>
                            </p:childTnLst>
                          </p:cTn>
                        </p:par>
                        <p:par>
                          <p:cTn id="105" fill="hold">
                            <p:stCondLst>
                              <p:cond delay="3000"/>
                            </p:stCondLst>
                            <p:childTnLst>
                              <p:par>
                                <p:cTn id="106" presetID="22" presetClass="entr" presetSubtype="8" fill="hold" grpId="0" nodeType="afterEffect">
                                  <p:stCondLst>
                                    <p:cond delay="0"/>
                                  </p:stCondLst>
                                  <p:childTnLst>
                                    <p:set>
                                      <p:cBhvr>
                                        <p:cTn id="107" dur="1" fill="hold">
                                          <p:stCondLst>
                                            <p:cond delay="0"/>
                                          </p:stCondLst>
                                        </p:cTn>
                                        <p:tgtEl>
                                          <p:spTgt spid="327705"/>
                                        </p:tgtEl>
                                        <p:attrNameLst>
                                          <p:attrName>style.visibility</p:attrName>
                                        </p:attrNameLst>
                                      </p:cBhvr>
                                      <p:to>
                                        <p:strVal val="visible"/>
                                      </p:to>
                                    </p:set>
                                    <p:animEffect transition="in" filter="wipe(left)">
                                      <p:cBhvr>
                                        <p:cTn id="108" dur="500"/>
                                        <p:tgtEl>
                                          <p:spTgt spid="32770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blinds(horizontal)">
                                      <p:cBhvr>
                                        <p:cTn id="1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animBg="1" autoUpdateAnimBg="0"/>
      <p:bldP spid="327684" grpId="0" autoUpdateAnimBg="0"/>
      <p:bldP spid="327685" grpId="0" autoUpdateAnimBg="0"/>
      <p:bldP spid="327686" grpId="0" animBg="1"/>
      <p:bldP spid="327687" grpId="0" animBg="1"/>
      <p:bldP spid="327688" grpId="0" animBg="1"/>
      <p:bldP spid="327689" grpId="0" animBg="1"/>
      <p:bldP spid="327690" grpId="0" animBg="1"/>
      <p:bldP spid="327691" grpId="0" animBg="1"/>
      <p:bldP spid="327692" grpId="0" autoUpdateAnimBg="0"/>
      <p:bldP spid="327693" grpId="0" autoUpdateAnimBg="0"/>
      <p:bldP spid="327694" grpId="0" animBg="1"/>
      <p:bldP spid="327695" grpId="0" animBg="1"/>
      <p:bldP spid="327705" grpId="0" animBg="1"/>
      <p:bldP spid="327706" grpId="0" animBg="1"/>
      <p:bldP spid="327707" grpId="0" autoUpdateAnimBg="0"/>
      <p:bldP spid="327711" grpId="0" autoUpdateAnimBg="0"/>
      <p:bldP spid="327712" grpId="0" autoUpdateAnimBg="0"/>
      <p:bldP spid="327713" grpId="0" autoUpdateAnimBg="0"/>
      <p:bldP spid="36"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22225"/>
            <a:ext cx="9144000" cy="6880225"/>
            <a:chOff x="0" y="0"/>
            <a:chExt cx="5760" cy="4334"/>
          </a:xfrm>
        </p:grpSpPr>
        <p:pic>
          <p:nvPicPr>
            <p:cNvPr id="71691" name="Picture 3" descr="NSNBG"/>
            <p:cNvPicPr>
              <a:picLocks noChangeAspect="1" noChangeArrowheads="1"/>
            </p:cNvPicPr>
            <p:nvPr/>
          </p:nvPicPr>
          <p:blipFill>
            <a:blip r:embed="rId3"/>
            <a:srcRect/>
            <a:stretch>
              <a:fillRect/>
            </a:stretch>
          </p:blipFill>
          <p:spPr bwMode="auto">
            <a:xfrm>
              <a:off x="0" y="0"/>
              <a:ext cx="5760" cy="4334"/>
            </a:xfrm>
            <a:prstGeom prst="rect">
              <a:avLst/>
            </a:prstGeom>
            <a:noFill/>
            <a:ln w="9525">
              <a:noFill/>
              <a:miter lim="800000"/>
              <a:headEnd/>
              <a:tailEnd/>
            </a:ln>
          </p:spPr>
        </p:pic>
        <p:sp>
          <p:nvSpPr>
            <p:cNvPr id="71692" name="Rectangle 4"/>
            <p:cNvSpPr>
              <a:spLocks noChangeArrowheads="1"/>
            </p:cNvSpPr>
            <p:nvPr/>
          </p:nvSpPr>
          <p:spPr bwMode="auto">
            <a:xfrm rot="5400000">
              <a:off x="2803" y="-2702"/>
              <a:ext cx="154" cy="5760"/>
            </a:xfrm>
            <a:prstGeom prst="rect">
              <a:avLst/>
            </a:prstGeom>
            <a:gradFill rotWithShape="1">
              <a:gsLst>
                <a:gs pos="0">
                  <a:srgbClr val="63546B"/>
                </a:gs>
                <a:gs pos="100000">
                  <a:srgbClr val="D5B6E8"/>
                </a:gs>
              </a:gsLst>
              <a:lin ang="0" scaled="1"/>
            </a:gradFill>
            <a:ln w="9525">
              <a:noFill/>
              <a:miter lim="800000"/>
              <a:headEnd/>
              <a:tailEnd/>
            </a:ln>
          </p:spPr>
          <p:txBody>
            <a:bodyPr wrap="none" anchor="ctr"/>
            <a:lstStyle/>
            <a:p>
              <a:endParaRPr lang="zh-CN" altLang="en-US"/>
            </a:p>
          </p:txBody>
        </p:sp>
        <p:sp>
          <p:nvSpPr>
            <p:cNvPr id="71693" name="Rectangle 5"/>
            <p:cNvSpPr>
              <a:spLocks noChangeArrowheads="1"/>
            </p:cNvSpPr>
            <p:nvPr/>
          </p:nvSpPr>
          <p:spPr bwMode="auto">
            <a:xfrm rot="5400000">
              <a:off x="2820" y="-2820"/>
              <a:ext cx="119" cy="5760"/>
            </a:xfrm>
            <a:prstGeom prst="rect">
              <a:avLst/>
            </a:prstGeom>
            <a:gradFill rotWithShape="1">
              <a:gsLst>
                <a:gs pos="0">
                  <a:srgbClr val="760076"/>
                </a:gs>
                <a:gs pos="100000">
                  <a:srgbClr val="FF00FF"/>
                </a:gs>
              </a:gsLst>
              <a:lin ang="0" scaled="1"/>
            </a:gradFill>
            <a:ln w="9525">
              <a:noFill/>
              <a:miter lim="800000"/>
              <a:headEnd/>
              <a:tailEnd/>
            </a:ln>
          </p:spPr>
          <p:txBody>
            <a:bodyPr wrap="none" anchor="ctr"/>
            <a:lstStyle/>
            <a:p>
              <a:endParaRPr lang="zh-CN" altLang="en-US"/>
            </a:p>
          </p:txBody>
        </p:sp>
        <p:sp>
          <p:nvSpPr>
            <p:cNvPr id="71694" name="Rectangle 6"/>
            <p:cNvSpPr>
              <a:spLocks noChangeArrowheads="1"/>
            </p:cNvSpPr>
            <p:nvPr/>
          </p:nvSpPr>
          <p:spPr bwMode="auto">
            <a:xfrm rot="5400000">
              <a:off x="2848" y="-2701"/>
              <a:ext cx="63" cy="5760"/>
            </a:xfrm>
            <a:prstGeom prst="rect">
              <a:avLst/>
            </a:prstGeom>
            <a:gradFill rotWithShape="1">
              <a:gsLst>
                <a:gs pos="0">
                  <a:srgbClr val="767600"/>
                </a:gs>
                <a:gs pos="100000">
                  <a:srgbClr val="FFFF00"/>
                </a:gs>
              </a:gsLst>
              <a:lin ang="0" scaled="1"/>
            </a:gradFill>
            <a:ln w="9525">
              <a:noFill/>
              <a:miter lim="800000"/>
              <a:headEnd/>
              <a:tailEnd/>
            </a:ln>
          </p:spPr>
          <p:txBody>
            <a:bodyPr wrap="none" anchor="ctr"/>
            <a:lstStyle/>
            <a:p>
              <a:endParaRPr lang="zh-CN" altLang="en-US"/>
            </a:p>
          </p:txBody>
        </p:sp>
      </p:grpSp>
      <p:sp>
        <p:nvSpPr>
          <p:cNvPr id="328711" name="Rectangle 7"/>
          <p:cNvSpPr>
            <a:spLocks noChangeArrowheads="1"/>
          </p:cNvSpPr>
          <p:nvPr/>
        </p:nvSpPr>
        <p:spPr bwMode="auto">
          <a:xfrm>
            <a:off x="385763" y="900113"/>
            <a:ext cx="8415337" cy="1187450"/>
          </a:xfrm>
          <a:prstGeom prst="rect">
            <a:avLst/>
          </a:prstGeom>
          <a:noFill/>
          <a:ln w="9525">
            <a:noFill/>
            <a:miter lim="800000"/>
            <a:headEnd/>
            <a:tailEnd/>
          </a:ln>
        </p:spPr>
        <p:txBody>
          <a:bodyPr>
            <a:spAutoFit/>
          </a:bodyPr>
          <a:lstStyle/>
          <a:p>
            <a:r>
              <a:rPr lang="zh-CN" altLang="en-US" sz="2400">
                <a:solidFill>
                  <a:schemeClr val="accent2"/>
                </a:solidFill>
                <a:latin typeface="宋体" charset="-122"/>
              </a:rPr>
              <a:t>例</a:t>
            </a:r>
            <a:r>
              <a:rPr lang="en-US" altLang="zh-CN" sz="2400">
                <a:solidFill>
                  <a:schemeClr val="accent2"/>
                </a:solidFill>
                <a:latin typeface="宋体" charset="-122"/>
              </a:rPr>
              <a:t>2.11</a:t>
            </a:r>
            <a:r>
              <a:rPr lang="en-US" altLang="zh-CN" sz="2400" b="0">
                <a:solidFill>
                  <a:schemeClr val="tx2"/>
                </a:solidFill>
                <a:latin typeface="Times New Roman" pitchFamily="18" charset="0"/>
                <a:ea typeface="楷体_GB2312" pitchFamily="49" charset="-122"/>
              </a:rPr>
              <a:t>  </a:t>
            </a:r>
            <a:r>
              <a:rPr lang="zh-CN" altLang="en-US" sz="2400" b="0">
                <a:latin typeface="Times New Roman" pitchFamily="18" charset="0"/>
                <a:ea typeface="楷体_GB2312" pitchFamily="49" charset="-122"/>
              </a:rPr>
              <a:t>计算合成氨反应采用铁催化剂后在 </a:t>
            </a:r>
            <a:r>
              <a:rPr lang="en-US" altLang="zh-CN" sz="2400" b="0">
                <a:latin typeface="Times New Roman" pitchFamily="18" charset="0"/>
                <a:ea typeface="楷体_GB2312" pitchFamily="49" charset="-122"/>
              </a:rPr>
              <a:t>298 K</a:t>
            </a:r>
            <a:r>
              <a:rPr lang="zh-CN" altLang="en-US" sz="2400" b="0">
                <a:latin typeface="Times New Roman" pitchFamily="18" charset="0"/>
                <a:ea typeface="楷体_GB2312" pitchFamily="49" charset="-122"/>
              </a:rPr>
              <a:t>和</a:t>
            </a:r>
            <a:r>
              <a:rPr lang="en-US" altLang="zh-CN" sz="2400" b="0">
                <a:latin typeface="Times New Roman" pitchFamily="18" charset="0"/>
                <a:ea typeface="楷体_GB2312" pitchFamily="49" charset="-122"/>
              </a:rPr>
              <a:t>773 K</a:t>
            </a:r>
            <a:r>
              <a:rPr lang="zh-CN" altLang="en-US" sz="2400" b="0">
                <a:latin typeface="Times New Roman" pitchFamily="18" charset="0"/>
                <a:ea typeface="楷体_GB2312" pitchFamily="49" charset="-122"/>
              </a:rPr>
              <a:t>时反应速率各增加多少倍？设未采用催化剂时 </a:t>
            </a:r>
            <a:r>
              <a:rPr lang="en-US" altLang="zh-CN" sz="2400" b="0" i="1">
                <a:latin typeface="Times New Roman" pitchFamily="18" charset="0"/>
                <a:ea typeface="楷体_GB2312" pitchFamily="49" charset="-122"/>
              </a:rPr>
              <a:t>E</a:t>
            </a:r>
            <a:r>
              <a:rPr lang="en-US" altLang="zh-CN" sz="2400" b="0" baseline="-25000">
                <a:latin typeface="Times New Roman" pitchFamily="18" charset="0"/>
                <a:ea typeface="楷体_GB2312" pitchFamily="49" charset="-122"/>
              </a:rPr>
              <a:t>a1</a:t>
            </a:r>
            <a:r>
              <a:rPr lang="en-US" altLang="zh-CN" sz="2400" b="0">
                <a:latin typeface="Times New Roman" pitchFamily="18" charset="0"/>
                <a:ea typeface="楷体_GB2312" pitchFamily="49" charset="-122"/>
              </a:rPr>
              <a:t> = 254 kJ</a:t>
            </a:r>
            <a:r>
              <a:rPr lang="en-US" altLang="zh-CN" sz="2400" b="0" baseline="30000">
                <a:latin typeface="Times New Roman" pitchFamily="18" charset="0"/>
                <a:ea typeface="楷体_GB2312" pitchFamily="49" charset="-122"/>
              </a:rPr>
              <a:t>.</a:t>
            </a:r>
            <a:r>
              <a:rPr lang="en-US" altLang="zh-CN" sz="2400" b="0">
                <a:latin typeface="Times New Roman" pitchFamily="18" charset="0"/>
                <a:ea typeface="楷体_GB2312" pitchFamily="49" charset="-122"/>
              </a:rPr>
              <a:t>mol</a:t>
            </a:r>
            <a:r>
              <a:rPr lang="en-US" altLang="zh-CN" sz="2400" b="0" baseline="30000">
                <a:latin typeface="Times New Roman" pitchFamily="18" charset="0"/>
                <a:ea typeface="楷体_GB2312" pitchFamily="49" charset="-122"/>
              </a:rPr>
              <a:t>-1</a:t>
            </a:r>
            <a:r>
              <a:rPr lang="en-US" altLang="zh-CN" sz="2400" b="0">
                <a:latin typeface="Times New Roman" pitchFamily="18" charset="0"/>
                <a:ea typeface="楷体_GB2312" pitchFamily="49" charset="-122"/>
              </a:rPr>
              <a:t>,</a:t>
            </a:r>
            <a:r>
              <a:rPr lang="zh-CN" altLang="en-US" sz="2400" b="0">
                <a:latin typeface="Times New Roman" pitchFamily="18" charset="0"/>
                <a:ea typeface="楷体_GB2312" pitchFamily="49" charset="-122"/>
              </a:rPr>
              <a:t>采用催化剂后 </a:t>
            </a:r>
            <a:r>
              <a:rPr lang="en-US" altLang="zh-CN" sz="2400" b="0" i="1">
                <a:latin typeface="Times New Roman" pitchFamily="18" charset="0"/>
                <a:ea typeface="楷体_GB2312" pitchFamily="49" charset="-122"/>
              </a:rPr>
              <a:t>E</a:t>
            </a:r>
            <a:r>
              <a:rPr lang="en-US" altLang="zh-CN" sz="2400" b="0" baseline="-25000">
                <a:latin typeface="Times New Roman" pitchFamily="18" charset="0"/>
                <a:ea typeface="楷体_GB2312" pitchFamily="49" charset="-122"/>
              </a:rPr>
              <a:t>a2</a:t>
            </a:r>
            <a:r>
              <a:rPr lang="en-US" altLang="zh-CN" sz="2400" b="0">
                <a:latin typeface="Times New Roman" pitchFamily="18" charset="0"/>
                <a:ea typeface="楷体_GB2312" pitchFamily="49" charset="-122"/>
              </a:rPr>
              <a:t> = 146 kJ</a:t>
            </a:r>
            <a:r>
              <a:rPr lang="en-US" altLang="zh-CN" sz="2400" baseline="30000">
                <a:latin typeface="Times New Roman" pitchFamily="18" charset="0"/>
                <a:ea typeface="楷体_GB2312" pitchFamily="49" charset="-122"/>
              </a:rPr>
              <a:t>. </a:t>
            </a:r>
            <a:r>
              <a:rPr lang="en-US" altLang="zh-CN" sz="2400" b="0">
                <a:latin typeface="Times New Roman" pitchFamily="18" charset="0"/>
                <a:ea typeface="楷体_GB2312" pitchFamily="49" charset="-122"/>
              </a:rPr>
              <a:t>mol</a:t>
            </a:r>
            <a:r>
              <a:rPr lang="en-US" altLang="zh-CN" sz="2400" b="0" baseline="30000">
                <a:latin typeface="Times New Roman" pitchFamily="18" charset="0"/>
                <a:ea typeface="楷体_GB2312" pitchFamily="49" charset="-122"/>
              </a:rPr>
              <a:t>-1</a:t>
            </a:r>
            <a:r>
              <a:rPr lang="zh-CN" altLang="en-US" sz="2400" b="0">
                <a:latin typeface="Times New Roman" pitchFamily="18" charset="0"/>
                <a:ea typeface="楷体_GB2312" pitchFamily="49" charset="-122"/>
              </a:rPr>
              <a:t>。</a:t>
            </a:r>
          </a:p>
        </p:txBody>
      </p:sp>
      <p:sp>
        <p:nvSpPr>
          <p:cNvPr id="328712" name="Rectangle 8"/>
          <p:cNvSpPr>
            <a:spLocks noChangeArrowheads="1"/>
          </p:cNvSpPr>
          <p:nvPr/>
        </p:nvSpPr>
        <p:spPr bwMode="auto">
          <a:xfrm>
            <a:off x="425450" y="2098675"/>
            <a:ext cx="8453438" cy="822325"/>
          </a:xfrm>
          <a:prstGeom prst="rect">
            <a:avLst/>
          </a:prstGeom>
          <a:noFill/>
          <a:ln w="9525">
            <a:noFill/>
            <a:miter lim="800000"/>
            <a:headEnd/>
            <a:tailEnd/>
          </a:ln>
        </p:spPr>
        <p:txBody>
          <a:bodyPr>
            <a:spAutoFit/>
          </a:bodyPr>
          <a:lstStyle/>
          <a:p>
            <a:r>
              <a:rPr kumimoji="1" lang="zh-CN" altLang="en-US" sz="2400" dirty="0">
                <a:solidFill>
                  <a:schemeClr val="accent2"/>
                </a:solidFill>
                <a:latin typeface="宋体" charset="-122"/>
              </a:rPr>
              <a:t>解：</a:t>
            </a:r>
            <a:r>
              <a:rPr kumimoji="1" lang="zh-CN" altLang="en-US" sz="2400" b="0" dirty="0">
                <a:latin typeface="Times New Roman" pitchFamily="18" charset="0"/>
                <a:ea typeface="楷体_GB2312" pitchFamily="49" charset="-122"/>
              </a:rPr>
              <a:t>设指前因子 </a:t>
            </a:r>
            <a:r>
              <a:rPr kumimoji="1" lang="en-US" altLang="zh-CN" sz="2400" b="0" i="1" dirty="0">
                <a:latin typeface="Times New Roman" pitchFamily="18" charset="0"/>
                <a:ea typeface="楷体_GB2312" pitchFamily="49" charset="-122"/>
              </a:rPr>
              <a:t>A </a:t>
            </a:r>
            <a:r>
              <a:rPr kumimoji="1" lang="zh-CN" altLang="en-US" sz="2400" b="0" dirty="0">
                <a:latin typeface="Times New Roman" pitchFamily="18" charset="0"/>
                <a:ea typeface="楷体_GB2312" pitchFamily="49" charset="-122"/>
              </a:rPr>
              <a:t>不因采用铁催化剂而改变，则根据</a:t>
            </a:r>
            <a:r>
              <a:rPr lang="zh-CN" altLang="en-US" sz="2400" b="0" dirty="0">
                <a:latin typeface="Times New Roman" pitchFamily="18" charset="0"/>
                <a:ea typeface="楷体_GB2312" pitchFamily="49" charset="-122"/>
              </a:rPr>
              <a:t>阿仑尼乌斯公式 </a:t>
            </a:r>
            <a:r>
              <a:rPr lang="en-US" altLang="zh-CN" sz="2400" b="0" dirty="0">
                <a:latin typeface="Times New Roman" pitchFamily="18" charset="0"/>
                <a:ea typeface="楷体_GB2312" pitchFamily="49" charset="-122"/>
              </a:rPr>
              <a:t>(2.35b) </a:t>
            </a:r>
            <a:r>
              <a:rPr lang="zh-CN" altLang="en-US" sz="2400" b="0" dirty="0">
                <a:latin typeface="Times New Roman" pitchFamily="18" charset="0"/>
                <a:ea typeface="楷体_GB2312" pitchFamily="49" charset="-122"/>
              </a:rPr>
              <a:t>式可得：</a:t>
            </a:r>
          </a:p>
        </p:txBody>
      </p:sp>
      <p:graphicFrame>
        <p:nvGraphicFramePr>
          <p:cNvPr id="328713" name="Object 9"/>
          <p:cNvGraphicFramePr>
            <a:graphicFrameLocks noChangeAspect="1"/>
          </p:cNvGraphicFramePr>
          <p:nvPr/>
        </p:nvGraphicFramePr>
        <p:xfrm>
          <a:off x="1142976" y="3286124"/>
          <a:ext cx="2787650" cy="787400"/>
        </p:xfrm>
        <a:graphic>
          <a:graphicData uri="http://schemas.openxmlformats.org/presentationml/2006/ole">
            <p:oleObj spid="_x0000_s851970" name="Equation" r:id="rId4" imgW="1574640" imgH="444240" progId="Equation.3">
              <p:embed/>
            </p:oleObj>
          </a:graphicData>
        </a:graphic>
      </p:graphicFrame>
      <p:graphicFrame>
        <p:nvGraphicFramePr>
          <p:cNvPr id="328714" name="Object 10"/>
          <p:cNvGraphicFramePr>
            <a:graphicFrameLocks noChangeAspect="1"/>
          </p:cNvGraphicFramePr>
          <p:nvPr/>
        </p:nvGraphicFramePr>
        <p:xfrm>
          <a:off x="1000100" y="3929066"/>
          <a:ext cx="4921250" cy="819150"/>
        </p:xfrm>
        <a:graphic>
          <a:graphicData uri="http://schemas.openxmlformats.org/presentationml/2006/ole">
            <p:oleObj spid="_x0000_s851971" name="Equation" r:id="rId5" imgW="2768400" imgH="457200" progId="Equation.DSMT4">
              <p:embed/>
            </p:oleObj>
          </a:graphicData>
        </a:graphic>
      </p:graphicFrame>
      <p:graphicFrame>
        <p:nvGraphicFramePr>
          <p:cNvPr id="328715" name="Object 11"/>
          <p:cNvGraphicFramePr>
            <a:graphicFrameLocks noChangeAspect="1"/>
          </p:cNvGraphicFramePr>
          <p:nvPr/>
        </p:nvGraphicFramePr>
        <p:xfrm>
          <a:off x="1214414" y="4500570"/>
          <a:ext cx="1762125" cy="862013"/>
        </p:xfrm>
        <a:graphic>
          <a:graphicData uri="http://schemas.openxmlformats.org/presentationml/2006/ole">
            <p:oleObj spid="_x0000_s851972" name="Equation" r:id="rId6" imgW="888840" imgH="431640" progId="Equation.3">
              <p:embed/>
            </p:oleObj>
          </a:graphicData>
        </a:graphic>
      </p:graphicFrame>
      <p:sp>
        <p:nvSpPr>
          <p:cNvPr id="328716" name="Rectangle 12"/>
          <p:cNvSpPr>
            <a:spLocks noChangeArrowheads="1"/>
          </p:cNvSpPr>
          <p:nvPr/>
        </p:nvSpPr>
        <p:spPr bwMode="auto">
          <a:xfrm>
            <a:off x="4143372" y="3429000"/>
            <a:ext cx="3108325" cy="457200"/>
          </a:xfrm>
          <a:prstGeom prst="rect">
            <a:avLst/>
          </a:prstGeom>
          <a:noFill/>
          <a:ln w="9525">
            <a:noFill/>
            <a:miter lim="800000"/>
            <a:headEnd/>
            <a:tailEnd/>
          </a:ln>
        </p:spPr>
        <p:txBody>
          <a:bodyPr wrap="none">
            <a:spAutoFit/>
          </a:bodyPr>
          <a:lstStyle/>
          <a:p>
            <a:r>
              <a:rPr lang="zh-CN" altLang="en-US" sz="2400" b="0" dirty="0">
                <a:latin typeface="宋体" charset="-122"/>
                <a:ea typeface="楷体_GB2312" pitchFamily="49" charset="-122"/>
              </a:rPr>
              <a:t>当</a:t>
            </a:r>
            <a:r>
              <a:rPr lang="zh-CN" altLang="en-US" sz="2400" b="0" dirty="0">
                <a:latin typeface="宋体" charset="-122"/>
                <a:ea typeface="华文新魏" pitchFamily="2" charset="-122"/>
              </a:rPr>
              <a:t> </a:t>
            </a:r>
            <a:r>
              <a:rPr lang="en-US" altLang="zh-CN" sz="2400" b="0" i="1" dirty="0">
                <a:latin typeface="Times New Roman" pitchFamily="18" charset="0"/>
                <a:ea typeface="华文新魏" pitchFamily="2" charset="-122"/>
              </a:rPr>
              <a:t>T</a:t>
            </a:r>
            <a:r>
              <a:rPr lang="en-US" altLang="zh-CN" sz="2400" b="0" dirty="0">
                <a:latin typeface="Times New Roman" pitchFamily="18" charset="0"/>
                <a:ea typeface="华文新魏" pitchFamily="2" charset="-122"/>
              </a:rPr>
              <a:t> = 298 K</a:t>
            </a:r>
            <a:r>
              <a:rPr lang="zh-CN" altLang="en-US" sz="2400" b="0" dirty="0">
                <a:latin typeface="宋体" charset="-122"/>
                <a:ea typeface="华文新魏" pitchFamily="2" charset="-122"/>
              </a:rPr>
              <a:t>，</a:t>
            </a:r>
            <a:r>
              <a:rPr lang="zh-CN" altLang="en-US" sz="2400" b="0" dirty="0">
                <a:latin typeface="宋体" charset="-122"/>
                <a:ea typeface="楷体_GB2312" pitchFamily="49" charset="-122"/>
              </a:rPr>
              <a:t>可得</a:t>
            </a:r>
            <a:r>
              <a:rPr lang="zh-CN" altLang="en-US" sz="2400" b="0" dirty="0">
                <a:latin typeface="宋体" charset="-122"/>
                <a:ea typeface="华文新魏" pitchFamily="2" charset="-122"/>
              </a:rPr>
              <a:t>：</a:t>
            </a:r>
          </a:p>
        </p:txBody>
      </p:sp>
      <p:sp>
        <p:nvSpPr>
          <p:cNvPr id="328717" name="Rectangle 13"/>
          <p:cNvSpPr>
            <a:spLocks noChangeArrowheads="1"/>
          </p:cNvSpPr>
          <p:nvPr/>
        </p:nvSpPr>
        <p:spPr bwMode="auto">
          <a:xfrm>
            <a:off x="500034" y="5286388"/>
            <a:ext cx="8010525" cy="457200"/>
          </a:xfrm>
          <a:prstGeom prst="rect">
            <a:avLst/>
          </a:prstGeom>
          <a:noFill/>
          <a:ln w="9525">
            <a:noFill/>
            <a:miter lim="800000"/>
            <a:headEnd/>
            <a:tailEnd/>
          </a:ln>
        </p:spPr>
        <p:txBody>
          <a:bodyPr wrap="none">
            <a:spAutoFit/>
          </a:bodyPr>
          <a:lstStyle/>
          <a:p>
            <a:r>
              <a:rPr lang="zh-CN" altLang="en-US" sz="2400" b="0" dirty="0">
                <a:latin typeface="Times New Roman" pitchFamily="18" charset="0"/>
                <a:ea typeface="楷体_GB2312" pitchFamily="49" charset="-122"/>
              </a:rPr>
              <a:t>如果 </a:t>
            </a:r>
            <a:r>
              <a:rPr lang="en-US" altLang="zh-CN" sz="2400" b="0" i="1" dirty="0">
                <a:latin typeface="Times New Roman" pitchFamily="18" charset="0"/>
                <a:ea typeface="楷体_GB2312" pitchFamily="49" charset="-122"/>
              </a:rPr>
              <a:t>T</a:t>
            </a:r>
            <a:r>
              <a:rPr lang="en-US" altLang="zh-CN" sz="2400" b="0" dirty="0">
                <a:latin typeface="Times New Roman" pitchFamily="18" charset="0"/>
                <a:ea typeface="楷体_GB2312" pitchFamily="49" charset="-122"/>
              </a:rPr>
              <a:t> = 773 K(</a:t>
            </a:r>
            <a:r>
              <a:rPr lang="zh-CN" altLang="en-US" sz="2400" b="0" dirty="0">
                <a:latin typeface="Times New Roman" pitchFamily="18" charset="0"/>
                <a:ea typeface="楷体_GB2312" pitchFamily="49" charset="-122"/>
              </a:rPr>
              <a:t>工业生产中合成氨反应时的温度），可得：</a:t>
            </a:r>
          </a:p>
        </p:txBody>
      </p:sp>
      <p:graphicFrame>
        <p:nvGraphicFramePr>
          <p:cNvPr id="328718" name="Object 14"/>
          <p:cNvGraphicFramePr>
            <a:graphicFrameLocks noChangeAspect="1"/>
          </p:cNvGraphicFramePr>
          <p:nvPr/>
        </p:nvGraphicFramePr>
        <p:xfrm>
          <a:off x="1000100" y="5715016"/>
          <a:ext cx="1703387" cy="862013"/>
        </p:xfrm>
        <a:graphic>
          <a:graphicData uri="http://schemas.openxmlformats.org/presentationml/2006/ole">
            <p:oleObj spid="_x0000_s851973" name="Equation" r:id="rId7" imgW="863280" imgH="431640" progId="Equation.3">
              <p:embed/>
            </p:oleObj>
          </a:graphicData>
        </a:graphic>
      </p:graphicFrame>
      <p:graphicFrame>
        <p:nvGraphicFramePr>
          <p:cNvPr id="851974" name="Object 3"/>
          <p:cNvGraphicFramePr>
            <a:graphicFrameLocks noChangeAspect="1"/>
          </p:cNvGraphicFramePr>
          <p:nvPr/>
        </p:nvGraphicFramePr>
        <p:xfrm>
          <a:off x="3500430" y="2500306"/>
          <a:ext cx="3929090" cy="868632"/>
        </p:xfrm>
        <a:graphic>
          <a:graphicData uri="http://schemas.openxmlformats.org/presentationml/2006/ole">
            <p:oleObj spid="_x0000_s851974" name="Equation" r:id="rId8" imgW="1892160" imgH="4190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8711"/>
                                        </p:tgtEl>
                                        <p:attrNameLst>
                                          <p:attrName>style.visibility</p:attrName>
                                        </p:attrNameLst>
                                      </p:cBhvr>
                                      <p:to>
                                        <p:strVal val="visible"/>
                                      </p:to>
                                    </p:set>
                                    <p:animEffect transition="in" filter="barn(outVertical)">
                                      <p:cBhvr>
                                        <p:cTn id="7" dur="500"/>
                                        <p:tgtEl>
                                          <p:spTgt spid="3287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8712"/>
                                        </p:tgtEl>
                                        <p:attrNameLst>
                                          <p:attrName>style.visibility</p:attrName>
                                        </p:attrNameLst>
                                      </p:cBhvr>
                                      <p:to>
                                        <p:strVal val="visible"/>
                                      </p:to>
                                    </p:set>
                                    <p:animEffect transition="in" filter="barn(outVertical)">
                                      <p:cBhvr>
                                        <p:cTn id="12" dur="500"/>
                                        <p:tgtEl>
                                          <p:spTgt spid="3287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51974"/>
                                        </p:tgtEl>
                                        <p:attrNameLst>
                                          <p:attrName>style.visibility</p:attrName>
                                        </p:attrNameLst>
                                      </p:cBhvr>
                                      <p:to>
                                        <p:strVal val="visible"/>
                                      </p:to>
                                    </p:set>
                                    <p:animEffect transition="in" filter="blinds(horizontal)">
                                      <p:cBhvr>
                                        <p:cTn id="17" dur="500"/>
                                        <p:tgtEl>
                                          <p:spTgt spid="85197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328713"/>
                                        </p:tgtEl>
                                        <p:attrNameLst>
                                          <p:attrName>style.visibility</p:attrName>
                                        </p:attrNameLst>
                                      </p:cBhvr>
                                      <p:to>
                                        <p:strVal val="visible"/>
                                      </p:to>
                                    </p:set>
                                    <p:animEffect transition="in" filter="barn(outVertical)">
                                      <p:cBhvr>
                                        <p:cTn id="22" dur="500"/>
                                        <p:tgtEl>
                                          <p:spTgt spid="328713"/>
                                        </p:tgtEl>
                                      </p:cBhvr>
                                    </p:animEffect>
                                  </p:childTnLst>
                                </p:cTn>
                              </p:par>
                            </p:childTnLst>
                          </p:cTn>
                        </p:par>
                        <p:par>
                          <p:cTn id="23" fill="hold">
                            <p:stCondLst>
                              <p:cond delay="500"/>
                            </p:stCondLst>
                            <p:childTnLst>
                              <p:par>
                                <p:cTn id="24" presetID="16" presetClass="entr" presetSubtype="37" fill="hold" grpId="0" nodeType="afterEffect">
                                  <p:stCondLst>
                                    <p:cond delay="0"/>
                                  </p:stCondLst>
                                  <p:childTnLst>
                                    <p:set>
                                      <p:cBhvr>
                                        <p:cTn id="25" dur="1" fill="hold">
                                          <p:stCondLst>
                                            <p:cond delay="0"/>
                                          </p:stCondLst>
                                        </p:cTn>
                                        <p:tgtEl>
                                          <p:spTgt spid="328716"/>
                                        </p:tgtEl>
                                        <p:attrNameLst>
                                          <p:attrName>style.visibility</p:attrName>
                                        </p:attrNameLst>
                                      </p:cBhvr>
                                      <p:to>
                                        <p:strVal val="visible"/>
                                      </p:to>
                                    </p:set>
                                    <p:animEffect transition="in" filter="barn(outVertical)">
                                      <p:cBhvr>
                                        <p:cTn id="26" dur="500"/>
                                        <p:tgtEl>
                                          <p:spTgt spid="32871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328714"/>
                                        </p:tgtEl>
                                        <p:attrNameLst>
                                          <p:attrName>style.visibility</p:attrName>
                                        </p:attrNameLst>
                                      </p:cBhvr>
                                      <p:to>
                                        <p:strVal val="visible"/>
                                      </p:to>
                                    </p:set>
                                    <p:animEffect transition="in" filter="barn(outVertical)">
                                      <p:cBhvr>
                                        <p:cTn id="31" dur="500"/>
                                        <p:tgtEl>
                                          <p:spTgt spid="32871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328715"/>
                                        </p:tgtEl>
                                        <p:attrNameLst>
                                          <p:attrName>style.visibility</p:attrName>
                                        </p:attrNameLst>
                                      </p:cBhvr>
                                      <p:to>
                                        <p:strVal val="visible"/>
                                      </p:to>
                                    </p:set>
                                    <p:animEffect transition="in" filter="barn(outVertical)">
                                      <p:cBhvr>
                                        <p:cTn id="36" dur="500"/>
                                        <p:tgtEl>
                                          <p:spTgt spid="328715"/>
                                        </p:tgtEl>
                                      </p:cBhvr>
                                    </p:animEffect>
                                  </p:childTnLst>
                                </p:cTn>
                              </p:par>
                            </p:childTnLst>
                          </p:cTn>
                        </p:par>
                        <p:par>
                          <p:cTn id="37" fill="hold">
                            <p:stCondLst>
                              <p:cond delay="500"/>
                            </p:stCondLst>
                            <p:childTnLst>
                              <p:par>
                                <p:cTn id="38" presetID="16" presetClass="entr" presetSubtype="37" fill="hold" grpId="0" nodeType="afterEffect">
                                  <p:stCondLst>
                                    <p:cond delay="0"/>
                                  </p:stCondLst>
                                  <p:childTnLst>
                                    <p:set>
                                      <p:cBhvr>
                                        <p:cTn id="39" dur="1" fill="hold">
                                          <p:stCondLst>
                                            <p:cond delay="0"/>
                                          </p:stCondLst>
                                        </p:cTn>
                                        <p:tgtEl>
                                          <p:spTgt spid="328717"/>
                                        </p:tgtEl>
                                        <p:attrNameLst>
                                          <p:attrName>style.visibility</p:attrName>
                                        </p:attrNameLst>
                                      </p:cBhvr>
                                      <p:to>
                                        <p:strVal val="visible"/>
                                      </p:to>
                                    </p:set>
                                    <p:animEffect transition="in" filter="barn(outVertical)">
                                      <p:cBhvr>
                                        <p:cTn id="40" dur="500"/>
                                        <p:tgtEl>
                                          <p:spTgt spid="328717"/>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328718"/>
                                        </p:tgtEl>
                                        <p:attrNameLst>
                                          <p:attrName>style.visibility</p:attrName>
                                        </p:attrNameLst>
                                      </p:cBhvr>
                                      <p:to>
                                        <p:strVal val="visible"/>
                                      </p:to>
                                    </p:set>
                                    <p:animEffect transition="in" filter="barn(outVertical)">
                                      <p:cBhvr>
                                        <p:cTn id="45" dur="500"/>
                                        <p:tgtEl>
                                          <p:spTgt spid="328718"/>
                                        </p:tgtEl>
                                      </p:cBhvr>
                                    </p:animEffect>
                                  </p:childTnLst>
                                </p:cTn>
                              </p:par>
                            </p:childTnLst>
                          </p:cTn>
                        </p:par>
                        <p:par>
                          <p:cTn id="46" fill="hold">
                            <p:stCondLst>
                              <p:cond delay="500"/>
                            </p:stCondLst>
                            <p:childTnLst>
                              <p:par>
                                <p:cTn id="47" presetID="23" presetClass="entr" presetSubtype="16" fill="hold" nodeType="afterEffect">
                                  <p:stCondLst>
                                    <p:cond delay="0"/>
                                  </p:stCondLst>
                                  <p:childTnLst>
                                    <p:set>
                                      <p:cBhvr>
                                        <p:cTn id="48" dur="1" fill="hold">
                                          <p:stCondLst>
                                            <p:cond delay="0"/>
                                          </p:stCondLst>
                                        </p:cTn>
                                        <p:tgtEl>
                                          <p:spTgt spid="851974"/>
                                        </p:tgtEl>
                                        <p:attrNameLst>
                                          <p:attrName>style.visibility</p:attrName>
                                        </p:attrNameLst>
                                      </p:cBhvr>
                                      <p:to>
                                        <p:strVal val="visible"/>
                                      </p:to>
                                    </p:set>
                                    <p:anim calcmode="lin" valueType="num">
                                      <p:cBhvr>
                                        <p:cTn id="49" dur="500" fill="hold"/>
                                        <p:tgtEl>
                                          <p:spTgt spid="851974"/>
                                        </p:tgtEl>
                                        <p:attrNameLst>
                                          <p:attrName>ppt_w</p:attrName>
                                        </p:attrNameLst>
                                      </p:cBhvr>
                                      <p:tavLst>
                                        <p:tav tm="0">
                                          <p:val>
                                            <p:fltVal val="0"/>
                                          </p:val>
                                        </p:tav>
                                        <p:tav tm="100000">
                                          <p:val>
                                            <p:strVal val="#ppt_w"/>
                                          </p:val>
                                        </p:tav>
                                      </p:tavLst>
                                    </p:anim>
                                    <p:anim calcmode="lin" valueType="num">
                                      <p:cBhvr>
                                        <p:cTn id="50" dur="500" fill="hold"/>
                                        <p:tgtEl>
                                          <p:spTgt spid="8519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1" grpId="0" autoUpdateAnimBg="0"/>
      <p:bldP spid="328712" grpId="0" autoUpdateAnimBg="0"/>
      <p:bldP spid="328716" grpId="0" autoUpdateAnimBg="0"/>
      <p:bldP spid="328717" grpId="0"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ChangeArrowheads="1"/>
          </p:cNvSpPr>
          <p:nvPr/>
        </p:nvSpPr>
        <p:spPr bwMode="auto">
          <a:xfrm>
            <a:off x="1143000" y="211138"/>
            <a:ext cx="3041650" cy="519112"/>
          </a:xfrm>
          <a:prstGeom prst="rect">
            <a:avLst/>
          </a:prstGeom>
          <a:noFill/>
          <a:ln w="9525">
            <a:noFill/>
            <a:miter lim="800000"/>
            <a:headEnd/>
            <a:tailEnd/>
          </a:ln>
        </p:spPr>
        <p:txBody>
          <a:bodyPr wrap="none">
            <a:spAutoFit/>
          </a:bodyPr>
          <a:lstStyle/>
          <a:p>
            <a:r>
              <a:rPr lang="zh-CN" altLang="en-US" sz="2800">
                <a:solidFill>
                  <a:schemeClr val="accent2"/>
                </a:solidFill>
                <a:latin typeface="楷体_GB2312" pitchFamily="49" charset="-122"/>
                <a:ea typeface="楷体_GB2312" pitchFamily="49" charset="-122"/>
              </a:rPr>
              <a:t>催化剂的主要特征</a:t>
            </a:r>
          </a:p>
        </p:txBody>
      </p:sp>
      <p:sp>
        <p:nvSpPr>
          <p:cNvPr id="329731" name="Rectangle 3"/>
          <p:cNvSpPr>
            <a:spLocks noChangeArrowheads="1"/>
          </p:cNvSpPr>
          <p:nvPr/>
        </p:nvSpPr>
        <p:spPr bwMode="auto">
          <a:xfrm>
            <a:off x="785786" y="1142984"/>
            <a:ext cx="7442200" cy="2677656"/>
          </a:xfrm>
          <a:prstGeom prst="rect">
            <a:avLst/>
          </a:prstGeom>
          <a:noFill/>
          <a:ln w="9525">
            <a:noFill/>
            <a:miter lim="800000"/>
            <a:headEnd/>
            <a:tailEnd/>
          </a:ln>
        </p:spPr>
        <p:txBody>
          <a:bodyPr wrap="square">
            <a:spAutoFit/>
          </a:bodyPr>
          <a:lstStyle/>
          <a:p>
            <a:pPr>
              <a:spcBef>
                <a:spcPct val="50000"/>
              </a:spcBef>
            </a:pPr>
            <a:r>
              <a:rPr lang="zh-CN" altLang="en-US" sz="2400" b="0" dirty="0">
                <a:latin typeface="楷体_GB2312" pitchFamily="49" charset="-122"/>
                <a:ea typeface="楷体_GB2312" pitchFamily="49" charset="-122"/>
              </a:rPr>
              <a:t>（</a:t>
            </a:r>
            <a:r>
              <a:rPr lang="en-US" altLang="zh-CN" sz="2400" b="0" dirty="0">
                <a:latin typeface="楷体_GB2312" pitchFamily="49" charset="-122"/>
                <a:ea typeface="楷体_GB2312" pitchFamily="49" charset="-122"/>
              </a:rPr>
              <a:t>1</a:t>
            </a:r>
            <a:r>
              <a:rPr lang="zh-CN" altLang="en-US" sz="2400" b="0" dirty="0" smtClean="0">
                <a:latin typeface="楷体_GB2312" pitchFamily="49" charset="-122"/>
                <a:ea typeface="楷体_GB2312" pitchFamily="49" charset="-122"/>
              </a:rPr>
              <a:t>）</a:t>
            </a:r>
            <a:r>
              <a:rPr lang="zh-CN" altLang="en-US" sz="2400" dirty="0" smtClean="0">
                <a:latin typeface="Arial Narrow" pitchFamily="34" charset="0"/>
              </a:rPr>
              <a:t>只能对热力学上可能发生的反应起作用；</a:t>
            </a:r>
            <a:endParaRPr lang="en-US" altLang="zh-CN" sz="2400" b="0" dirty="0" smtClean="0">
              <a:latin typeface="楷体_GB2312" pitchFamily="49" charset="-122"/>
              <a:ea typeface="楷体_GB2312" pitchFamily="49" charset="-122"/>
            </a:endParaRPr>
          </a:p>
          <a:p>
            <a:pPr>
              <a:spcBef>
                <a:spcPct val="50000"/>
              </a:spcBef>
            </a:pPr>
            <a:r>
              <a:rPr lang="en-US" altLang="zh-CN" sz="2400" b="0" dirty="0" smtClean="0">
                <a:latin typeface="楷体_GB2312" pitchFamily="49" charset="-122"/>
                <a:ea typeface="楷体_GB2312" pitchFamily="49" charset="-122"/>
              </a:rPr>
              <a:t>(2)</a:t>
            </a:r>
            <a:r>
              <a:rPr lang="zh-CN" altLang="en-US" sz="2400" b="0" dirty="0" smtClean="0">
                <a:latin typeface="楷体_GB2312" pitchFamily="49" charset="-122"/>
                <a:ea typeface="楷体_GB2312" pitchFamily="49" charset="-122"/>
              </a:rPr>
              <a:t>改变</a:t>
            </a:r>
            <a:r>
              <a:rPr lang="zh-CN" altLang="en-US" sz="2400" b="0" dirty="0">
                <a:latin typeface="楷体_GB2312" pitchFamily="49" charset="-122"/>
                <a:ea typeface="楷体_GB2312" pitchFamily="49" charset="-122"/>
              </a:rPr>
              <a:t>反应途径，降低活化能，使反应速率增大</a:t>
            </a:r>
          </a:p>
          <a:p>
            <a:pPr>
              <a:spcBef>
                <a:spcPct val="50000"/>
              </a:spcBef>
            </a:pPr>
            <a:r>
              <a:rPr lang="zh-CN" altLang="en-US" sz="2400" b="0" dirty="0" smtClean="0">
                <a:latin typeface="楷体_GB2312" pitchFamily="49" charset="-122"/>
                <a:ea typeface="楷体_GB2312" pitchFamily="49" charset="-122"/>
              </a:rPr>
              <a:t>（</a:t>
            </a:r>
            <a:r>
              <a:rPr lang="en-US" altLang="zh-CN" sz="2400" b="0" dirty="0" smtClean="0">
                <a:latin typeface="楷体_GB2312" pitchFamily="49" charset="-122"/>
                <a:ea typeface="楷体_GB2312" pitchFamily="49" charset="-122"/>
              </a:rPr>
              <a:t>3</a:t>
            </a:r>
            <a:r>
              <a:rPr lang="zh-CN" altLang="en-US" sz="2400" b="0" dirty="0" smtClean="0">
                <a:latin typeface="楷体_GB2312" pitchFamily="49" charset="-122"/>
                <a:ea typeface="楷体_GB2312" pitchFamily="49" charset="-122"/>
              </a:rPr>
              <a:t>）</a:t>
            </a:r>
            <a:r>
              <a:rPr lang="zh-CN" altLang="en-US" sz="2400" dirty="0">
                <a:solidFill>
                  <a:srgbClr val="0000FF"/>
                </a:solidFill>
                <a:latin typeface="楷体_GB2312" pitchFamily="49" charset="-122"/>
                <a:ea typeface="楷体_GB2312" pitchFamily="49" charset="-122"/>
              </a:rPr>
              <a:t>只能改变达到平衡的时间而不能改变平衡的状态</a:t>
            </a:r>
          </a:p>
          <a:p>
            <a:pPr>
              <a:spcBef>
                <a:spcPct val="50000"/>
              </a:spcBef>
            </a:pPr>
            <a:r>
              <a:rPr lang="zh-CN" altLang="en-US" sz="2400" b="0" dirty="0" smtClean="0">
                <a:latin typeface="楷体_GB2312" pitchFamily="49" charset="-122"/>
                <a:ea typeface="楷体_GB2312" pitchFamily="49" charset="-122"/>
              </a:rPr>
              <a:t>（</a:t>
            </a:r>
            <a:r>
              <a:rPr lang="en-US" altLang="zh-CN" sz="2400" b="0" dirty="0" smtClean="0">
                <a:latin typeface="楷体_GB2312" pitchFamily="49" charset="-122"/>
                <a:ea typeface="楷体_GB2312" pitchFamily="49" charset="-122"/>
              </a:rPr>
              <a:t>4</a:t>
            </a:r>
            <a:r>
              <a:rPr lang="zh-CN" altLang="en-US" sz="2400" b="0" dirty="0" smtClean="0">
                <a:latin typeface="楷体_GB2312" pitchFamily="49" charset="-122"/>
                <a:ea typeface="楷体_GB2312" pitchFamily="49" charset="-122"/>
              </a:rPr>
              <a:t>）</a:t>
            </a:r>
            <a:r>
              <a:rPr lang="zh-CN" altLang="en-US" sz="2400" b="0" dirty="0">
                <a:latin typeface="楷体_GB2312" pitchFamily="49" charset="-122"/>
                <a:ea typeface="楷体_GB2312" pitchFamily="49" charset="-122"/>
              </a:rPr>
              <a:t>有特殊的选择性</a:t>
            </a:r>
          </a:p>
          <a:p>
            <a:pPr>
              <a:spcBef>
                <a:spcPct val="50000"/>
              </a:spcBef>
            </a:pPr>
            <a:r>
              <a:rPr lang="zh-CN" altLang="en-US" sz="2400" b="0" dirty="0" smtClean="0">
                <a:latin typeface="楷体_GB2312" pitchFamily="49" charset="-122"/>
                <a:ea typeface="楷体_GB2312" pitchFamily="49" charset="-122"/>
              </a:rPr>
              <a:t>（</a:t>
            </a:r>
            <a:r>
              <a:rPr lang="en-US" altLang="zh-CN" sz="2400" b="0" dirty="0" smtClean="0">
                <a:latin typeface="楷体_GB2312" pitchFamily="49" charset="-122"/>
                <a:ea typeface="楷体_GB2312" pitchFamily="49" charset="-122"/>
              </a:rPr>
              <a:t>5</a:t>
            </a:r>
            <a:r>
              <a:rPr lang="zh-CN" altLang="en-US" sz="2400" b="0" dirty="0" smtClean="0">
                <a:latin typeface="楷体_GB2312" pitchFamily="49" charset="-122"/>
                <a:ea typeface="楷体_GB2312" pitchFamily="49" charset="-122"/>
              </a:rPr>
              <a:t>）</a:t>
            </a:r>
            <a:r>
              <a:rPr lang="zh-CN" altLang="en-US" sz="2400" b="0" dirty="0">
                <a:latin typeface="楷体_GB2312" pitchFamily="49" charset="-122"/>
                <a:ea typeface="楷体_GB2312" pitchFamily="49" charset="-122"/>
              </a:rPr>
              <a:t>对某些杂质特别敏感</a:t>
            </a:r>
          </a:p>
        </p:txBody>
      </p:sp>
      <p:sp>
        <p:nvSpPr>
          <p:cNvPr id="329732" name="Text Box 4"/>
          <p:cNvSpPr txBox="1">
            <a:spLocks noChangeArrowheads="1"/>
          </p:cNvSpPr>
          <p:nvPr/>
        </p:nvSpPr>
        <p:spPr bwMode="auto">
          <a:xfrm>
            <a:off x="1071538" y="4143380"/>
            <a:ext cx="7645400" cy="2100262"/>
          </a:xfrm>
          <a:prstGeom prst="rect">
            <a:avLst/>
          </a:prstGeom>
          <a:noFill/>
          <a:ln w="9525">
            <a:noFill/>
            <a:miter lim="800000"/>
            <a:headEnd/>
            <a:tailEnd/>
          </a:ln>
        </p:spPr>
        <p:txBody>
          <a:bodyPr>
            <a:spAutoFit/>
          </a:bodyPr>
          <a:lstStyle/>
          <a:p>
            <a:pPr>
              <a:spcBef>
                <a:spcPct val="50000"/>
              </a:spcBef>
            </a:pPr>
            <a:r>
              <a:rPr kumimoji="1" lang="zh-CN" altLang="en-US" sz="2400" b="0" dirty="0">
                <a:solidFill>
                  <a:schemeClr val="accent2"/>
                </a:solidFill>
                <a:latin typeface="Times New Roman" pitchFamily="18" charset="0"/>
                <a:ea typeface="楷体_GB2312" pitchFamily="49" charset="-122"/>
              </a:rPr>
              <a:t>助催化剂</a:t>
            </a:r>
            <a:r>
              <a:rPr kumimoji="1" lang="zh-CN" altLang="en-US" sz="2400" b="0" dirty="0">
                <a:latin typeface="Times New Roman" pitchFamily="18" charset="0"/>
                <a:ea typeface="楷体_GB2312" pitchFamily="49" charset="-122"/>
              </a:rPr>
              <a:t/>
            </a:r>
            <a:br>
              <a:rPr kumimoji="1" lang="zh-CN" altLang="en-US" sz="2400" b="0" dirty="0">
                <a:latin typeface="Times New Roman" pitchFamily="18" charset="0"/>
                <a:ea typeface="楷体_GB2312" pitchFamily="49" charset="-122"/>
              </a:rPr>
            </a:br>
            <a:r>
              <a:rPr kumimoji="1" lang="zh-CN" altLang="en-US" sz="2400" b="0" dirty="0">
                <a:latin typeface="Times New Roman" pitchFamily="18" charset="0"/>
                <a:ea typeface="楷体_GB2312" pitchFamily="49" charset="-122"/>
              </a:rPr>
              <a:t>    </a:t>
            </a:r>
            <a:r>
              <a:rPr lang="zh-CN" altLang="en-US" sz="2400" b="0" dirty="0">
                <a:latin typeface="Times New Roman" pitchFamily="18" charset="0"/>
                <a:ea typeface="楷体_GB2312" pitchFamily="49" charset="-122"/>
              </a:rPr>
              <a:t>合成氨的铁催化剂</a:t>
            </a:r>
            <a:r>
              <a:rPr lang="en-US" altLang="zh-CN" sz="2400" b="0" i="1" dirty="0">
                <a:latin typeface="Times New Roman" pitchFamily="18" charset="0"/>
                <a:cs typeface="Times New Roman" pitchFamily="18" charset="0"/>
              </a:rPr>
              <a:t>α</a:t>
            </a:r>
            <a:r>
              <a:rPr lang="en-US" altLang="zh-CN" sz="2400" b="0" dirty="0">
                <a:latin typeface="Times New Roman" pitchFamily="18" charset="0"/>
                <a:cs typeface="Times New Roman" pitchFamily="18" charset="0"/>
              </a:rPr>
              <a:t>-</a:t>
            </a:r>
            <a:r>
              <a:rPr lang="en-US" altLang="zh-CN" sz="2400" b="0" dirty="0">
                <a:latin typeface="Times New Roman" pitchFamily="18" charset="0"/>
                <a:ea typeface="楷体_GB2312" pitchFamily="49" charset="-122"/>
              </a:rPr>
              <a:t>Fe — Al</a:t>
            </a:r>
            <a:r>
              <a:rPr lang="en-US" altLang="zh-CN" sz="2400" b="0" baseline="-30000" dirty="0">
                <a:latin typeface="Times New Roman" pitchFamily="18" charset="0"/>
                <a:ea typeface="楷体_GB2312" pitchFamily="49" charset="-122"/>
              </a:rPr>
              <a:t>2</a:t>
            </a:r>
            <a:r>
              <a:rPr lang="en-US" altLang="zh-CN" sz="2400" b="0" dirty="0">
                <a:latin typeface="Times New Roman" pitchFamily="18" charset="0"/>
                <a:ea typeface="楷体_GB2312" pitchFamily="49" charset="-122"/>
              </a:rPr>
              <a:t>O</a:t>
            </a:r>
            <a:r>
              <a:rPr lang="en-US" altLang="zh-CN" sz="2400" b="0" baseline="-30000" dirty="0">
                <a:latin typeface="Times New Roman" pitchFamily="18" charset="0"/>
                <a:ea typeface="楷体_GB2312" pitchFamily="49" charset="-122"/>
              </a:rPr>
              <a:t>3 </a:t>
            </a:r>
            <a:r>
              <a:rPr lang="en-US" altLang="zh-CN" sz="2400" b="0" dirty="0">
                <a:latin typeface="Times New Roman" pitchFamily="18" charset="0"/>
                <a:ea typeface="楷体_GB2312" pitchFamily="49" charset="-122"/>
              </a:rPr>
              <a:t>— K</a:t>
            </a:r>
            <a:r>
              <a:rPr lang="en-US" altLang="zh-CN" sz="2400" b="0" baseline="-30000" dirty="0">
                <a:latin typeface="Times New Roman" pitchFamily="18" charset="0"/>
                <a:ea typeface="楷体_GB2312" pitchFamily="49" charset="-122"/>
              </a:rPr>
              <a:t>2</a:t>
            </a:r>
            <a:r>
              <a:rPr lang="en-US" altLang="zh-CN" sz="2400" b="0" dirty="0">
                <a:latin typeface="Times New Roman" pitchFamily="18" charset="0"/>
                <a:ea typeface="楷体_GB2312" pitchFamily="49" charset="-122"/>
              </a:rPr>
              <a:t>O</a:t>
            </a:r>
            <a:r>
              <a:rPr lang="zh-CN" altLang="en-US" sz="2400" b="0" dirty="0">
                <a:latin typeface="Times New Roman" pitchFamily="18" charset="0"/>
                <a:ea typeface="楷体_GB2312" pitchFamily="49" charset="-122"/>
              </a:rPr>
              <a:t>中</a:t>
            </a:r>
            <a:r>
              <a:rPr lang="en-US" altLang="zh-CN" sz="2400" b="0" i="1" dirty="0">
                <a:latin typeface="Times New Roman" pitchFamily="18" charset="0"/>
                <a:cs typeface="Times New Roman" pitchFamily="18" charset="0"/>
              </a:rPr>
              <a:t>α</a:t>
            </a:r>
            <a:r>
              <a:rPr lang="en-US" altLang="zh-CN" sz="2400" b="0" dirty="0">
                <a:latin typeface="Times New Roman" pitchFamily="18" charset="0"/>
                <a:cs typeface="Times New Roman" pitchFamily="18" charset="0"/>
              </a:rPr>
              <a:t>- </a:t>
            </a:r>
            <a:r>
              <a:rPr lang="en-US" altLang="zh-CN" sz="2400" b="0" dirty="0">
                <a:latin typeface="Times New Roman" pitchFamily="18" charset="0"/>
                <a:ea typeface="楷体_GB2312" pitchFamily="49" charset="-122"/>
              </a:rPr>
              <a:t>Fe</a:t>
            </a:r>
            <a:r>
              <a:rPr lang="zh-CN" altLang="en-US" sz="2400" b="0" dirty="0">
                <a:latin typeface="Times New Roman" pitchFamily="18" charset="0"/>
                <a:ea typeface="楷体_GB2312" pitchFamily="49" charset="-122"/>
              </a:rPr>
              <a:t>是</a:t>
            </a:r>
            <a:r>
              <a:rPr lang="zh-CN" altLang="en-US" sz="2400" dirty="0">
                <a:latin typeface="Times New Roman" pitchFamily="18" charset="0"/>
                <a:ea typeface="楷体_GB2312" pitchFamily="49" charset="-122"/>
              </a:rPr>
              <a:t>主催化剂</a:t>
            </a:r>
            <a:r>
              <a:rPr lang="zh-CN" altLang="en-US" sz="2400" b="0" dirty="0">
                <a:latin typeface="Times New Roman" pitchFamily="18" charset="0"/>
                <a:ea typeface="楷体_GB2312" pitchFamily="49" charset="-122"/>
              </a:rPr>
              <a:t>， </a:t>
            </a:r>
            <a:r>
              <a:rPr lang="en-US" altLang="zh-CN" sz="2400" b="0" dirty="0">
                <a:latin typeface="Times New Roman" pitchFamily="18" charset="0"/>
                <a:ea typeface="楷体_GB2312" pitchFamily="49" charset="-122"/>
              </a:rPr>
              <a:t>Al</a:t>
            </a:r>
            <a:r>
              <a:rPr lang="en-US" altLang="zh-CN" sz="2400" b="0" baseline="-30000" dirty="0">
                <a:latin typeface="Times New Roman" pitchFamily="18" charset="0"/>
                <a:ea typeface="楷体_GB2312" pitchFamily="49" charset="-122"/>
              </a:rPr>
              <a:t>2</a:t>
            </a:r>
            <a:r>
              <a:rPr lang="en-US" altLang="zh-CN" sz="2400" b="0" dirty="0">
                <a:latin typeface="Times New Roman" pitchFamily="18" charset="0"/>
                <a:ea typeface="楷体_GB2312" pitchFamily="49" charset="-122"/>
              </a:rPr>
              <a:t>O</a:t>
            </a:r>
            <a:r>
              <a:rPr lang="en-US" altLang="zh-CN" sz="2400" b="0" baseline="-30000" dirty="0">
                <a:latin typeface="Times New Roman" pitchFamily="18" charset="0"/>
                <a:ea typeface="楷体_GB2312" pitchFamily="49" charset="-122"/>
              </a:rPr>
              <a:t>3 </a:t>
            </a:r>
            <a:r>
              <a:rPr lang="zh-CN" altLang="en-US" sz="2400" b="0" dirty="0">
                <a:latin typeface="Times New Roman" pitchFamily="18" charset="0"/>
                <a:ea typeface="楷体_GB2312" pitchFamily="49" charset="-122"/>
              </a:rPr>
              <a:t>、</a:t>
            </a:r>
            <a:r>
              <a:rPr lang="en-US" altLang="zh-CN" sz="2400" b="0" dirty="0">
                <a:latin typeface="Times New Roman" pitchFamily="18" charset="0"/>
                <a:ea typeface="楷体_GB2312" pitchFamily="49" charset="-122"/>
              </a:rPr>
              <a:t>K</a:t>
            </a:r>
            <a:r>
              <a:rPr lang="en-US" altLang="zh-CN" sz="2400" b="0" baseline="-30000" dirty="0">
                <a:latin typeface="Times New Roman" pitchFamily="18" charset="0"/>
                <a:ea typeface="楷体_GB2312" pitchFamily="49" charset="-122"/>
              </a:rPr>
              <a:t>2</a:t>
            </a:r>
            <a:r>
              <a:rPr lang="en-US" altLang="zh-CN" sz="2400" b="0" dirty="0">
                <a:latin typeface="Times New Roman" pitchFamily="18" charset="0"/>
                <a:ea typeface="楷体_GB2312" pitchFamily="49" charset="-122"/>
              </a:rPr>
              <a:t>O</a:t>
            </a:r>
            <a:r>
              <a:rPr lang="zh-CN" altLang="en-US" sz="2400" b="0" dirty="0">
                <a:latin typeface="Times New Roman" pitchFamily="18" charset="0"/>
                <a:ea typeface="楷体_GB2312" pitchFamily="49" charset="-122"/>
              </a:rPr>
              <a:t>等是</a:t>
            </a:r>
            <a:r>
              <a:rPr lang="zh-CN" altLang="en-US" sz="2400" dirty="0">
                <a:latin typeface="Times New Roman" pitchFamily="18" charset="0"/>
                <a:ea typeface="楷体_GB2312" pitchFamily="49" charset="-122"/>
              </a:rPr>
              <a:t>助催化剂。</a:t>
            </a:r>
            <a:endParaRPr kumimoji="1" lang="zh-CN" altLang="en-US" sz="2400" b="0" dirty="0">
              <a:latin typeface="Times New Roman" pitchFamily="18" charset="0"/>
              <a:ea typeface="楷体_GB2312" pitchFamily="49" charset="-122"/>
            </a:endParaRPr>
          </a:p>
          <a:p>
            <a:pPr>
              <a:spcBef>
                <a:spcPct val="50000"/>
              </a:spcBef>
            </a:pPr>
            <a:r>
              <a:rPr kumimoji="1" lang="zh-CN" altLang="en-US" sz="2400" b="0" dirty="0">
                <a:solidFill>
                  <a:schemeClr val="accent2"/>
                </a:solidFill>
                <a:latin typeface="Times New Roman" pitchFamily="18" charset="0"/>
                <a:ea typeface="楷体_GB2312" pitchFamily="49" charset="-122"/>
              </a:rPr>
              <a:t>催化剂毒物</a:t>
            </a:r>
            <a:r>
              <a:rPr kumimoji="1" lang="zh-CN" altLang="en-US" sz="2400" b="0" dirty="0">
                <a:latin typeface="Times New Roman" pitchFamily="18" charset="0"/>
                <a:ea typeface="楷体_GB2312" pitchFamily="49" charset="-122"/>
              </a:rPr>
              <a:t/>
            </a:r>
            <a:br>
              <a:rPr kumimoji="1" lang="zh-CN" altLang="en-US" sz="2400" b="0" dirty="0">
                <a:latin typeface="Times New Roman" pitchFamily="18" charset="0"/>
                <a:ea typeface="楷体_GB2312" pitchFamily="49" charset="-122"/>
              </a:rPr>
            </a:br>
            <a:r>
              <a:rPr kumimoji="1" lang="zh-CN" altLang="en-US" sz="2400" b="0" dirty="0">
                <a:latin typeface="Times New Roman" pitchFamily="18" charset="0"/>
                <a:ea typeface="楷体_GB2312" pitchFamily="49" charset="-122"/>
              </a:rPr>
              <a:t>     如</a:t>
            </a:r>
            <a:r>
              <a:rPr kumimoji="1" lang="en-US" altLang="zh-CN" sz="2400" b="0" dirty="0">
                <a:latin typeface="Times New Roman" pitchFamily="18" charset="0"/>
                <a:ea typeface="楷体_GB2312" pitchFamily="49" charset="-122"/>
              </a:rPr>
              <a:t>CO</a:t>
            </a:r>
            <a:r>
              <a:rPr kumimoji="1" lang="zh-CN" altLang="en-US" sz="2400" b="0" dirty="0">
                <a:latin typeface="Times New Roman" pitchFamily="18" charset="0"/>
                <a:ea typeface="楷体_GB2312" pitchFamily="49" charset="-122"/>
              </a:rPr>
              <a:t>可使合成氨铁催化剂中毒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barn(outVertical)">
                                      <p:cBhvr>
                                        <p:cTn id="7" dur="500"/>
                                        <p:tgtEl>
                                          <p:spTgt spid="3297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9731"/>
                                        </p:tgtEl>
                                        <p:attrNameLst>
                                          <p:attrName>style.visibility</p:attrName>
                                        </p:attrNameLst>
                                      </p:cBhvr>
                                      <p:to>
                                        <p:strVal val="visible"/>
                                      </p:to>
                                    </p:set>
                                    <p:animEffect transition="in" filter="barn(outVertical)">
                                      <p:cBhvr>
                                        <p:cTn id="12" dur="500"/>
                                        <p:tgtEl>
                                          <p:spTgt spid="32973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9732"/>
                                        </p:tgtEl>
                                        <p:attrNameLst>
                                          <p:attrName>style.visibility</p:attrName>
                                        </p:attrNameLst>
                                      </p:cBhvr>
                                      <p:to>
                                        <p:strVal val="visible"/>
                                      </p:to>
                                    </p:set>
                                    <p:anim calcmode="lin" valueType="num">
                                      <p:cBhvr additive="base">
                                        <p:cTn id="17" dur="500" fill="hold"/>
                                        <p:tgtEl>
                                          <p:spTgt spid="329732"/>
                                        </p:tgtEl>
                                        <p:attrNameLst>
                                          <p:attrName>ppt_x</p:attrName>
                                        </p:attrNameLst>
                                      </p:cBhvr>
                                      <p:tavLst>
                                        <p:tav tm="0">
                                          <p:val>
                                            <p:strVal val="#ppt_x"/>
                                          </p:val>
                                        </p:tav>
                                        <p:tav tm="100000">
                                          <p:val>
                                            <p:strVal val="#ppt_x"/>
                                          </p:val>
                                        </p:tav>
                                      </p:tavLst>
                                    </p:anim>
                                    <p:anim calcmode="lin" valueType="num">
                                      <p:cBhvr additive="base">
                                        <p:cTn id="18" dur="500" fill="hold"/>
                                        <p:tgtEl>
                                          <p:spTgt spid="329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utoUpdateAnimBg="0"/>
      <p:bldP spid="329731" grpId="0" autoUpdateAnimBg="0"/>
      <p:bldP spid="329732" grpId="0"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2879FBF-E163-478A-BE49-89633E062BF4}"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7425F821-C903-4E2A-97DA-D56628FBCE67}" type="slidenum">
              <a:rPr lang="en-US" altLang="zh-CN"/>
              <a:pPr/>
              <a:t>213</a:t>
            </a:fld>
            <a:endParaRPr lang="en-US" altLang="zh-CN"/>
          </a:p>
        </p:txBody>
      </p:sp>
      <p:sp>
        <p:nvSpPr>
          <p:cNvPr id="874498" name="Rectangle 2"/>
          <p:cNvSpPr>
            <a:spLocks noGrp="1" noChangeArrowheads="1"/>
          </p:cNvSpPr>
          <p:nvPr>
            <p:ph type="title"/>
          </p:nvPr>
        </p:nvSpPr>
        <p:spPr>
          <a:noFill/>
          <a:ln/>
        </p:spPr>
        <p:txBody>
          <a:bodyPr/>
          <a:lstStyle/>
          <a:p>
            <a:r>
              <a:rPr lang="zh-CN" altLang="en-US" sz="3600"/>
              <a:t>催化剂与化学平衡</a:t>
            </a:r>
          </a:p>
        </p:txBody>
      </p:sp>
      <p:sp>
        <p:nvSpPr>
          <p:cNvPr id="874499" name="Rectangle 3"/>
          <p:cNvSpPr>
            <a:spLocks noChangeArrowheads="1"/>
          </p:cNvSpPr>
          <p:nvPr/>
        </p:nvSpPr>
        <p:spPr bwMode="auto">
          <a:xfrm>
            <a:off x="755650" y="1341438"/>
            <a:ext cx="8077200" cy="4864100"/>
          </a:xfrm>
          <a:prstGeom prst="rect">
            <a:avLst/>
          </a:prstGeom>
          <a:noFill/>
          <a:ln w="9525">
            <a:noFill/>
            <a:miter lim="800000"/>
            <a:headEnd/>
            <a:tailEnd/>
          </a:ln>
        </p:spPr>
        <p:txBody>
          <a:bodyPr/>
          <a:lstStyle/>
          <a:p>
            <a:pPr marL="342900" indent="-342900" algn="l">
              <a:lnSpc>
                <a:spcPct val="140000"/>
              </a:lnSpc>
              <a:spcBef>
                <a:spcPct val="20000"/>
              </a:spcBef>
              <a:buClr>
                <a:srgbClr val="FF00FF"/>
              </a:buClr>
              <a:buFont typeface="Wingdings" pitchFamily="2" charset="2"/>
              <a:buChar char="v"/>
            </a:pPr>
            <a:r>
              <a:rPr lang="zh-CN" altLang="en-US">
                <a:solidFill>
                  <a:srgbClr val="0000FF"/>
                </a:solidFill>
                <a:latin typeface="Arial Narrow" pitchFamily="34" charset="0"/>
              </a:rPr>
              <a:t>催化剂使</a:t>
            </a:r>
            <a:r>
              <a:rPr lang="zh-CN" altLang="en-US">
                <a:solidFill>
                  <a:srgbClr val="CC0000"/>
                </a:solidFill>
                <a:latin typeface="Arial Narrow" pitchFamily="34" charset="0"/>
              </a:rPr>
              <a:t>正、逆反应的活化能减小相同的量</a:t>
            </a:r>
            <a:r>
              <a:rPr lang="zh-CN" altLang="en-US">
                <a:solidFill>
                  <a:srgbClr val="0000FF"/>
                </a:solidFill>
                <a:latin typeface="Arial Narrow" pitchFamily="34" charset="0"/>
              </a:rPr>
              <a:t>，同等倍数增大正、逆反应速率系数，但</a:t>
            </a:r>
            <a:r>
              <a:rPr lang="zh-CN" altLang="en-US">
                <a:solidFill>
                  <a:srgbClr val="CC0000"/>
                </a:solidFill>
                <a:latin typeface="Arial Narrow" pitchFamily="34" charset="0"/>
              </a:rPr>
              <a:t>不能改变标准平衡常数</a:t>
            </a:r>
            <a:r>
              <a:rPr lang="zh-CN" altLang="en-US">
                <a:solidFill>
                  <a:srgbClr val="0000FF"/>
                </a:solidFill>
                <a:latin typeface="Arial Narrow" pitchFamily="34" charset="0"/>
              </a:rPr>
              <a:t>，</a:t>
            </a:r>
            <a:r>
              <a:rPr lang="zh-CN" altLang="en-US">
                <a:solidFill>
                  <a:srgbClr val="CC0000"/>
                </a:solidFill>
                <a:latin typeface="Arial Narrow" pitchFamily="34" charset="0"/>
              </a:rPr>
              <a:t>也不改变反应商</a:t>
            </a:r>
            <a:r>
              <a:rPr lang="zh-CN" altLang="en-US">
                <a:solidFill>
                  <a:srgbClr val="0000FF"/>
                </a:solidFill>
                <a:latin typeface="Arial Narrow" pitchFamily="34" charset="0"/>
              </a:rPr>
              <a:t>。</a:t>
            </a:r>
          </a:p>
          <a:p>
            <a:pPr marL="342900" indent="-342900" algn="l">
              <a:lnSpc>
                <a:spcPct val="140000"/>
              </a:lnSpc>
              <a:spcBef>
                <a:spcPct val="20000"/>
              </a:spcBef>
              <a:buClr>
                <a:srgbClr val="FF00FF"/>
              </a:buClr>
              <a:buFont typeface="Wingdings" pitchFamily="2" charset="2"/>
              <a:buChar char="v"/>
            </a:pPr>
            <a:r>
              <a:rPr lang="zh-CN" altLang="en-US">
                <a:solidFill>
                  <a:srgbClr val="0000FF"/>
                </a:solidFill>
                <a:latin typeface="Arial Narrow" pitchFamily="34" charset="0"/>
              </a:rPr>
              <a:t>催化剂只能缩短反应达到平衡的时间，</a:t>
            </a:r>
            <a:r>
              <a:rPr lang="zh-CN" altLang="en-US">
                <a:solidFill>
                  <a:srgbClr val="CC0000"/>
                </a:solidFill>
                <a:latin typeface="Arial Narrow" pitchFamily="34" charset="0"/>
              </a:rPr>
              <a:t>不能改变平衡组成</a:t>
            </a:r>
            <a:r>
              <a:rPr lang="zh-CN" altLang="en-US">
                <a:solidFill>
                  <a:srgbClr val="0000FF"/>
                </a:solidFill>
                <a:latin typeface="Arial Narrow" pitchFamily="34" charset="0"/>
              </a:rPr>
              <a:t>。</a:t>
            </a:r>
          </a:p>
        </p:txBody>
      </p:sp>
      <p:pic>
        <p:nvPicPr>
          <p:cNvPr id="874500"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FE7FA4AE-DB13-42D3-8B6C-7543E01E11DD}"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5E3F9E5F-AF02-4960-9E4C-AD2533032920}" type="slidenum">
              <a:rPr lang="en-US" altLang="zh-CN"/>
              <a:pPr/>
              <a:t>214</a:t>
            </a:fld>
            <a:endParaRPr lang="en-US" altLang="zh-CN"/>
          </a:p>
        </p:txBody>
      </p:sp>
      <p:sp>
        <p:nvSpPr>
          <p:cNvPr id="875522" name="Rectangle 2"/>
          <p:cNvSpPr>
            <a:spLocks noGrp="1" noChangeArrowheads="1"/>
          </p:cNvSpPr>
          <p:nvPr>
            <p:ph type="title"/>
          </p:nvPr>
        </p:nvSpPr>
        <p:spPr>
          <a:xfrm>
            <a:off x="755650" y="304800"/>
            <a:ext cx="8229600" cy="641350"/>
          </a:xfrm>
          <a:noFill/>
          <a:ln/>
        </p:spPr>
        <p:txBody>
          <a:bodyPr anchor="t">
            <a:spAutoFit/>
          </a:bodyPr>
          <a:lstStyle/>
          <a:p>
            <a:r>
              <a:rPr lang="en-US" altLang="zh-CN" sz="3600"/>
              <a:t>1.4.3   </a:t>
            </a:r>
            <a:r>
              <a:rPr lang="zh-CN" altLang="en-US" sz="3600"/>
              <a:t>影响多相反应速率的因素</a:t>
            </a:r>
          </a:p>
        </p:txBody>
      </p:sp>
      <p:sp>
        <p:nvSpPr>
          <p:cNvPr id="875523" name="Rectangle 3"/>
          <p:cNvSpPr>
            <a:spLocks noChangeArrowheads="1"/>
          </p:cNvSpPr>
          <p:nvPr/>
        </p:nvSpPr>
        <p:spPr bwMode="auto">
          <a:xfrm>
            <a:off x="755650" y="1446213"/>
            <a:ext cx="8312150" cy="1190625"/>
          </a:xfrm>
          <a:prstGeom prst="rect">
            <a:avLst/>
          </a:prstGeom>
          <a:noFill/>
          <a:ln w="9525" algn="ctr">
            <a:noFill/>
            <a:miter lim="800000"/>
            <a:headEnd/>
            <a:tailEnd/>
          </a:ln>
          <a:effectLst/>
        </p:spPr>
        <p:txBody>
          <a:bodyPr>
            <a:spAutoFit/>
          </a:bodyPr>
          <a:lstStyle/>
          <a:p>
            <a:r>
              <a:rPr lang="en-US" altLang="zh-CN" sz="3600" b="1" i="1" dirty="0">
                <a:solidFill>
                  <a:srgbClr val="FF00FF"/>
                </a:solidFill>
                <a:effectLst>
                  <a:outerShdw blurRad="38100" dist="38100" dir="2700000" algn="tl">
                    <a:srgbClr val="C0C0C0"/>
                  </a:outerShdw>
                </a:effectLst>
                <a:ea typeface="宋体" pitchFamily="2" charset="-122"/>
              </a:rPr>
              <a:t>Influential Factors on </a:t>
            </a:r>
            <a:br>
              <a:rPr lang="en-US" altLang="zh-CN" sz="3600" b="1" i="1" dirty="0">
                <a:solidFill>
                  <a:srgbClr val="FF00FF"/>
                </a:solidFill>
                <a:effectLst>
                  <a:outerShdw blurRad="38100" dist="38100" dir="2700000" algn="tl">
                    <a:srgbClr val="C0C0C0"/>
                  </a:outerShdw>
                </a:effectLst>
                <a:ea typeface="宋体" pitchFamily="2" charset="-122"/>
              </a:rPr>
            </a:br>
            <a:r>
              <a:rPr lang="en-US" altLang="zh-CN" sz="3600" b="1" i="1" dirty="0">
                <a:solidFill>
                  <a:srgbClr val="FF00FF"/>
                </a:solidFill>
                <a:effectLst>
                  <a:outerShdw blurRad="38100" dist="38100" dir="2700000" algn="tl">
                    <a:srgbClr val="C0C0C0"/>
                  </a:outerShdw>
                </a:effectLst>
                <a:ea typeface="宋体" pitchFamily="2" charset="-122"/>
              </a:rPr>
              <a:t>Heterogeneous Reaction Rate</a:t>
            </a:r>
          </a:p>
        </p:txBody>
      </p:sp>
      <p:sp>
        <p:nvSpPr>
          <p:cNvPr id="875524" name="Rectangle 4"/>
          <p:cNvSpPr>
            <a:spLocks noChangeArrowheads="1"/>
          </p:cNvSpPr>
          <p:nvPr/>
        </p:nvSpPr>
        <p:spPr bwMode="auto">
          <a:xfrm>
            <a:off x="1622425" y="2925763"/>
            <a:ext cx="7342188" cy="2806700"/>
          </a:xfrm>
          <a:prstGeom prst="rect">
            <a:avLst/>
          </a:prstGeom>
          <a:noFill/>
          <a:ln w="9525">
            <a:noFill/>
            <a:miter lim="800000"/>
            <a:headEnd/>
            <a:tailEnd/>
          </a:ln>
          <a:effectLst/>
        </p:spPr>
        <p:txBody>
          <a:bodyPr/>
          <a:lstStyle/>
          <a:p>
            <a:pPr marL="609600" indent="-609600" algn="l">
              <a:lnSpc>
                <a:spcPct val="170000"/>
              </a:lnSpc>
              <a:buClr>
                <a:schemeClr val="bg1"/>
              </a:buClr>
            </a:pPr>
            <a:r>
              <a:rPr lang="en-US" altLang="zh-CN" sz="3600">
                <a:solidFill>
                  <a:srgbClr val="0000FF"/>
                </a:solidFill>
                <a:latin typeface="Arial Narrow" pitchFamily="34" charset="0"/>
              </a:rPr>
              <a:t>1.4.3.1 </a:t>
            </a:r>
            <a:r>
              <a:rPr lang="zh-CN" altLang="en-US" sz="3600">
                <a:solidFill>
                  <a:srgbClr val="0000FF"/>
                </a:solidFill>
                <a:latin typeface="Arial Narrow" pitchFamily="34" charset="0"/>
              </a:rPr>
              <a:t>单相反应和多相反应</a:t>
            </a:r>
          </a:p>
          <a:p>
            <a:pPr marL="609600" indent="-609600" algn="l">
              <a:lnSpc>
                <a:spcPct val="170000"/>
              </a:lnSpc>
              <a:buClr>
                <a:schemeClr val="bg1"/>
              </a:buClr>
            </a:pPr>
            <a:r>
              <a:rPr lang="en-US" altLang="zh-CN" sz="3600">
                <a:solidFill>
                  <a:srgbClr val="0000FF"/>
                </a:solidFill>
                <a:latin typeface="Arial Narrow" pitchFamily="34" charset="0"/>
              </a:rPr>
              <a:t>1.4.3.2 </a:t>
            </a:r>
            <a:r>
              <a:rPr lang="zh-CN" altLang="en-US" sz="3600">
                <a:solidFill>
                  <a:srgbClr val="0000FF"/>
                </a:solidFill>
                <a:latin typeface="Arial Narrow" pitchFamily="34" charset="0"/>
              </a:rPr>
              <a:t>加快多相反应的方法</a:t>
            </a:r>
          </a:p>
        </p:txBody>
      </p:sp>
      <p:pic>
        <p:nvPicPr>
          <p:cNvPr id="875525"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491032C-5F1D-4945-9A85-261A97533BDE}"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2FD612E1-3D0E-42CC-AB0C-66888AB5834F}" type="slidenum">
              <a:rPr lang="en-US" altLang="zh-CN"/>
              <a:pPr/>
              <a:t>215</a:t>
            </a:fld>
            <a:endParaRPr lang="en-US" altLang="zh-CN"/>
          </a:p>
        </p:txBody>
      </p:sp>
      <p:sp>
        <p:nvSpPr>
          <p:cNvPr id="877570" name="Rectangle 2"/>
          <p:cNvSpPr>
            <a:spLocks noGrp="1" noChangeArrowheads="1"/>
          </p:cNvSpPr>
          <p:nvPr>
            <p:ph type="title"/>
          </p:nvPr>
        </p:nvSpPr>
        <p:spPr>
          <a:xfrm>
            <a:off x="838200" y="188913"/>
            <a:ext cx="8229600" cy="641350"/>
          </a:xfrm>
          <a:noFill/>
          <a:ln/>
        </p:spPr>
        <p:txBody>
          <a:bodyPr anchor="t">
            <a:spAutoFit/>
          </a:bodyPr>
          <a:lstStyle/>
          <a:p>
            <a:r>
              <a:rPr lang="en-US" altLang="zh-CN" sz="3600"/>
              <a:t>1.4.3.1 </a:t>
            </a:r>
            <a:r>
              <a:rPr lang="zh-CN" altLang="en-US" sz="3600"/>
              <a:t>单相反应和多相反应</a:t>
            </a:r>
          </a:p>
        </p:txBody>
      </p:sp>
      <p:sp>
        <p:nvSpPr>
          <p:cNvPr id="877571" name="Rectangle 3"/>
          <p:cNvSpPr>
            <a:spLocks noChangeArrowheads="1"/>
          </p:cNvSpPr>
          <p:nvPr/>
        </p:nvSpPr>
        <p:spPr bwMode="auto">
          <a:xfrm>
            <a:off x="684212" y="1268413"/>
            <a:ext cx="8316943" cy="5183187"/>
          </a:xfrm>
          <a:prstGeom prst="rect">
            <a:avLst/>
          </a:prstGeom>
          <a:noFill/>
          <a:ln w="9525">
            <a:noFill/>
            <a:miter lim="800000"/>
            <a:headEnd/>
            <a:tailEnd/>
          </a:ln>
          <a:effectLst/>
        </p:spPr>
        <p:txBody>
          <a:bodyPr/>
          <a:lstStyle/>
          <a:p>
            <a:pPr marL="609600" indent="-609600" algn="l">
              <a:lnSpc>
                <a:spcPct val="120000"/>
              </a:lnSpc>
              <a:spcBef>
                <a:spcPct val="20000"/>
              </a:spcBef>
              <a:buClr>
                <a:srgbClr val="FF00FF"/>
              </a:buClr>
              <a:buFont typeface="Wingdings" pitchFamily="2" charset="2"/>
              <a:buChar char="v"/>
            </a:pPr>
            <a:r>
              <a:rPr lang="zh-CN" altLang="en-US" sz="2800" b="1" dirty="0">
                <a:solidFill>
                  <a:srgbClr val="C00000"/>
                </a:solidFill>
              </a:rPr>
              <a:t>相</a:t>
            </a:r>
            <a:r>
              <a:rPr lang="en-US" altLang="zh-CN" sz="2800" b="1" dirty="0">
                <a:solidFill>
                  <a:schemeClr val="hlink"/>
                </a:solidFill>
              </a:rPr>
              <a:t>——</a:t>
            </a:r>
            <a:r>
              <a:rPr lang="zh-CN" altLang="en-US" sz="2800" b="1" dirty="0">
                <a:solidFill>
                  <a:srgbClr val="0000CC"/>
                </a:solidFill>
              </a:rPr>
              <a:t>体系中物理性质和化学组成完全相同的均匀部分。</a:t>
            </a:r>
          </a:p>
          <a:p>
            <a:pPr marL="609600" indent="-609600" algn="l">
              <a:lnSpc>
                <a:spcPct val="120000"/>
              </a:lnSpc>
              <a:spcBef>
                <a:spcPct val="20000"/>
              </a:spcBef>
              <a:buClr>
                <a:srgbClr val="FF00FF"/>
              </a:buClr>
              <a:buFont typeface="Wingdings" pitchFamily="2" charset="2"/>
              <a:buNone/>
            </a:pPr>
            <a:r>
              <a:rPr lang="zh-CN" altLang="en-US" sz="2800" b="1" dirty="0">
                <a:solidFill>
                  <a:srgbClr val="0000CC"/>
                </a:solidFill>
              </a:rPr>
              <a:t>       相与相之间有界面。</a:t>
            </a:r>
          </a:p>
          <a:p>
            <a:pPr marL="609600" indent="-609600" algn="l">
              <a:lnSpc>
                <a:spcPct val="120000"/>
              </a:lnSpc>
              <a:spcBef>
                <a:spcPct val="20000"/>
              </a:spcBef>
              <a:buClr>
                <a:srgbClr val="FF00FF"/>
              </a:buClr>
              <a:buFont typeface="Wingdings" pitchFamily="2" charset="2"/>
              <a:buChar char="v"/>
            </a:pPr>
            <a:r>
              <a:rPr lang="zh-CN" altLang="en-US" sz="2800" b="1" dirty="0">
                <a:solidFill>
                  <a:srgbClr val="0000CC"/>
                </a:solidFill>
                <a:latin typeface="Arial Narrow" pitchFamily="34" charset="0"/>
              </a:rPr>
              <a:t>化学反应可分为：</a:t>
            </a:r>
          </a:p>
          <a:p>
            <a:pPr marL="609600" indent="-609600" algn="l">
              <a:lnSpc>
                <a:spcPct val="120000"/>
              </a:lnSpc>
              <a:spcBef>
                <a:spcPct val="20000"/>
              </a:spcBef>
              <a:buClr>
                <a:srgbClr val="FF00FF"/>
              </a:buClr>
              <a:buFont typeface="Wingdings" pitchFamily="2" charset="2"/>
              <a:buNone/>
            </a:pPr>
            <a:r>
              <a:rPr lang="zh-CN" altLang="en-US" sz="2800" b="1" dirty="0">
                <a:solidFill>
                  <a:srgbClr val="C00000"/>
                </a:solidFill>
                <a:latin typeface="Arial Narrow" pitchFamily="34" charset="0"/>
              </a:rPr>
              <a:t>      单相反应</a:t>
            </a:r>
            <a:r>
              <a:rPr lang="en-US" altLang="zh-CN" sz="2800" b="1" dirty="0">
                <a:solidFill>
                  <a:srgbClr val="C00000"/>
                </a:solidFill>
                <a:latin typeface="Arial Narrow" pitchFamily="34" charset="0"/>
              </a:rPr>
              <a:t>(</a:t>
            </a:r>
            <a:r>
              <a:rPr lang="zh-CN" altLang="en-US" sz="2800" b="1" dirty="0">
                <a:solidFill>
                  <a:srgbClr val="C00000"/>
                </a:solidFill>
                <a:latin typeface="Arial Narrow" pitchFamily="34" charset="0"/>
              </a:rPr>
              <a:t>均相反应</a:t>
            </a:r>
            <a:r>
              <a:rPr lang="en-US" altLang="zh-CN" sz="2800" b="1" dirty="0">
                <a:solidFill>
                  <a:srgbClr val="C00000"/>
                </a:solidFill>
                <a:latin typeface="Arial Narrow" pitchFamily="34" charset="0"/>
              </a:rPr>
              <a:t>)</a:t>
            </a:r>
            <a:r>
              <a:rPr lang="en-US" altLang="zh-CN" sz="2800" b="1" dirty="0">
                <a:solidFill>
                  <a:srgbClr val="C00000"/>
                </a:solidFill>
                <a:latin typeface="Times New Roman"/>
              </a:rPr>
              <a:t>——</a:t>
            </a:r>
            <a:r>
              <a:rPr lang="zh-CN" altLang="en-US" sz="2800" b="1" dirty="0">
                <a:solidFill>
                  <a:srgbClr val="0000CC"/>
                </a:solidFill>
                <a:latin typeface="Arial Narrow" pitchFamily="34" charset="0"/>
              </a:rPr>
              <a:t>反应体系中只有一个相的反应。如气相反应、液相反应。</a:t>
            </a:r>
          </a:p>
          <a:p>
            <a:pPr marL="609600" indent="-609600" algn="l">
              <a:lnSpc>
                <a:spcPct val="120000"/>
              </a:lnSpc>
              <a:spcBef>
                <a:spcPct val="20000"/>
              </a:spcBef>
              <a:buClr>
                <a:srgbClr val="FF00FF"/>
              </a:buClr>
              <a:buFont typeface="Wingdings" pitchFamily="2" charset="2"/>
              <a:buNone/>
            </a:pPr>
            <a:r>
              <a:rPr lang="zh-CN" altLang="en-US" sz="2800" b="1" dirty="0">
                <a:solidFill>
                  <a:schemeClr val="folHlink"/>
                </a:solidFill>
                <a:latin typeface="Arial Narrow" pitchFamily="34" charset="0"/>
              </a:rPr>
              <a:t>      </a:t>
            </a:r>
            <a:r>
              <a:rPr lang="zh-CN" altLang="en-US" sz="2800" b="1" dirty="0">
                <a:solidFill>
                  <a:srgbClr val="C00000"/>
                </a:solidFill>
                <a:latin typeface="Arial Narrow" pitchFamily="34" charset="0"/>
              </a:rPr>
              <a:t>多相反应</a:t>
            </a:r>
            <a:r>
              <a:rPr lang="en-US" altLang="zh-CN" sz="2800" b="1" dirty="0">
                <a:solidFill>
                  <a:srgbClr val="0000CC"/>
                </a:solidFill>
                <a:latin typeface="Times New Roman"/>
              </a:rPr>
              <a:t>——</a:t>
            </a:r>
            <a:r>
              <a:rPr lang="zh-CN" altLang="en-US" sz="2800" b="1" dirty="0">
                <a:solidFill>
                  <a:srgbClr val="0000CC"/>
                </a:solidFill>
                <a:latin typeface="Arial Narrow" pitchFamily="34" charset="0"/>
              </a:rPr>
              <a:t>反应体系中同时存在两个或两个以上相的反应。如气固反应、气液反应、液液反应、固固反应。</a:t>
            </a:r>
          </a:p>
        </p:txBody>
      </p:sp>
      <p:pic>
        <p:nvPicPr>
          <p:cNvPr id="877572" name="Picture 4"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57972D6-AB10-4D9F-B7DD-92CAB83A2861}"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5ACFD735-1170-4DBD-8548-A8167DDE4D57}" type="slidenum">
              <a:rPr lang="en-US" altLang="zh-CN"/>
              <a:pPr/>
              <a:t>216</a:t>
            </a:fld>
            <a:endParaRPr lang="en-US" altLang="zh-CN"/>
          </a:p>
        </p:txBody>
      </p:sp>
      <p:sp>
        <p:nvSpPr>
          <p:cNvPr id="879618" name="Rectangle 2"/>
          <p:cNvSpPr>
            <a:spLocks noGrp="1" noChangeArrowheads="1"/>
          </p:cNvSpPr>
          <p:nvPr>
            <p:ph type="title"/>
          </p:nvPr>
        </p:nvSpPr>
        <p:spPr>
          <a:xfrm>
            <a:off x="812800" y="188913"/>
            <a:ext cx="8113713" cy="641350"/>
          </a:xfrm>
          <a:noFill/>
          <a:ln/>
        </p:spPr>
        <p:txBody>
          <a:bodyPr anchor="t">
            <a:spAutoFit/>
          </a:bodyPr>
          <a:lstStyle/>
          <a:p>
            <a:r>
              <a:rPr lang="zh-CN" altLang="en-US" sz="3600"/>
              <a:t>影响多相反应速率的因素</a:t>
            </a:r>
          </a:p>
        </p:txBody>
      </p:sp>
      <p:sp>
        <p:nvSpPr>
          <p:cNvPr id="879619" name="Rectangle 3"/>
          <p:cNvSpPr>
            <a:spLocks noChangeArrowheads="1"/>
          </p:cNvSpPr>
          <p:nvPr/>
        </p:nvSpPr>
        <p:spPr bwMode="auto">
          <a:xfrm>
            <a:off x="762000" y="1341438"/>
            <a:ext cx="7913688" cy="4864100"/>
          </a:xfrm>
          <a:prstGeom prst="rect">
            <a:avLst/>
          </a:prstGeom>
          <a:noFill/>
          <a:ln w="9525">
            <a:noFill/>
            <a:miter lim="800000"/>
            <a:headEnd/>
            <a:tailEnd/>
          </a:ln>
        </p:spPr>
        <p:txBody>
          <a:bodyPr/>
          <a:lstStyle/>
          <a:p>
            <a:pPr marL="342900" indent="-342900" algn="just">
              <a:lnSpc>
                <a:spcPct val="130000"/>
              </a:lnSpc>
              <a:spcBef>
                <a:spcPct val="20000"/>
              </a:spcBef>
              <a:buClr>
                <a:srgbClr val="FF00FF"/>
              </a:buClr>
              <a:buFont typeface="Wingdings" pitchFamily="2" charset="2"/>
              <a:buChar char="v"/>
            </a:pPr>
            <a:r>
              <a:rPr lang="zh-CN" altLang="en-US">
                <a:solidFill>
                  <a:srgbClr val="0000FF"/>
                </a:solidFill>
              </a:rPr>
              <a:t>反应的本质</a:t>
            </a:r>
          </a:p>
          <a:p>
            <a:pPr marL="342900" indent="-342900" algn="just">
              <a:lnSpc>
                <a:spcPct val="130000"/>
              </a:lnSpc>
              <a:spcBef>
                <a:spcPct val="20000"/>
              </a:spcBef>
              <a:buClr>
                <a:srgbClr val="FF00FF"/>
              </a:buClr>
              <a:buFont typeface="Wingdings" pitchFamily="2" charset="2"/>
              <a:buChar char="v"/>
            </a:pPr>
            <a:r>
              <a:rPr lang="zh-CN" altLang="en-US">
                <a:solidFill>
                  <a:srgbClr val="0000FF"/>
                </a:solidFill>
              </a:rPr>
              <a:t>浓度</a:t>
            </a:r>
          </a:p>
          <a:p>
            <a:pPr marL="342900" indent="-342900" algn="just">
              <a:lnSpc>
                <a:spcPct val="130000"/>
              </a:lnSpc>
              <a:spcBef>
                <a:spcPct val="20000"/>
              </a:spcBef>
              <a:buClr>
                <a:srgbClr val="FF00FF"/>
              </a:buClr>
              <a:buFont typeface="Wingdings" pitchFamily="2" charset="2"/>
              <a:buChar char="v"/>
            </a:pPr>
            <a:r>
              <a:rPr lang="zh-CN" altLang="en-US">
                <a:solidFill>
                  <a:srgbClr val="0000FF"/>
                </a:solidFill>
              </a:rPr>
              <a:t>温度</a:t>
            </a:r>
          </a:p>
          <a:p>
            <a:pPr marL="342900" indent="-342900" algn="just">
              <a:lnSpc>
                <a:spcPct val="130000"/>
              </a:lnSpc>
              <a:spcBef>
                <a:spcPct val="20000"/>
              </a:spcBef>
              <a:buClr>
                <a:srgbClr val="FF00FF"/>
              </a:buClr>
              <a:buFont typeface="Wingdings" pitchFamily="2" charset="2"/>
              <a:buChar char="v"/>
            </a:pPr>
            <a:r>
              <a:rPr lang="zh-CN" altLang="en-US">
                <a:solidFill>
                  <a:srgbClr val="0000FF"/>
                </a:solidFill>
              </a:rPr>
              <a:t>催化剂</a:t>
            </a:r>
          </a:p>
          <a:p>
            <a:pPr marL="342900" indent="-342900" algn="just">
              <a:lnSpc>
                <a:spcPct val="130000"/>
              </a:lnSpc>
              <a:spcBef>
                <a:spcPct val="20000"/>
              </a:spcBef>
              <a:buClr>
                <a:srgbClr val="FF00FF"/>
              </a:buClr>
              <a:buFont typeface="Wingdings" pitchFamily="2" charset="2"/>
              <a:buChar char="v"/>
            </a:pPr>
            <a:r>
              <a:rPr lang="zh-CN" altLang="en-US">
                <a:solidFill>
                  <a:srgbClr val="0000FF"/>
                </a:solidFill>
              </a:rPr>
              <a:t>反应分子间的接触</a:t>
            </a:r>
          </a:p>
          <a:p>
            <a:pPr marL="342900" indent="-342900" algn="just">
              <a:lnSpc>
                <a:spcPct val="130000"/>
              </a:lnSpc>
              <a:spcBef>
                <a:spcPct val="20000"/>
              </a:spcBef>
              <a:buClr>
                <a:srgbClr val="FF00FF"/>
              </a:buClr>
              <a:buFont typeface="Wingdings" pitchFamily="2" charset="2"/>
              <a:buChar char="v"/>
            </a:pPr>
            <a:r>
              <a:rPr lang="zh-CN" altLang="en-US">
                <a:solidFill>
                  <a:srgbClr val="0000FF"/>
                </a:solidFill>
              </a:rPr>
              <a:t>扩散作用、吸附或脱附作用</a:t>
            </a:r>
          </a:p>
        </p:txBody>
      </p:sp>
      <p:pic>
        <p:nvPicPr>
          <p:cNvPr id="879620"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A0970E8C-57FB-43DE-B233-19E8FD746FE4}"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ACCFC41D-5095-4B8D-BCE8-3FB76E35EFD4}" type="slidenum">
              <a:rPr lang="en-US" altLang="zh-CN"/>
              <a:pPr/>
              <a:t>217</a:t>
            </a:fld>
            <a:endParaRPr lang="en-US" altLang="zh-CN"/>
          </a:p>
        </p:txBody>
      </p:sp>
      <p:sp>
        <p:nvSpPr>
          <p:cNvPr id="880642" name="Rectangle 2"/>
          <p:cNvSpPr>
            <a:spLocks noGrp="1" noChangeArrowheads="1"/>
          </p:cNvSpPr>
          <p:nvPr>
            <p:ph type="title"/>
          </p:nvPr>
        </p:nvSpPr>
        <p:spPr>
          <a:xfrm>
            <a:off x="838200" y="304800"/>
            <a:ext cx="8229600" cy="641350"/>
          </a:xfrm>
          <a:noFill/>
          <a:ln/>
        </p:spPr>
        <p:txBody>
          <a:bodyPr anchor="t">
            <a:spAutoFit/>
          </a:bodyPr>
          <a:lstStyle/>
          <a:p>
            <a:r>
              <a:rPr lang="en-US" altLang="zh-CN" sz="3600"/>
              <a:t>1.4.3.2 </a:t>
            </a:r>
            <a:r>
              <a:rPr lang="zh-CN" altLang="en-US" sz="3600"/>
              <a:t>加快多相反应的方法</a:t>
            </a:r>
          </a:p>
        </p:txBody>
      </p:sp>
      <p:sp>
        <p:nvSpPr>
          <p:cNvPr id="880643" name="Rectangle 3"/>
          <p:cNvSpPr>
            <a:spLocks noChangeArrowheads="1"/>
          </p:cNvSpPr>
          <p:nvPr/>
        </p:nvSpPr>
        <p:spPr bwMode="auto">
          <a:xfrm>
            <a:off x="6804025" y="4772025"/>
            <a:ext cx="2314575" cy="457200"/>
          </a:xfrm>
          <a:prstGeom prst="rect">
            <a:avLst/>
          </a:prstGeom>
          <a:noFill/>
          <a:ln w="9525">
            <a:noFill/>
            <a:miter lim="800000"/>
            <a:headEnd/>
            <a:tailEnd/>
          </a:ln>
          <a:effectLst/>
        </p:spPr>
        <p:txBody>
          <a:bodyPr wrap="none" lIns="90000" tIns="46800" rIns="90000" bIns="46800">
            <a:spAutoFit/>
          </a:bodyPr>
          <a:lstStyle/>
          <a:p>
            <a:pPr algn="l"/>
            <a:r>
              <a:rPr kumimoji="0" lang="zh-CN" altLang="en-US" sz="2400"/>
              <a:t>铁与盐酸的反应</a:t>
            </a:r>
          </a:p>
        </p:txBody>
      </p:sp>
      <p:pic>
        <p:nvPicPr>
          <p:cNvPr id="880644" name="Picture 4"/>
          <p:cNvPicPr>
            <a:picLocks noChangeAspect="1" noChangeArrowheads="1"/>
          </p:cNvPicPr>
          <p:nvPr/>
        </p:nvPicPr>
        <p:blipFill>
          <a:blip r:embed="rId3"/>
          <a:srcRect/>
          <a:stretch>
            <a:fillRect/>
          </a:stretch>
        </p:blipFill>
        <p:spPr bwMode="auto">
          <a:xfrm>
            <a:off x="7313613" y="1316038"/>
            <a:ext cx="1579562" cy="3311525"/>
          </a:xfrm>
          <a:prstGeom prst="rect">
            <a:avLst/>
          </a:prstGeom>
          <a:noFill/>
          <a:ln w="9525">
            <a:noFill/>
            <a:miter lim="800000"/>
            <a:headEnd/>
            <a:tailEnd/>
          </a:ln>
          <a:effectLst/>
        </p:spPr>
      </p:pic>
      <p:sp>
        <p:nvSpPr>
          <p:cNvPr id="880645" name="Rectangle 5"/>
          <p:cNvSpPr>
            <a:spLocks noChangeArrowheads="1"/>
          </p:cNvSpPr>
          <p:nvPr/>
        </p:nvSpPr>
        <p:spPr bwMode="auto">
          <a:xfrm>
            <a:off x="611188" y="5229225"/>
            <a:ext cx="8281987" cy="1295400"/>
          </a:xfrm>
          <a:prstGeom prst="rect">
            <a:avLst/>
          </a:prstGeom>
          <a:noFill/>
          <a:ln w="9525">
            <a:noFill/>
            <a:miter lim="800000"/>
            <a:headEnd/>
            <a:tailEnd/>
          </a:ln>
          <a:effectLst/>
        </p:spPr>
        <p:txBody>
          <a:bodyPr/>
          <a:lstStyle/>
          <a:p>
            <a:pPr marL="609600" indent="-609600" algn="just">
              <a:lnSpc>
                <a:spcPct val="110000"/>
              </a:lnSpc>
              <a:buClr>
                <a:srgbClr val="FF00FF"/>
              </a:buClr>
              <a:buFont typeface="Wingdings" pitchFamily="2" charset="2"/>
              <a:buChar char="v"/>
            </a:pPr>
            <a:r>
              <a:rPr lang="zh-CN" altLang="en-US" sz="2800" b="1" dirty="0">
                <a:solidFill>
                  <a:srgbClr val="C00000"/>
                </a:solidFill>
                <a:latin typeface="Arial Narrow" pitchFamily="34" charset="0"/>
              </a:rPr>
              <a:t>扩散作用、吸附或脱附作用</a:t>
            </a:r>
            <a:r>
              <a:rPr lang="zh-CN" altLang="en-US" sz="2800" b="1" dirty="0">
                <a:solidFill>
                  <a:srgbClr val="0000FF"/>
                </a:solidFill>
                <a:latin typeface="Arial Narrow" pitchFamily="34" charset="0"/>
              </a:rPr>
              <a:t>等也同样影响到反应速率。 </a:t>
            </a:r>
          </a:p>
        </p:txBody>
      </p:sp>
      <p:sp>
        <p:nvSpPr>
          <p:cNvPr id="880646" name="Rectangle 6"/>
          <p:cNvSpPr>
            <a:spLocks noChangeArrowheads="1"/>
          </p:cNvSpPr>
          <p:nvPr/>
        </p:nvSpPr>
        <p:spPr bwMode="auto">
          <a:xfrm>
            <a:off x="539750" y="1268413"/>
            <a:ext cx="6337300" cy="3960812"/>
          </a:xfrm>
          <a:prstGeom prst="rect">
            <a:avLst/>
          </a:prstGeom>
          <a:noFill/>
          <a:ln w="9525">
            <a:noFill/>
            <a:miter lim="800000"/>
            <a:headEnd/>
            <a:tailEnd/>
          </a:ln>
          <a:effectLst/>
        </p:spPr>
        <p:txBody>
          <a:bodyPr/>
          <a:lstStyle/>
          <a:p>
            <a:pPr marL="609600" indent="-609600" algn="just">
              <a:lnSpc>
                <a:spcPct val="120000"/>
              </a:lnSpc>
              <a:buClr>
                <a:srgbClr val="FF00FF"/>
              </a:buClr>
              <a:buFont typeface="Wingdings" pitchFamily="2" charset="2"/>
              <a:buChar char="v"/>
            </a:pPr>
            <a:r>
              <a:rPr lang="zh-CN" altLang="en-US" sz="2800" b="1" dirty="0">
                <a:solidFill>
                  <a:srgbClr val="0000CC"/>
                </a:solidFill>
                <a:latin typeface="Arial Narrow" pitchFamily="34" charset="0"/>
              </a:rPr>
              <a:t>多相反应是在相与相之间的界面上进行的，因此增大相与相的接触面积和改变界面的物理或化学性质，可增加反应速率。如：固体粉碎、液体搅拌、液体喷淋、雾化等</a:t>
            </a:r>
            <a:r>
              <a:rPr lang="zh-CN" altLang="en-US" sz="2800" b="1" dirty="0">
                <a:solidFill>
                  <a:schemeClr val="hlink"/>
                </a:solidFill>
                <a:latin typeface="Arial Narrow" pitchFamily="34" charset="0"/>
              </a:rPr>
              <a:t>。</a:t>
            </a:r>
          </a:p>
          <a:p>
            <a:pPr marL="609600" indent="-609600" algn="just">
              <a:lnSpc>
                <a:spcPct val="120000"/>
              </a:lnSpc>
              <a:buClr>
                <a:srgbClr val="FF00FF"/>
              </a:buClr>
              <a:buFont typeface="Wingdings" pitchFamily="2" charset="2"/>
              <a:buNone/>
            </a:pPr>
            <a:r>
              <a:rPr lang="zh-CN" altLang="en-US" sz="2800" b="1" dirty="0">
                <a:latin typeface="Arial Narrow" pitchFamily="34" charset="0"/>
              </a:rPr>
              <a:t>      块状铁与</a:t>
            </a:r>
            <a:r>
              <a:rPr kumimoji="0" lang="zh-CN" altLang="en-US" sz="2800" b="1" dirty="0">
                <a:latin typeface="Arial Narrow" pitchFamily="34" charset="0"/>
              </a:rPr>
              <a:t>盐酸</a:t>
            </a:r>
            <a:r>
              <a:rPr lang="zh-CN" altLang="en-US" sz="2800" b="1" dirty="0">
                <a:latin typeface="Arial Narrow" pitchFamily="34" charset="0"/>
              </a:rPr>
              <a:t>反应进行得非常缓慢</a:t>
            </a:r>
            <a:r>
              <a:rPr lang="en-US" altLang="zh-CN" sz="2800" b="1" dirty="0">
                <a:latin typeface="Arial Narrow" pitchFamily="34" charset="0"/>
              </a:rPr>
              <a:t>, </a:t>
            </a:r>
            <a:r>
              <a:rPr lang="zh-CN" altLang="en-US" sz="2800" b="1" dirty="0">
                <a:latin typeface="Arial Narrow" pitchFamily="34" charset="0"/>
              </a:rPr>
              <a:t>而铁粉与</a:t>
            </a:r>
            <a:r>
              <a:rPr kumimoji="0" lang="zh-CN" altLang="en-US" sz="2800" b="1" dirty="0">
                <a:latin typeface="Arial Narrow" pitchFamily="34" charset="0"/>
              </a:rPr>
              <a:t>盐酸</a:t>
            </a:r>
            <a:r>
              <a:rPr lang="zh-CN" altLang="en-US" sz="2800" b="1" dirty="0">
                <a:latin typeface="Arial Narrow" pitchFamily="34" charset="0"/>
              </a:rPr>
              <a:t>的反应则要快得多：</a:t>
            </a:r>
          </a:p>
        </p:txBody>
      </p:sp>
      <p:pic>
        <p:nvPicPr>
          <p:cNvPr id="880647" name="Picture 7"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B50D55DF-F90B-4B78-BE84-FB392150B208}"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E469855B-6EE3-49B4-A4A0-A5580777F09A}" type="slidenum">
              <a:rPr lang="en-US" altLang="zh-CN"/>
              <a:pPr/>
              <a:t>218</a:t>
            </a:fld>
            <a:endParaRPr lang="en-US" altLang="zh-CN"/>
          </a:p>
        </p:txBody>
      </p:sp>
      <p:sp>
        <p:nvSpPr>
          <p:cNvPr id="882690" name="Rectangle 2"/>
          <p:cNvSpPr>
            <a:spLocks noGrp="1" noChangeArrowheads="1"/>
          </p:cNvSpPr>
          <p:nvPr>
            <p:ph type="title"/>
          </p:nvPr>
        </p:nvSpPr>
        <p:spPr>
          <a:xfrm>
            <a:off x="838200" y="304800"/>
            <a:ext cx="8229600" cy="641350"/>
          </a:xfrm>
          <a:noFill/>
          <a:ln/>
        </p:spPr>
        <p:txBody>
          <a:bodyPr anchor="t">
            <a:spAutoFit/>
          </a:bodyPr>
          <a:lstStyle/>
          <a:p>
            <a:r>
              <a:rPr lang="zh-CN" altLang="en-US" sz="3600"/>
              <a:t>影响反应速率的其他因素</a:t>
            </a:r>
          </a:p>
        </p:txBody>
      </p:sp>
      <p:sp>
        <p:nvSpPr>
          <p:cNvPr id="882691" name="Rectangle 3"/>
          <p:cNvSpPr>
            <a:spLocks noChangeArrowheads="1"/>
          </p:cNvSpPr>
          <p:nvPr/>
        </p:nvSpPr>
        <p:spPr bwMode="auto">
          <a:xfrm>
            <a:off x="1258888" y="1341438"/>
            <a:ext cx="7273925" cy="4751387"/>
          </a:xfrm>
          <a:prstGeom prst="rect">
            <a:avLst/>
          </a:prstGeom>
          <a:noFill/>
          <a:ln w="9525">
            <a:noFill/>
            <a:miter lim="800000"/>
            <a:headEnd/>
            <a:tailEnd/>
          </a:ln>
          <a:effectLst/>
        </p:spPr>
        <p:txBody>
          <a:bodyPr/>
          <a:lstStyle/>
          <a:p>
            <a:pPr marL="609600" indent="-609600" algn="l">
              <a:lnSpc>
                <a:spcPct val="150000"/>
              </a:lnSpc>
              <a:spcBef>
                <a:spcPct val="20000"/>
              </a:spcBef>
              <a:buClr>
                <a:srgbClr val="FF00FF"/>
              </a:buClr>
              <a:buFont typeface="Wingdings" pitchFamily="2" charset="2"/>
              <a:buChar char="v"/>
            </a:pPr>
            <a:r>
              <a:rPr lang="zh-CN" altLang="en-US" b="1" dirty="0">
                <a:solidFill>
                  <a:srgbClr val="C00000"/>
                </a:solidFill>
              </a:rPr>
              <a:t>光</a:t>
            </a:r>
          </a:p>
          <a:p>
            <a:pPr marL="609600" indent="-609600" algn="l">
              <a:lnSpc>
                <a:spcPct val="150000"/>
              </a:lnSpc>
              <a:spcBef>
                <a:spcPct val="20000"/>
              </a:spcBef>
              <a:buClr>
                <a:srgbClr val="FF00FF"/>
              </a:buClr>
              <a:buFont typeface="Wingdings" pitchFamily="2" charset="2"/>
              <a:buChar char="v"/>
            </a:pPr>
            <a:r>
              <a:rPr lang="zh-CN" altLang="en-US" b="1" dirty="0">
                <a:solidFill>
                  <a:srgbClr val="C00000"/>
                </a:solidFill>
              </a:rPr>
              <a:t>高能射线</a:t>
            </a:r>
          </a:p>
          <a:p>
            <a:pPr marL="609600" indent="-609600" algn="l">
              <a:lnSpc>
                <a:spcPct val="150000"/>
              </a:lnSpc>
              <a:spcBef>
                <a:spcPct val="20000"/>
              </a:spcBef>
              <a:buClr>
                <a:srgbClr val="FF00FF"/>
              </a:buClr>
              <a:buFont typeface="Wingdings" pitchFamily="2" charset="2"/>
              <a:buChar char="v"/>
            </a:pPr>
            <a:r>
              <a:rPr lang="zh-CN" altLang="en-US" b="1" dirty="0">
                <a:solidFill>
                  <a:srgbClr val="C00000"/>
                </a:solidFill>
              </a:rPr>
              <a:t>超声波</a:t>
            </a:r>
          </a:p>
          <a:p>
            <a:pPr marL="609600" indent="-609600" algn="l">
              <a:lnSpc>
                <a:spcPct val="150000"/>
              </a:lnSpc>
              <a:spcBef>
                <a:spcPct val="20000"/>
              </a:spcBef>
              <a:buClr>
                <a:srgbClr val="FF00FF"/>
              </a:buClr>
              <a:buFont typeface="Wingdings" pitchFamily="2" charset="2"/>
              <a:buChar char="v"/>
            </a:pPr>
            <a:r>
              <a:rPr lang="zh-CN" altLang="en-US" b="1" dirty="0">
                <a:solidFill>
                  <a:srgbClr val="C00000"/>
                </a:solidFill>
              </a:rPr>
              <a:t>电场</a:t>
            </a:r>
          </a:p>
          <a:p>
            <a:pPr marL="609600" indent="-609600" algn="l">
              <a:lnSpc>
                <a:spcPct val="150000"/>
              </a:lnSpc>
              <a:spcBef>
                <a:spcPct val="20000"/>
              </a:spcBef>
              <a:buClr>
                <a:srgbClr val="FF00FF"/>
              </a:buClr>
              <a:buFont typeface="Wingdings" pitchFamily="2" charset="2"/>
              <a:buChar char="v"/>
            </a:pPr>
            <a:r>
              <a:rPr lang="zh-CN" altLang="en-US" b="1" dirty="0">
                <a:solidFill>
                  <a:srgbClr val="C00000"/>
                </a:solidFill>
              </a:rPr>
              <a:t>磁场等。</a:t>
            </a:r>
          </a:p>
        </p:txBody>
      </p:sp>
      <p:pic>
        <p:nvPicPr>
          <p:cNvPr id="882692" name="Picture 4"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1"/>
          <p:cNvSpPr>
            <a:spLocks noGrp="1"/>
          </p:cNvSpPr>
          <p:nvPr>
            <p:ph type="dt" sz="half" idx="10"/>
          </p:nvPr>
        </p:nvSpPr>
        <p:spPr/>
        <p:txBody>
          <a:bodyPr/>
          <a:lstStyle/>
          <a:p>
            <a:fld id="{564CB6C7-95EA-47AB-96D4-31E614F08070}" type="datetime1">
              <a:rPr lang="zh-CN" altLang="en-US"/>
              <a:pPr/>
              <a:t>2017/11/1</a:t>
            </a:fld>
            <a:endParaRPr lang="en-US" altLang="zh-CN"/>
          </a:p>
        </p:txBody>
      </p:sp>
      <p:sp>
        <p:nvSpPr>
          <p:cNvPr id="11" name="灯片编号占位符 3"/>
          <p:cNvSpPr>
            <a:spLocks noGrp="1"/>
          </p:cNvSpPr>
          <p:nvPr>
            <p:ph type="sldNum" sz="quarter" idx="12"/>
          </p:nvPr>
        </p:nvSpPr>
        <p:spPr/>
        <p:txBody>
          <a:bodyPr/>
          <a:lstStyle/>
          <a:p>
            <a:fld id="{7DD948EE-D717-49C2-A1E4-966EF966E5FD}" type="slidenum">
              <a:rPr lang="en-US" altLang="zh-CN"/>
              <a:pPr/>
              <a:t>219</a:t>
            </a:fld>
            <a:endParaRPr lang="en-US" altLang="zh-CN"/>
          </a:p>
        </p:txBody>
      </p:sp>
      <p:sp>
        <p:nvSpPr>
          <p:cNvPr id="884738" name="Text Box 2"/>
          <p:cNvSpPr txBox="1">
            <a:spLocks noChangeArrowheads="1"/>
          </p:cNvSpPr>
          <p:nvPr/>
        </p:nvSpPr>
        <p:spPr bwMode="auto">
          <a:xfrm>
            <a:off x="611188" y="1196975"/>
            <a:ext cx="8388350" cy="1355884"/>
          </a:xfrm>
          <a:prstGeom prst="rect">
            <a:avLst/>
          </a:prstGeom>
          <a:noFill/>
          <a:ln w="9525">
            <a:noFill/>
            <a:miter lim="800000"/>
            <a:headEnd/>
            <a:tailEnd/>
          </a:ln>
        </p:spPr>
        <p:txBody>
          <a:bodyPr>
            <a:spAutoFit/>
          </a:bodyPr>
          <a:lstStyle/>
          <a:p>
            <a:pPr algn="l">
              <a:lnSpc>
                <a:spcPct val="120000"/>
              </a:lnSpc>
              <a:spcBef>
                <a:spcPct val="50000"/>
              </a:spcBef>
              <a:buClr>
                <a:srgbClr val="FF00FF"/>
              </a:buClr>
              <a:buFont typeface="Wingdings" pitchFamily="2" charset="2"/>
              <a:buChar char="v"/>
            </a:pPr>
            <a:r>
              <a:rPr lang="zh-CN" altLang="en-US" dirty="0">
                <a:solidFill>
                  <a:srgbClr val="C00000"/>
                </a:solidFill>
              </a:rPr>
              <a:t>均相催化</a:t>
            </a:r>
            <a:r>
              <a:rPr lang="zh-CN" altLang="en-US" dirty="0">
                <a:solidFill>
                  <a:schemeClr val="folHlink"/>
                </a:solidFill>
              </a:rPr>
              <a:t>：</a:t>
            </a:r>
            <a:r>
              <a:rPr lang="zh-CN" altLang="en-US" dirty="0">
                <a:solidFill>
                  <a:srgbClr val="003399"/>
                </a:solidFill>
              </a:rPr>
              <a:t>催化剂与反应物种在同一相中的催化反应。例如</a:t>
            </a:r>
          </a:p>
        </p:txBody>
      </p:sp>
      <p:sp>
        <p:nvSpPr>
          <p:cNvPr id="884739" name="Text Box 3"/>
          <p:cNvSpPr txBox="1">
            <a:spLocks noChangeArrowheads="1"/>
          </p:cNvSpPr>
          <p:nvPr/>
        </p:nvSpPr>
        <p:spPr bwMode="auto">
          <a:xfrm>
            <a:off x="838200" y="3200400"/>
            <a:ext cx="7848600" cy="579438"/>
          </a:xfrm>
          <a:prstGeom prst="rect">
            <a:avLst/>
          </a:prstGeom>
          <a:noFill/>
          <a:ln w="9525">
            <a:noFill/>
            <a:miter lim="800000"/>
            <a:headEnd/>
            <a:tailEnd/>
          </a:ln>
          <a:effectLst/>
        </p:spPr>
        <p:txBody>
          <a:bodyPr>
            <a:spAutoFit/>
          </a:bodyPr>
          <a:lstStyle/>
          <a:p>
            <a:pPr algn="l">
              <a:spcBef>
                <a:spcPct val="50000"/>
              </a:spcBef>
            </a:pPr>
            <a:r>
              <a:rPr lang="en-US" altLang="zh-CN">
                <a:ea typeface="宋体" pitchFamily="2" charset="-122"/>
              </a:rPr>
              <a:t>      </a:t>
            </a:r>
          </a:p>
        </p:txBody>
      </p:sp>
      <p:graphicFrame>
        <p:nvGraphicFramePr>
          <p:cNvPr id="884740" name="Object 4"/>
          <p:cNvGraphicFramePr>
            <a:graphicFrameLocks noChangeAspect="1"/>
          </p:cNvGraphicFramePr>
          <p:nvPr/>
        </p:nvGraphicFramePr>
        <p:xfrm>
          <a:off x="1462088" y="2492375"/>
          <a:ext cx="6205537" cy="839788"/>
        </p:xfrm>
        <a:graphic>
          <a:graphicData uri="http://schemas.openxmlformats.org/presentationml/2006/ole">
            <p:oleObj spid="_x0000_s477186" name="Equation" r:id="rId3" imgW="2133360" imgH="266400" progId="Equation.DSMT4">
              <p:embed/>
            </p:oleObj>
          </a:graphicData>
        </a:graphic>
      </p:graphicFrame>
      <p:graphicFrame>
        <p:nvGraphicFramePr>
          <p:cNvPr id="884741" name="Object 5"/>
          <p:cNvGraphicFramePr>
            <a:graphicFrameLocks noChangeAspect="1"/>
          </p:cNvGraphicFramePr>
          <p:nvPr/>
        </p:nvGraphicFramePr>
        <p:xfrm>
          <a:off x="990600" y="5295900"/>
          <a:ext cx="7467600" cy="796925"/>
        </p:xfrm>
        <a:graphic>
          <a:graphicData uri="http://schemas.openxmlformats.org/presentationml/2006/ole">
            <p:oleObj spid="_x0000_s477187" name="Equation" r:id="rId4" imgW="2095200" imgH="215640" progId="Equation.DSMT4">
              <p:embed/>
            </p:oleObj>
          </a:graphicData>
        </a:graphic>
      </p:graphicFrame>
      <p:sp>
        <p:nvSpPr>
          <p:cNvPr id="884742" name="Text Box 6"/>
          <p:cNvSpPr txBox="1">
            <a:spLocks noChangeArrowheads="1"/>
          </p:cNvSpPr>
          <p:nvPr/>
        </p:nvSpPr>
        <p:spPr bwMode="auto">
          <a:xfrm>
            <a:off x="611188" y="3470275"/>
            <a:ext cx="8281987" cy="2086725"/>
          </a:xfrm>
          <a:prstGeom prst="rect">
            <a:avLst/>
          </a:prstGeom>
          <a:noFill/>
          <a:ln w="9525">
            <a:noFill/>
            <a:miter lim="800000"/>
            <a:headEnd/>
            <a:tailEnd/>
          </a:ln>
        </p:spPr>
        <p:txBody>
          <a:bodyPr>
            <a:spAutoFit/>
          </a:bodyPr>
          <a:lstStyle/>
          <a:p>
            <a:pPr algn="l">
              <a:lnSpc>
                <a:spcPct val="120000"/>
              </a:lnSpc>
              <a:spcBef>
                <a:spcPct val="50000"/>
              </a:spcBef>
              <a:buClr>
                <a:srgbClr val="FF00FF"/>
              </a:buClr>
              <a:buFont typeface="Wingdings" pitchFamily="2" charset="2"/>
              <a:buChar char="v"/>
            </a:pPr>
            <a:r>
              <a:rPr lang="zh-CN" altLang="en-US" dirty="0">
                <a:solidFill>
                  <a:srgbClr val="C00000"/>
                </a:solidFill>
              </a:rPr>
              <a:t>多相催化</a:t>
            </a:r>
            <a:r>
              <a:rPr lang="zh-CN" altLang="en-US" dirty="0">
                <a:solidFill>
                  <a:schemeClr val="folHlink"/>
                </a:solidFill>
              </a:rPr>
              <a:t>：</a:t>
            </a:r>
            <a:r>
              <a:rPr lang="zh-CN" altLang="en-US" dirty="0">
                <a:solidFill>
                  <a:srgbClr val="003399"/>
                </a:solidFill>
              </a:rPr>
              <a:t>催化剂与反应物种不属于同一物相的催化反应。例如汽车尾气</a:t>
            </a:r>
            <a:r>
              <a:rPr lang="en-US" altLang="zh-CN" dirty="0">
                <a:solidFill>
                  <a:srgbClr val="003399"/>
                </a:solidFill>
              </a:rPr>
              <a:t>(NO</a:t>
            </a:r>
            <a:r>
              <a:rPr lang="zh-CN" altLang="en-US" dirty="0">
                <a:solidFill>
                  <a:srgbClr val="003399"/>
                </a:solidFill>
              </a:rPr>
              <a:t>和</a:t>
            </a:r>
            <a:r>
              <a:rPr lang="en-US" altLang="zh-CN" dirty="0">
                <a:solidFill>
                  <a:srgbClr val="003399"/>
                </a:solidFill>
              </a:rPr>
              <a:t>CO)</a:t>
            </a:r>
            <a:r>
              <a:rPr lang="zh-CN" altLang="en-US" dirty="0">
                <a:solidFill>
                  <a:srgbClr val="003399"/>
                </a:solidFill>
              </a:rPr>
              <a:t>的催化转化：</a:t>
            </a:r>
          </a:p>
        </p:txBody>
      </p:sp>
      <p:sp>
        <p:nvSpPr>
          <p:cNvPr id="884743" name="Rectangle 7"/>
          <p:cNvSpPr>
            <a:spLocks noGrp="1" noChangeArrowheads="1"/>
          </p:cNvSpPr>
          <p:nvPr>
            <p:ph type="title" idx="4294967295"/>
          </p:nvPr>
        </p:nvSpPr>
        <p:spPr/>
        <p:txBody>
          <a:bodyPr/>
          <a:lstStyle/>
          <a:p>
            <a:r>
              <a:rPr lang="zh-CN" altLang="en-US"/>
              <a:t>均相催化与多相催化</a:t>
            </a:r>
          </a:p>
        </p:txBody>
      </p:sp>
      <p:pic>
        <p:nvPicPr>
          <p:cNvPr id="884744" name="Picture 8"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sz="half" idx="1"/>
          </p:nvPr>
        </p:nvSpPr>
        <p:spPr>
          <a:xfrm>
            <a:off x="468313" y="1409700"/>
            <a:ext cx="8035925" cy="4179888"/>
          </a:xfrm>
        </p:spPr>
        <p:txBody>
          <a:bodyPr/>
          <a:lstStyle/>
          <a:p>
            <a:pPr>
              <a:lnSpc>
                <a:spcPct val="120000"/>
              </a:lnSpc>
              <a:spcAft>
                <a:spcPct val="20000"/>
              </a:spcAft>
              <a:buClr>
                <a:schemeClr val="tx2"/>
              </a:buClr>
              <a:buFont typeface="Wingdings" pitchFamily="2" charset="2"/>
              <a:buChar char="l"/>
            </a:pPr>
            <a:r>
              <a:rPr lang="zh-CN" altLang="en-US">
                <a:solidFill>
                  <a:srgbClr val="0033CC"/>
                </a:solidFill>
                <a:effectLst>
                  <a:outerShdw blurRad="38100" dist="38100" dir="2700000" algn="tl">
                    <a:srgbClr val="C0C0C0"/>
                  </a:outerShdw>
                </a:effectLst>
                <a:latin typeface="Times New Roman" pitchFamily="18" charset="0"/>
              </a:rPr>
              <a:t>化学计量数和化学反应方程式的写法有关</a:t>
            </a:r>
            <a:endParaRPr lang="zh-CN" altLang="en-US">
              <a:solidFill>
                <a:srgbClr val="0033CC"/>
              </a:solidFill>
            </a:endParaRPr>
          </a:p>
          <a:p>
            <a:pPr>
              <a:lnSpc>
                <a:spcPct val="120000"/>
              </a:lnSpc>
              <a:spcAft>
                <a:spcPct val="20000"/>
              </a:spcAft>
            </a:pPr>
            <a:r>
              <a:rPr lang="zh-CN" altLang="en-US" sz="2800"/>
              <a:t> 如合成氨的反应</a:t>
            </a:r>
          </a:p>
          <a:p>
            <a:pPr>
              <a:lnSpc>
                <a:spcPct val="120000"/>
              </a:lnSpc>
              <a:spcAft>
                <a:spcPct val="20000"/>
              </a:spcAft>
              <a:buFontTx/>
              <a:buNone/>
            </a:pPr>
            <a:r>
              <a:rPr lang="zh-CN" altLang="en-US" sz="2800"/>
              <a:t>       </a:t>
            </a:r>
            <a:r>
              <a:rPr lang="en-US" altLang="zh-CN" sz="2800"/>
              <a:t>N</a:t>
            </a:r>
            <a:r>
              <a:rPr lang="en-US" altLang="zh-CN" sz="2800" baseline="-25000"/>
              <a:t>2</a:t>
            </a:r>
            <a:r>
              <a:rPr lang="en-US" altLang="zh-CN" sz="2800"/>
              <a:t>(g) + 3H</a:t>
            </a:r>
            <a:r>
              <a:rPr lang="en-US" altLang="zh-CN" sz="2800" baseline="-25000"/>
              <a:t>2</a:t>
            </a:r>
            <a:r>
              <a:rPr lang="en-US" altLang="zh-CN" sz="2800"/>
              <a:t>(g)            2NH</a:t>
            </a:r>
            <a:r>
              <a:rPr lang="en-US" altLang="zh-CN" sz="2800" baseline="-25000"/>
              <a:t>3</a:t>
            </a:r>
            <a:r>
              <a:rPr lang="en-US" altLang="zh-CN" sz="2800"/>
              <a:t>(g)</a:t>
            </a:r>
          </a:p>
          <a:p>
            <a:pPr>
              <a:lnSpc>
                <a:spcPct val="120000"/>
              </a:lnSpc>
              <a:spcAft>
                <a:spcPct val="20000"/>
              </a:spcAft>
            </a:pPr>
            <a:endParaRPr lang="en-US" altLang="zh-CN" sz="2800"/>
          </a:p>
          <a:p>
            <a:pPr>
              <a:lnSpc>
                <a:spcPct val="120000"/>
              </a:lnSpc>
              <a:spcAft>
                <a:spcPct val="20000"/>
              </a:spcAft>
            </a:pPr>
            <a:r>
              <a:rPr lang="en-US" altLang="zh-CN" sz="2800"/>
              <a:t> </a:t>
            </a:r>
            <a:r>
              <a:rPr lang="zh-CN" altLang="en-US" sz="2800"/>
              <a:t>若写作 </a:t>
            </a:r>
            <a:r>
              <a:rPr lang="en-US" altLang="zh-CN" sz="2800"/>
              <a:t>1/2N</a:t>
            </a:r>
            <a:r>
              <a:rPr lang="en-US" altLang="zh-CN" sz="2800" baseline="-25000"/>
              <a:t>2</a:t>
            </a:r>
            <a:r>
              <a:rPr lang="en-US" altLang="zh-CN" sz="2800"/>
              <a:t>(g) + 3/2H</a:t>
            </a:r>
            <a:r>
              <a:rPr lang="en-US" altLang="zh-CN" sz="2800" baseline="-25000"/>
              <a:t>2</a:t>
            </a:r>
            <a:r>
              <a:rPr lang="en-US" altLang="zh-CN" sz="2800"/>
              <a:t>(g)            NH</a:t>
            </a:r>
            <a:r>
              <a:rPr lang="en-US" altLang="zh-CN" sz="2800" baseline="-25000"/>
              <a:t>3</a:t>
            </a:r>
            <a:r>
              <a:rPr lang="en-US" altLang="zh-CN" sz="2800"/>
              <a:t>(g)</a:t>
            </a:r>
          </a:p>
          <a:p>
            <a:pPr>
              <a:lnSpc>
                <a:spcPct val="120000"/>
              </a:lnSpc>
              <a:spcAft>
                <a:spcPct val="20000"/>
              </a:spcAft>
            </a:pPr>
            <a:endParaRPr lang="en-US" altLang="zh-CN" sz="2800"/>
          </a:p>
        </p:txBody>
      </p:sp>
      <p:sp>
        <p:nvSpPr>
          <p:cNvPr id="43011" name="Line 3"/>
          <p:cNvSpPr>
            <a:spLocks noChangeShapeType="1"/>
          </p:cNvSpPr>
          <p:nvPr/>
        </p:nvSpPr>
        <p:spPr bwMode="auto">
          <a:xfrm>
            <a:off x="3851275" y="3213100"/>
            <a:ext cx="720725" cy="0"/>
          </a:xfrm>
          <a:prstGeom prst="line">
            <a:avLst/>
          </a:prstGeom>
          <a:noFill/>
          <a:ln w="57150">
            <a:solidFill>
              <a:schemeClr val="tx1"/>
            </a:solidFill>
            <a:miter lim="800000"/>
            <a:headEnd/>
            <a:tailEnd type="triangle" w="med" len="med"/>
          </a:ln>
          <a:effectLst/>
        </p:spPr>
        <p:txBody>
          <a:bodyPr wrap="none"/>
          <a:lstStyle/>
          <a:p>
            <a:endParaRPr lang="zh-CN" altLang="en-US"/>
          </a:p>
        </p:txBody>
      </p:sp>
      <p:graphicFrame>
        <p:nvGraphicFramePr>
          <p:cNvPr id="43012" name="Object 4"/>
          <p:cNvGraphicFramePr>
            <a:graphicFrameLocks noChangeAspect="1"/>
          </p:cNvGraphicFramePr>
          <p:nvPr>
            <p:ph sz="half" idx="2"/>
          </p:nvPr>
        </p:nvGraphicFramePr>
        <p:xfrm>
          <a:off x="1042988" y="3644900"/>
          <a:ext cx="6929437" cy="469900"/>
        </p:xfrm>
        <a:graphic>
          <a:graphicData uri="http://schemas.openxmlformats.org/presentationml/2006/ole">
            <p:oleObj spid="_x0000_s43012" name="公式" r:id="rId3" imgW="2234880" imgH="215640" progId="Equation.3">
              <p:embed/>
            </p:oleObj>
          </a:graphicData>
        </a:graphic>
      </p:graphicFrame>
      <p:graphicFrame>
        <p:nvGraphicFramePr>
          <p:cNvPr id="43013" name="Object 5"/>
          <p:cNvGraphicFramePr>
            <a:graphicFrameLocks noChangeAspect="1"/>
          </p:cNvGraphicFramePr>
          <p:nvPr/>
        </p:nvGraphicFramePr>
        <p:xfrm>
          <a:off x="1187450" y="5013325"/>
          <a:ext cx="6911975" cy="1023938"/>
        </p:xfrm>
        <a:graphic>
          <a:graphicData uri="http://schemas.openxmlformats.org/presentationml/2006/ole">
            <p:oleObj spid="_x0000_s43013" name="公式" r:id="rId4" imgW="2628720" imgH="393480" progId="Equation.3">
              <p:embed/>
            </p:oleObj>
          </a:graphicData>
        </a:graphic>
      </p:graphicFrame>
      <p:sp>
        <p:nvSpPr>
          <p:cNvPr id="43014" name="Line 6"/>
          <p:cNvSpPr>
            <a:spLocks noChangeShapeType="1"/>
          </p:cNvSpPr>
          <p:nvPr/>
        </p:nvSpPr>
        <p:spPr bwMode="auto">
          <a:xfrm>
            <a:off x="5508625" y="4581525"/>
            <a:ext cx="720725" cy="0"/>
          </a:xfrm>
          <a:prstGeom prst="line">
            <a:avLst/>
          </a:prstGeom>
          <a:noFill/>
          <a:ln w="57150">
            <a:solidFill>
              <a:schemeClr val="tx1"/>
            </a:solidFill>
            <a:miter lim="800000"/>
            <a:headEnd/>
            <a:tailEnd type="triangle" w="med" len="med"/>
          </a:ln>
          <a:effectLst/>
        </p:spPr>
        <p:txBody>
          <a:bodyPr wrap="none"/>
          <a:lstStyle/>
          <a:p>
            <a:endParaRPr lang="zh-CN" altLang="en-US"/>
          </a:p>
        </p:txBody>
      </p:sp>
      <p:sp>
        <p:nvSpPr>
          <p:cNvPr id="43015" name="Rectangle 7"/>
          <p:cNvSpPr>
            <a:spLocks noGrp="1" noChangeArrowheads="1"/>
          </p:cNvSpPr>
          <p:nvPr>
            <p:ph type="title"/>
          </p:nvPr>
        </p:nvSpPr>
        <p:spPr>
          <a:xfrm>
            <a:off x="603250" y="188913"/>
            <a:ext cx="8540750" cy="792162"/>
          </a:xfrm>
          <a:noFill/>
          <a:ln/>
        </p:spPr>
        <p:txBody>
          <a:bodyPr/>
          <a:lstStyle/>
          <a:p>
            <a:r>
              <a:rPr lang="en-US" altLang="zh-CN" sz="3600" dirty="0" smtClean="0">
                <a:effectLst>
                  <a:outerShdw blurRad="38100" dist="38100" dir="2700000" algn="tl">
                    <a:srgbClr val="C0C0C0"/>
                  </a:outerShdw>
                </a:effectLst>
              </a:rPr>
              <a:t>6. </a:t>
            </a:r>
            <a:r>
              <a:rPr lang="zh-CN" altLang="en-US" sz="3600" dirty="0">
                <a:effectLst>
                  <a:outerShdw blurRad="38100" dist="38100" dir="2700000" algn="tl">
                    <a:srgbClr val="C0C0C0"/>
                  </a:outerShdw>
                </a:effectLst>
              </a:rPr>
              <a:t>化学计量数和反应进度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dissolve">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diamond(in)">
                                      <p:cBhvr>
                                        <p:cTn id="12"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1CA0BF2-F223-47D4-B536-373B3ABAFE47}"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896C7D97-D6FF-4857-9EAF-D325FE7DDDC6}" type="slidenum">
              <a:rPr lang="en-US" altLang="zh-CN"/>
              <a:pPr/>
              <a:t>220</a:t>
            </a:fld>
            <a:endParaRPr lang="en-US" altLang="zh-CN"/>
          </a:p>
        </p:txBody>
      </p:sp>
      <p:sp>
        <p:nvSpPr>
          <p:cNvPr id="888834" name="Rectangle 2"/>
          <p:cNvSpPr>
            <a:spLocks noChangeArrowheads="1"/>
          </p:cNvSpPr>
          <p:nvPr/>
        </p:nvSpPr>
        <p:spPr bwMode="auto">
          <a:xfrm>
            <a:off x="611188" y="1341438"/>
            <a:ext cx="8388350" cy="5016758"/>
          </a:xfrm>
          <a:prstGeom prst="rect">
            <a:avLst/>
          </a:prstGeom>
          <a:noFill/>
          <a:ln w="9525">
            <a:noFill/>
            <a:miter lim="800000"/>
            <a:headEnd/>
            <a:tailEnd/>
          </a:ln>
          <a:effectLst/>
        </p:spPr>
        <p:txBody>
          <a:bodyPr>
            <a:spAutoFit/>
          </a:bodyPr>
          <a:lstStyle/>
          <a:p>
            <a:pPr algn="l">
              <a:buClr>
                <a:srgbClr val="FF00FF"/>
              </a:buClr>
              <a:buFont typeface="Wingdings" pitchFamily="2" charset="2"/>
              <a:buChar char="v"/>
            </a:pPr>
            <a:r>
              <a:rPr lang="zh-CN" altLang="en-US" sz="3200" dirty="0">
                <a:solidFill>
                  <a:srgbClr val="003399"/>
                </a:solidFill>
                <a:latin typeface="华文新魏" pitchFamily="2" charset="-122"/>
                <a:ea typeface="华文新魏" pitchFamily="2" charset="-122"/>
              </a:rPr>
              <a:t>在使用催化剂的反应中多数催化剂为固体，而反应物则为气体或液体，这样的反应系统被称做</a:t>
            </a:r>
            <a:r>
              <a:rPr lang="zh-CN" altLang="en-US" sz="3200" dirty="0">
                <a:solidFill>
                  <a:srgbClr val="FF3300"/>
                </a:solidFill>
                <a:latin typeface="华文新魏" pitchFamily="2" charset="-122"/>
                <a:ea typeface="华文新魏" pitchFamily="2" charset="-122"/>
              </a:rPr>
              <a:t>多相催化反应</a:t>
            </a:r>
            <a:r>
              <a:rPr lang="zh-CN" altLang="en-US" sz="3200" dirty="0">
                <a:solidFill>
                  <a:schemeClr val="hlink"/>
                </a:solidFill>
                <a:latin typeface="华文新魏" pitchFamily="2" charset="-122"/>
                <a:ea typeface="华文新魏" pitchFamily="2" charset="-122"/>
              </a:rPr>
              <a:t>。</a:t>
            </a:r>
          </a:p>
          <a:p>
            <a:pPr algn="l">
              <a:buClr>
                <a:srgbClr val="FF00FF"/>
              </a:buClr>
              <a:buFont typeface="Wingdings" pitchFamily="2" charset="2"/>
              <a:buChar char="v"/>
            </a:pPr>
            <a:r>
              <a:rPr lang="zh-CN" altLang="en-US" sz="3200" dirty="0">
                <a:solidFill>
                  <a:srgbClr val="003399"/>
                </a:solidFill>
                <a:latin typeface="华文新魏" pitchFamily="2" charset="-122"/>
                <a:ea typeface="华文新魏" pitchFamily="2" charset="-122"/>
              </a:rPr>
              <a:t>为了增大这类催化反应的速率，用来做催化剂的固体一般为多孔的或微细分散的，有时则把微细分散的催化剂（或称</a:t>
            </a:r>
            <a:r>
              <a:rPr lang="zh-CN" altLang="en-US" sz="3200" dirty="0">
                <a:solidFill>
                  <a:srgbClr val="FF3300"/>
                </a:solidFill>
                <a:latin typeface="华文新魏" pitchFamily="2" charset="-122"/>
                <a:ea typeface="华文新魏" pitchFamily="2" charset="-122"/>
              </a:rPr>
              <a:t>催化活性物质</a:t>
            </a:r>
            <a:r>
              <a:rPr lang="zh-CN" altLang="en-US" sz="3200" dirty="0">
                <a:solidFill>
                  <a:srgbClr val="003399"/>
                </a:solidFill>
                <a:latin typeface="华文新魏" pitchFamily="2" charset="-122"/>
                <a:ea typeface="华文新魏" pitchFamily="2" charset="-122"/>
              </a:rPr>
              <a:t>）散布在多孔性的载体上，以提高催化活性，同时可减小反应物流过时的阻力。</a:t>
            </a:r>
          </a:p>
          <a:p>
            <a:pPr algn="l">
              <a:buClr>
                <a:srgbClr val="FF00FF"/>
              </a:buClr>
              <a:buFont typeface="Wingdings" pitchFamily="2" charset="2"/>
              <a:buChar char="v"/>
            </a:pPr>
            <a:r>
              <a:rPr lang="zh-CN" altLang="en-US" sz="3200" dirty="0">
                <a:solidFill>
                  <a:srgbClr val="003399"/>
                </a:solidFill>
                <a:latin typeface="华文新魏" pitchFamily="2" charset="-122"/>
                <a:ea typeface="华文新魏" pitchFamily="2" charset="-122"/>
              </a:rPr>
              <a:t>反应主要在相界面上进行，决定反应速率的因素还有接触面大小、扩散作用等。</a:t>
            </a:r>
          </a:p>
        </p:txBody>
      </p:sp>
      <p:sp>
        <p:nvSpPr>
          <p:cNvPr id="888835" name="Rectangle 3"/>
          <p:cNvSpPr>
            <a:spLocks noChangeArrowheads="1"/>
          </p:cNvSpPr>
          <p:nvPr/>
        </p:nvSpPr>
        <p:spPr bwMode="auto">
          <a:xfrm>
            <a:off x="1042988" y="188913"/>
            <a:ext cx="7200900" cy="701675"/>
          </a:xfrm>
          <a:prstGeom prst="rect">
            <a:avLst/>
          </a:prstGeom>
          <a:noFill/>
          <a:ln w="9525" algn="ctr">
            <a:noFill/>
            <a:miter lim="800000"/>
            <a:headEnd/>
            <a:tailEnd/>
          </a:ln>
          <a:effectLst/>
        </p:spPr>
        <p:txBody>
          <a:bodyPr>
            <a:spAutoFit/>
          </a:bodyPr>
          <a:lstStyle/>
          <a:p>
            <a:r>
              <a:rPr lang="zh-CN" altLang="en-US" sz="4000">
                <a:solidFill>
                  <a:srgbClr val="FF3300"/>
                </a:solidFill>
                <a:effectLst>
                  <a:outerShdw blurRad="38100" dist="38100" dir="2700000" algn="tl">
                    <a:srgbClr val="C0C0C0"/>
                  </a:outerShdw>
                </a:effectLst>
                <a:latin typeface="Arial Narrow" pitchFamily="34" charset="0"/>
                <a:ea typeface="隶书" pitchFamily="49" charset="-122"/>
              </a:rPr>
              <a:t>多相催化反应</a:t>
            </a:r>
          </a:p>
        </p:txBody>
      </p:sp>
      <p:pic>
        <p:nvPicPr>
          <p:cNvPr id="888836"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89075F5F-036E-4F39-AE85-F4EC64C54D6E}"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6F42F403-3755-45B8-9096-DE1C143CC848}" type="slidenum">
              <a:rPr lang="en-US" altLang="zh-CN"/>
              <a:pPr/>
              <a:t>221</a:t>
            </a:fld>
            <a:endParaRPr lang="en-US" altLang="zh-CN"/>
          </a:p>
        </p:txBody>
      </p:sp>
      <p:sp>
        <p:nvSpPr>
          <p:cNvPr id="889858" name="Rectangle 2"/>
          <p:cNvSpPr>
            <a:spLocks noGrp="1" noChangeArrowheads="1"/>
          </p:cNvSpPr>
          <p:nvPr>
            <p:ph type="title"/>
          </p:nvPr>
        </p:nvSpPr>
        <p:spPr>
          <a:xfrm>
            <a:off x="812800" y="260350"/>
            <a:ext cx="8113713" cy="641350"/>
          </a:xfrm>
          <a:noFill/>
          <a:ln/>
        </p:spPr>
        <p:txBody>
          <a:bodyPr anchor="t">
            <a:spAutoFit/>
          </a:bodyPr>
          <a:lstStyle/>
          <a:p>
            <a:r>
              <a:rPr lang="zh-CN" altLang="en-US" sz="3600">
                <a:ea typeface="隶书" pitchFamily="49" charset="-122"/>
              </a:rPr>
              <a:t>汽车尾气净化催化剂</a:t>
            </a:r>
          </a:p>
        </p:txBody>
      </p:sp>
      <p:sp>
        <p:nvSpPr>
          <p:cNvPr id="889859" name="Rectangle 3"/>
          <p:cNvSpPr>
            <a:spLocks noChangeArrowheads="1"/>
          </p:cNvSpPr>
          <p:nvPr/>
        </p:nvSpPr>
        <p:spPr bwMode="auto">
          <a:xfrm>
            <a:off x="5364163" y="5573713"/>
            <a:ext cx="3671887" cy="519112"/>
          </a:xfrm>
          <a:prstGeom prst="rect">
            <a:avLst/>
          </a:prstGeom>
          <a:noFill/>
          <a:ln w="9525">
            <a:noFill/>
            <a:miter lim="800000"/>
            <a:headEnd/>
            <a:tailEnd/>
          </a:ln>
          <a:effectLst/>
        </p:spPr>
        <p:txBody>
          <a:bodyPr>
            <a:spAutoFit/>
          </a:bodyPr>
          <a:lstStyle/>
          <a:p>
            <a:pPr>
              <a:spcBef>
                <a:spcPct val="20000"/>
              </a:spcBef>
            </a:pPr>
            <a:r>
              <a:rPr lang="zh-CN" altLang="en-US" sz="2800" dirty="0">
                <a:solidFill>
                  <a:srgbClr val="003399"/>
                </a:solidFill>
                <a:ea typeface="华文新魏" pitchFamily="2" charset="-122"/>
              </a:rPr>
              <a:t>汽车尾气净化催化器</a:t>
            </a:r>
          </a:p>
        </p:txBody>
      </p:sp>
      <p:pic>
        <p:nvPicPr>
          <p:cNvPr id="889860" name="Picture 4"/>
          <p:cNvPicPr>
            <a:picLocks noChangeAspect="1" noChangeArrowheads="1"/>
          </p:cNvPicPr>
          <p:nvPr/>
        </p:nvPicPr>
        <p:blipFill>
          <a:blip r:embed="rId2"/>
          <a:srcRect/>
          <a:stretch>
            <a:fillRect/>
          </a:stretch>
        </p:blipFill>
        <p:spPr bwMode="auto">
          <a:xfrm>
            <a:off x="5299075" y="1341438"/>
            <a:ext cx="3810000" cy="4135437"/>
          </a:xfrm>
          <a:prstGeom prst="rect">
            <a:avLst/>
          </a:prstGeom>
          <a:noFill/>
          <a:ln w="9525" algn="ctr">
            <a:noFill/>
            <a:miter lim="800000"/>
            <a:headEnd/>
            <a:tailEnd/>
          </a:ln>
          <a:effectLst/>
        </p:spPr>
      </p:pic>
      <p:sp>
        <p:nvSpPr>
          <p:cNvPr id="889861" name="Rectangle 5"/>
          <p:cNvSpPr>
            <a:spLocks noChangeArrowheads="1"/>
          </p:cNvSpPr>
          <p:nvPr/>
        </p:nvSpPr>
        <p:spPr bwMode="auto">
          <a:xfrm>
            <a:off x="214282" y="1142984"/>
            <a:ext cx="4819654" cy="5214974"/>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Char char="v"/>
            </a:pPr>
            <a:r>
              <a:rPr lang="zh-CN" altLang="en-US" sz="2400" dirty="0">
                <a:solidFill>
                  <a:srgbClr val="003399"/>
                </a:solidFill>
                <a:ea typeface="华文新魏" pitchFamily="2" charset="-122"/>
              </a:rPr>
              <a:t>反应在固相催化剂表面的活性中心上进行，催化剂分散在陶瓷载体上，其表面积很大，活性中心足够多，尾气可与催化剂充分接触。</a:t>
            </a:r>
          </a:p>
          <a:p>
            <a:pPr marL="342900" indent="-342900" algn="l">
              <a:spcBef>
                <a:spcPct val="20000"/>
              </a:spcBef>
              <a:buClr>
                <a:srgbClr val="FF00FF"/>
              </a:buClr>
              <a:buFont typeface="Wingdings" pitchFamily="2" charset="2"/>
              <a:buChar char="v"/>
            </a:pPr>
            <a:r>
              <a:rPr lang="zh-CN" altLang="en-US" sz="2400" dirty="0">
                <a:solidFill>
                  <a:srgbClr val="003399"/>
                </a:solidFill>
                <a:ea typeface="华文新魏" pitchFamily="2" charset="-122"/>
              </a:rPr>
              <a:t>当前 </a:t>
            </a:r>
            <a:r>
              <a:rPr lang="en-US" altLang="zh-CN" sz="2400" dirty="0">
                <a:solidFill>
                  <a:srgbClr val="003399"/>
                </a:solidFill>
                <a:ea typeface="华文新魏" pitchFamily="2" charset="-122"/>
              </a:rPr>
              <a:t>Pt</a:t>
            </a:r>
            <a:r>
              <a:rPr lang="zh-CN" altLang="en-US" sz="2400" dirty="0">
                <a:solidFill>
                  <a:srgbClr val="003399"/>
                </a:solidFill>
                <a:ea typeface="华文新魏" pitchFamily="2" charset="-122"/>
              </a:rPr>
              <a:t>、</a:t>
            </a:r>
            <a:r>
              <a:rPr lang="en-US" altLang="zh-CN" sz="2400" dirty="0">
                <a:solidFill>
                  <a:srgbClr val="003399"/>
                </a:solidFill>
                <a:ea typeface="华文新魏" pitchFamily="2" charset="-122"/>
              </a:rPr>
              <a:t>Pd</a:t>
            </a:r>
            <a:r>
              <a:rPr lang="zh-CN" altLang="en-US" sz="2400" dirty="0">
                <a:solidFill>
                  <a:srgbClr val="003399"/>
                </a:solidFill>
                <a:ea typeface="华文新魏" pitchFamily="2" charset="-122"/>
              </a:rPr>
              <a:t>、</a:t>
            </a:r>
            <a:r>
              <a:rPr lang="en-US" altLang="zh-CN" sz="2400" dirty="0" err="1">
                <a:solidFill>
                  <a:srgbClr val="003399"/>
                </a:solidFill>
                <a:ea typeface="华文新魏" pitchFamily="2" charset="-122"/>
              </a:rPr>
              <a:t>Ru</a:t>
            </a:r>
            <a:r>
              <a:rPr lang="en-US" altLang="zh-CN" sz="2400" dirty="0">
                <a:solidFill>
                  <a:srgbClr val="003399"/>
                </a:solidFill>
                <a:ea typeface="华文新魏" pitchFamily="2" charset="-122"/>
              </a:rPr>
              <a:t> </a:t>
            </a:r>
            <a:r>
              <a:rPr lang="zh-CN" altLang="en-US" sz="2400" dirty="0">
                <a:solidFill>
                  <a:srgbClr val="003399"/>
                </a:solidFill>
                <a:ea typeface="华文新魏" pitchFamily="2" charset="-122"/>
              </a:rPr>
              <a:t>催化剂 </a:t>
            </a:r>
            <a:r>
              <a:rPr lang="en-US" altLang="zh-CN" sz="2400" dirty="0">
                <a:solidFill>
                  <a:srgbClr val="003399"/>
                </a:solidFill>
                <a:ea typeface="华文新魏" pitchFamily="2" charset="-122"/>
              </a:rPr>
              <a:t>(CeO</a:t>
            </a:r>
            <a:r>
              <a:rPr lang="en-US" altLang="zh-CN" sz="2400" baseline="-25000" dirty="0">
                <a:solidFill>
                  <a:srgbClr val="003399"/>
                </a:solidFill>
                <a:ea typeface="华文新魏" pitchFamily="2" charset="-122"/>
              </a:rPr>
              <a:t>2</a:t>
            </a:r>
            <a:r>
              <a:rPr lang="en-US" altLang="zh-CN" sz="2400" dirty="0">
                <a:solidFill>
                  <a:srgbClr val="003399"/>
                </a:solidFill>
                <a:ea typeface="华文新魏" pitchFamily="2" charset="-122"/>
              </a:rPr>
              <a:t> </a:t>
            </a:r>
            <a:r>
              <a:rPr lang="zh-CN" altLang="en-US" sz="2400" dirty="0">
                <a:solidFill>
                  <a:srgbClr val="003399"/>
                </a:solidFill>
                <a:ea typeface="华文新魏" pitchFamily="2" charset="-122"/>
              </a:rPr>
              <a:t>为助催化剂、耐高温陶瓷为载体</a:t>
            </a:r>
            <a:r>
              <a:rPr lang="en-US" altLang="zh-CN" sz="2400" dirty="0">
                <a:solidFill>
                  <a:srgbClr val="003399"/>
                </a:solidFill>
                <a:ea typeface="华文新魏" pitchFamily="2" charset="-122"/>
              </a:rPr>
              <a:t>) </a:t>
            </a:r>
            <a:r>
              <a:rPr lang="zh-CN" altLang="en-US" sz="2400" dirty="0">
                <a:solidFill>
                  <a:srgbClr val="003399"/>
                </a:solidFill>
                <a:ea typeface="华文新魏" pitchFamily="2" charset="-122"/>
              </a:rPr>
              <a:t>可使尾气中有害物质转化率超过 </a:t>
            </a:r>
            <a:r>
              <a:rPr lang="en-US" altLang="zh-CN" sz="2400" dirty="0">
                <a:solidFill>
                  <a:srgbClr val="003399"/>
                </a:solidFill>
                <a:ea typeface="华文新魏" pitchFamily="2" charset="-122"/>
              </a:rPr>
              <a:t>90%</a:t>
            </a:r>
            <a:r>
              <a:rPr lang="zh-CN" altLang="en-US" sz="2400" dirty="0" smtClean="0">
                <a:solidFill>
                  <a:srgbClr val="003399"/>
                </a:solidFill>
                <a:ea typeface="华文新魏" pitchFamily="2" charset="-122"/>
              </a:rPr>
              <a:t>。</a:t>
            </a:r>
            <a:endParaRPr lang="en-US" altLang="zh-CN" sz="2400" dirty="0" smtClean="0">
              <a:solidFill>
                <a:srgbClr val="003399"/>
              </a:solidFill>
              <a:ea typeface="华文新魏" pitchFamily="2" charset="-122"/>
            </a:endParaRPr>
          </a:p>
          <a:p>
            <a:pPr marL="342900" indent="-342900">
              <a:spcBef>
                <a:spcPct val="20000"/>
              </a:spcBef>
              <a:buClr>
                <a:srgbClr val="FF00FF"/>
              </a:buClr>
              <a:buFont typeface="Wingdings" pitchFamily="2" charset="2"/>
              <a:buChar char="v"/>
            </a:pPr>
            <a:r>
              <a:rPr lang="zh-CN" altLang="en-US" sz="2400" dirty="0" smtClean="0">
                <a:solidFill>
                  <a:srgbClr val="003399"/>
                </a:solidFill>
                <a:ea typeface="华文新魏" pitchFamily="2" charset="-122"/>
              </a:rPr>
              <a:t>少量的铅即可使其中毒，从而失去催化活性。因此，安装这种尾气净化催化剂的汽车是不能够使用含铅汽油的。</a:t>
            </a:r>
          </a:p>
          <a:p>
            <a:pPr marL="342900" indent="-342900" algn="l">
              <a:spcBef>
                <a:spcPct val="20000"/>
              </a:spcBef>
              <a:buClr>
                <a:srgbClr val="FF00FF"/>
              </a:buClr>
              <a:buFont typeface="Wingdings" pitchFamily="2" charset="2"/>
              <a:buChar char="v"/>
            </a:pPr>
            <a:endParaRPr lang="zh-CN" altLang="en-US" sz="2400" dirty="0">
              <a:solidFill>
                <a:srgbClr val="003399"/>
              </a:solidFill>
              <a:ea typeface="华文新魏" pitchFamily="2" charset="-122"/>
            </a:endParaRPr>
          </a:p>
        </p:txBody>
      </p:sp>
      <p:pic>
        <p:nvPicPr>
          <p:cNvPr id="889862" name="Picture 6"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5C7ED134-B2EF-43BC-9937-199C9C6586D6}" type="datetime1">
              <a:rPr lang="zh-CN" altLang="en-US"/>
              <a:pPr/>
              <a:t>2017/11/1</a:t>
            </a:fld>
            <a:endParaRPr lang="en-US" altLang="zh-CN"/>
          </a:p>
        </p:txBody>
      </p:sp>
      <p:sp>
        <p:nvSpPr>
          <p:cNvPr id="8" name="灯片编号占位符 5"/>
          <p:cNvSpPr>
            <a:spLocks noGrp="1"/>
          </p:cNvSpPr>
          <p:nvPr>
            <p:ph type="sldNum" sz="quarter" idx="12"/>
          </p:nvPr>
        </p:nvSpPr>
        <p:spPr/>
        <p:txBody>
          <a:bodyPr/>
          <a:lstStyle/>
          <a:p>
            <a:fld id="{86A10204-D295-40EB-B66F-31F8665579C2}" type="slidenum">
              <a:rPr lang="en-US" altLang="zh-CN"/>
              <a:pPr/>
              <a:t>222</a:t>
            </a:fld>
            <a:endParaRPr lang="en-US" altLang="zh-CN"/>
          </a:p>
        </p:txBody>
      </p:sp>
      <p:sp>
        <p:nvSpPr>
          <p:cNvPr id="890882" name="Rectangle 2"/>
          <p:cNvSpPr>
            <a:spLocks noChangeArrowheads="1"/>
          </p:cNvSpPr>
          <p:nvPr/>
        </p:nvSpPr>
        <p:spPr bwMode="auto">
          <a:xfrm>
            <a:off x="827088" y="1373188"/>
            <a:ext cx="7993062" cy="4864100"/>
          </a:xfrm>
          <a:prstGeom prst="rect">
            <a:avLst/>
          </a:prstGeom>
          <a:noFill/>
          <a:ln w="9525">
            <a:noFill/>
            <a:miter lim="800000"/>
            <a:headEnd/>
            <a:tailEnd/>
          </a:ln>
        </p:spPr>
        <p:txBody>
          <a:bodyPr/>
          <a:lstStyle/>
          <a:p>
            <a:pPr marL="342900" indent="-342900" algn="l">
              <a:lnSpc>
                <a:spcPct val="110000"/>
              </a:lnSpc>
              <a:spcBef>
                <a:spcPct val="20000"/>
              </a:spcBef>
              <a:buClr>
                <a:srgbClr val="FF00FF"/>
              </a:buClr>
              <a:buFont typeface="Wingdings" pitchFamily="2" charset="2"/>
              <a:buChar char="v"/>
            </a:pPr>
            <a:r>
              <a:rPr lang="zh-CN" altLang="en-US">
                <a:solidFill>
                  <a:srgbClr val="0000FF"/>
                </a:solidFill>
                <a:ea typeface="华文新魏" pitchFamily="2" charset="-122"/>
              </a:rPr>
              <a:t>酶：动植物和微生物产生的具有高效催化性能的蛋白质。</a:t>
            </a:r>
          </a:p>
          <a:p>
            <a:pPr marL="342900" indent="-342900" algn="l">
              <a:lnSpc>
                <a:spcPct val="110000"/>
              </a:lnSpc>
              <a:spcBef>
                <a:spcPct val="20000"/>
              </a:spcBef>
              <a:buClr>
                <a:srgbClr val="FF00FF"/>
              </a:buClr>
              <a:buFont typeface="Wingdings" pitchFamily="2" charset="2"/>
              <a:buChar char="v"/>
            </a:pPr>
            <a:r>
              <a:rPr lang="zh-CN" altLang="en-US">
                <a:solidFill>
                  <a:srgbClr val="0000FF"/>
                </a:solidFill>
                <a:ea typeface="华文新魏" pitchFamily="2" charset="-122"/>
              </a:rPr>
              <a:t>酶催化反应的特点：</a:t>
            </a:r>
          </a:p>
          <a:p>
            <a:pPr marL="742950" lvl="1" indent="-285750" algn="l">
              <a:lnSpc>
                <a:spcPct val="110000"/>
              </a:lnSpc>
              <a:spcBef>
                <a:spcPct val="20000"/>
              </a:spcBef>
              <a:buFontTx/>
              <a:buChar char="–"/>
            </a:pPr>
            <a:r>
              <a:rPr lang="zh-CN" altLang="en-US">
                <a:ea typeface="华文新魏" pitchFamily="2" charset="-122"/>
              </a:rPr>
              <a:t>高度的</a:t>
            </a:r>
            <a:r>
              <a:rPr lang="zh-CN" altLang="en-US" i="1">
                <a:solidFill>
                  <a:srgbClr val="0000FF"/>
                </a:solidFill>
                <a:ea typeface="华文新魏" pitchFamily="2" charset="-122"/>
              </a:rPr>
              <a:t>选择性</a:t>
            </a:r>
            <a:r>
              <a:rPr lang="zh-CN" altLang="en-US">
                <a:solidFill>
                  <a:schemeClr val="hlink"/>
                </a:solidFill>
                <a:ea typeface="华文新魏" pitchFamily="2" charset="-122"/>
              </a:rPr>
              <a:t>；</a:t>
            </a:r>
          </a:p>
          <a:p>
            <a:pPr marL="742950" lvl="1" indent="-285750" algn="l">
              <a:lnSpc>
                <a:spcPct val="110000"/>
              </a:lnSpc>
              <a:spcBef>
                <a:spcPct val="20000"/>
              </a:spcBef>
              <a:buFontTx/>
              <a:buChar char="–"/>
            </a:pPr>
            <a:r>
              <a:rPr lang="zh-CN" altLang="en-US">
                <a:ea typeface="华文新魏" pitchFamily="2" charset="-122"/>
              </a:rPr>
              <a:t>高度的</a:t>
            </a:r>
            <a:r>
              <a:rPr lang="zh-CN" altLang="en-US" i="1">
                <a:solidFill>
                  <a:srgbClr val="0000FF"/>
                </a:solidFill>
                <a:ea typeface="华文新魏" pitchFamily="2" charset="-122"/>
              </a:rPr>
              <a:t>催化活性</a:t>
            </a:r>
            <a:r>
              <a:rPr lang="zh-CN" altLang="en-US">
                <a:solidFill>
                  <a:schemeClr val="hlink"/>
                </a:solidFill>
                <a:ea typeface="华文新魏" pitchFamily="2" charset="-122"/>
              </a:rPr>
              <a:t>；</a:t>
            </a:r>
          </a:p>
          <a:p>
            <a:pPr marL="742950" lvl="1" indent="-285750" algn="l">
              <a:lnSpc>
                <a:spcPct val="110000"/>
              </a:lnSpc>
              <a:spcBef>
                <a:spcPct val="20000"/>
              </a:spcBef>
              <a:buFontTx/>
              <a:buChar char="–"/>
            </a:pPr>
            <a:r>
              <a:rPr lang="zh-CN" altLang="en-US">
                <a:ea typeface="华文新魏" pitchFamily="2" charset="-122"/>
              </a:rPr>
              <a:t>特殊的</a:t>
            </a:r>
            <a:r>
              <a:rPr lang="zh-CN" altLang="en-US" i="1">
                <a:solidFill>
                  <a:srgbClr val="0000FF"/>
                </a:solidFill>
                <a:ea typeface="华文新魏" pitchFamily="2" charset="-122"/>
              </a:rPr>
              <a:t>温度效应</a:t>
            </a:r>
            <a:r>
              <a:rPr lang="zh-CN" altLang="en-US">
                <a:solidFill>
                  <a:schemeClr val="hlink"/>
                </a:solidFill>
                <a:ea typeface="华文新魏" pitchFamily="2" charset="-122"/>
              </a:rPr>
              <a:t>；</a:t>
            </a:r>
          </a:p>
          <a:p>
            <a:pPr marL="742950" lvl="1" indent="-285750" algn="l">
              <a:lnSpc>
                <a:spcPct val="110000"/>
              </a:lnSpc>
              <a:spcBef>
                <a:spcPct val="20000"/>
              </a:spcBef>
              <a:buFontTx/>
              <a:buChar char="–"/>
            </a:pPr>
            <a:r>
              <a:rPr lang="zh-CN" altLang="en-US">
                <a:ea typeface="华文新魏" pitchFamily="2" charset="-122"/>
              </a:rPr>
              <a:t>反应</a:t>
            </a:r>
            <a:r>
              <a:rPr lang="zh-CN" altLang="en-US" i="1">
                <a:solidFill>
                  <a:srgbClr val="0000FF"/>
                </a:solidFill>
                <a:ea typeface="华文新魏" pitchFamily="2" charset="-122"/>
              </a:rPr>
              <a:t>条件温和</a:t>
            </a:r>
            <a:r>
              <a:rPr lang="zh-CN" altLang="en-US">
                <a:solidFill>
                  <a:schemeClr val="hlink"/>
                </a:solidFill>
                <a:ea typeface="华文新魏" pitchFamily="2" charset="-122"/>
              </a:rPr>
              <a:t>。</a:t>
            </a:r>
          </a:p>
        </p:txBody>
      </p:sp>
      <p:sp>
        <p:nvSpPr>
          <p:cNvPr id="890883" name="Rectangle 3"/>
          <p:cNvSpPr>
            <a:spLocks noGrp="1" noChangeArrowheads="1"/>
          </p:cNvSpPr>
          <p:nvPr>
            <p:ph type="title"/>
          </p:nvPr>
        </p:nvSpPr>
        <p:spPr/>
        <p:txBody>
          <a:bodyPr/>
          <a:lstStyle/>
          <a:p>
            <a:r>
              <a:rPr lang="zh-CN" altLang="en-US">
                <a:ea typeface="隶书" pitchFamily="49" charset="-122"/>
              </a:rPr>
              <a:t>酶催化</a:t>
            </a:r>
          </a:p>
        </p:txBody>
      </p:sp>
      <p:pic>
        <p:nvPicPr>
          <p:cNvPr id="890884" name="Picture 4"/>
          <p:cNvPicPr>
            <a:picLocks noChangeAspect="1" noChangeArrowheads="1"/>
          </p:cNvPicPr>
          <p:nvPr/>
        </p:nvPicPr>
        <p:blipFill>
          <a:blip r:embed="rId2"/>
          <a:srcRect/>
          <a:stretch>
            <a:fillRect/>
          </a:stretch>
        </p:blipFill>
        <p:spPr bwMode="auto">
          <a:xfrm>
            <a:off x="5292725" y="2349500"/>
            <a:ext cx="3565525" cy="3889375"/>
          </a:xfrm>
          <a:prstGeom prst="rect">
            <a:avLst/>
          </a:prstGeom>
          <a:noFill/>
          <a:ln w="9525">
            <a:noFill/>
            <a:miter lim="800000"/>
            <a:headEnd/>
            <a:tailEnd/>
          </a:ln>
          <a:effectLst/>
        </p:spPr>
      </p:pic>
      <p:pic>
        <p:nvPicPr>
          <p:cNvPr id="890885"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8B6BC45E-E3F6-4720-B7DA-3FFBF1E152CC}"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BDD1F77B-ECA6-4F36-8962-D1FF7608AAC6}" type="slidenum">
              <a:rPr lang="en-US" altLang="zh-CN"/>
              <a:pPr/>
              <a:t>223</a:t>
            </a:fld>
            <a:endParaRPr lang="en-US" altLang="zh-CN"/>
          </a:p>
        </p:txBody>
      </p:sp>
      <p:sp>
        <p:nvSpPr>
          <p:cNvPr id="891906" name="Text Box 2"/>
          <p:cNvSpPr txBox="1">
            <a:spLocks noChangeArrowheads="1"/>
          </p:cNvSpPr>
          <p:nvPr/>
        </p:nvSpPr>
        <p:spPr bwMode="auto">
          <a:xfrm>
            <a:off x="762000" y="1193800"/>
            <a:ext cx="8131175" cy="579438"/>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 </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891907" name="Text Box 3"/>
          <p:cNvSpPr txBox="1">
            <a:spLocks noChangeArrowheads="1"/>
          </p:cNvSpPr>
          <p:nvPr/>
        </p:nvSpPr>
        <p:spPr bwMode="auto">
          <a:xfrm>
            <a:off x="758825" y="1700213"/>
            <a:ext cx="8134350" cy="4322762"/>
          </a:xfrm>
          <a:prstGeom prst="rect">
            <a:avLst/>
          </a:prstGeom>
          <a:noFill/>
          <a:ln w="9525">
            <a:noFill/>
            <a:miter lim="800000"/>
            <a:headEnd/>
            <a:tailEnd/>
          </a:ln>
        </p:spPr>
        <p:txBody>
          <a:bodyPr>
            <a:spAutoFit/>
          </a:bodyPr>
          <a:lstStyle/>
          <a:p>
            <a:pPr marL="457200" indent="-457200" algn="l">
              <a:lnSpc>
                <a:spcPct val="120000"/>
              </a:lnSpc>
              <a:spcBef>
                <a:spcPct val="30000"/>
              </a:spcBef>
              <a:buClr>
                <a:srgbClr val="FF00FF"/>
              </a:buClr>
              <a:buFont typeface="Wingdings" pitchFamily="2" charset="2"/>
              <a:buNone/>
            </a:pPr>
            <a:r>
              <a:rPr lang="en-US" altLang="zh-CN" sz="2800" dirty="0">
                <a:solidFill>
                  <a:srgbClr val="FF00FF"/>
                </a:solidFill>
                <a:effectLst>
                  <a:outerShdw blurRad="38100" dist="38100" dir="2700000" algn="tl">
                    <a:srgbClr val="C0C0C0"/>
                  </a:outerShdw>
                </a:effectLst>
              </a:rPr>
              <a:t>1. </a:t>
            </a:r>
            <a:r>
              <a:rPr lang="zh-CN" altLang="en-US" sz="2800" dirty="0">
                <a:solidFill>
                  <a:srgbClr val="FF00FF"/>
                </a:solidFill>
                <a:effectLst>
                  <a:outerShdw blurRad="38100" dist="38100" dir="2700000" algn="tl">
                    <a:srgbClr val="C0C0C0"/>
                  </a:outerShdw>
                </a:effectLst>
              </a:rPr>
              <a:t>化学反应中的能量变化（热化学）</a:t>
            </a:r>
          </a:p>
          <a:p>
            <a:pPr marL="457200" indent="-457200" algn="l">
              <a:lnSpc>
                <a:spcPct val="120000"/>
              </a:lnSpc>
              <a:spcBef>
                <a:spcPct val="30000"/>
              </a:spcBef>
              <a:buClr>
                <a:srgbClr val="FF00FF"/>
              </a:buClr>
              <a:buFont typeface="Wingdings" pitchFamily="2" charset="2"/>
              <a:buChar char="v"/>
            </a:pPr>
            <a:r>
              <a:rPr lang="zh-CN" altLang="en-US" sz="2800" dirty="0">
                <a:solidFill>
                  <a:srgbClr val="C00000"/>
                </a:solidFill>
              </a:rPr>
              <a:t>状态函数</a:t>
            </a:r>
            <a:r>
              <a:rPr lang="zh-CN" altLang="en-US" sz="2800" dirty="0">
                <a:solidFill>
                  <a:srgbClr val="003399"/>
                </a:solidFill>
              </a:rPr>
              <a:t>特点：状态一定，其值一定；殊途同归，值变相等；周而复始，值变为零。</a:t>
            </a:r>
          </a:p>
          <a:p>
            <a:pPr marL="457200" indent="-457200" algn="l">
              <a:lnSpc>
                <a:spcPct val="120000"/>
              </a:lnSpc>
              <a:buClr>
                <a:srgbClr val="FF00FF"/>
              </a:buClr>
              <a:buFont typeface="Wingdings" pitchFamily="2" charset="2"/>
              <a:buChar char="v"/>
            </a:pPr>
            <a:r>
              <a:rPr lang="zh-CN" altLang="en-US" sz="2800" dirty="0">
                <a:solidFill>
                  <a:srgbClr val="003399"/>
                </a:solidFill>
              </a:rPr>
              <a:t>化学反应中的能量变化遵守</a:t>
            </a:r>
            <a:r>
              <a:rPr lang="zh-CN" altLang="en-US" sz="2800" dirty="0">
                <a:solidFill>
                  <a:srgbClr val="C00000"/>
                </a:solidFill>
              </a:rPr>
              <a:t>能量守恒定律。</a:t>
            </a:r>
            <a:r>
              <a:rPr lang="zh-CN" altLang="en-US" sz="2800" dirty="0">
                <a:solidFill>
                  <a:srgbClr val="003399"/>
                </a:solidFill>
              </a:rPr>
              <a:t>热和功是系统与环境之间能量传递的两种形式。</a:t>
            </a:r>
          </a:p>
          <a:p>
            <a:pPr marL="457200" indent="-457200" algn="l">
              <a:lnSpc>
                <a:spcPct val="120000"/>
              </a:lnSpc>
              <a:buClr>
                <a:srgbClr val="FF00FF"/>
              </a:buClr>
              <a:buFont typeface="Wingdings" pitchFamily="2" charset="2"/>
              <a:buChar char="v"/>
            </a:pPr>
            <a:r>
              <a:rPr lang="zh-CN" altLang="en-US" sz="2800" dirty="0">
                <a:solidFill>
                  <a:srgbClr val="003399"/>
                </a:solidFill>
              </a:rPr>
              <a:t>化学反应中的</a:t>
            </a:r>
            <a:r>
              <a:rPr lang="zh-CN" altLang="en-US" sz="2800" dirty="0">
                <a:solidFill>
                  <a:srgbClr val="C00000"/>
                </a:solidFill>
              </a:rPr>
              <a:t>反应热</a:t>
            </a:r>
            <a:r>
              <a:rPr lang="zh-CN" altLang="en-US" sz="2800" dirty="0">
                <a:solidFill>
                  <a:srgbClr val="003399"/>
                </a:solidFill>
              </a:rPr>
              <a:t>与系统的组成、状态以及反应条件有关。</a:t>
            </a:r>
          </a:p>
          <a:p>
            <a:pPr marL="457200" indent="-457200" algn="l">
              <a:lnSpc>
                <a:spcPct val="120000"/>
              </a:lnSpc>
              <a:buClr>
                <a:srgbClr val="FF00FF"/>
              </a:buClr>
              <a:buFont typeface="Wingdings" pitchFamily="2" charset="2"/>
              <a:buNone/>
            </a:pPr>
            <a:r>
              <a:rPr lang="zh-CN" altLang="en-US" sz="2800" dirty="0">
                <a:solidFill>
                  <a:schemeClr val="hlink"/>
                </a:solidFill>
              </a:rPr>
              <a:t>     </a:t>
            </a:r>
            <a:r>
              <a:rPr lang="en-US" altLang="zh-CN" sz="2800" i="1" dirty="0" err="1">
                <a:solidFill>
                  <a:srgbClr val="0000FF"/>
                </a:solidFill>
              </a:rPr>
              <a:t>Q</a:t>
            </a:r>
            <a:r>
              <a:rPr lang="en-US" altLang="zh-CN" sz="2800" i="1" baseline="-25000" dirty="0" err="1">
                <a:solidFill>
                  <a:srgbClr val="0000FF"/>
                </a:solidFill>
              </a:rPr>
              <a:t>v</a:t>
            </a:r>
            <a:r>
              <a:rPr lang="en-US" altLang="zh-CN" sz="2800" dirty="0">
                <a:solidFill>
                  <a:srgbClr val="0000FF"/>
                </a:solidFill>
              </a:rPr>
              <a:t> = ∆</a:t>
            </a:r>
            <a:r>
              <a:rPr lang="en-US" altLang="zh-CN" sz="2800" i="1" dirty="0">
                <a:solidFill>
                  <a:srgbClr val="0000FF"/>
                </a:solidFill>
              </a:rPr>
              <a:t>U</a:t>
            </a:r>
            <a:r>
              <a:rPr lang="en-US" altLang="zh-CN" sz="2800" dirty="0"/>
              <a:t> </a:t>
            </a:r>
            <a:r>
              <a:rPr lang="zh-CN" altLang="en-US" sz="2800" dirty="0"/>
              <a:t>；</a:t>
            </a:r>
            <a:r>
              <a:rPr lang="en-US" altLang="zh-CN" sz="2800" i="1" dirty="0" err="1">
                <a:solidFill>
                  <a:srgbClr val="0000FF"/>
                </a:solidFill>
              </a:rPr>
              <a:t>Q</a:t>
            </a:r>
            <a:r>
              <a:rPr lang="en-US" altLang="zh-CN" sz="2800" i="1" baseline="-25000" dirty="0" err="1">
                <a:solidFill>
                  <a:srgbClr val="0000FF"/>
                </a:solidFill>
              </a:rPr>
              <a:t>p</a:t>
            </a:r>
            <a:r>
              <a:rPr lang="en-US" altLang="zh-CN" sz="2800" i="1" dirty="0">
                <a:solidFill>
                  <a:srgbClr val="0000FF"/>
                </a:solidFill>
              </a:rPr>
              <a:t> = </a:t>
            </a:r>
            <a:r>
              <a:rPr lang="en-US" altLang="zh-CN" sz="2800" i="1" dirty="0">
                <a:solidFill>
                  <a:srgbClr val="0000FF"/>
                </a:solidFill>
                <a:sym typeface="Symbol" pitchFamily="18" charset="2"/>
              </a:rPr>
              <a:t></a:t>
            </a:r>
            <a:r>
              <a:rPr lang="en-US" altLang="zh-CN" sz="2800" i="1" dirty="0">
                <a:solidFill>
                  <a:srgbClr val="0000FF"/>
                </a:solidFill>
              </a:rPr>
              <a:t>H</a:t>
            </a:r>
            <a:r>
              <a:rPr lang="zh-CN" altLang="en-US" sz="2800" i="1" dirty="0">
                <a:solidFill>
                  <a:srgbClr val="C00000"/>
                </a:solidFill>
              </a:rPr>
              <a:t>； </a:t>
            </a:r>
            <a:r>
              <a:rPr lang="en-US" altLang="zh-CN" sz="2800" i="1" dirty="0" err="1">
                <a:solidFill>
                  <a:srgbClr val="C00000"/>
                </a:solidFill>
                <a:sym typeface="Symbol" pitchFamily="18" charset="2"/>
              </a:rPr>
              <a:t>Q</a:t>
            </a:r>
            <a:r>
              <a:rPr lang="en-US" altLang="zh-CN" sz="2800" i="1" baseline="-25000" dirty="0" err="1">
                <a:solidFill>
                  <a:srgbClr val="C00000"/>
                </a:solidFill>
                <a:sym typeface="Symbol" pitchFamily="18" charset="2"/>
              </a:rPr>
              <a:t>p</a:t>
            </a:r>
            <a:r>
              <a:rPr lang="en-US" altLang="zh-CN" sz="2800" i="1" dirty="0">
                <a:solidFill>
                  <a:srgbClr val="C00000"/>
                </a:solidFill>
                <a:sym typeface="Symbol" pitchFamily="18" charset="2"/>
              </a:rPr>
              <a:t> = </a:t>
            </a:r>
            <a:r>
              <a:rPr lang="en-US" altLang="zh-CN" sz="2800" i="1" dirty="0" err="1">
                <a:solidFill>
                  <a:srgbClr val="C00000"/>
                </a:solidFill>
                <a:sym typeface="Symbol" pitchFamily="18" charset="2"/>
              </a:rPr>
              <a:t>Q</a:t>
            </a:r>
            <a:r>
              <a:rPr lang="en-US" altLang="zh-CN" sz="2800" i="1" baseline="-25000" dirty="0" err="1">
                <a:solidFill>
                  <a:srgbClr val="C00000"/>
                </a:solidFill>
                <a:sym typeface="Symbol" pitchFamily="18" charset="2"/>
              </a:rPr>
              <a:t>v</a:t>
            </a:r>
            <a:r>
              <a:rPr lang="en-US" altLang="zh-CN" sz="2800" i="1" dirty="0">
                <a:solidFill>
                  <a:srgbClr val="C00000"/>
                </a:solidFill>
                <a:sym typeface="Symbol" pitchFamily="18" charset="2"/>
              </a:rPr>
              <a:t> + </a:t>
            </a:r>
            <a:r>
              <a:rPr lang="en-US" altLang="zh-CN" sz="2800" i="1" dirty="0" err="1">
                <a:solidFill>
                  <a:srgbClr val="C00000"/>
                </a:solidFill>
                <a:sym typeface="Symbol" pitchFamily="18" charset="2"/>
              </a:rPr>
              <a:t>nRT</a:t>
            </a:r>
            <a:r>
              <a:rPr lang="en-US" altLang="zh-CN" sz="2800" baseline="30000" dirty="0">
                <a:solidFill>
                  <a:srgbClr val="C00000"/>
                </a:solidFill>
                <a:sym typeface="Symbol" pitchFamily="18" charset="2"/>
              </a:rPr>
              <a:t> </a:t>
            </a:r>
          </a:p>
        </p:txBody>
      </p:sp>
      <p:sp>
        <p:nvSpPr>
          <p:cNvPr id="891908" name="Rectangle 4"/>
          <p:cNvSpPr>
            <a:spLocks noGrp="1" noChangeArrowheads="1"/>
          </p:cNvSpPr>
          <p:nvPr>
            <p:ph type="title" idx="4294967295"/>
          </p:nvPr>
        </p:nvSpPr>
        <p:spPr/>
        <p:txBody>
          <a:bodyPr/>
          <a:lstStyle/>
          <a:p>
            <a:r>
              <a:rPr lang="zh-CN" altLang="en-US" b="1"/>
              <a:t>第</a:t>
            </a:r>
            <a:r>
              <a:rPr lang="en-US" altLang="zh-CN" b="1"/>
              <a:t>1</a:t>
            </a:r>
            <a:r>
              <a:rPr lang="zh-CN" altLang="en-US" b="1"/>
              <a:t>章  化学反应基本规律</a:t>
            </a:r>
          </a:p>
        </p:txBody>
      </p:sp>
      <p:pic>
        <p:nvPicPr>
          <p:cNvPr id="891909"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DA460D87-24DF-425D-9211-B52CE6998D83}"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33935FC7-D346-4520-8D1F-3E4F30F2FC49}" type="slidenum">
              <a:rPr lang="en-US" altLang="zh-CN"/>
              <a:pPr/>
              <a:t>224</a:t>
            </a:fld>
            <a:endParaRPr lang="en-US" altLang="zh-CN"/>
          </a:p>
        </p:txBody>
      </p:sp>
      <p:sp>
        <p:nvSpPr>
          <p:cNvPr id="892930" name="Text Box 2"/>
          <p:cNvSpPr txBox="1">
            <a:spLocks noChangeArrowheads="1"/>
          </p:cNvSpPr>
          <p:nvPr/>
        </p:nvSpPr>
        <p:spPr bwMode="auto">
          <a:xfrm>
            <a:off x="685800" y="1341438"/>
            <a:ext cx="8229600" cy="4410075"/>
          </a:xfrm>
          <a:prstGeom prst="rect">
            <a:avLst/>
          </a:prstGeom>
          <a:noFill/>
          <a:ln w="9525">
            <a:noFill/>
            <a:miter lim="800000"/>
            <a:headEnd/>
            <a:tailEnd/>
          </a:ln>
        </p:spPr>
        <p:txBody>
          <a:bodyPr>
            <a:spAutoFit/>
          </a:bodyPr>
          <a:lstStyle/>
          <a:p>
            <a:pPr marL="457200" indent="-457200" algn="l">
              <a:lnSpc>
                <a:spcPct val="140000"/>
              </a:lnSpc>
              <a:spcBef>
                <a:spcPct val="30000"/>
              </a:spcBef>
              <a:buClr>
                <a:srgbClr val="FF00FF"/>
              </a:buClr>
              <a:buFont typeface="Wingdings" pitchFamily="2" charset="2"/>
              <a:buChar char="v"/>
            </a:pPr>
            <a:r>
              <a:rPr lang="zh-CN" altLang="en-US" sz="2800" dirty="0">
                <a:solidFill>
                  <a:srgbClr val="003399"/>
                </a:solidFill>
              </a:rPr>
              <a:t>注意</a:t>
            </a:r>
            <a:r>
              <a:rPr lang="zh-CN" altLang="en-US" sz="2800" dirty="0">
                <a:solidFill>
                  <a:srgbClr val="C00000"/>
                </a:solidFill>
              </a:rPr>
              <a:t>热化学方程式</a:t>
            </a:r>
            <a:r>
              <a:rPr lang="zh-CN" altLang="en-US" sz="2800" dirty="0">
                <a:solidFill>
                  <a:srgbClr val="003399"/>
                </a:solidFill>
              </a:rPr>
              <a:t>的书写。</a:t>
            </a:r>
          </a:p>
          <a:p>
            <a:pPr marL="457200" indent="-457200" algn="l">
              <a:lnSpc>
                <a:spcPct val="140000"/>
              </a:lnSpc>
              <a:spcBef>
                <a:spcPct val="30000"/>
              </a:spcBef>
              <a:buClr>
                <a:srgbClr val="FF00FF"/>
              </a:buClr>
              <a:buFont typeface="Wingdings" pitchFamily="2" charset="2"/>
              <a:buChar char="v"/>
            </a:pPr>
            <a:r>
              <a:rPr lang="zh-CN" altLang="en-US" sz="2800" dirty="0">
                <a:solidFill>
                  <a:srgbClr val="003399"/>
                </a:solidFill>
              </a:rPr>
              <a:t>由</a:t>
            </a:r>
            <a:r>
              <a:rPr lang="zh-CN" altLang="en-US" sz="2800" dirty="0">
                <a:solidFill>
                  <a:srgbClr val="C00000"/>
                </a:solidFill>
              </a:rPr>
              <a:t>标准摩尔生成焓</a:t>
            </a:r>
            <a:r>
              <a:rPr lang="zh-CN" altLang="en-US" sz="2800" dirty="0">
                <a:solidFill>
                  <a:srgbClr val="003399"/>
                </a:solidFill>
              </a:rPr>
              <a:t>计算化学反应的标准摩尔焓变。</a:t>
            </a:r>
          </a:p>
          <a:p>
            <a:pPr marL="457200" indent="-457200" algn="l">
              <a:lnSpc>
                <a:spcPct val="140000"/>
              </a:lnSpc>
              <a:buClr>
                <a:srgbClr val="FF00FF"/>
              </a:buClr>
              <a:buFont typeface="Wingdings" pitchFamily="2" charset="2"/>
              <a:buChar char="v"/>
            </a:pPr>
            <a:endParaRPr lang="zh-CN" altLang="en-US" sz="2800" dirty="0">
              <a:solidFill>
                <a:schemeClr val="folHlink"/>
              </a:solidFill>
            </a:endParaRPr>
          </a:p>
          <a:p>
            <a:pPr marL="457200" indent="-457200" algn="l">
              <a:lnSpc>
                <a:spcPct val="140000"/>
              </a:lnSpc>
              <a:buClr>
                <a:srgbClr val="FF00FF"/>
              </a:buClr>
              <a:buFont typeface="Wingdings" pitchFamily="2" charset="2"/>
              <a:buChar char="v"/>
            </a:pPr>
            <a:endParaRPr lang="zh-CN" altLang="en-US" sz="2800" dirty="0">
              <a:solidFill>
                <a:schemeClr val="folHlink"/>
              </a:solidFill>
            </a:endParaRPr>
          </a:p>
          <a:p>
            <a:pPr marL="457200" indent="-457200" algn="l">
              <a:lnSpc>
                <a:spcPct val="140000"/>
              </a:lnSpc>
              <a:buClr>
                <a:srgbClr val="FF00FF"/>
              </a:buClr>
              <a:buFont typeface="Wingdings" pitchFamily="2" charset="2"/>
              <a:buChar char="v"/>
            </a:pPr>
            <a:r>
              <a:rPr lang="en-US" altLang="zh-CN" sz="2800" dirty="0">
                <a:solidFill>
                  <a:srgbClr val="C00000"/>
                </a:solidFill>
              </a:rPr>
              <a:t>Hess</a:t>
            </a:r>
            <a:r>
              <a:rPr lang="zh-CN" altLang="en-US" sz="2800" dirty="0">
                <a:solidFill>
                  <a:srgbClr val="C00000"/>
                </a:solidFill>
              </a:rPr>
              <a:t>定律</a:t>
            </a:r>
            <a:r>
              <a:rPr lang="zh-CN" altLang="en-US" sz="2800" dirty="0">
                <a:solidFill>
                  <a:srgbClr val="003399"/>
                </a:solidFill>
              </a:rPr>
              <a:t>的实质是：焓是状态函数，系统的焓变只与始态和终态有关，而与变化的途径无关。总反应的焓变等于各</a:t>
            </a:r>
            <a:r>
              <a:rPr lang="zh-CN" altLang="en-US" sz="2800" dirty="0" smtClean="0">
                <a:solidFill>
                  <a:srgbClr val="003399"/>
                </a:solidFill>
              </a:rPr>
              <a:t>分步反应</a:t>
            </a:r>
            <a:r>
              <a:rPr lang="zh-CN" altLang="en-US" sz="2800" dirty="0">
                <a:solidFill>
                  <a:srgbClr val="003399"/>
                </a:solidFill>
              </a:rPr>
              <a:t>的焓变之和。</a:t>
            </a:r>
          </a:p>
        </p:txBody>
      </p:sp>
      <p:graphicFrame>
        <p:nvGraphicFramePr>
          <p:cNvPr id="892931" name="Object 3"/>
          <p:cNvGraphicFramePr>
            <a:graphicFrameLocks noChangeAspect="1"/>
          </p:cNvGraphicFramePr>
          <p:nvPr/>
        </p:nvGraphicFramePr>
        <p:xfrm>
          <a:off x="1331913" y="3068638"/>
          <a:ext cx="5184775" cy="604837"/>
        </p:xfrm>
        <a:graphic>
          <a:graphicData uri="http://schemas.openxmlformats.org/presentationml/2006/ole">
            <p:oleObj spid="_x0000_s478210" name="Equation" r:id="rId3" imgW="2082600" imgH="241200" progId="Equation.DSMT4">
              <p:embed/>
            </p:oleObj>
          </a:graphicData>
        </a:graphic>
      </p:graphicFrame>
      <p:sp>
        <p:nvSpPr>
          <p:cNvPr id="892932" name="Text Box 4"/>
          <p:cNvSpPr txBox="1">
            <a:spLocks noChangeArrowheads="1"/>
          </p:cNvSpPr>
          <p:nvPr/>
        </p:nvSpPr>
        <p:spPr bwMode="auto">
          <a:xfrm>
            <a:off x="688975" y="328613"/>
            <a:ext cx="8131175" cy="646331"/>
          </a:xfrm>
          <a:prstGeom prst="rect">
            <a:avLst/>
          </a:prstGeom>
          <a:noFill/>
          <a:ln w="9525">
            <a:noFill/>
            <a:miter lim="800000"/>
            <a:headEnd/>
            <a:tailEnd/>
          </a:ln>
        </p:spPr>
        <p:txBody>
          <a:bodyPr>
            <a:spAutoFit/>
          </a:bodyPr>
          <a:lstStyle/>
          <a:p>
            <a:pPr algn="l">
              <a:spcBef>
                <a:spcPct val="50000"/>
              </a:spcBef>
            </a:pPr>
            <a:r>
              <a:rPr lang="en-US" altLang="zh-CN" dirty="0">
                <a:solidFill>
                  <a:srgbClr val="339933"/>
                </a:solidFill>
                <a:latin typeface="Wingdings" pitchFamily="2" charset="2"/>
                <a:ea typeface=""/>
                <a:cs typeface=""/>
              </a:rPr>
              <a:t>&amp;</a:t>
            </a:r>
            <a:r>
              <a:rPr lang="zh-CN" altLang="en-US" dirty="0">
                <a:solidFill>
                  <a:srgbClr val="003399"/>
                </a:solidFill>
                <a:ea typeface="隶书" pitchFamily="49" charset="-122"/>
              </a:rPr>
              <a:t>小 结</a:t>
            </a:r>
            <a:r>
              <a:rPr lang="zh-CN" altLang="en-US" b="1" dirty="0">
                <a:solidFill>
                  <a:srgbClr val="333333"/>
                </a:solidFill>
                <a:ea typeface=""/>
                <a:cs typeface=""/>
              </a:rPr>
              <a:t>　</a:t>
            </a:r>
            <a:endParaRPr lang="zh-CN" altLang="en-US" sz="2800" dirty="0">
              <a:solidFill>
                <a:srgbClr val="0000FF"/>
              </a:solidFill>
            </a:endParaRPr>
          </a:p>
        </p:txBody>
      </p:sp>
      <p:sp>
        <p:nvSpPr>
          <p:cNvPr id="892933" name="Rectangle 5"/>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892934" name="Picture 6"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A5B710BE-F813-4357-A3B1-64F4903556DC}"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8C651AA2-6D21-43D1-830A-A41F9C4B5C70}" type="slidenum">
              <a:rPr lang="en-US" altLang="zh-CN"/>
              <a:pPr/>
              <a:t>225</a:t>
            </a:fld>
            <a:endParaRPr lang="en-US" altLang="zh-CN"/>
          </a:p>
        </p:txBody>
      </p:sp>
      <p:graphicFrame>
        <p:nvGraphicFramePr>
          <p:cNvPr id="893954" name="Object 2"/>
          <p:cNvGraphicFramePr>
            <a:graphicFrameLocks noChangeAspect="1"/>
          </p:cNvGraphicFramePr>
          <p:nvPr/>
        </p:nvGraphicFramePr>
        <p:xfrm>
          <a:off x="4321175" y="3500438"/>
          <a:ext cx="4787900" cy="396875"/>
        </p:xfrm>
        <a:graphic>
          <a:graphicData uri="http://schemas.openxmlformats.org/presentationml/2006/ole">
            <p:oleObj spid="_x0000_s479234" name="公式" r:id="rId4" imgW="2895480" imgH="266400" progId="Equation.3">
              <p:embed/>
            </p:oleObj>
          </a:graphicData>
        </a:graphic>
      </p:graphicFrame>
      <p:graphicFrame>
        <p:nvGraphicFramePr>
          <p:cNvPr id="893955" name="Object 3"/>
          <p:cNvGraphicFramePr>
            <a:graphicFrameLocks noChangeAspect="1"/>
          </p:cNvGraphicFramePr>
          <p:nvPr/>
        </p:nvGraphicFramePr>
        <p:xfrm>
          <a:off x="4859338" y="4941888"/>
          <a:ext cx="3671887" cy="1295400"/>
        </p:xfrm>
        <a:graphic>
          <a:graphicData uri="http://schemas.openxmlformats.org/presentationml/2006/ole">
            <p:oleObj spid="_x0000_s479235" name="Equation" r:id="rId5" imgW="1193760" imgH="558720" progId="Equation.DSMT4">
              <p:embed/>
            </p:oleObj>
          </a:graphicData>
        </a:graphic>
      </p:graphicFrame>
      <p:sp>
        <p:nvSpPr>
          <p:cNvPr id="893956" name="Rectangle 4"/>
          <p:cNvSpPr>
            <a:spLocks noChangeArrowheads="1"/>
          </p:cNvSpPr>
          <p:nvPr/>
        </p:nvSpPr>
        <p:spPr bwMode="auto">
          <a:xfrm>
            <a:off x="539750" y="1301750"/>
            <a:ext cx="8424863" cy="4648200"/>
          </a:xfrm>
          <a:prstGeom prst="rect">
            <a:avLst/>
          </a:prstGeom>
          <a:noFill/>
          <a:ln w="9525">
            <a:noFill/>
            <a:miter lim="800000"/>
            <a:headEnd/>
            <a:tailEnd/>
          </a:ln>
        </p:spPr>
        <p:txBody>
          <a:bodyPr/>
          <a:lstStyle/>
          <a:p>
            <a:pPr marL="342900" indent="-342900" algn="l">
              <a:lnSpc>
                <a:spcPct val="105000"/>
              </a:lnSpc>
              <a:spcBef>
                <a:spcPct val="20000"/>
              </a:spcBef>
              <a:buClr>
                <a:srgbClr val="FF00FF"/>
              </a:buClr>
              <a:buSzPct val="80000"/>
              <a:buFont typeface="Wingdings" pitchFamily="2" charset="2"/>
              <a:buNone/>
            </a:pPr>
            <a:r>
              <a:rPr lang="en-US" altLang="zh-CN">
                <a:solidFill>
                  <a:srgbClr val="FF00FF"/>
                </a:solidFill>
                <a:effectLst>
                  <a:outerShdw blurRad="38100" dist="38100" dir="2700000" algn="tl">
                    <a:srgbClr val="C0C0C0"/>
                  </a:outerShdw>
                </a:effectLst>
              </a:rPr>
              <a:t>2.</a:t>
            </a:r>
            <a:r>
              <a:rPr lang="zh-CN" altLang="en-US">
                <a:solidFill>
                  <a:srgbClr val="FF00FF"/>
                </a:solidFill>
                <a:effectLst>
                  <a:outerShdw blurRad="38100" dist="38100" dir="2700000" algn="tl">
                    <a:srgbClr val="C0C0C0"/>
                  </a:outerShdw>
                </a:effectLst>
              </a:rPr>
              <a:t>化学反应熵变的计算和热力学第二定律、热力学第三定律。</a:t>
            </a:r>
          </a:p>
          <a:p>
            <a:pPr marL="342900" indent="-342900" algn="l">
              <a:lnSpc>
                <a:spcPct val="105000"/>
              </a:lnSpc>
              <a:spcBef>
                <a:spcPct val="15000"/>
              </a:spcBef>
              <a:buClr>
                <a:srgbClr val="FF00FF"/>
              </a:buClr>
              <a:buSzPct val="75000"/>
              <a:buFont typeface="Wingdings" pitchFamily="2" charset="2"/>
              <a:buChar char="v"/>
            </a:pPr>
            <a:r>
              <a:rPr lang="zh-CN" altLang="en-US" sz="2800">
                <a:solidFill>
                  <a:srgbClr val="0000FF"/>
                </a:solidFill>
              </a:rPr>
              <a:t>热力学第三定律：</a:t>
            </a:r>
            <a:r>
              <a:rPr lang="zh-CN" altLang="en-US" sz="2800">
                <a:solidFill>
                  <a:srgbClr val="3333FF"/>
                </a:solidFill>
              </a:rPr>
              <a:t>纯物质完整有序晶体在</a:t>
            </a:r>
            <a:r>
              <a:rPr lang="en-US" altLang="zh-CN" sz="2800">
                <a:solidFill>
                  <a:srgbClr val="3333FF"/>
                </a:solidFill>
              </a:rPr>
              <a:t>0K</a:t>
            </a:r>
            <a:r>
              <a:rPr lang="zh-CN" altLang="en-US" sz="2800">
                <a:solidFill>
                  <a:srgbClr val="3333FF"/>
                </a:solidFill>
              </a:rPr>
              <a:t>时的熵值为零。 </a:t>
            </a:r>
            <a:r>
              <a:rPr lang="en-US" altLang="zh-CN" sz="2800" i="1">
                <a:solidFill>
                  <a:srgbClr val="3333FF"/>
                </a:solidFill>
              </a:rPr>
              <a:t>S</a:t>
            </a:r>
            <a:r>
              <a:rPr lang="en-US" altLang="zh-CN" sz="2800" baseline="30000">
                <a:solidFill>
                  <a:srgbClr val="3333FF"/>
                </a:solidFill>
              </a:rPr>
              <a:t>*</a:t>
            </a:r>
            <a:r>
              <a:rPr lang="zh-CN" altLang="en-US" sz="2800">
                <a:solidFill>
                  <a:srgbClr val="3333FF"/>
                </a:solidFill>
              </a:rPr>
              <a:t>（完整晶体，</a:t>
            </a:r>
            <a:r>
              <a:rPr lang="en-US" altLang="zh-CN" sz="2800">
                <a:solidFill>
                  <a:srgbClr val="3333FF"/>
                </a:solidFill>
              </a:rPr>
              <a:t>0K</a:t>
            </a:r>
            <a:r>
              <a:rPr lang="zh-CN" altLang="en-US" sz="2800">
                <a:solidFill>
                  <a:srgbClr val="3333FF"/>
                </a:solidFill>
              </a:rPr>
              <a:t>）</a:t>
            </a:r>
            <a:r>
              <a:rPr lang="en-US" altLang="zh-CN" sz="2800">
                <a:solidFill>
                  <a:srgbClr val="3333FF"/>
                </a:solidFill>
              </a:rPr>
              <a:t>=0</a:t>
            </a:r>
            <a:endParaRPr lang="en-US" altLang="zh-CN" sz="2800">
              <a:solidFill>
                <a:srgbClr val="0000FF"/>
              </a:solidFill>
            </a:endParaRPr>
          </a:p>
          <a:p>
            <a:pPr marL="342900" indent="-342900" algn="l">
              <a:lnSpc>
                <a:spcPct val="105000"/>
              </a:lnSpc>
              <a:spcBef>
                <a:spcPct val="20000"/>
              </a:spcBef>
              <a:buClr>
                <a:srgbClr val="FF00FF"/>
              </a:buClr>
              <a:buSzPct val="80000"/>
              <a:buFont typeface="Wingdings" pitchFamily="2" charset="2"/>
              <a:buChar char="v"/>
            </a:pPr>
            <a:r>
              <a:rPr lang="zh-CN" altLang="en-US" sz="2800">
                <a:solidFill>
                  <a:srgbClr val="0000FF"/>
                </a:solidFill>
              </a:rPr>
              <a:t>化学反应熵变的计算：</a:t>
            </a:r>
          </a:p>
          <a:p>
            <a:pPr marL="342900" indent="-342900" algn="l">
              <a:lnSpc>
                <a:spcPct val="105000"/>
              </a:lnSpc>
              <a:spcBef>
                <a:spcPct val="20000"/>
              </a:spcBef>
              <a:buClr>
                <a:srgbClr val="FF00FF"/>
              </a:buClr>
              <a:buSzPct val="80000"/>
              <a:buFont typeface="Wingdings" pitchFamily="2" charset="2"/>
              <a:buChar char="v"/>
            </a:pPr>
            <a:r>
              <a:rPr lang="zh-CN" altLang="en-US" sz="2800">
                <a:solidFill>
                  <a:srgbClr val="0000FF"/>
                </a:solidFill>
              </a:rPr>
              <a:t>热力学第二定律在任何自发过程中，系统和环境的熵变化的总和是增加的。它指出了宏观过程进行的条件和方向。</a:t>
            </a:r>
          </a:p>
          <a:p>
            <a:pPr marL="342900" indent="-342900" algn="l">
              <a:lnSpc>
                <a:spcPct val="105000"/>
              </a:lnSpc>
              <a:spcBef>
                <a:spcPct val="20000"/>
              </a:spcBef>
              <a:buClr>
                <a:srgbClr val="FF00FF"/>
              </a:buClr>
              <a:buSzPct val="80000"/>
              <a:buFont typeface="Wingdings" pitchFamily="2" charset="2"/>
              <a:buChar char="v"/>
            </a:pPr>
            <a:r>
              <a:rPr lang="zh-CN" altLang="en-US" sz="2800">
                <a:solidFill>
                  <a:srgbClr val="FF3300"/>
                </a:solidFill>
              </a:rPr>
              <a:t>热力学第二定律表达式：</a:t>
            </a:r>
            <a:endParaRPr lang="zh-CN" altLang="en-US" sz="2800">
              <a:solidFill>
                <a:srgbClr val="0000FF"/>
              </a:solidFill>
            </a:endParaRPr>
          </a:p>
        </p:txBody>
      </p:sp>
      <p:sp>
        <p:nvSpPr>
          <p:cNvPr id="893957" name="Text Box 5"/>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893958" name="Rectangle 6"/>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893959" name="Picture 7" descr="返回">
            <a:hlinkClick r:id="rId6" action="ppaction://hlinksldjump"/>
          </p:cNvPr>
          <p:cNvPicPr>
            <a:picLocks noChangeAspect="1" noChangeArrowheads="1"/>
          </p:cNvPicPr>
          <p:nvPr/>
        </p:nvPicPr>
        <p:blipFill>
          <a:blip r:embed="rId7"/>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 name="日期占位符 1"/>
          <p:cNvSpPr>
            <a:spLocks noGrp="1"/>
          </p:cNvSpPr>
          <p:nvPr>
            <p:ph type="dt" sz="half" idx="10"/>
          </p:nvPr>
        </p:nvSpPr>
        <p:spPr/>
        <p:txBody>
          <a:bodyPr/>
          <a:lstStyle/>
          <a:p>
            <a:fld id="{EB6CD395-D079-4FA1-BEE8-765F7256AA48}" type="datetime1">
              <a:rPr lang="zh-CN" altLang="en-US"/>
              <a:pPr/>
              <a:t>2017/11/1</a:t>
            </a:fld>
            <a:endParaRPr lang="en-US" altLang="zh-CN"/>
          </a:p>
        </p:txBody>
      </p:sp>
      <p:sp>
        <p:nvSpPr>
          <p:cNvPr id="117" name="灯片编号占位符 3"/>
          <p:cNvSpPr>
            <a:spLocks noGrp="1"/>
          </p:cNvSpPr>
          <p:nvPr>
            <p:ph type="sldNum" sz="quarter" idx="12"/>
          </p:nvPr>
        </p:nvSpPr>
        <p:spPr/>
        <p:txBody>
          <a:bodyPr/>
          <a:lstStyle/>
          <a:p>
            <a:fld id="{62C80F0B-F7DF-4740-8DCE-66DC3827F366}" type="slidenum">
              <a:rPr lang="en-US" altLang="zh-CN"/>
              <a:pPr/>
              <a:t>226</a:t>
            </a:fld>
            <a:endParaRPr lang="en-US" altLang="zh-CN"/>
          </a:p>
        </p:txBody>
      </p:sp>
      <p:sp>
        <p:nvSpPr>
          <p:cNvPr id="896002" name="Text Box 2"/>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896003" name="Rectangle 3"/>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grpSp>
        <p:nvGrpSpPr>
          <p:cNvPr id="2" name="Group 4"/>
          <p:cNvGrpSpPr>
            <a:grpSpLocks/>
          </p:cNvGrpSpPr>
          <p:nvPr/>
        </p:nvGrpSpPr>
        <p:grpSpPr bwMode="auto">
          <a:xfrm>
            <a:off x="758825" y="1341438"/>
            <a:ext cx="8385175" cy="4954587"/>
            <a:chOff x="478" y="1022"/>
            <a:chExt cx="5282" cy="3121"/>
          </a:xfrm>
        </p:grpSpPr>
        <p:grpSp>
          <p:nvGrpSpPr>
            <p:cNvPr id="3" name="Group 5"/>
            <p:cNvGrpSpPr>
              <a:grpSpLocks/>
            </p:cNvGrpSpPr>
            <p:nvPr/>
          </p:nvGrpSpPr>
          <p:grpSpPr bwMode="auto">
            <a:xfrm>
              <a:off x="3606" y="1253"/>
              <a:ext cx="2154" cy="1270"/>
              <a:chOff x="3606" y="1389"/>
              <a:chExt cx="2154" cy="1270"/>
            </a:xfrm>
          </p:grpSpPr>
          <p:grpSp>
            <p:nvGrpSpPr>
              <p:cNvPr id="4" name="Group 6"/>
              <p:cNvGrpSpPr>
                <a:grpSpLocks/>
              </p:cNvGrpSpPr>
              <p:nvPr/>
            </p:nvGrpSpPr>
            <p:grpSpPr bwMode="auto">
              <a:xfrm>
                <a:off x="3606" y="1389"/>
                <a:ext cx="2154" cy="1270"/>
                <a:chOff x="3152" y="1389"/>
                <a:chExt cx="2450" cy="1633"/>
              </a:xfrm>
            </p:grpSpPr>
            <p:sp>
              <p:nvSpPr>
                <p:cNvPr id="896007" name="Rectangle 7"/>
                <p:cNvSpPr>
                  <a:spLocks noChangeArrowheads="1"/>
                </p:cNvSpPr>
                <p:nvPr/>
              </p:nvSpPr>
              <p:spPr bwMode="auto">
                <a:xfrm>
                  <a:off x="3243" y="2369"/>
                  <a:ext cx="2177" cy="372"/>
                </a:xfrm>
                <a:prstGeom prst="rect">
                  <a:avLst/>
                </a:prstGeom>
                <a:solidFill>
                  <a:schemeClr val="bg1"/>
                </a:solidFill>
                <a:ln w="9525">
                  <a:noFill/>
                  <a:miter lim="800000"/>
                  <a:headEnd/>
                  <a:tailEnd/>
                </a:ln>
                <a:effectLst/>
              </p:spPr>
              <p:txBody>
                <a:bodyPr anchor="ctr"/>
                <a:lstStyle/>
                <a:p>
                  <a:pPr algn="l"/>
                  <a:endParaRPr kumimoji="0" lang="zh-CN" altLang="zh-CN">
                    <a:solidFill>
                      <a:srgbClr val="FF3300"/>
                    </a:solidFill>
                  </a:endParaRPr>
                </a:p>
              </p:txBody>
            </p:sp>
            <p:sp>
              <p:nvSpPr>
                <p:cNvPr id="896008" name="Rectangle 8"/>
                <p:cNvSpPr>
                  <a:spLocks noChangeArrowheads="1"/>
                </p:cNvSpPr>
                <p:nvPr/>
              </p:nvSpPr>
              <p:spPr bwMode="auto">
                <a:xfrm>
                  <a:off x="4245" y="2083"/>
                  <a:ext cx="769" cy="143"/>
                </a:xfrm>
                <a:prstGeom prst="rect">
                  <a:avLst/>
                </a:prstGeom>
                <a:solidFill>
                  <a:schemeClr val="bg1"/>
                </a:solidFill>
                <a:ln w="9525">
                  <a:noFill/>
                  <a:miter lim="800000"/>
                  <a:headEnd/>
                  <a:tailEnd/>
                </a:ln>
                <a:effectLst/>
              </p:spPr>
              <p:txBody>
                <a:bodyPr anchor="ctr"/>
                <a:lstStyle/>
                <a:p>
                  <a:pPr algn="l"/>
                  <a:endParaRPr kumimoji="0" lang="zh-CN" altLang="zh-CN">
                    <a:solidFill>
                      <a:srgbClr val="FF3300"/>
                    </a:solidFill>
                  </a:endParaRPr>
                </a:p>
              </p:txBody>
            </p:sp>
            <p:sp>
              <p:nvSpPr>
                <p:cNvPr id="896009" name="AutoShape 9"/>
                <p:cNvSpPr>
                  <a:spLocks noChangeAspect="1" noChangeArrowheads="1" noTextEdit="1"/>
                </p:cNvSpPr>
                <p:nvPr/>
              </p:nvSpPr>
              <p:spPr bwMode="auto">
                <a:xfrm>
                  <a:off x="3243" y="1389"/>
                  <a:ext cx="2230" cy="1633"/>
                </a:xfrm>
                <a:prstGeom prst="rect">
                  <a:avLst/>
                </a:prstGeom>
                <a:noFill/>
                <a:ln w="9525">
                  <a:noFill/>
                  <a:miter lim="800000"/>
                  <a:headEnd/>
                  <a:tailEnd/>
                </a:ln>
              </p:spPr>
              <p:txBody>
                <a:bodyPr/>
                <a:lstStyle/>
                <a:p>
                  <a:endParaRPr lang="zh-CN" altLang="en-US"/>
                </a:p>
              </p:txBody>
            </p:sp>
            <p:sp>
              <p:nvSpPr>
                <p:cNvPr id="896010" name="Rectangle 10"/>
                <p:cNvSpPr>
                  <a:spLocks noChangeArrowheads="1"/>
                </p:cNvSpPr>
                <p:nvPr/>
              </p:nvSpPr>
              <p:spPr bwMode="auto">
                <a:xfrm>
                  <a:off x="3249" y="1396"/>
                  <a:ext cx="15" cy="1339"/>
                </a:xfrm>
                <a:prstGeom prst="rect">
                  <a:avLst/>
                </a:prstGeom>
                <a:solidFill>
                  <a:srgbClr val="605E5D"/>
                </a:solidFill>
                <a:ln w="9525">
                  <a:noFill/>
                  <a:miter lim="800000"/>
                  <a:headEnd/>
                  <a:tailEnd/>
                </a:ln>
              </p:spPr>
              <p:txBody>
                <a:bodyPr/>
                <a:lstStyle/>
                <a:p>
                  <a:endParaRPr lang="zh-CN" altLang="en-US"/>
                </a:p>
              </p:txBody>
            </p:sp>
            <p:sp>
              <p:nvSpPr>
                <p:cNvPr id="896011" name="Freeform 11"/>
                <p:cNvSpPr>
                  <a:spLocks/>
                </p:cNvSpPr>
                <p:nvPr/>
              </p:nvSpPr>
              <p:spPr bwMode="auto">
                <a:xfrm>
                  <a:off x="3264" y="1486"/>
                  <a:ext cx="41" cy="35"/>
                </a:xfrm>
                <a:custGeom>
                  <a:avLst/>
                  <a:gdLst/>
                  <a:ahLst/>
                  <a:cxnLst>
                    <a:cxn ang="0">
                      <a:pos x="0" y="35"/>
                    </a:cxn>
                    <a:cxn ang="0">
                      <a:pos x="0" y="26"/>
                    </a:cxn>
                    <a:cxn ang="0">
                      <a:pos x="36" y="0"/>
                    </a:cxn>
                    <a:cxn ang="0">
                      <a:pos x="41" y="8"/>
                    </a:cxn>
                    <a:cxn ang="0">
                      <a:pos x="5" y="35"/>
                    </a:cxn>
                    <a:cxn ang="0">
                      <a:pos x="5" y="26"/>
                    </a:cxn>
                    <a:cxn ang="0">
                      <a:pos x="0" y="35"/>
                    </a:cxn>
                  </a:cxnLst>
                  <a:rect l="0" t="0" r="r" b="b"/>
                  <a:pathLst>
                    <a:path w="41" h="35">
                      <a:moveTo>
                        <a:pt x="0" y="35"/>
                      </a:moveTo>
                      <a:lnTo>
                        <a:pt x="0" y="26"/>
                      </a:lnTo>
                      <a:lnTo>
                        <a:pt x="36" y="0"/>
                      </a:lnTo>
                      <a:lnTo>
                        <a:pt x="41" y="8"/>
                      </a:lnTo>
                      <a:lnTo>
                        <a:pt x="5" y="35"/>
                      </a:lnTo>
                      <a:lnTo>
                        <a:pt x="5" y="26"/>
                      </a:lnTo>
                      <a:lnTo>
                        <a:pt x="0" y="35"/>
                      </a:lnTo>
                      <a:close/>
                    </a:path>
                  </a:pathLst>
                </a:custGeom>
                <a:solidFill>
                  <a:srgbClr val="DB214D"/>
                </a:solidFill>
                <a:ln w="9525">
                  <a:noFill/>
                  <a:round/>
                  <a:headEnd/>
                  <a:tailEnd/>
                </a:ln>
              </p:spPr>
              <p:txBody>
                <a:bodyPr/>
                <a:lstStyle/>
                <a:p>
                  <a:endParaRPr lang="zh-CN" altLang="en-US"/>
                </a:p>
              </p:txBody>
            </p:sp>
            <p:sp>
              <p:nvSpPr>
                <p:cNvPr id="896012" name="Freeform 12"/>
                <p:cNvSpPr>
                  <a:spLocks/>
                </p:cNvSpPr>
                <p:nvPr/>
              </p:nvSpPr>
              <p:spPr bwMode="auto">
                <a:xfrm>
                  <a:off x="3258" y="1512"/>
                  <a:ext cx="6" cy="9"/>
                </a:xfrm>
                <a:custGeom>
                  <a:avLst/>
                  <a:gdLst/>
                  <a:ahLst/>
                  <a:cxnLst>
                    <a:cxn ang="0">
                      <a:pos x="6" y="9"/>
                    </a:cxn>
                    <a:cxn ang="0">
                      <a:pos x="0" y="4"/>
                    </a:cxn>
                    <a:cxn ang="0">
                      <a:pos x="6" y="0"/>
                    </a:cxn>
                    <a:cxn ang="0">
                      <a:pos x="6" y="9"/>
                    </a:cxn>
                  </a:cxnLst>
                  <a:rect l="0" t="0" r="r" b="b"/>
                  <a:pathLst>
                    <a:path w="6" h="9">
                      <a:moveTo>
                        <a:pt x="6" y="9"/>
                      </a:moveTo>
                      <a:lnTo>
                        <a:pt x="0" y="4"/>
                      </a:lnTo>
                      <a:lnTo>
                        <a:pt x="6" y="0"/>
                      </a:lnTo>
                      <a:lnTo>
                        <a:pt x="6" y="9"/>
                      </a:lnTo>
                      <a:close/>
                    </a:path>
                  </a:pathLst>
                </a:custGeom>
                <a:solidFill>
                  <a:srgbClr val="DB214D"/>
                </a:solidFill>
                <a:ln w="9525">
                  <a:noFill/>
                  <a:round/>
                  <a:headEnd/>
                  <a:tailEnd/>
                </a:ln>
              </p:spPr>
              <p:txBody>
                <a:bodyPr/>
                <a:lstStyle/>
                <a:p>
                  <a:endParaRPr lang="zh-CN" altLang="en-US"/>
                </a:p>
              </p:txBody>
            </p:sp>
            <p:sp>
              <p:nvSpPr>
                <p:cNvPr id="896013" name="Freeform 13"/>
                <p:cNvSpPr>
                  <a:spLocks/>
                </p:cNvSpPr>
                <p:nvPr/>
              </p:nvSpPr>
              <p:spPr bwMode="auto">
                <a:xfrm>
                  <a:off x="3264" y="1512"/>
                  <a:ext cx="41" cy="35"/>
                </a:xfrm>
                <a:custGeom>
                  <a:avLst/>
                  <a:gdLst/>
                  <a:ahLst/>
                  <a:cxnLst>
                    <a:cxn ang="0">
                      <a:pos x="39" y="30"/>
                    </a:cxn>
                    <a:cxn ang="0">
                      <a:pos x="36" y="35"/>
                    </a:cxn>
                    <a:cxn ang="0">
                      <a:pos x="0" y="9"/>
                    </a:cxn>
                    <a:cxn ang="0">
                      <a:pos x="5" y="0"/>
                    </a:cxn>
                    <a:cxn ang="0">
                      <a:pos x="41" y="25"/>
                    </a:cxn>
                    <a:cxn ang="0">
                      <a:pos x="39" y="30"/>
                    </a:cxn>
                  </a:cxnLst>
                  <a:rect l="0" t="0" r="r" b="b"/>
                  <a:pathLst>
                    <a:path w="41" h="35">
                      <a:moveTo>
                        <a:pt x="39" y="30"/>
                      </a:moveTo>
                      <a:lnTo>
                        <a:pt x="36" y="35"/>
                      </a:lnTo>
                      <a:lnTo>
                        <a:pt x="0" y="9"/>
                      </a:lnTo>
                      <a:lnTo>
                        <a:pt x="5" y="0"/>
                      </a:lnTo>
                      <a:lnTo>
                        <a:pt x="41" y="25"/>
                      </a:lnTo>
                      <a:lnTo>
                        <a:pt x="39" y="30"/>
                      </a:lnTo>
                      <a:close/>
                    </a:path>
                  </a:pathLst>
                </a:custGeom>
                <a:solidFill>
                  <a:srgbClr val="DB214D"/>
                </a:solidFill>
                <a:ln w="9525">
                  <a:noFill/>
                  <a:round/>
                  <a:headEnd/>
                  <a:tailEnd/>
                </a:ln>
              </p:spPr>
              <p:txBody>
                <a:bodyPr/>
                <a:lstStyle/>
                <a:p>
                  <a:endParaRPr lang="zh-CN" altLang="en-US"/>
                </a:p>
              </p:txBody>
            </p:sp>
            <p:sp>
              <p:nvSpPr>
                <p:cNvPr id="896014" name="Rectangle 14"/>
                <p:cNvSpPr>
                  <a:spLocks noChangeArrowheads="1"/>
                </p:cNvSpPr>
                <p:nvPr/>
              </p:nvSpPr>
              <p:spPr bwMode="auto">
                <a:xfrm>
                  <a:off x="3274" y="1512"/>
                  <a:ext cx="1522" cy="9"/>
                </a:xfrm>
                <a:prstGeom prst="rect">
                  <a:avLst/>
                </a:prstGeom>
                <a:solidFill>
                  <a:srgbClr val="DB214D"/>
                </a:solidFill>
                <a:ln w="9525">
                  <a:noFill/>
                  <a:miter lim="800000"/>
                  <a:headEnd/>
                  <a:tailEnd/>
                </a:ln>
              </p:spPr>
              <p:txBody>
                <a:bodyPr/>
                <a:lstStyle/>
                <a:p>
                  <a:endParaRPr lang="zh-CN" altLang="en-US"/>
                </a:p>
              </p:txBody>
            </p:sp>
            <p:sp>
              <p:nvSpPr>
                <p:cNvPr id="896015" name="Freeform 15"/>
                <p:cNvSpPr>
                  <a:spLocks/>
                </p:cNvSpPr>
                <p:nvPr/>
              </p:nvSpPr>
              <p:spPr bwMode="auto">
                <a:xfrm>
                  <a:off x="4765" y="1486"/>
                  <a:ext cx="41" cy="35"/>
                </a:xfrm>
                <a:custGeom>
                  <a:avLst/>
                  <a:gdLst/>
                  <a:ahLst/>
                  <a:cxnLst>
                    <a:cxn ang="0">
                      <a:pos x="41" y="35"/>
                    </a:cxn>
                    <a:cxn ang="0">
                      <a:pos x="41" y="26"/>
                    </a:cxn>
                    <a:cxn ang="0">
                      <a:pos x="5" y="0"/>
                    </a:cxn>
                    <a:cxn ang="0">
                      <a:pos x="0" y="8"/>
                    </a:cxn>
                    <a:cxn ang="0">
                      <a:pos x="36" y="35"/>
                    </a:cxn>
                    <a:cxn ang="0">
                      <a:pos x="36" y="26"/>
                    </a:cxn>
                    <a:cxn ang="0">
                      <a:pos x="41" y="35"/>
                    </a:cxn>
                  </a:cxnLst>
                  <a:rect l="0" t="0" r="r" b="b"/>
                  <a:pathLst>
                    <a:path w="41" h="35">
                      <a:moveTo>
                        <a:pt x="41" y="35"/>
                      </a:moveTo>
                      <a:lnTo>
                        <a:pt x="41" y="26"/>
                      </a:lnTo>
                      <a:lnTo>
                        <a:pt x="5" y="0"/>
                      </a:lnTo>
                      <a:lnTo>
                        <a:pt x="0" y="8"/>
                      </a:lnTo>
                      <a:lnTo>
                        <a:pt x="36" y="35"/>
                      </a:lnTo>
                      <a:lnTo>
                        <a:pt x="36" y="26"/>
                      </a:lnTo>
                      <a:lnTo>
                        <a:pt x="41" y="35"/>
                      </a:lnTo>
                      <a:close/>
                    </a:path>
                  </a:pathLst>
                </a:custGeom>
                <a:solidFill>
                  <a:srgbClr val="DB214D"/>
                </a:solidFill>
                <a:ln w="9525">
                  <a:noFill/>
                  <a:round/>
                  <a:headEnd/>
                  <a:tailEnd/>
                </a:ln>
              </p:spPr>
              <p:txBody>
                <a:bodyPr/>
                <a:lstStyle/>
                <a:p>
                  <a:endParaRPr lang="zh-CN" altLang="en-US"/>
                </a:p>
              </p:txBody>
            </p:sp>
            <p:sp>
              <p:nvSpPr>
                <p:cNvPr id="896016" name="Freeform 16"/>
                <p:cNvSpPr>
                  <a:spLocks/>
                </p:cNvSpPr>
                <p:nvPr/>
              </p:nvSpPr>
              <p:spPr bwMode="auto">
                <a:xfrm>
                  <a:off x="4806" y="1512"/>
                  <a:ext cx="6" cy="9"/>
                </a:xfrm>
                <a:custGeom>
                  <a:avLst/>
                  <a:gdLst/>
                  <a:ahLst/>
                  <a:cxnLst>
                    <a:cxn ang="0">
                      <a:pos x="0" y="9"/>
                    </a:cxn>
                    <a:cxn ang="0">
                      <a:pos x="6" y="4"/>
                    </a:cxn>
                    <a:cxn ang="0">
                      <a:pos x="0" y="0"/>
                    </a:cxn>
                    <a:cxn ang="0">
                      <a:pos x="0" y="9"/>
                    </a:cxn>
                  </a:cxnLst>
                  <a:rect l="0" t="0" r="r" b="b"/>
                  <a:pathLst>
                    <a:path w="6" h="9">
                      <a:moveTo>
                        <a:pt x="0" y="9"/>
                      </a:moveTo>
                      <a:lnTo>
                        <a:pt x="6" y="4"/>
                      </a:lnTo>
                      <a:lnTo>
                        <a:pt x="0" y="0"/>
                      </a:lnTo>
                      <a:lnTo>
                        <a:pt x="0" y="9"/>
                      </a:lnTo>
                      <a:close/>
                    </a:path>
                  </a:pathLst>
                </a:custGeom>
                <a:solidFill>
                  <a:srgbClr val="DB214D"/>
                </a:solidFill>
                <a:ln w="9525">
                  <a:noFill/>
                  <a:round/>
                  <a:headEnd/>
                  <a:tailEnd/>
                </a:ln>
              </p:spPr>
              <p:txBody>
                <a:bodyPr/>
                <a:lstStyle/>
                <a:p>
                  <a:endParaRPr lang="zh-CN" altLang="en-US"/>
                </a:p>
              </p:txBody>
            </p:sp>
            <p:sp>
              <p:nvSpPr>
                <p:cNvPr id="896017" name="Freeform 17"/>
                <p:cNvSpPr>
                  <a:spLocks/>
                </p:cNvSpPr>
                <p:nvPr/>
              </p:nvSpPr>
              <p:spPr bwMode="auto">
                <a:xfrm>
                  <a:off x="4765" y="1512"/>
                  <a:ext cx="41" cy="35"/>
                </a:xfrm>
                <a:custGeom>
                  <a:avLst/>
                  <a:gdLst/>
                  <a:ahLst/>
                  <a:cxnLst>
                    <a:cxn ang="0">
                      <a:pos x="3" y="30"/>
                    </a:cxn>
                    <a:cxn ang="0">
                      <a:pos x="5" y="35"/>
                    </a:cxn>
                    <a:cxn ang="0">
                      <a:pos x="41" y="9"/>
                    </a:cxn>
                    <a:cxn ang="0">
                      <a:pos x="36" y="0"/>
                    </a:cxn>
                    <a:cxn ang="0">
                      <a:pos x="0" y="25"/>
                    </a:cxn>
                    <a:cxn ang="0">
                      <a:pos x="3" y="30"/>
                    </a:cxn>
                  </a:cxnLst>
                  <a:rect l="0" t="0" r="r" b="b"/>
                  <a:pathLst>
                    <a:path w="41" h="35">
                      <a:moveTo>
                        <a:pt x="3" y="30"/>
                      </a:moveTo>
                      <a:lnTo>
                        <a:pt x="5" y="35"/>
                      </a:lnTo>
                      <a:lnTo>
                        <a:pt x="41" y="9"/>
                      </a:lnTo>
                      <a:lnTo>
                        <a:pt x="36" y="0"/>
                      </a:lnTo>
                      <a:lnTo>
                        <a:pt x="0" y="25"/>
                      </a:lnTo>
                      <a:lnTo>
                        <a:pt x="3" y="30"/>
                      </a:lnTo>
                      <a:close/>
                    </a:path>
                  </a:pathLst>
                </a:custGeom>
                <a:solidFill>
                  <a:srgbClr val="DB214D"/>
                </a:solidFill>
                <a:ln w="9525">
                  <a:noFill/>
                  <a:round/>
                  <a:headEnd/>
                  <a:tailEnd/>
                </a:ln>
              </p:spPr>
              <p:txBody>
                <a:bodyPr/>
                <a:lstStyle/>
                <a:p>
                  <a:endParaRPr lang="zh-CN" altLang="en-US"/>
                </a:p>
              </p:txBody>
            </p:sp>
            <p:sp>
              <p:nvSpPr>
                <p:cNvPr id="896018" name="Freeform 18"/>
                <p:cNvSpPr>
                  <a:spLocks/>
                </p:cNvSpPr>
                <p:nvPr/>
              </p:nvSpPr>
              <p:spPr bwMode="auto">
                <a:xfrm>
                  <a:off x="3269" y="1860"/>
                  <a:ext cx="46" cy="38"/>
                </a:xfrm>
                <a:custGeom>
                  <a:avLst/>
                  <a:gdLst/>
                  <a:ahLst/>
                  <a:cxnLst>
                    <a:cxn ang="0">
                      <a:pos x="0" y="38"/>
                    </a:cxn>
                    <a:cxn ang="0">
                      <a:pos x="0" y="28"/>
                    </a:cxn>
                    <a:cxn ang="0">
                      <a:pos x="40" y="0"/>
                    </a:cxn>
                    <a:cxn ang="0">
                      <a:pos x="46" y="10"/>
                    </a:cxn>
                    <a:cxn ang="0">
                      <a:pos x="5" y="38"/>
                    </a:cxn>
                    <a:cxn ang="0">
                      <a:pos x="5" y="28"/>
                    </a:cxn>
                    <a:cxn ang="0">
                      <a:pos x="0" y="38"/>
                    </a:cxn>
                  </a:cxnLst>
                  <a:rect l="0" t="0" r="r" b="b"/>
                  <a:pathLst>
                    <a:path w="46" h="38">
                      <a:moveTo>
                        <a:pt x="0" y="38"/>
                      </a:moveTo>
                      <a:lnTo>
                        <a:pt x="0" y="28"/>
                      </a:lnTo>
                      <a:lnTo>
                        <a:pt x="40" y="0"/>
                      </a:lnTo>
                      <a:lnTo>
                        <a:pt x="46" y="10"/>
                      </a:lnTo>
                      <a:lnTo>
                        <a:pt x="5" y="38"/>
                      </a:lnTo>
                      <a:lnTo>
                        <a:pt x="5" y="28"/>
                      </a:lnTo>
                      <a:lnTo>
                        <a:pt x="0" y="38"/>
                      </a:lnTo>
                      <a:close/>
                    </a:path>
                  </a:pathLst>
                </a:custGeom>
                <a:solidFill>
                  <a:srgbClr val="75C5F0"/>
                </a:solidFill>
                <a:ln w="9525">
                  <a:noFill/>
                  <a:round/>
                  <a:headEnd/>
                  <a:tailEnd/>
                </a:ln>
              </p:spPr>
              <p:txBody>
                <a:bodyPr/>
                <a:lstStyle/>
                <a:p>
                  <a:endParaRPr lang="zh-CN" altLang="en-US"/>
                </a:p>
              </p:txBody>
            </p:sp>
            <p:sp>
              <p:nvSpPr>
                <p:cNvPr id="896019" name="Freeform 19"/>
                <p:cNvSpPr>
                  <a:spLocks/>
                </p:cNvSpPr>
                <p:nvPr/>
              </p:nvSpPr>
              <p:spPr bwMode="auto">
                <a:xfrm>
                  <a:off x="3262" y="1888"/>
                  <a:ext cx="7" cy="10"/>
                </a:xfrm>
                <a:custGeom>
                  <a:avLst/>
                  <a:gdLst/>
                  <a:ahLst/>
                  <a:cxnLst>
                    <a:cxn ang="0">
                      <a:pos x="7" y="10"/>
                    </a:cxn>
                    <a:cxn ang="0">
                      <a:pos x="0" y="6"/>
                    </a:cxn>
                    <a:cxn ang="0">
                      <a:pos x="7" y="0"/>
                    </a:cxn>
                    <a:cxn ang="0">
                      <a:pos x="7" y="10"/>
                    </a:cxn>
                  </a:cxnLst>
                  <a:rect l="0" t="0" r="r" b="b"/>
                  <a:pathLst>
                    <a:path w="7" h="10">
                      <a:moveTo>
                        <a:pt x="7" y="10"/>
                      </a:moveTo>
                      <a:lnTo>
                        <a:pt x="0" y="6"/>
                      </a:lnTo>
                      <a:lnTo>
                        <a:pt x="7" y="0"/>
                      </a:lnTo>
                      <a:lnTo>
                        <a:pt x="7" y="10"/>
                      </a:lnTo>
                      <a:close/>
                    </a:path>
                  </a:pathLst>
                </a:custGeom>
                <a:solidFill>
                  <a:srgbClr val="75C5F0"/>
                </a:solidFill>
                <a:ln w="9525">
                  <a:noFill/>
                  <a:round/>
                  <a:headEnd/>
                  <a:tailEnd/>
                </a:ln>
              </p:spPr>
              <p:txBody>
                <a:bodyPr/>
                <a:lstStyle/>
                <a:p>
                  <a:endParaRPr lang="zh-CN" altLang="en-US"/>
                </a:p>
              </p:txBody>
            </p:sp>
            <p:sp>
              <p:nvSpPr>
                <p:cNvPr id="896020" name="Freeform 20"/>
                <p:cNvSpPr>
                  <a:spLocks/>
                </p:cNvSpPr>
                <p:nvPr/>
              </p:nvSpPr>
              <p:spPr bwMode="auto">
                <a:xfrm>
                  <a:off x="3269" y="1888"/>
                  <a:ext cx="46" cy="39"/>
                </a:xfrm>
                <a:custGeom>
                  <a:avLst/>
                  <a:gdLst/>
                  <a:ahLst/>
                  <a:cxnLst>
                    <a:cxn ang="0">
                      <a:pos x="44" y="34"/>
                    </a:cxn>
                    <a:cxn ang="0">
                      <a:pos x="40" y="39"/>
                    </a:cxn>
                    <a:cxn ang="0">
                      <a:pos x="0" y="10"/>
                    </a:cxn>
                    <a:cxn ang="0">
                      <a:pos x="5" y="0"/>
                    </a:cxn>
                    <a:cxn ang="0">
                      <a:pos x="46" y="30"/>
                    </a:cxn>
                    <a:cxn ang="0">
                      <a:pos x="44" y="34"/>
                    </a:cxn>
                  </a:cxnLst>
                  <a:rect l="0" t="0" r="r" b="b"/>
                  <a:pathLst>
                    <a:path w="46" h="39">
                      <a:moveTo>
                        <a:pt x="44" y="34"/>
                      </a:moveTo>
                      <a:lnTo>
                        <a:pt x="40" y="39"/>
                      </a:lnTo>
                      <a:lnTo>
                        <a:pt x="0" y="10"/>
                      </a:lnTo>
                      <a:lnTo>
                        <a:pt x="5" y="0"/>
                      </a:lnTo>
                      <a:lnTo>
                        <a:pt x="46" y="30"/>
                      </a:lnTo>
                      <a:lnTo>
                        <a:pt x="44" y="34"/>
                      </a:lnTo>
                      <a:close/>
                    </a:path>
                  </a:pathLst>
                </a:custGeom>
                <a:solidFill>
                  <a:srgbClr val="75C5F0"/>
                </a:solidFill>
                <a:ln w="9525">
                  <a:noFill/>
                  <a:round/>
                  <a:headEnd/>
                  <a:tailEnd/>
                </a:ln>
              </p:spPr>
              <p:txBody>
                <a:bodyPr/>
                <a:lstStyle/>
                <a:p>
                  <a:endParaRPr lang="zh-CN" altLang="en-US"/>
                </a:p>
              </p:txBody>
            </p:sp>
            <p:sp>
              <p:nvSpPr>
                <p:cNvPr id="896021" name="Rectangle 21"/>
                <p:cNvSpPr>
                  <a:spLocks noChangeArrowheads="1"/>
                </p:cNvSpPr>
                <p:nvPr/>
              </p:nvSpPr>
              <p:spPr bwMode="auto">
                <a:xfrm>
                  <a:off x="3279" y="1888"/>
                  <a:ext cx="1113" cy="11"/>
                </a:xfrm>
                <a:prstGeom prst="rect">
                  <a:avLst/>
                </a:prstGeom>
                <a:solidFill>
                  <a:srgbClr val="75C5F0"/>
                </a:solidFill>
                <a:ln w="9525">
                  <a:noFill/>
                  <a:miter lim="800000"/>
                  <a:headEnd/>
                  <a:tailEnd/>
                </a:ln>
              </p:spPr>
              <p:txBody>
                <a:bodyPr/>
                <a:lstStyle/>
                <a:p>
                  <a:endParaRPr lang="zh-CN" altLang="en-US"/>
                </a:p>
              </p:txBody>
            </p:sp>
            <p:sp>
              <p:nvSpPr>
                <p:cNvPr id="896022" name="Freeform 22"/>
                <p:cNvSpPr>
                  <a:spLocks/>
                </p:cNvSpPr>
                <p:nvPr/>
              </p:nvSpPr>
              <p:spPr bwMode="auto">
                <a:xfrm>
                  <a:off x="4356" y="1860"/>
                  <a:ext cx="47" cy="38"/>
                </a:xfrm>
                <a:custGeom>
                  <a:avLst/>
                  <a:gdLst/>
                  <a:ahLst/>
                  <a:cxnLst>
                    <a:cxn ang="0">
                      <a:pos x="47" y="38"/>
                    </a:cxn>
                    <a:cxn ang="0">
                      <a:pos x="47" y="28"/>
                    </a:cxn>
                    <a:cxn ang="0">
                      <a:pos x="6" y="0"/>
                    </a:cxn>
                    <a:cxn ang="0">
                      <a:pos x="0" y="10"/>
                    </a:cxn>
                    <a:cxn ang="0">
                      <a:pos x="41" y="38"/>
                    </a:cxn>
                    <a:cxn ang="0">
                      <a:pos x="41" y="28"/>
                    </a:cxn>
                    <a:cxn ang="0">
                      <a:pos x="47" y="38"/>
                    </a:cxn>
                  </a:cxnLst>
                  <a:rect l="0" t="0" r="r" b="b"/>
                  <a:pathLst>
                    <a:path w="47" h="38">
                      <a:moveTo>
                        <a:pt x="47" y="38"/>
                      </a:moveTo>
                      <a:lnTo>
                        <a:pt x="47" y="28"/>
                      </a:lnTo>
                      <a:lnTo>
                        <a:pt x="6" y="0"/>
                      </a:lnTo>
                      <a:lnTo>
                        <a:pt x="0" y="10"/>
                      </a:lnTo>
                      <a:lnTo>
                        <a:pt x="41" y="38"/>
                      </a:lnTo>
                      <a:lnTo>
                        <a:pt x="41" y="28"/>
                      </a:lnTo>
                      <a:lnTo>
                        <a:pt x="47" y="38"/>
                      </a:lnTo>
                      <a:close/>
                    </a:path>
                  </a:pathLst>
                </a:custGeom>
                <a:solidFill>
                  <a:srgbClr val="75C5F0"/>
                </a:solidFill>
                <a:ln w="9525">
                  <a:noFill/>
                  <a:round/>
                  <a:headEnd/>
                  <a:tailEnd/>
                </a:ln>
              </p:spPr>
              <p:txBody>
                <a:bodyPr/>
                <a:lstStyle/>
                <a:p>
                  <a:endParaRPr lang="zh-CN" altLang="en-US"/>
                </a:p>
              </p:txBody>
            </p:sp>
            <p:sp>
              <p:nvSpPr>
                <p:cNvPr id="896023" name="Freeform 23"/>
                <p:cNvSpPr>
                  <a:spLocks/>
                </p:cNvSpPr>
                <p:nvPr/>
              </p:nvSpPr>
              <p:spPr bwMode="auto">
                <a:xfrm>
                  <a:off x="4403" y="1888"/>
                  <a:ext cx="6" cy="10"/>
                </a:xfrm>
                <a:custGeom>
                  <a:avLst/>
                  <a:gdLst/>
                  <a:ahLst/>
                  <a:cxnLst>
                    <a:cxn ang="0">
                      <a:pos x="0" y="10"/>
                    </a:cxn>
                    <a:cxn ang="0">
                      <a:pos x="6" y="6"/>
                    </a:cxn>
                    <a:cxn ang="0">
                      <a:pos x="0" y="0"/>
                    </a:cxn>
                    <a:cxn ang="0">
                      <a:pos x="0" y="10"/>
                    </a:cxn>
                  </a:cxnLst>
                  <a:rect l="0" t="0" r="r" b="b"/>
                  <a:pathLst>
                    <a:path w="6" h="10">
                      <a:moveTo>
                        <a:pt x="0" y="10"/>
                      </a:moveTo>
                      <a:lnTo>
                        <a:pt x="6" y="6"/>
                      </a:lnTo>
                      <a:lnTo>
                        <a:pt x="0" y="0"/>
                      </a:lnTo>
                      <a:lnTo>
                        <a:pt x="0" y="10"/>
                      </a:lnTo>
                      <a:close/>
                    </a:path>
                  </a:pathLst>
                </a:custGeom>
                <a:solidFill>
                  <a:srgbClr val="75C5F0"/>
                </a:solidFill>
                <a:ln w="9525">
                  <a:noFill/>
                  <a:round/>
                  <a:headEnd/>
                  <a:tailEnd/>
                </a:ln>
              </p:spPr>
              <p:txBody>
                <a:bodyPr/>
                <a:lstStyle/>
                <a:p>
                  <a:endParaRPr lang="zh-CN" altLang="en-US"/>
                </a:p>
              </p:txBody>
            </p:sp>
            <p:sp>
              <p:nvSpPr>
                <p:cNvPr id="896024" name="Freeform 24"/>
                <p:cNvSpPr>
                  <a:spLocks/>
                </p:cNvSpPr>
                <p:nvPr/>
              </p:nvSpPr>
              <p:spPr bwMode="auto">
                <a:xfrm>
                  <a:off x="4356" y="1888"/>
                  <a:ext cx="47" cy="39"/>
                </a:xfrm>
                <a:custGeom>
                  <a:avLst/>
                  <a:gdLst/>
                  <a:ahLst/>
                  <a:cxnLst>
                    <a:cxn ang="0">
                      <a:pos x="2" y="34"/>
                    </a:cxn>
                    <a:cxn ang="0">
                      <a:pos x="6" y="39"/>
                    </a:cxn>
                    <a:cxn ang="0">
                      <a:pos x="47" y="10"/>
                    </a:cxn>
                    <a:cxn ang="0">
                      <a:pos x="41" y="0"/>
                    </a:cxn>
                    <a:cxn ang="0">
                      <a:pos x="0" y="30"/>
                    </a:cxn>
                    <a:cxn ang="0">
                      <a:pos x="2" y="34"/>
                    </a:cxn>
                  </a:cxnLst>
                  <a:rect l="0" t="0" r="r" b="b"/>
                  <a:pathLst>
                    <a:path w="47" h="39">
                      <a:moveTo>
                        <a:pt x="2" y="34"/>
                      </a:moveTo>
                      <a:lnTo>
                        <a:pt x="6" y="39"/>
                      </a:lnTo>
                      <a:lnTo>
                        <a:pt x="47" y="10"/>
                      </a:lnTo>
                      <a:lnTo>
                        <a:pt x="41" y="0"/>
                      </a:lnTo>
                      <a:lnTo>
                        <a:pt x="0" y="30"/>
                      </a:lnTo>
                      <a:lnTo>
                        <a:pt x="2" y="34"/>
                      </a:lnTo>
                      <a:close/>
                    </a:path>
                  </a:pathLst>
                </a:custGeom>
                <a:solidFill>
                  <a:srgbClr val="75C5F0"/>
                </a:solidFill>
                <a:ln w="9525">
                  <a:noFill/>
                  <a:round/>
                  <a:headEnd/>
                  <a:tailEnd/>
                </a:ln>
              </p:spPr>
              <p:txBody>
                <a:bodyPr/>
                <a:lstStyle/>
                <a:p>
                  <a:endParaRPr lang="zh-CN" altLang="en-US"/>
                </a:p>
              </p:txBody>
            </p:sp>
            <p:sp>
              <p:nvSpPr>
                <p:cNvPr id="896025" name="Freeform 25"/>
                <p:cNvSpPr>
                  <a:spLocks/>
                </p:cNvSpPr>
                <p:nvPr/>
              </p:nvSpPr>
              <p:spPr bwMode="auto">
                <a:xfrm>
                  <a:off x="3681" y="2197"/>
                  <a:ext cx="43" cy="35"/>
                </a:xfrm>
                <a:custGeom>
                  <a:avLst/>
                  <a:gdLst/>
                  <a:ahLst/>
                  <a:cxnLst>
                    <a:cxn ang="0">
                      <a:pos x="0" y="35"/>
                    </a:cxn>
                    <a:cxn ang="0">
                      <a:pos x="0" y="27"/>
                    </a:cxn>
                    <a:cxn ang="0">
                      <a:pos x="38" y="0"/>
                    </a:cxn>
                    <a:cxn ang="0">
                      <a:pos x="43" y="9"/>
                    </a:cxn>
                    <a:cxn ang="0">
                      <a:pos x="5" y="35"/>
                    </a:cxn>
                    <a:cxn ang="0">
                      <a:pos x="5" y="27"/>
                    </a:cxn>
                    <a:cxn ang="0">
                      <a:pos x="0" y="35"/>
                    </a:cxn>
                  </a:cxnLst>
                  <a:rect l="0" t="0" r="r" b="b"/>
                  <a:pathLst>
                    <a:path w="43" h="35">
                      <a:moveTo>
                        <a:pt x="0" y="35"/>
                      </a:moveTo>
                      <a:lnTo>
                        <a:pt x="0" y="27"/>
                      </a:lnTo>
                      <a:lnTo>
                        <a:pt x="38" y="0"/>
                      </a:lnTo>
                      <a:lnTo>
                        <a:pt x="43" y="9"/>
                      </a:lnTo>
                      <a:lnTo>
                        <a:pt x="5" y="35"/>
                      </a:lnTo>
                      <a:lnTo>
                        <a:pt x="5" y="27"/>
                      </a:lnTo>
                      <a:lnTo>
                        <a:pt x="0" y="35"/>
                      </a:lnTo>
                      <a:close/>
                    </a:path>
                  </a:pathLst>
                </a:custGeom>
                <a:solidFill>
                  <a:srgbClr val="E77919"/>
                </a:solidFill>
                <a:ln w="9525">
                  <a:noFill/>
                  <a:round/>
                  <a:headEnd/>
                  <a:tailEnd/>
                </a:ln>
              </p:spPr>
              <p:txBody>
                <a:bodyPr/>
                <a:lstStyle/>
                <a:p>
                  <a:endParaRPr lang="zh-CN" altLang="en-US"/>
                </a:p>
              </p:txBody>
            </p:sp>
            <p:sp>
              <p:nvSpPr>
                <p:cNvPr id="896026" name="Freeform 26"/>
                <p:cNvSpPr>
                  <a:spLocks/>
                </p:cNvSpPr>
                <p:nvPr/>
              </p:nvSpPr>
              <p:spPr bwMode="auto">
                <a:xfrm>
                  <a:off x="3675" y="2224"/>
                  <a:ext cx="6" cy="8"/>
                </a:xfrm>
                <a:custGeom>
                  <a:avLst/>
                  <a:gdLst/>
                  <a:ahLst/>
                  <a:cxnLst>
                    <a:cxn ang="0">
                      <a:pos x="6" y="8"/>
                    </a:cxn>
                    <a:cxn ang="0">
                      <a:pos x="0" y="4"/>
                    </a:cxn>
                    <a:cxn ang="0">
                      <a:pos x="6" y="0"/>
                    </a:cxn>
                    <a:cxn ang="0">
                      <a:pos x="6" y="8"/>
                    </a:cxn>
                  </a:cxnLst>
                  <a:rect l="0" t="0" r="r" b="b"/>
                  <a:pathLst>
                    <a:path w="6" h="8">
                      <a:moveTo>
                        <a:pt x="6" y="8"/>
                      </a:moveTo>
                      <a:lnTo>
                        <a:pt x="0" y="4"/>
                      </a:lnTo>
                      <a:lnTo>
                        <a:pt x="6" y="0"/>
                      </a:lnTo>
                      <a:lnTo>
                        <a:pt x="6" y="8"/>
                      </a:lnTo>
                      <a:close/>
                    </a:path>
                  </a:pathLst>
                </a:custGeom>
                <a:solidFill>
                  <a:srgbClr val="E77919"/>
                </a:solidFill>
                <a:ln w="9525">
                  <a:noFill/>
                  <a:round/>
                  <a:headEnd/>
                  <a:tailEnd/>
                </a:ln>
              </p:spPr>
              <p:txBody>
                <a:bodyPr/>
                <a:lstStyle/>
                <a:p>
                  <a:endParaRPr lang="zh-CN" altLang="en-US"/>
                </a:p>
              </p:txBody>
            </p:sp>
            <p:sp>
              <p:nvSpPr>
                <p:cNvPr id="896027" name="Freeform 27"/>
                <p:cNvSpPr>
                  <a:spLocks/>
                </p:cNvSpPr>
                <p:nvPr/>
              </p:nvSpPr>
              <p:spPr bwMode="auto">
                <a:xfrm>
                  <a:off x="3681" y="2224"/>
                  <a:ext cx="43" cy="33"/>
                </a:xfrm>
                <a:custGeom>
                  <a:avLst/>
                  <a:gdLst/>
                  <a:ahLst/>
                  <a:cxnLst>
                    <a:cxn ang="0">
                      <a:pos x="40" y="29"/>
                    </a:cxn>
                    <a:cxn ang="0">
                      <a:pos x="38" y="33"/>
                    </a:cxn>
                    <a:cxn ang="0">
                      <a:pos x="0" y="8"/>
                    </a:cxn>
                    <a:cxn ang="0">
                      <a:pos x="5" y="0"/>
                    </a:cxn>
                    <a:cxn ang="0">
                      <a:pos x="43" y="25"/>
                    </a:cxn>
                    <a:cxn ang="0">
                      <a:pos x="40" y="29"/>
                    </a:cxn>
                  </a:cxnLst>
                  <a:rect l="0" t="0" r="r" b="b"/>
                  <a:pathLst>
                    <a:path w="43" h="33">
                      <a:moveTo>
                        <a:pt x="40" y="29"/>
                      </a:moveTo>
                      <a:lnTo>
                        <a:pt x="38" y="33"/>
                      </a:lnTo>
                      <a:lnTo>
                        <a:pt x="0" y="8"/>
                      </a:lnTo>
                      <a:lnTo>
                        <a:pt x="5" y="0"/>
                      </a:lnTo>
                      <a:lnTo>
                        <a:pt x="43" y="25"/>
                      </a:lnTo>
                      <a:lnTo>
                        <a:pt x="40" y="29"/>
                      </a:lnTo>
                      <a:close/>
                    </a:path>
                  </a:pathLst>
                </a:custGeom>
                <a:solidFill>
                  <a:srgbClr val="E77919"/>
                </a:solidFill>
                <a:ln w="9525">
                  <a:noFill/>
                  <a:round/>
                  <a:headEnd/>
                  <a:tailEnd/>
                </a:ln>
              </p:spPr>
              <p:txBody>
                <a:bodyPr/>
                <a:lstStyle/>
                <a:p>
                  <a:endParaRPr lang="zh-CN" altLang="en-US"/>
                </a:p>
              </p:txBody>
            </p:sp>
            <p:sp>
              <p:nvSpPr>
                <p:cNvPr id="896028" name="Rectangle 28"/>
                <p:cNvSpPr>
                  <a:spLocks noChangeArrowheads="1"/>
                </p:cNvSpPr>
                <p:nvPr/>
              </p:nvSpPr>
              <p:spPr bwMode="auto">
                <a:xfrm>
                  <a:off x="3691" y="2222"/>
                  <a:ext cx="1115" cy="11"/>
                </a:xfrm>
                <a:prstGeom prst="rect">
                  <a:avLst/>
                </a:prstGeom>
                <a:solidFill>
                  <a:srgbClr val="E77919"/>
                </a:solidFill>
                <a:ln w="9525">
                  <a:noFill/>
                  <a:miter lim="800000"/>
                  <a:headEnd/>
                  <a:tailEnd/>
                </a:ln>
              </p:spPr>
              <p:txBody>
                <a:bodyPr/>
                <a:lstStyle/>
                <a:p>
                  <a:endParaRPr lang="zh-CN" altLang="en-US"/>
                </a:p>
              </p:txBody>
            </p:sp>
            <p:sp>
              <p:nvSpPr>
                <p:cNvPr id="896029" name="Freeform 29"/>
                <p:cNvSpPr>
                  <a:spLocks/>
                </p:cNvSpPr>
                <p:nvPr/>
              </p:nvSpPr>
              <p:spPr bwMode="auto">
                <a:xfrm>
                  <a:off x="4774" y="2197"/>
                  <a:ext cx="42" cy="35"/>
                </a:xfrm>
                <a:custGeom>
                  <a:avLst/>
                  <a:gdLst/>
                  <a:ahLst/>
                  <a:cxnLst>
                    <a:cxn ang="0">
                      <a:pos x="42" y="35"/>
                    </a:cxn>
                    <a:cxn ang="0">
                      <a:pos x="42" y="27"/>
                    </a:cxn>
                    <a:cxn ang="0">
                      <a:pos x="5" y="0"/>
                    </a:cxn>
                    <a:cxn ang="0">
                      <a:pos x="0" y="9"/>
                    </a:cxn>
                    <a:cxn ang="0">
                      <a:pos x="36" y="35"/>
                    </a:cxn>
                    <a:cxn ang="0">
                      <a:pos x="36" y="27"/>
                    </a:cxn>
                    <a:cxn ang="0">
                      <a:pos x="42" y="35"/>
                    </a:cxn>
                  </a:cxnLst>
                  <a:rect l="0" t="0" r="r" b="b"/>
                  <a:pathLst>
                    <a:path w="42" h="35">
                      <a:moveTo>
                        <a:pt x="42" y="35"/>
                      </a:moveTo>
                      <a:lnTo>
                        <a:pt x="42" y="27"/>
                      </a:lnTo>
                      <a:lnTo>
                        <a:pt x="5" y="0"/>
                      </a:lnTo>
                      <a:lnTo>
                        <a:pt x="0" y="9"/>
                      </a:lnTo>
                      <a:lnTo>
                        <a:pt x="36" y="35"/>
                      </a:lnTo>
                      <a:lnTo>
                        <a:pt x="36" y="27"/>
                      </a:lnTo>
                      <a:lnTo>
                        <a:pt x="42" y="35"/>
                      </a:lnTo>
                      <a:close/>
                    </a:path>
                  </a:pathLst>
                </a:custGeom>
                <a:solidFill>
                  <a:srgbClr val="E77919"/>
                </a:solidFill>
                <a:ln w="9525">
                  <a:noFill/>
                  <a:round/>
                  <a:headEnd/>
                  <a:tailEnd/>
                </a:ln>
              </p:spPr>
              <p:txBody>
                <a:bodyPr/>
                <a:lstStyle/>
                <a:p>
                  <a:endParaRPr lang="zh-CN" altLang="en-US"/>
                </a:p>
              </p:txBody>
            </p:sp>
            <p:sp>
              <p:nvSpPr>
                <p:cNvPr id="896030" name="Freeform 30"/>
                <p:cNvSpPr>
                  <a:spLocks/>
                </p:cNvSpPr>
                <p:nvPr/>
              </p:nvSpPr>
              <p:spPr bwMode="auto">
                <a:xfrm>
                  <a:off x="4816" y="2224"/>
                  <a:ext cx="5" cy="8"/>
                </a:xfrm>
                <a:custGeom>
                  <a:avLst/>
                  <a:gdLst/>
                  <a:ahLst/>
                  <a:cxnLst>
                    <a:cxn ang="0">
                      <a:pos x="0" y="8"/>
                    </a:cxn>
                    <a:cxn ang="0">
                      <a:pos x="5" y="4"/>
                    </a:cxn>
                    <a:cxn ang="0">
                      <a:pos x="0" y="0"/>
                    </a:cxn>
                    <a:cxn ang="0">
                      <a:pos x="0" y="8"/>
                    </a:cxn>
                  </a:cxnLst>
                  <a:rect l="0" t="0" r="r" b="b"/>
                  <a:pathLst>
                    <a:path w="5" h="8">
                      <a:moveTo>
                        <a:pt x="0" y="8"/>
                      </a:moveTo>
                      <a:lnTo>
                        <a:pt x="5" y="4"/>
                      </a:lnTo>
                      <a:lnTo>
                        <a:pt x="0" y="0"/>
                      </a:lnTo>
                      <a:lnTo>
                        <a:pt x="0" y="8"/>
                      </a:lnTo>
                      <a:close/>
                    </a:path>
                  </a:pathLst>
                </a:custGeom>
                <a:solidFill>
                  <a:srgbClr val="E77919"/>
                </a:solidFill>
                <a:ln w="9525">
                  <a:noFill/>
                  <a:round/>
                  <a:headEnd/>
                  <a:tailEnd/>
                </a:ln>
              </p:spPr>
              <p:txBody>
                <a:bodyPr/>
                <a:lstStyle/>
                <a:p>
                  <a:endParaRPr lang="zh-CN" altLang="en-US"/>
                </a:p>
              </p:txBody>
            </p:sp>
            <p:sp>
              <p:nvSpPr>
                <p:cNvPr id="896031" name="Freeform 31"/>
                <p:cNvSpPr>
                  <a:spLocks/>
                </p:cNvSpPr>
                <p:nvPr/>
              </p:nvSpPr>
              <p:spPr bwMode="auto">
                <a:xfrm>
                  <a:off x="4774" y="2224"/>
                  <a:ext cx="42" cy="33"/>
                </a:xfrm>
                <a:custGeom>
                  <a:avLst/>
                  <a:gdLst/>
                  <a:ahLst/>
                  <a:cxnLst>
                    <a:cxn ang="0">
                      <a:pos x="2" y="29"/>
                    </a:cxn>
                    <a:cxn ang="0">
                      <a:pos x="5" y="33"/>
                    </a:cxn>
                    <a:cxn ang="0">
                      <a:pos x="42" y="8"/>
                    </a:cxn>
                    <a:cxn ang="0">
                      <a:pos x="36" y="0"/>
                    </a:cxn>
                    <a:cxn ang="0">
                      <a:pos x="0" y="25"/>
                    </a:cxn>
                    <a:cxn ang="0">
                      <a:pos x="2" y="29"/>
                    </a:cxn>
                  </a:cxnLst>
                  <a:rect l="0" t="0" r="r" b="b"/>
                  <a:pathLst>
                    <a:path w="42" h="33">
                      <a:moveTo>
                        <a:pt x="2" y="29"/>
                      </a:moveTo>
                      <a:lnTo>
                        <a:pt x="5" y="33"/>
                      </a:lnTo>
                      <a:lnTo>
                        <a:pt x="42" y="8"/>
                      </a:lnTo>
                      <a:lnTo>
                        <a:pt x="36" y="0"/>
                      </a:lnTo>
                      <a:lnTo>
                        <a:pt x="0" y="25"/>
                      </a:lnTo>
                      <a:lnTo>
                        <a:pt x="2" y="29"/>
                      </a:lnTo>
                      <a:close/>
                    </a:path>
                  </a:pathLst>
                </a:custGeom>
                <a:solidFill>
                  <a:srgbClr val="E77919"/>
                </a:solidFill>
                <a:ln w="9525">
                  <a:noFill/>
                  <a:round/>
                  <a:headEnd/>
                  <a:tailEnd/>
                </a:ln>
              </p:spPr>
              <p:txBody>
                <a:bodyPr/>
                <a:lstStyle/>
                <a:p>
                  <a:endParaRPr lang="zh-CN" altLang="en-US"/>
                </a:p>
              </p:txBody>
            </p:sp>
            <p:sp>
              <p:nvSpPr>
                <p:cNvPr id="896032" name="Freeform 32"/>
                <p:cNvSpPr>
                  <a:spLocks/>
                </p:cNvSpPr>
                <p:nvPr/>
              </p:nvSpPr>
              <p:spPr bwMode="auto">
                <a:xfrm>
                  <a:off x="3264" y="2197"/>
                  <a:ext cx="41" cy="35"/>
                </a:xfrm>
                <a:custGeom>
                  <a:avLst/>
                  <a:gdLst/>
                  <a:ahLst/>
                  <a:cxnLst>
                    <a:cxn ang="0">
                      <a:pos x="0" y="35"/>
                    </a:cxn>
                    <a:cxn ang="0">
                      <a:pos x="0" y="27"/>
                    </a:cxn>
                    <a:cxn ang="0">
                      <a:pos x="36" y="0"/>
                    </a:cxn>
                    <a:cxn ang="0">
                      <a:pos x="41" y="9"/>
                    </a:cxn>
                    <a:cxn ang="0">
                      <a:pos x="5" y="35"/>
                    </a:cxn>
                    <a:cxn ang="0">
                      <a:pos x="5" y="27"/>
                    </a:cxn>
                    <a:cxn ang="0">
                      <a:pos x="0" y="35"/>
                    </a:cxn>
                  </a:cxnLst>
                  <a:rect l="0" t="0" r="r" b="b"/>
                  <a:pathLst>
                    <a:path w="41" h="35">
                      <a:moveTo>
                        <a:pt x="0" y="35"/>
                      </a:moveTo>
                      <a:lnTo>
                        <a:pt x="0" y="27"/>
                      </a:lnTo>
                      <a:lnTo>
                        <a:pt x="36" y="0"/>
                      </a:lnTo>
                      <a:lnTo>
                        <a:pt x="41" y="9"/>
                      </a:lnTo>
                      <a:lnTo>
                        <a:pt x="5" y="35"/>
                      </a:lnTo>
                      <a:lnTo>
                        <a:pt x="5" y="27"/>
                      </a:lnTo>
                      <a:lnTo>
                        <a:pt x="0" y="35"/>
                      </a:lnTo>
                      <a:close/>
                    </a:path>
                  </a:pathLst>
                </a:custGeom>
                <a:solidFill>
                  <a:srgbClr val="84C326"/>
                </a:solidFill>
                <a:ln w="9525">
                  <a:noFill/>
                  <a:round/>
                  <a:headEnd/>
                  <a:tailEnd/>
                </a:ln>
              </p:spPr>
              <p:txBody>
                <a:bodyPr/>
                <a:lstStyle/>
                <a:p>
                  <a:endParaRPr lang="zh-CN" altLang="en-US"/>
                </a:p>
              </p:txBody>
            </p:sp>
            <p:sp>
              <p:nvSpPr>
                <p:cNvPr id="896033" name="Freeform 33"/>
                <p:cNvSpPr>
                  <a:spLocks/>
                </p:cNvSpPr>
                <p:nvPr/>
              </p:nvSpPr>
              <p:spPr bwMode="auto">
                <a:xfrm>
                  <a:off x="3258" y="2224"/>
                  <a:ext cx="6" cy="8"/>
                </a:xfrm>
                <a:custGeom>
                  <a:avLst/>
                  <a:gdLst/>
                  <a:ahLst/>
                  <a:cxnLst>
                    <a:cxn ang="0">
                      <a:pos x="6" y="8"/>
                    </a:cxn>
                    <a:cxn ang="0">
                      <a:pos x="0" y="4"/>
                    </a:cxn>
                    <a:cxn ang="0">
                      <a:pos x="6" y="0"/>
                    </a:cxn>
                    <a:cxn ang="0">
                      <a:pos x="6" y="8"/>
                    </a:cxn>
                  </a:cxnLst>
                  <a:rect l="0" t="0" r="r" b="b"/>
                  <a:pathLst>
                    <a:path w="6" h="8">
                      <a:moveTo>
                        <a:pt x="6" y="8"/>
                      </a:moveTo>
                      <a:lnTo>
                        <a:pt x="0" y="4"/>
                      </a:lnTo>
                      <a:lnTo>
                        <a:pt x="6" y="0"/>
                      </a:lnTo>
                      <a:lnTo>
                        <a:pt x="6" y="8"/>
                      </a:lnTo>
                      <a:close/>
                    </a:path>
                  </a:pathLst>
                </a:custGeom>
                <a:solidFill>
                  <a:srgbClr val="84C326"/>
                </a:solidFill>
                <a:ln w="9525">
                  <a:noFill/>
                  <a:round/>
                  <a:headEnd/>
                  <a:tailEnd/>
                </a:ln>
              </p:spPr>
              <p:txBody>
                <a:bodyPr/>
                <a:lstStyle/>
                <a:p>
                  <a:endParaRPr lang="zh-CN" altLang="en-US"/>
                </a:p>
              </p:txBody>
            </p:sp>
            <p:sp>
              <p:nvSpPr>
                <p:cNvPr id="896034" name="Freeform 34"/>
                <p:cNvSpPr>
                  <a:spLocks/>
                </p:cNvSpPr>
                <p:nvPr/>
              </p:nvSpPr>
              <p:spPr bwMode="auto">
                <a:xfrm>
                  <a:off x="3264" y="2224"/>
                  <a:ext cx="41" cy="33"/>
                </a:xfrm>
                <a:custGeom>
                  <a:avLst/>
                  <a:gdLst/>
                  <a:ahLst/>
                  <a:cxnLst>
                    <a:cxn ang="0">
                      <a:pos x="39" y="29"/>
                    </a:cxn>
                    <a:cxn ang="0">
                      <a:pos x="36" y="33"/>
                    </a:cxn>
                    <a:cxn ang="0">
                      <a:pos x="0" y="8"/>
                    </a:cxn>
                    <a:cxn ang="0">
                      <a:pos x="5" y="0"/>
                    </a:cxn>
                    <a:cxn ang="0">
                      <a:pos x="41" y="25"/>
                    </a:cxn>
                    <a:cxn ang="0">
                      <a:pos x="39" y="29"/>
                    </a:cxn>
                  </a:cxnLst>
                  <a:rect l="0" t="0" r="r" b="b"/>
                  <a:pathLst>
                    <a:path w="41" h="33">
                      <a:moveTo>
                        <a:pt x="39" y="29"/>
                      </a:moveTo>
                      <a:lnTo>
                        <a:pt x="36" y="33"/>
                      </a:lnTo>
                      <a:lnTo>
                        <a:pt x="0" y="8"/>
                      </a:lnTo>
                      <a:lnTo>
                        <a:pt x="5" y="0"/>
                      </a:lnTo>
                      <a:lnTo>
                        <a:pt x="41" y="25"/>
                      </a:lnTo>
                      <a:lnTo>
                        <a:pt x="39" y="29"/>
                      </a:lnTo>
                      <a:close/>
                    </a:path>
                  </a:pathLst>
                </a:custGeom>
                <a:solidFill>
                  <a:srgbClr val="84C326"/>
                </a:solidFill>
                <a:ln w="9525">
                  <a:noFill/>
                  <a:round/>
                  <a:headEnd/>
                  <a:tailEnd/>
                </a:ln>
              </p:spPr>
              <p:txBody>
                <a:bodyPr/>
                <a:lstStyle/>
                <a:p>
                  <a:endParaRPr lang="zh-CN" altLang="en-US"/>
                </a:p>
              </p:txBody>
            </p:sp>
            <p:sp>
              <p:nvSpPr>
                <p:cNvPr id="896035" name="Rectangle 35"/>
                <p:cNvSpPr>
                  <a:spLocks noChangeArrowheads="1"/>
                </p:cNvSpPr>
                <p:nvPr/>
              </p:nvSpPr>
              <p:spPr bwMode="auto">
                <a:xfrm>
                  <a:off x="3274" y="2222"/>
                  <a:ext cx="382" cy="11"/>
                </a:xfrm>
                <a:prstGeom prst="rect">
                  <a:avLst/>
                </a:prstGeom>
                <a:solidFill>
                  <a:srgbClr val="84C326"/>
                </a:solidFill>
                <a:ln w="9525">
                  <a:noFill/>
                  <a:miter lim="800000"/>
                  <a:headEnd/>
                  <a:tailEnd/>
                </a:ln>
              </p:spPr>
              <p:txBody>
                <a:bodyPr/>
                <a:lstStyle/>
                <a:p>
                  <a:endParaRPr lang="zh-CN" altLang="en-US"/>
                </a:p>
              </p:txBody>
            </p:sp>
            <p:sp>
              <p:nvSpPr>
                <p:cNvPr id="896036" name="Freeform 36"/>
                <p:cNvSpPr>
                  <a:spLocks/>
                </p:cNvSpPr>
                <p:nvPr/>
              </p:nvSpPr>
              <p:spPr bwMode="auto">
                <a:xfrm>
                  <a:off x="3624" y="2197"/>
                  <a:ext cx="42" cy="35"/>
                </a:xfrm>
                <a:custGeom>
                  <a:avLst/>
                  <a:gdLst/>
                  <a:ahLst/>
                  <a:cxnLst>
                    <a:cxn ang="0">
                      <a:pos x="42" y="35"/>
                    </a:cxn>
                    <a:cxn ang="0">
                      <a:pos x="42" y="27"/>
                    </a:cxn>
                    <a:cxn ang="0">
                      <a:pos x="6" y="0"/>
                    </a:cxn>
                    <a:cxn ang="0">
                      <a:pos x="0" y="9"/>
                    </a:cxn>
                    <a:cxn ang="0">
                      <a:pos x="37" y="35"/>
                    </a:cxn>
                    <a:cxn ang="0">
                      <a:pos x="37" y="27"/>
                    </a:cxn>
                    <a:cxn ang="0">
                      <a:pos x="42" y="35"/>
                    </a:cxn>
                  </a:cxnLst>
                  <a:rect l="0" t="0" r="r" b="b"/>
                  <a:pathLst>
                    <a:path w="42" h="35">
                      <a:moveTo>
                        <a:pt x="42" y="35"/>
                      </a:moveTo>
                      <a:lnTo>
                        <a:pt x="42" y="27"/>
                      </a:lnTo>
                      <a:lnTo>
                        <a:pt x="6" y="0"/>
                      </a:lnTo>
                      <a:lnTo>
                        <a:pt x="0" y="9"/>
                      </a:lnTo>
                      <a:lnTo>
                        <a:pt x="37" y="35"/>
                      </a:lnTo>
                      <a:lnTo>
                        <a:pt x="37" y="27"/>
                      </a:lnTo>
                      <a:lnTo>
                        <a:pt x="42" y="35"/>
                      </a:lnTo>
                      <a:close/>
                    </a:path>
                  </a:pathLst>
                </a:custGeom>
                <a:solidFill>
                  <a:srgbClr val="84C326"/>
                </a:solidFill>
                <a:ln w="9525">
                  <a:noFill/>
                  <a:round/>
                  <a:headEnd/>
                  <a:tailEnd/>
                </a:ln>
              </p:spPr>
              <p:txBody>
                <a:bodyPr/>
                <a:lstStyle/>
                <a:p>
                  <a:endParaRPr lang="zh-CN" altLang="en-US"/>
                </a:p>
              </p:txBody>
            </p:sp>
            <p:sp>
              <p:nvSpPr>
                <p:cNvPr id="896037" name="Freeform 37"/>
                <p:cNvSpPr>
                  <a:spLocks/>
                </p:cNvSpPr>
                <p:nvPr/>
              </p:nvSpPr>
              <p:spPr bwMode="auto">
                <a:xfrm>
                  <a:off x="3666" y="2224"/>
                  <a:ext cx="7" cy="8"/>
                </a:xfrm>
                <a:custGeom>
                  <a:avLst/>
                  <a:gdLst/>
                  <a:ahLst/>
                  <a:cxnLst>
                    <a:cxn ang="0">
                      <a:pos x="0" y="8"/>
                    </a:cxn>
                    <a:cxn ang="0">
                      <a:pos x="7" y="4"/>
                    </a:cxn>
                    <a:cxn ang="0">
                      <a:pos x="0" y="0"/>
                    </a:cxn>
                    <a:cxn ang="0">
                      <a:pos x="0" y="8"/>
                    </a:cxn>
                  </a:cxnLst>
                  <a:rect l="0" t="0" r="r" b="b"/>
                  <a:pathLst>
                    <a:path w="7" h="8">
                      <a:moveTo>
                        <a:pt x="0" y="8"/>
                      </a:moveTo>
                      <a:lnTo>
                        <a:pt x="7" y="4"/>
                      </a:lnTo>
                      <a:lnTo>
                        <a:pt x="0" y="0"/>
                      </a:lnTo>
                      <a:lnTo>
                        <a:pt x="0" y="8"/>
                      </a:lnTo>
                      <a:close/>
                    </a:path>
                  </a:pathLst>
                </a:custGeom>
                <a:solidFill>
                  <a:srgbClr val="84C326"/>
                </a:solidFill>
                <a:ln w="9525">
                  <a:noFill/>
                  <a:round/>
                  <a:headEnd/>
                  <a:tailEnd/>
                </a:ln>
              </p:spPr>
              <p:txBody>
                <a:bodyPr/>
                <a:lstStyle/>
                <a:p>
                  <a:endParaRPr lang="zh-CN" altLang="en-US"/>
                </a:p>
              </p:txBody>
            </p:sp>
            <p:sp>
              <p:nvSpPr>
                <p:cNvPr id="896038" name="Freeform 38"/>
                <p:cNvSpPr>
                  <a:spLocks/>
                </p:cNvSpPr>
                <p:nvPr/>
              </p:nvSpPr>
              <p:spPr bwMode="auto">
                <a:xfrm>
                  <a:off x="3624" y="2224"/>
                  <a:ext cx="42" cy="33"/>
                </a:xfrm>
                <a:custGeom>
                  <a:avLst/>
                  <a:gdLst/>
                  <a:ahLst/>
                  <a:cxnLst>
                    <a:cxn ang="0">
                      <a:pos x="2" y="29"/>
                    </a:cxn>
                    <a:cxn ang="0">
                      <a:pos x="6" y="33"/>
                    </a:cxn>
                    <a:cxn ang="0">
                      <a:pos x="42" y="8"/>
                    </a:cxn>
                    <a:cxn ang="0">
                      <a:pos x="37" y="0"/>
                    </a:cxn>
                    <a:cxn ang="0">
                      <a:pos x="0" y="25"/>
                    </a:cxn>
                    <a:cxn ang="0">
                      <a:pos x="2" y="29"/>
                    </a:cxn>
                  </a:cxnLst>
                  <a:rect l="0" t="0" r="r" b="b"/>
                  <a:pathLst>
                    <a:path w="42" h="33">
                      <a:moveTo>
                        <a:pt x="2" y="29"/>
                      </a:moveTo>
                      <a:lnTo>
                        <a:pt x="6" y="33"/>
                      </a:lnTo>
                      <a:lnTo>
                        <a:pt x="42" y="8"/>
                      </a:lnTo>
                      <a:lnTo>
                        <a:pt x="37" y="0"/>
                      </a:lnTo>
                      <a:lnTo>
                        <a:pt x="0" y="25"/>
                      </a:lnTo>
                      <a:lnTo>
                        <a:pt x="2" y="29"/>
                      </a:lnTo>
                      <a:close/>
                    </a:path>
                  </a:pathLst>
                </a:custGeom>
                <a:solidFill>
                  <a:srgbClr val="84C326"/>
                </a:solidFill>
                <a:ln w="9525">
                  <a:noFill/>
                  <a:round/>
                  <a:headEnd/>
                  <a:tailEnd/>
                </a:ln>
              </p:spPr>
              <p:txBody>
                <a:bodyPr/>
                <a:lstStyle/>
                <a:p>
                  <a:endParaRPr lang="zh-CN" altLang="en-US"/>
                </a:p>
              </p:txBody>
            </p:sp>
            <p:sp>
              <p:nvSpPr>
                <p:cNvPr id="896039" name="Freeform 39"/>
                <p:cNvSpPr>
                  <a:spLocks/>
                </p:cNvSpPr>
                <p:nvPr/>
              </p:nvSpPr>
              <p:spPr bwMode="auto">
                <a:xfrm>
                  <a:off x="3268" y="2566"/>
                  <a:ext cx="35" cy="28"/>
                </a:xfrm>
                <a:custGeom>
                  <a:avLst/>
                  <a:gdLst/>
                  <a:ahLst/>
                  <a:cxnLst>
                    <a:cxn ang="0">
                      <a:pos x="0" y="28"/>
                    </a:cxn>
                    <a:cxn ang="0">
                      <a:pos x="0" y="21"/>
                    </a:cxn>
                    <a:cxn ang="0">
                      <a:pos x="31" y="0"/>
                    </a:cxn>
                    <a:cxn ang="0">
                      <a:pos x="35" y="6"/>
                    </a:cxn>
                    <a:cxn ang="0">
                      <a:pos x="4" y="28"/>
                    </a:cxn>
                    <a:cxn ang="0">
                      <a:pos x="4" y="21"/>
                    </a:cxn>
                    <a:cxn ang="0">
                      <a:pos x="0" y="28"/>
                    </a:cxn>
                  </a:cxnLst>
                  <a:rect l="0" t="0" r="r" b="b"/>
                  <a:pathLst>
                    <a:path w="35" h="28">
                      <a:moveTo>
                        <a:pt x="0" y="28"/>
                      </a:moveTo>
                      <a:lnTo>
                        <a:pt x="0" y="21"/>
                      </a:lnTo>
                      <a:lnTo>
                        <a:pt x="31" y="0"/>
                      </a:lnTo>
                      <a:lnTo>
                        <a:pt x="35" y="6"/>
                      </a:lnTo>
                      <a:lnTo>
                        <a:pt x="4" y="28"/>
                      </a:lnTo>
                      <a:lnTo>
                        <a:pt x="4" y="21"/>
                      </a:lnTo>
                      <a:lnTo>
                        <a:pt x="0" y="28"/>
                      </a:lnTo>
                      <a:close/>
                    </a:path>
                  </a:pathLst>
                </a:custGeom>
                <a:solidFill>
                  <a:srgbClr val="84C326"/>
                </a:solidFill>
                <a:ln w="9525">
                  <a:noFill/>
                  <a:round/>
                  <a:headEnd/>
                  <a:tailEnd/>
                </a:ln>
              </p:spPr>
              <p:txBody>
                <a:bodyPr/>
                <a:lstStyle/>
                <a:p>
                  <a:endParaRPr lang="zh-CN" altLang="en-US"/>
                </a:p>
              </p:txBody>
            </p:sp>
            <p:sp>
              <p:nvSpPr>
                <p:cNvPr id="896040" name="Freeform 40"/>
                <p:cNvSpPr>
                  <a:spLocks/>
                </p:cNvSpPr>
                <p:nvPr/>
              </p:nvSpPr>
              <p:spPr bwMode="auto">
                <a:xfrm>
                  <a:off x="3263" y="2587"/>
                  <a:ext cx="5" cy="7"/>
                </a:xfrm>
                <a:custGeom>
                  <a:avLst/>
                  <a:gdLst/>
                  <a:ahLst/>
                  <a:cxnLst>
                    <a:cxn ang="0">
                      <a:pos x="5" y="7"/>
                    </a:cxn>
                    <a:cxn ang="0">
                      <a:pos x="0" y="3"/>
                    </a:cxn>
                    <a:cxn ang="0">
                      <a:pos x="5" y="0"/>
                    </a:cxn>
                    <a:cxn ang="0">
                      <a:pos x="5" y="7"/>
                    </a:cxn>
                  </a:cxnLst>
                  <a:rect l="0" t="0" r="r" b="b"/>
                  <a:pathLst>
                    <a:path w="5" h="7">
                      <a:moveTo>
                        <a:pt x="5" y="7"/>
                      </a:moveTo>
                      <a:lnTo>
                        <a:pt x="0" y="3"/>
                      </a:lnTo>
                      <a:lnTo>
                        <a:pt x="5" y="0"/>
                      </a:lnTo>
                      <a:lnTo>
                        <a:pt x="5" y="7"/>
                      </a:lnTo>
                      <a:close/>
                    </a:path>
                  </a:pathLst>
                </a:custGeom>
                <a:solidFill>
                  <a:srgbClr val="84C326"/>
                </a:solidFill>
                <a:ln w="9525">
                  <a:noFill/>
                  <a:round/>
                  <a:headEnd/>
                  <a:tailEnd/>
                </a:ln>
              </p:spPr>
              <p:txBody>
                <a:bodyPr/>
                <a:lstStyle/>
                <a:p>
                  <a:endParaRPr lang="zh-CN" altLang="en-US"/>
                </a:p>
              </p:txBody>
            </p:sp>
            <p:sp>
              <p:nvSpPr>
                <p:cNvPr id="896041" name="Freeform 41"/>
                <p:cNvSpPr>
                  <a:spLocks/>
                </p:cNvSpPr>
                <p:nvPr/>
              </p:nvSpPr>
              <p:spPr bwMode="auto">
                <a:xfrm>
                  <a:off x="3268" y="2587"/>
                  <a:ext cx="35" cy="28"/>
                </a:xfrm>
                <a:custGeom>
                  <a:avLst/>
                  <a:gdLst/>
                  <a:ahLst/>
                  <a:cxnLst>
                    <a:cxn ang="0">
                      <a:pos x="32" y="24"/>
                    </a:cxn>
                    <a:cxn ang="0">
                      <a:pos x="31" y="28"/>
                    </a:cxn>
                    <a:cxn ang="0">
                      <a:pos x="0" y="7"/>
                    </a:cxn>
                    <a:cxn ang="0">
                      <a:pos x="4" y="0"/>
                    </a:cxn>
                    <a:cxn ang="0">
                      <a:pos x="35" y="22"/>
                    </a:cxn>
                    <a:cxn ang="0">
                      <a:pos x="32" y="24"/>
                    </a:cxn>
                  </a:cxnLst>
                  <a:rect l="0" t="0" r="r" b="b"/>
                  <a:pathLst>
                    <a:path w="35" h="28">
                      <a:moveTo>
                        <a:pt x="32" y="24"/>
                      </a:moveTo>
                      <a:lnTo>
                        <a:pt x="31" y="28"/>
                      </a:lnTo>
                      <a:lnTo>
                        <a:pt x="0" y="7"/>
                      </a:lnTo>
                      <a:lnTo>
                        <a:pt x="4" y="0"/>
                      </a:lnTo>
                      <a:lnTo>
                        <a:pt x="35" y="22"/>
                      </a:lnTo>
                      <a:lnTo>
                        <a:pt x="32" y="24"/>
                      </a:lnTo>
                      <a:close/>
                    </a:path>
                  </a:pathLst>
                </a:custGeom>
                <a:solidFill>
                  <a:srgbClr val="84C326"/>
                </a:solidFill>
                <a:ln w="9525">
                  <a:noFill/>
                  <a:round/>
                  <a:headEnd/>
                  <a:tailEnd/>
                </a:ln>
              </p:spPr>
              <p:txBody>
                <a:bodyPr/>
                <a:lstStyle/>
                <a:p>
                  <a:endParaRPr lang="zh-CN" altLang="en-US"/>
                </a:p>
              </p:txBody>
            </p:sp>
            <p:sp>
              <p:nvSpPr>
                <p:cNvPr id="896042" name="Rectangle 42"/>
                <p:cNvSpPr>
                  <a:spLocks noChangeArrowheads="1"/>
                </p:cNvSpPr>
                <p:nvPr/>
              </p:nvSpPr>
              <p:spPr bwMode="auto">
                <a:xfrm>
                  <a:off x="3277" y="2586"/>
                  <a:ext cx="387" cy="9"/>
                </a:xfrm>
                <a:prstGeom prst="rect">
                  <a:avLst/>
                </a:prstGeom>
                <a:solidFill>
                  <a:srgbClr val="84C326"/>
                </a:solidFill>
                <a:ln w="9525">
                  <a:noFill/>
                  <a:miter lim="800000"/>
                  <a:headEnd/>
                  <a:tailEnd/>
                </a:ln>
              </p:spPr>
              <p:txBody>
                <a:bodyPr/>
                <a:lstStyle/>
                <a:p>
                  <a:endParaRPr lang="zh-CN" altLang="en-US"/>
                </a:p>
              </p:txBody>
            </p:sp>
            <p:sp>
              <p:nvSpPr>
                <p:cNvPr id="896043" name="Freeform 43"/>
                <p:cNvSpPr>
                  <a:spLocks/>
                </p:cNvSpPr>
                <p:nvPr/>
              </p:nvSpPr>
              <p:spPr bwMode="auto">
                <a:xfrm>
                  <a:off x="3636" y="2566"/>
                  <a:ext cx="35" cy="28"/>
                </a:xfrm>
                <a:custGeom>
                  <a:avLst/>
                  <a:gdLst/>
                  <a:ahLst/>
                  <a:cxnLst>
                    <a:cxn ang="0">
                      <a:pos x="35" y="28"/>
                    </a:cxn>
                    <a:cxn ang="0">
                      <a:pos x="35" y="21"/>
                    </a:cxn>
                    <a:cxn ang="0">
                      <a:pos x="4" y="0"/>
                    </a:cxn>
                    <a:cxn ang="0">
                      <a:pos x="0" y="6"/>
                    </a:cxn>
                    <a:cxn ang="0">
                      <a:pos x="32" y="28"/>
                    </a:cxn>
                    <a:cxn ang="0">
                      <a:pos x="32" y="21"/>
                    </a:cxn>
                    <a:cxn ang="0">
                      <a:pos x="35" y="28"/>
                    </a:cxn>
                  </a:cxnLst>
                  <a:rect l="0" t="0" r="r" b="b"/>
                  <a:pathLst>
                    <a:path w="35" h="28">
                      <a:moveTo>
                        <a:pt x="35" y="28"/>
                      </a:moveTo>
                      <a:lnTo>
                        <a:pt x="35" y="21"/>
                      </a:lnTo>
                      <a:lnTo>
                        <a:pt x="4" y="0"/>
                      </a:lnTo>
                      <a:lnTo>
                        <a:pt x="0" y="6"/>
                      </a:lnTo>
                      <a:lnTo>
                        <a:pt x="32" y="28"/>
                      </a:lnTo>
                      <a:lnTo>
                        <a:pt x="32" y="21"/>
                      </a:lnTo>
                      <a:lnTo>
                        <a:pt x="35" y="28"/>
                      </a:lnTo>
                      <a:close/>
                    </a:path>
                  </a:pathLst>
                </a:custGeom>
                <a:solidFill>
                  <a:srgbClr val="84C326"/>
                </a:solidFill>
                <a:ln w="9525">
                  <a:noFill/>
                  <a:round/>
                  <a:headEnd/>
                  <a:tailEnd/>
                </a:ln>
              </p:spPr>
              <p:txBody>
                <a:bodyPr/>
                <a:lstStyle/>
                <a:p>
                  <a:endParaRPr lang="zh-CN" altLang="en-US"/>
                </a:p>
              </p:txBody>
            </p:sp>
            <p:sp>
              <p:nvSpPr>
                <p:cNvPr id="896044" name="Freeform 44"/>
                <p:cNvSpPr>
                  <a:spLocks/>
                </p:cNvSpPr>
                <p:nvPr/>
              </p:nvSpPr>
              <p:spPr bwMode="auto">
                <a:xfrm>
                  <a:off x="3671" y="2587"/>
                  <a:ext cx="5" cy="7"/>
                </a:xfrm>
                <a:custGeom>
                  <a:avLst/>
                  <a:gdLst/>
                  <a:ahLst/>
                  <a:cxnLst>
                    <a:cxn ang="0">
                      <a:pos x="0" y="7"/>
                    </a:cxn>
                    <a:cxn ang="0">
                      <a:pos x="5" y="3"/>
                    </a:cxn>
                    <a:cxn ang="0">
                      <a:pos x="0" y="0"/>
                    </a:cxn>
                    <a:cxn ang="0">
                      <a:pos x="0" y="7"/>
                    </a:cxn>
                  </a:cxnLst>
                  <a:rect l="0" t="0" r="r" b="b"/>
                  <a:pathLst>
                    <a:path w="5" h="7">
                      <a:moveTo>
                        <a:pt x="0" y="7"/>
                      </a:moveTo>
                      <a:lnTo>
                        <a:pt x="5" y="3"/>
                      </a:lnTo>
                      <a:lnTo>
                        <a:pt x="0" y="0"/>
                      </a:lnTo>
                      <a:lnTo>
                        <a:pt x="0" y="7"/>
                      </a:lnTo>
                      <a:close/>
                    </a:path>
                  </a:pathLst>
                </a:custGeom>
                <a:solidFill>
                  <a:srgbClr val="84C326"/>
                </a:solidFill>
                <a:ln w="9525">
                  <a:noFill/>
                  <a:round/>
                  <a:headEnd/>
                  <a:tailEnd/>
                </a:ln>
              </p:spPr>
              <p:txBody>
                <a:bodyPr/>
                <a:lstStyle/>
                <a:p>
                  <a:endParaRPr lang="zh-CN" altLang="en-US"/>
                </a:p>
              </p:txBody>
            </p:sp>
            <p:sp>
              <p:nvSpPr>
                <p:cNvPr id="896045" name="Freeform 45"/>
                <p:cNvSpPr>
                  <a:spLocks/>
                </p:cNvSpPr>
                <p:nvPr/>
              </p:nvSpPr>
              <p:spPr bwMode="auto">
                <a:xfrm>
                  <a:off x="3636" y="2587"/>
                  <a:ext cx="35" cy="28"/>
                </a:xfrm>
                <a:custGeom>
                  <a:avLst/>
                  <a:gdLst/>
                  <a:ahLst/>
                  <a:cxnLst>
                    <a:cxn ang="0">
                      <a:pos x="3" y="24"/>
                    </a:cxn>
                    <a:cxn ang="0">
                      <a:pos x="4" y="28"/>
                    </a:cxn>
                    <a:cxn ang="0">
                      <a:pos x="35" y="7"/>
                    </a:cxn>
                    <a:cxn ang="0">
                      <a:pos x="32" y="0"/>
                    </a:cxn>
                    <a:cxn ang="0">
                      <a:pos x="0" y="22"/>
                    </a:cxn>
                    <a:cxn ang="0">
                      <a:pos x="3" y="24"/>
                    </a:cxn>
                  </a:cxnLst>
                  <a:rect l="0" t="0" r="r" b="b"/>
                  <a:pathLst>
                    <a:path w="35" h="28">
                      <a:moveTo>
                        <a:pt x="3" y="24"/>
                      </a:moveTo>
                      <a:lnTo>
                        <a:pt x="4" y="28"/>
                      </a:lnTo>
                      <a:lnTo>
                        <a:pt x="35" y="7"/>
                      </a:lnTo>
                      <a:lnTo>
                        <a:pt x="32" y="0"/>
                      </a:lnTo>
                      <a:lnTo>
                        <a:pt x="0" y="22"/>
                      </a:lnTo>
                      <a:lnTo>
                        <a:pt x="3" y="24"/>
                      </a:lnTo>
                      <a:close/>
                    </a:path>
                  </a:pathLst>
                </a:custGeom>
                <a:solidFill>
                  <a:srgbClr val="84C326"/>
                </a:solidFill>
                <a:ln w="9525">
                  <a:noFill/>
                  <a:round/>
                  <a:headEnd/>
                  <a:tailEnd/>
                </a:ln>
              </p:spPr>
              <p:txBody>
                <a:bodyPr/>
                <a:lstStyle/>
                <a:p>
                  <a:endParaRPr lang="zh-CN" altLang="en-US"/>
                </a:p>
              </p:txBody>
            </p:sp>
            <p:sp>
              <p:nvSpPr>
                <p:cNvPr id="896046" name="Freeform 46"/>
                <p:cNvSpPr>
                  <a:spLocks/>
                </p:cNvSpPr>
                <p:nvPr/>
              </p:nvSpPr>
              <p:spPr bwMode="auto">
                <a:xfrm>
                  <a:off x="3685" y="2566"/>
                  <a:ext cx="35" cy="28"/>
                </a:xfrm>
                <a:custGeom>
                  <a:avLst/>
                  <a:gdLst/>
                  <a:ahLst/>
                  <a:cxnLst>
                    <a:cxn ang="0">
                      <a:pos x="0" y="28"/>
                    </a:cxn>
                    <a:cxn ang="0">
                      <a:pos x="0" y="21"/>
                    </a:cxn>
                    <a:cxn ang="0">
                      <a:pos x="31" y="0"/>
                    </a:cxn>
                    <a:cxn ang="0">
                      <a:pos x="35" y="6"/>
                    </a:cxn>
                    <a:cxn ang="0">
                      <a:pos x="5" y="28"/>
                    </a:cxn>
                    <a:cxn ang="0">
                      <a:pos x="5" y="21"/>
                    </a:cxn>
                    <a:cxn ang="0">
                      <a:pos x="0" y="28"/>
                    </a:cxn>
                  </a:cxnLst>
                  <a:rect l="0" t="0" r="r" b="b"/>
                  <a:pathLst>
                    <a:path w="35" h="28">
                      <a:moveTo>
                        <a:pt x="0" y="28"/>
                      </a:moveTo>
                      <a:lnTo>
                        <a:pt x="0" y="21"/>
                      </a:lnTo>
                      <a:lnTo>
                        <a:pt x="31" y="0"/>
                      </a:lnTo>
                      <a:lnTo>
                        <a:pt x="35" y="6"/>
                      </a:lnTo>
                      <a:lnTo>
                        <a:pt x="5" y="28"/>
                      </a:lnTo>
                      <a:lnTo>
                        <a:pt x="5" y="21"/>
                      </a:lnTo>
                      <a:lnTo>
                        <a:pt x="0" y="28"/>
                      </a:lnTo>
                      <a:close/>
                    </a:path>
                  </a:pathLst>
                </a:custGeom>
                <a:solidFill>
                  <a:srgbClr val="E77919"/>
                </a:solidFill>
                <a:ln w="9525">
                  <a:noFill/>
                  <a:round/>
                  <a:headEnd/>
                  <a:tailEnd/>
                </a:ln>
              </p:spPr>
              <p:txBody>
                <a:bodyPr/>
                <a:lstStyle/>
                <a:p>
                  <a:endParaRPr lang="zh-CN" altLang="en-US"/>
                </a:p>
              </p:txBody>
            </p:sp>
            <p:sp>
              <p:nvSpPr>
                <p:cNvPr id="896047" name="Freeform 47"/>
                <p:cNvSpPr>
                  <a:spLocks/>
                </p:cNvSpPr>
                <p:nvPr/>
              </p:nvSpPr>
              <p:spPr bwMode="auto">
                <a:xfrm>
                  <a:off x="3680" y="2587"/>
                  <a:ext cx="5" cy="7"/>
                </a:xfrm>
                <a:custGeom>
                  <a:avLst/>
                  <a:gdLst/>
                  <a:ahLst/>
                  <a:cxnLst>
                    <a:cxn ang="0">
                      <a:pos x="5" y="7"/>
                    </a:cxn>
                    <a:cxn ang="0">
                      <a:pos x="0" y="3"/>
                    </a:cxn>
                    <a:cxn ang="0">
                      <a:pos x="5" y="0"/>
                    </a:cxn>
                    <a:cxn ang="0">
                      <a:pos x="5" y="7"/>
                    </a:cxn>
                  </a:cxnLst>
                  <a:rect l="0" t="0" r="r" b="b"/>
                  <a:pathLst>
                    <a:path w="5" h="7">
                      <a:moveTo>
                        <a:pt x="5" y="7"/>
                      </a:moveTo>
                      <a:lnTo>
                        <a:pt x="0" y="3"/>
                      </a:lnTo>
                      <a:lnTo>
                        <a:pt x="5" y="0"/>
                      </a:lnTo>
                      <a:lnTo>
                        <a:pt x="5" y="7"/>
                      </a:lnTo>
                      <a:close/>
                    </a:path>
                  </a:pathLst>
                </a:custGeom>
                <a:solidFill>
                  <a:srgbClr val="E77919"/>
                </a:solidFill>
                <a:ln w="9525">
                  <a:noFill/>
                  <a:round/>
                  <a:headEnd/>
                  <a:tailEnd/>
                </a:ln>
              </p:spPr>
              <p:txBody>
                <a:bodyPr/>
                <a:lstStyle/>
                <a:p>
                  <a:endParaRPr lang="zh-CN" altLang="en-US"/>
                </a:p>
              </p:txBody>
            </p:sp>
            <p:sp>
              <p:nvSpPr>
                <p:cNvPr id="896048" name="Freeform 48"/>
                <p:cNvSpPr>
                  <a:spLocks/>
                </p:cNvSpPr>
                <p:nvPr/>
              </p:nvSpPr>
              <p:spPr bwMode="auto">
                <a:xfrm>
                  <a:off x="3685" y="2587"/>
                  <a:ext cx="35" cy="28"/>
                </a:xfrm>
                <a:custGeom>
                  <a:avLst/>
                  <a:gdLst/>
                  <a:ahLst/>
                  <a:cxnLst>
                    <a:cxn ang="0">
                      <a:pos x="34" y="24"/>
                    </a:cxn>
                    <a:cxn ang="0">
                      <a:pos x="31" y="28"/>
                    </a:cxn>
                    <a:cxn ang="0">
                      <a:pos x="0" y="7"/>
                    </a:cxn>
                    <a:cxn ang="0">
                      <a:pos x="5" y="0"/>
                    </a:cxn>
                    <a:cxn ang="0">
                      <a:pos x="35" y="22"/>
                    </a:cxn>
                    <a:cxn ang="0">
                      <a:pos x="34" y="24"/>
                    </a:cxn>
                  </a:cxnLst>
                  <a:rect l="0" t="0" r="r" b="b"/>
                  <a:pathLst>
                    <a:path w="35" h="28">
                      <a:moveTo>
                        <a:pt x="34" y="24"/>
                      </a:moveTo>
                      <a:lnTo>
                        <a:pt x="31" y="28"/>
                      </a:lnTo>
                      <a:lnTo>
                        <a:pt x="0" y="7"/>
                      </a:lnTo>
                      <a:lnTo>
                        <a:pt x="5" y="0"/>
                      </a:lnTo>
                      <a:lnTo>
                        <a:pt x="35" y="22"/>
                      </a:lnTo>
                      <a:lnTo>
                        <a:pt x="34" y="24"/>
                      </a:lnTo>
                      <a:close/>
                    </a:path>
                  </a:pathLst>
                </a:custGeom>
                <a:solidFill>
                  <a:srgbClr val="E77919"/>
                </a:solidFill>
                <a:ln w="9525">
                  <a:noFill/>
                  <a:round/>
                  <a:headEnd/>
                  <a:tailEnd/>
                </a:ln>
              </p:spPr>
              <p:txBody>
                <a:bodyPr/>
                <a:lstStyle/>
                <a:p>
                  <a:endParaRPr lang="zh-CN" altLang="en-US"/>
                </a:p>
              </p:txBody>
            </p:sp>
            <p:sp>
              <p:nvSpPr>
                <p:cNvPr id="896049" name="Rectangle 49"/>
                <p:cNvSpPr>
                  <a:spLocks noChangeArrowheads="1"/>
                </p:cNvSpPr>
                <p:nvPr/>
              </p:nvSpPr>
              <p:spPr bwMode="auto">
                <a:xfrm>
                  <a:off x="3694" y="2586"/>
                  <a:ext cx="691" cy="9"/>
                </a:xfrm>
                <a:prstGeom prst="rect">
                  <a:avLst/>
                </a:prstGeom>
                <a:solidFill>
                  <a:srgbClr val="E77919"/>
                </a:solidFill>
                <a:ln w="9525">
                  <a:noFill/>
                  <a:miter lim="800000"/>
                  <a:headEnd/>
                  <a:tailEnd/>
                </a:ln>
              </p:spPr>
              <p:txBody>
                <a:bodyPr/>
                <a:lstStyle/>
                <a:p>
                  <a:endParaRPr lang="zh-CN" altLang="en-US"/>
                </a:p>
              </p:txBody>
            </p:sp>
            <p:sp>
              <p:nvSpPr>
                <p:cNvPr id="896050" name="Freeform 50"/>
                <p:cNvSpPr>
                  <a:spLocks/>
                </p:cNvSpPr>
                <p:nvPr/>
              </p:nvSpPr>
              <p:spPr bwMode="auto">
                <a:xfrm>
                  <a:off x="4359" y="2566"/>
                  <a:ext cx="35" cy="28"/>
                </a:xfrm>
                <a:custGeom>
                  <a:avLst/>
                  <a:gdLst/>
                  <a:ahLst/>
                  <a:cxnLst>
                    <a:cxn ang="0">
                      <a:pos x="35" y="28"/>
                    </a:cxn>
                    <a:cxn ang="0">
                      <a:pos x="35" y="21"/>
                    </a:cxn>
                    <a:cxn ang="0">
                      <a:pos x="4" y="0"/>
                    </a:cxn>
                    <a:cxn ang="0">
                      <a:pos x="0" y="6"/>
                    </a:cxn>
                    <a:cxn ang="0">
                      <a:pos x="31" y="28"/>
                    </a:cxn>
                    <a:cxn ang="0">
                      <a:pos x="31" y="21"/>
                    </a:cxn>
                    <a:cxn ang="0">
                      <a:pos x="35" y="28"/>
                    </a:cxn>
                  </a:cxnLst>
                  <a:rect l="0" t="0" r="r" b="b"/>
                  <a:pathLst>
                    <a:path w="35" h="28">
                      <a:moveTo>
                        <a:pt x="35" y="28"/>
                      </a:moveTo>
                      <a:lnTo>
                        <a:pt x="35" y="21"/>
                      </a:lnTo>
                      <a:lnTo>
                        <a:pt x="4" y="0"/>
                      </a:lnTo>
                      <a:lnTo>
                        <a:pt x="0" y="6"/>
                      </a:lnTo>
                      <a:lnTo>
                        <a:pt x="31" y="28"/>
                      </a:lnTo>
                      <a:lnTo>
                        <a:pt x="31" y="21"/>
                      </a:lnTo>
                      <a:lnTo>
                        <a:pt x="35" y="28"/>
                      </a:lnTo>
                      <a:close/>
                    </a:path>
                  </a:pathLst>
                </a:custGeom>
                <a:solidFill>
                  <a:srgbClr val="E77919"/>
                </a:solidFill>
                <a:ln w="9525">
                  <a:noFill/>
                  <a:round/>
                  <a:headEnd/>
                  <a:tailEnd/>
                </a:ln>
              </p:spPr>
              <p:txBody>
                <a:bodyPr/>
                <a:lstStyle/>
                <a:p>
                  <a:endParaRPr lang="zh-CN" altLang="en-US"/>
                </a:p>
              </p:txBody>
            </p:sp>
            <p:sp>
              <p:nvSpPr>
                <p:cNvPr id="896051" name="Freeform 51"/>
                <p:cNvSpPr>
                  <a:spLocks/>
                </p:cNvSpPr>
                <p:nvPr/>
              </p:nvSpPr>
              <p:spPr bwMode="auto">
                <a:xfrm>
                  <a:off x="4394" y="2587"/>
                  <a:ext cx="5" cy="7"/>
                </a:xfrm>
                <a:custGeom>
                  <a:avLst/>
                  <a:gdLst/>
                  <a:ahLst/>
                  <a:cxnLst>
                    <a:cxn ang="0">
                      <a:pos x="0" y="7"/>
                    </a:cxn>
                    <a:cxn ang="0">
                      <a:pos x="5" y="3"/>
                    </a:cxn>
                    <a:cxn ang="0">
                      <a:pos x="0" y="0"/>
                    </a:cxn>
                    <a:cxn ang="0">
                      <a:pos x="0" y="7"/>
                    </a:cxn>
                  </a:cxnLst>
                  <a:rect l="0" t="0" r="r" b="b"/>
                  <a:pathLst>
                    <a:path w="5" h="7">
                      <a:moveTo>
                        <a:pt x="0" y="7"/>
                      </a:moveTo>
                      <a:lnTo>
                        <a:pt x="5" y="3"/>
                      </a:lnTo>
                      <a:lnTo>
                        <a:pt x="0" y="0"/>
                      </a:lnTo>
                      <a:lnTo>
                        <a:pt x="0" y="7"/>
                      </a:lnTo>
                      <a:close/>
                    </a:path>
                  </a:pathLst>
                </a:custGeom>
                <a:solidFill>
                  <a:srgbClr val="E77919"/>
                </a:solidFill>
                <a:ln w="9525">
                  <a:noFill/>
                  <a:round/>
                  <a:headEnd/>
                  <a:tailEnd/>
                </a:ln>
              </p:spPr>
              <p:txBody>
                <a:bodyPr/>
                <a:lstStyle/>
                <a:p>
                  <a:endParaRPr lang="zh-CN" altLang="en-US"/>
                </a:p>
              </p:txBody>
            </p:sp>
            <p:sp>
              <p:nvSpPr>
                <p:cNvPr id="896052" name="Freeform 52"/>
                <p:cNvSpPr>
                  <a:spLocks/>
                </p:cNvSpPr>
                <p:nvPr/>
              </p:nvSpPr>
              <p:spPr bwMode="auto">
                <a:xfrm>
                  <a:off x="4359" y="2587"/>
                  <a:ext cx="35" cy="28"/>
                </a:xfrm>
                <a:custGeom>
                  <a:avLst/>
                  <a:gdLst/>
                  <a:ahLst/>
                  <a:cxnLst>
                    <a:cxn ang="0">
                      <a:pos x="3" y="24"/>
                    </a:cxn>
                    <a:cxn ang="0">
                      <a:pos x="4" y="28"/>
                    </a:cxn>
                    <a:cxn ang="0">
                      <a:pos x="35" y="7"/>
                    </a:cxn>
                    <a:cxn ang="0">
                      <a:pos x="31" y="0"/>
                    </a:cxn>
                    <a:cxn ang="0">
                      <a:pos x="0" y="22"/>
                    </a:cxn>
                    <a:cxn ang="0">
                      <a:pos x="3" y="24"/>
                    </a:cxn>
                  </a:cxnLst>
                  <a:rect l="0" t="0" r="r" b="b"/>
                  <a:pathLst>
                    <a:path w="35" h="28">
                      <a:moveTo>
                        <a:pt x="3" y="24"/>
                      </a:moveTo>
                      <a:lnTo>
                        <a:pt x="4" y="28"/>
                      </a:lnTo>
                      <a:lnTo>
                        <a:pt x="35" y="7"/>
                      </a:lnTo>
                      <a:lnTo>
                        <a:pt x="31" y="0"/>
                      </a:lnTo>
                      <a:lnTo>
                        <a:pt x="0" y="22"/>
                      </a:lnTo>
                      <a:lnTo>
                        <a:pt x="3" y="24"/>
                      </a:lnTo>
                      <a:close/>
                    </a:path>
                  </a:pathLst>
                </a:custGeom>
                <a:solidFill>
                  <a:srgbClr val="E77919"/>
                </a:solidFill>
                <a:ln w="9525">
                  <a:noFill/>
                  <a:round/>
                  <a:headEnd/>
                  <a:tailEnd/>
                </a:ln>
              </p:spPr>
              <p:txBody>
                <a:bodyPr/>
                <a:lstStyle/>
                <a:p>
                  <a:endParaRPr lang="zh-CN" altLang="en-US"/>
                </a:p>
              </p:txBody>
            </p:sp>
            <p:pic>
              <p:nvPicPr>
                <p:cNvPr id="896053" name="Picture 53"/>
                <p:cNvPicPr>
                  <a:picLocks noChangeAspect="1" noChangeArrowheads="1"/>
                </p:cNvPicPr>
                <p:nvPr/>
              </p:nvPicPr>
              <p:blipFill>
                <a:blip r:embed="rId3" cstate="print"/>
                <a:srcRect/>
                <a:stretch>
                  <a:fillRect/>
                </a:stretch>
              </p:blipFill>
              <p:spPr bwMode="auto">
                <a:xfrm>
                  <a:off x="3938" y="1405"/>
                  <a:ext cx="94" cy="97"/>
                </a:xfrm>
                <a:prstGeom prst="rect">
                  <a:avLst/>
                </a:prstGeom>
                <a:noFill/>
                <a:ln w="9525">
                  <a:noFill/>
                  <a:miter lim="800000"/>
                  <a:headEnd/>
                  <a:tailEnd/>
                </a:ln>
              </p:spPr>
            </p:pic>
            <p:pic>
              <p:nvPicPr>
                <p:cNvPr id="896054" name="Picture 54"/>
                <p:cNvPicPr>
                  <a:picLocks noChangeAspect="1" noChangeArrowheads="1"/>
                </p:cNvPicPr>
                <p:nvPr/>
              </p:nvPicPr>
              <p:blipFill>
                <a:blip r:embed="rId4" cstate="print"/>
                <a:srcRect/>
                <a:stretch>
                  <a:fillRect/>
                </a:stretch>
              </p:blipFill>
              <p:spPr bwMode="auto">
                <a:xfrm>
                  <a:off x="3736" y="1778"/>
                  <a:ext cx="94" cy="98"/>
                </a:xfrm>
                <a:prstGeom prst="rect">
                  <a:avLst/>
                </a:prstGeom>
                <a:noFill/>
                <a:ln w="9525">
                  <a:noFill/>
                  <a:miter lim="800000"/>
                  <a:headEnd/>
                  <a:tailEnd/>
                </a:ln>
              </p:spPr>
            </p:pic>
            <p:pic>
              <p:nvPicPr>
                <p:cNvPr id="896055" name="Picture 55"/>
                <p:cNvPicPr>
                  <a:picLocks noChangeAspect="1" noChangeArrowheads="1"/>
                </p:cNvPicPr>
                <p:nvPr/>
              </p:nvPicPr>
              <p:blipFill>
                <a:blip r:embed="rId5" cstate="print"/>
                <a:srcRect/>
                <a:stretch>
                  <a:fillRect/>
                </a:stretch>
              </p:blipFill>
              <p:spPr bwMode="auto">
                <a:xfrm>
                  <a:off x="3378" y="2100"/>
                  <a:ext cx="167" cy="99"/>
                </a:xfrm>
                <a:prstGeom prst="rect">
                  <a:avLst/>
                </a:prstGeom>
                <a:noFill/>
                <a:ln w="9525">
                  <a:noFill/>
                  <a:miter lim="800000"/>
                  <a:headEnd/>
                  <a:tailEnd/>
                </a:ln>
              </p:spPr>
            </p:pic>
            <p:pic>
              <p:nvPicPr>
                <p:cNvPr id="896056" name="Picture 56"/>
                <p:cNvPicPr>
                  <a:picLocks noChangeAspect="1" noChangeArrowheads="1"/>
                </p:cNvPicPr>
                <p:nvPr/>
              </p:nvPicPr>
              <p:blipFill>
                <a:blip r:embed="rId6" cstate="print"/>
                <a:srcRect/>
                <a:stretch>
                  <a:fillRect/>
                </a:stretch>
              </p:blipFill>
              <p:spPr bwMode="auto">
                <a:xfrm>
                  <a:off x="4191" y="2096"/>
                  <a:ext cx="96" cy="99"/>
                </a:xfrm>
                <a:prstGeom prst="rect">
                  <a:avLst/>
                </a:prstGeom>
                <a:noFill/>
                <a:ln w="9525">
                  <a:noFill/>
                  <a:miter lim="800000"/>
                  <a:headEnd/>
                  <a:tailEnd/>
                </a:ln>
              </p:spPr>
            </p:pic>
            <p:pic>
              <p:nvPicPr>
                <p:cNvPr id="896057" name="Picture 57"/>
                <p:cNvPicPr>
                  <a:picLocks noChangeAspect="1" noChangeArrowheads="1"/>
                </p:cNvPicPr>
                <p:nvPr/>
              </p:nvPicPr>
              <p:blipFill>
                <a:blip r:embed="rId7" cstate="print"/>
                <a:srcRect/>
                <a:stretch>
                  <a:fillRect/>
                </a:stretch>
              </p:blipFill>
              <p:spPr bwMode="auto">
                <a:xfrm>
                  <a:off x="4502" y="1689"/>
                  <a:ext cx="241" cy="208"/>
                </a:xfrm>
                <a:prstGeom prst="rect">
                  <a:avLst/>
                </a:prstGeom>
                <a:noFill/>
                <a:ln w="9525">
                  <a:noFill/>
                  <a:miter lim="800000"/>
                  <a:headEnd/>
                  <a:tailEnd/>
                </a:ln>
              </p:spPr>
            </p:pic>
            <p:sp>
              <p:nvSpPr>
                <p:cNvPr id="896058" name="Freeform 58"/>
                <p:cNvSpPr>
                  <a:spLocks/>
                </p:cNvSpPr>
                <p:nvPr/>
              </p:nvSpPr>
              <p:spPr bwMode="auto">
                <a:xfrm>
                  <a:off x="4417" y="1868"/>
                  <a:ext cx="35" cy="29"/>
                </a:xfrm>
                <a:custGeom>
                  <a:avLst/>
                  <a:gdLst/>
                  <a:ahLst/>
                  <a:cxnLst>
                    <a:cxn ang="0">
                      <a:pos x="0" y="29"/>
                    </a:cxn>
                    <a:cxn ang="0">
                      <a:pos x="0" y="22"/>
                    </a:cxn>
                    <a:cxn ang="0">
                      <a:pos x="31" y="0"/>
                    </a:cxn>
                    <a:cxn ang="0">
                      <a:pos x="35" y="7"/>
                    </a:cxn>
                    <a:cxn ang="0">
                      <a:pos x="5" y="29"/>
                    </a:cxn>
                    <a:cxn ang="0">
                      <a:pos x="5" y="22"/>
                    </a:cxn>
                    <a:cxn ang="0">
                      <a:pos x="0" y="29"/>
                    </a:cxn>
                  </a:cxnLst>
                  <a:rect l="0" t="0" r="r" b="b"/>
                  <a:pathLst>
                    <a:path w="35" h="29">
                      <a:moveTo>
                        <a:pt x="0" y="29"/>
                      </a:moveTo>
                      <a:lnTo>
                        <a:pt x="0" y="22"/>
                      </a:lnTo>
                      <a:lnTo>
                        <a:pt x="31" y="0"/>
                      </a:lnTo>
                      <a:lnTo>
                        <a:pt x="35" y="7"/>
                      </a:lnTo>
                      <a:lnTo>
                        <a:pt x="5" y="29"/>
                      </a:lnTo>
                      <a:lnTo>
                        <a:pt x="5" y="22"/>
                      </a:lnTo>
                      <a:lnTo>
                        <a:pt x="0" y="29"/>
                      </a:lnTo>
                      <a:close/>
                    </a:path>
                  </a:pathLst>
                </a:custGeom>
                <a:solidFill>
                  <a:srgbClr val="994779"/>
                </a:solidFill>
                <a:ln w="9525">
                  <a:noFill/>
                  <a:round/>
                  <a:headEnd/>
                  <a:tailEnd/>
                </a:ln>
              </p:spPr>
              <p:txBody>
                <a:bodyPr/>
                <a:lstStyle/>
                <a:p>
                  <a:endParaRPr lang="zh-CN" altLang="en-US"/>
                </a:p>
              </p:txBody>
            </p:sp>
            <p:sp>
              <p:nvSpPr>
                <p:cNvPr id="896059" name="Freeform 59"/>
                <p:cNvSpPr>
                  <a:spLocks/>
                </p:cNvSpPr>
                <p:nvPr/>
              </p:nvSpPr>
              <p:spPr bwMode="auto">
                <a:xfrm>
                  <a:off x="4412" y="1890"/>
                  <a:ext cx="5" cy="7"/>
                </a:xfrm>
                <a:custGeom>
                  <a:avLst/>
                  <a:gdLst/>
                  <a:ahLst/>
                  <a:cxnLst>
                    <a:cxn ang="0">
                      <a:pos x="5" y="7"/>
                    </a:cxn>
                    <a:cxn ang="0">
                      <a:pos x="0" y="4"/>
                    </a:cxn>
                    <a:cxn ang="0">
                      <a:pos x="5" y="0"/>
                    </a:cxn>
                    <a:cxn ang="0">
                      <a:pos x="5" y="7"/>
                    </a:cxn>
                  </a:cxnLst>
                  <a:rect l="0" t="0" r="r" b="b"/>
                  <a:pathLst>
                    <a:path w="5" h="7">
                      <a:moveTo>
                        <a:pt x="5" y="7"/>
                      </a:moveTo>
                      <a:lnTo>
                        <a:pt x="0" y="4"/>
                      </a:lnTo>
                      <a:lnTo>
                        <a:pt x="5" y="0"/>
                      </a:lnTo>
                      <a:lnTo>
                        <a:pt x="5" y="7"/>
                      </a:lnTo>
                      <a:close/>
                    </a:path>
                  </a:pathLst>
                </a:custGeom>
                <a:solidFill>
                  <a:srgbClr val="994779"/>
                </a:solidFill>
                <a:ln w="9525">
                  <a:noFill/>
                  <a:round/>
                  <a:headEnd/>
                  <a:tailEnd/>
                </a:ln>
              </p:spPr>
              <p:txBody>
                <a:bodyPr/>
                <a:lstStyle/>
                <a:p>
                  <a:endParaRPr lang="zh-CN" altLang="en-US"/>
                </a:p>
              </p:txBody>
            </p:sp>
            <p:sp>
              <p:nvSpPr>
                <p:cNvPr id="896060" name="Freeform 60"/>
                <p:cNvSpPr>
                  <a:spLocks/>
                </p:cNvSpPr>
                <p:nvPr/>
              </p:nvSpPr>
              <p:spPr bwMode="auto">
                <a:xfrm>
                  <a:off x="4417" y="1890"/>
                  <a:ext cx="35" cy="28"/>
                </a:xfrm>
                <a:custGeom>
                  <a:avLst/>
                  <a:gdLst/>
                  <a:ahLst/>
                  <a:cxnLst>
                    <a:cxn ang="0">
                      <a:pos x="33" y="25"/>
                    </a:cxn>
                    <a:cxn ang="0">
                      <a:pos x="31" y="28"/>
                    </a:cxn>
                    <a:cxn ang="0">
                      <a:pos x="0" y="7"/>
                    </a:cxn>
                    <a:cxn ang="0">
                      <a:pos x="5" y="0"/>
                    </a:cxn>
                    <a:cxn ang="0">
                      <a:pos x="35" y="21"/>
                    </a:cxn>
                    <a:cxn ang="0">
                      <a:pos x="33" y="25"/>
                    </a:cxn>
                  </a:cxnLst>
                  <a:rect l="0" t="0" r="r" b="b"/>
                  <a:pathLst>
                    <a:path w="35" h="28">
                      <a:moveTo>
                        <a:pt x="33" y="25"/>
                      </a:moveTo>
                      <a:lnTo>
                        <a:pt x="31" y="28"/>
                      </a:lnTo>
                      <a:lnTo>
                        <a:pt x="0" y="7"/>
                      </a:lnTo>
                      <a:lnTo>
                        <a:pt x="5" y="0"/>
                      </a:lnTo>
                      <a:lnTo>
                        <a:pt x="35" y="21"/>
                      </a:lnTo>
                      <a:lnTo>
                        <a:pt x="33" y="25"/>
                      </a:lnTo>
                      <a:close/>
                    </a:path>
                  </a:pathLst>
                </a:custGeom>
                <a:solidFill>
                  <a:srgbClr val="994779"/>
                </a:solidFill>
                <a:ln w="9525">
                  <a:noFill/>
                  <a:round/>
                  <a:headEnd/>
                  <a:tailEnd/>
                </a:ln>
              </p:spPr>
              <p:txBody>
                <a:bodyPr/>
                <a:lstStyle/>
                <a:p>
                  <a:endParaRPr lang="zh-CN" altLang="en-US"/>
                </a:p>
              </p:txBody>
            </p:sp>
            <p:sp>
              <p:nvSpPr>
                <p:cNvPr id="896061" name="Rectangle 61"/>
                <p:cNvSpPr>
                  <a:spLocks noChangeArrowheads="1"/>
                </p:cNvSpPr>
                <p:nvPr/>
              </p:nvSpPr>
              <p:spPr bwMode="auto">
                <a:xfrm>
                  <a:off x="4425" y="1890"/>
                  <a:ext cx="374" cy="8"/>
                </a:xfrm>
                <a:prstGeom prst="rect">
                  <a:avLst/>
                </a:prstGeom>
                <a:solidFill>
                  <a:srgbClr val="994779"/>
                </a:solidFill>
                <a:ln w="9525">
                  <a:noFill/>
                  <a:miter lim="800000"/>
                  <a:headEnd/>
                  <a:tailEnd/>
                </a:ln>
              </p:spPr>
              <p:txBody>
                <a:bodyPr/>
                <a:lstStyle/>
                <a:p>
                  <a:endParaRPr lang="zh-CN" altLang="en-US"/>
                </a:p>
              </p:txBody>
            </p:sp>
            <p:sp>
              <p:nvSpPr>
                <p:cNvPr id="896062" name="Freeform 62"/>
                <p:cNvSpPr>
                  <a:spLocks/>
                </p:cNvSpPr>
                <p:nvPr/>
              </p:nvSpPr>
              <p:spPr bwMode="auto">
                <a:xfrm>
                  <a:off x="4773" y="1868"/>
                  <a:ext cx="34" cy="29"/>
                </a:xfrm>
                <a:custGeom>
                  <a:avLst/>
                  <a:gdLst/>
                  <a:ahLst/>
                  <a:cxnLst>
                    <a:cxn ang="0">
                      <a:pos x="34" y="29"/>
                    </a:cxn>
                    <a:cxn ang="0">
                      <a:pos x="34" y="22"/>
                    </a:cxn>
                    <a:cxn ang="0">
                      <a:pos x="3" y="0"/>
                    </a:cxn>
                    <a:cxn ang="0">
                      <a:pos x="0" y="7"/>
                    </a:cxn>
                    <a:cxn ang="0">
                      <a:pos x="30" y="29"/>
                    </a:cxn>
                    <a:cxn ang="0">
                      <a:pos x="30" y="22"/>
                    </a:cxn>
                    <a:cxn ang="0">
                      <a:pos x="34" y="29"/>
                    </a:cxn>
                  </a:cxnLst>
                  <a:rect l="0" t="0" r="r" b="b"/>
                  <a:pathLst>
                    <a:path w="34" h="29">
                      <a:moveTo>
                        <a:pt x="34" y="29"/>
                      </a:moveTo>
                      <a:lnTo>
                        <a:pt x="34" y="22"/>
                      </a:lnTo>
                      <a:lnTo>
                        <a:pt x="3" y="0"/>
                      </a:lnTo>
                      <a:lnTo>
                        <a:pt x="0" y="7"/>
                      </a:lnTo>
                      <a:lnTo>
                        <a:pt x="30" y="29"/>
                      </a:lnTo>
                      <a:lnTo>
                        <a:pt x="30" y="22"/>
                      </a:lnTo>
                      <a:lnTo>
                        <a:pt x="34" y="29"/>
                      </a:lnTo>
                      <a:close/>
                    </a:path>
                  </a:pathLst>
                </a:custGeom>
                <a:solidFill>
                  <a:srgbClr val="994779"/>
                </a:solidFill>
                <a:ln w="9525">
                  <a:noFill/>
                  <a:round/>
                  <a:headEnd/>
                  <a:tailEnd/>
                </a:ln>
              </p:spPr>
              <p:txBody>
                <a:bodyPr/>
                <a:lstStyle/>
                <a:p>
                  <a:endParaRPr lang="zh-CN" altLang="en-US"/>
                </a:p>
              </p:txBody>
            </p:sp>
            <p:sp>
              <p:nvSpPr>
                <p:cNvPr id="896063" name="Freeform 63"/>
                <p:cNvSpPr>
                  <a:spLocks/>
                </p:cNvSpPr>
                <p:nvPr/>
              </p:nvSpPr>
              <p:spPr bwMode="auto">
                <a:xfrm>
                  <a:off x="4807" y="1890"/>
                  <a:ext cx="5" cy="7"/>
                </a:xfrm>
                <a:custGeom>
                  <a:avLst/>
                  <a:gdLst/>
                  <a:ahLst/>
                  <a:cxnLst>
                    <a:cxn ang="0">
                      <a:pos x="0" y="7"/>
                    </a:cxn>
                    <a:cxn ang="0">
                      <a:pos x="5" y="4"/>
                    </a:cxn>
                    <a:cxn ang="0">
                      <a:pos x="0" y="0"/>
                    </a:cxn>
                    <a:cxn ang="0">
                      <a:pos x="0" y="7"/>
                    </a:cxn>
                  </a:cxnLst>
                  <a:rect l="0" t="0" r="r" b="b"/>
                  <a:pathLst>
                    <a:path w="5" h="7">
                      <a:moveTo>
                        <a:pt x="0" y="7"/>
                      </a:moveTo>
                      <a:lnTo>
                        <a:pt x="5" y="4"/>
                      </a:lnTo>
                      <a:lnTo>
                        <a:pt x="0" y="0"/>
                      </a:lnTo>
                      <a:lnTo>
                        <a:pt x="0" y="7"/>
                      </a:lnTo>
                      <a:close/>
                    </a:path>
                  </a:pathLst>
                </a:custGeom>
                <a:solidFill>
                  <a:srgbClr val="994779"/>
                </a:solidFill>
                <a:ln w="9525">
                  <a:noFill/>
                  <a:round/>
                  <a:headEnd/>
                  <a:tailEnd/>
                </a:ln>
              </p:spPr>
              <p:txBody>
                <a:bodyPr/>
                <a:lstStyle/>
                <a:p>
                  <a:endParaRPr lang="zh-CN" altLang="en-US"/>
                </a:p>
              </p:txBody>
            </p:sp>
            <p:sp>
              <p:nvSpPr>
                <p:cNvPr id="896064" name="Freeform 64"/>
                <p:cNvSpPr>
                  <a:spLocks/>
                </p:cNvSpPr>
                <p:nvPr/>
              </p:nvSpPr>
              <p:spPr bwMode="auto">
                <a:xfrm>
                  <a:off x="4773" y="1890"/>
                  <a:ext cx="34" cy="28"/>
                </a:xfrm>
                <a:custGeom>
                  <a:avLst/>
                  <a:gdLst/>
                  <a:ahLst/>
                  <a:cxnLst>
                    <a:cxn ang="0">
                      <a:pos x="1" y="25"/>
                    </a:cxn>
                    <a:cxn ang="0">
                      <a:pos x="3" y="28"/>
                    </a:cxn>
                    <a:cxn ang="0">
                      <a:pos x="34" y="7"/>
                    </a:cxn>
                    <a:cxn ang="0">
                      <a:pos x="30" y="0"/>
                    </a:cxn>
                    <a:cxn ang="0">
                      <a:pos x="0" y="21"/>
                    </a:cxn>
                    <a:cxn ang="0">
                      <a:pos x="1" y="25"/>
                    </a:cxn>
                  </a:cxnLst>
                  <a:rect l="0" t="0" r="r" b="b"/>
                  <a:pathLst>
                    <a:path w="34" h="28">
                      <a:moveTo>
                        <a:pt x="1" y="25"/>
                      </a:moveTo>
                      <a:lnTo>
                        <a:pt x="3" y="28"/>
                      </a:lnTo>
                      <a:lnTo>
                        <a:pt x="34" y="7"/>
                      </a:lnTo>
                      <a:lnTo>
                        <a:pt x="30" y="0"/>
                      </a:lnTo>
                      <a:lnTo>
                        <a:pt x="0" y="21"/>
                      </a:lnTo>
                      <a:lnTo>
                        <a:pt x="1" y="25"/>
                      </a:lnTo>
                      <a:close/>
                    </a:path>
                  </a:pathLst>
                </a:custGeom>
                <a:solidFill>
                  <a:srgbClr val="994779"/>
                </a:solidFill>
                <a:ln w="9525">
                  <a:noFill/>
                  <a:round/>
                  <a:headEnd/>
                  <a:tailEnd/>
                </a:ln>
              </p:spPr>
              <p:txBody>
                <a:bodyPr/>
                <a:lstStyle/>
                <a:p>
                  <a:endParaRPr lang="zh-CN" altLang="en-US"/>
                </a:p>
              </p:txBody>
            </p:sp>
            <p:sp>
              <p:nvSpPr>
                <p:cNvPr id="896065" name="Freeform 65"/>
                <p:cNvSpPr>
                  <a:spLocks/>
                </p:cNvSpPr>
                <p:nvPr/>
              </p:nvSpPr>
              <p:spPr bwMode="auto">
                <a:xfrm>
                  <a:off x="4413" y="2566"/>
                  <a:ext cx="35" cy="28"/>
                </a:xfrm>
                <a:custGeom>
                  <a:avLst/>
                  <a:gdLst/>
                  <a:ahLst/>
                  <a:cxnLst>
                    <a:cxn ang="0">
                      <a:pos x="0" y="28"/>
                    </a:cxn>
                    <a:cxn ang="0">
                      <a:pos x="0" y="21"/>
                    </a:cxn>
                    <a:cxn ang="0">
                      <a:pos x="30" y="0"/>
                    </a:cxn>
                    <a:cxn ang="0">
                      <a:pos x="35" y="6"/>
                    </a:cxn>
                    <a:cxn ang="0">
                      <a:pos x="4" y="28"/>
                    </a:cxn>
                    <a:cxn ang="0">
                      <a:pos x="4" y="21"/>
                    </a:cxn>
                    <a:cxn ang="0">
                      <a:pos x="0" y="28"/>
                    </a:cxn>
                  </a:cxnLst>
                  <a:rect l="0" t="0" r="r" b="b"/>
                  <a:pathLst>
                    <a:path w="35" h="28">
                      <a:moveTo>
                        <a:pt x="0" y="28"/>
                      </a:moveTo>
                      <a:lnTo>
                        <a:pt x="0" y="21"/>
                      </a:lnTo>
                      <a:lnTo>
                        <a:pt x="30" y="0"/>
                      </a:lnTo>
                      <a:lnTo>
                        <a:pt x="35" y="6"/>
                      </a:lnTo>
                      <a:lnTo>
                        <a:pt x="4" y="28"/>
                      </a:lnTo>
                      <a:lnTo>
                        <a:pt x="4" y="21"/>
                      </a:lnTo>
                      <a:lnTo>
                        <a:pt x="0" y="28"/>
                      </a:lnTo>
                      <a:close/>
                    </a:path>
                  </a:pathLst>
                </a:custGeom>
                <a:solidFill>
                  <a:srgbClr val="994779"/>
                </a:solidFill>
                <a:ln w="9525">
                  <a:noFill/>
                  <a:round/>
                  <a:headEnd/>
                  <a:tailEnd/>
                </a:ln>
              </p:spPr>
              <p:txBody>
                <a:bodyPr/>
                <a:lstStyle/>
                <a:p>
                  <a:endParaRPr lang="zh-CN" altLang="en-US"/>
                </a:p>
              </p:txBody>
            </p:sp>
            <p:sp>
              <p:nvSpPr>
                <p:cNvPr id="896066" name="Freeform 66"/>
                <p:cNvSpPr>
                  <a:spLocks/>
                </p:cNvSpPr>
                <p:nvPr/>
              </p:nvSpPr>
              <p:spPr bwMode="auto">
                <a:xfrm>
                  <a:off x="4408" y="2587"/>
                  <a:ext cx="5" cy="7"/>
                </a:xfrm>
                <a:custGeom>
                  <a:avLst/>
                  <a:gdLst/>
                  <a:ahLst/>
                  <a:cxnLst>
                    <a:cxn ang="0">
                      <a:pos x="5" y="7"/>
                    </a:cxn>
                    <a:cxn ang="0">
                      <a:pos x="0" y="3"/>
                    </a:cxn>
                    <a:cxn ang="0">
                      <a:pos x="5" y="0"/>
                    </a:cxn>
                    <a:cxn ang="0">
                      <a:pos x="5" y="7"/>
                    </a:cxn>
                  </a:cxnLst>
                  <a:rect l="0" t="0" r="r" b="b"/>
                  <a:pathLst>
                    <a:path w="5" h="7">
                      <a:moveTo>
                        <a:pt x="5" y="7"/>
                      </a:moveTo>
                      <a:lnTo>
                        <a:pt x="0" y="3"/>
                      </a:lnTo>
                      <a:lnTo>
                        <a:pt x="5" y="0"/>
                      </a:lnTo>
                      <a:lnTo>
                        <a:pt x="5" y="7"/>
                      </a:lnTo>
                      <a:close/>
                    </a:path>
                  </a:pathLst>
                </a:custGeom>
                <a:solidFill>
                  <a:srgbClr val="994779"/>
                </a:solidFill>
                <a:ln w="9525">
                  <a:noFill/>
                  <a:round/>
                  <a:headEnd/>
                  <a:tailEnd/>
                </a:ln>
              </p:spPr>
              <p:txBody>
                <a:bodyPr/>
                <a:lstStyle/>
                <a:p>
                  <a:endParaRPr lang="zh-CN" altLang="en-US"/>
                </a:p>
              </p:txBody>
            </p:sp>
            <p:sp>
              <p:nvSpPr>
                <p:cNvPr id="896067" name="Freeform 67"/>
                <p:cNvSpPr>
                  <a:spLocks/>
                </p:cNvSpPr>
                <p:nvPr/>
              </p:nvSpPr>
              <p:spPr bwMode="auto">
                <a:xfrm>
                  <a:off x="4413" y="2587"/>
                  <a:ext cx="35" cy="28"/>
                </a:xfrm>
                <a:custGeom>
                  <a:avLst/>
                  <a:gdLst/>
                  <a:ahLst/>
                  <a:cxnLst>
                    <a:cxn ang="0">
                      <a:pos x="32" y="24"/>
                    </a:cxn>
                    <a:cxn ang="0">
                      <a:pos x="30" y="28"/>
                    </a:cxn>
                    <a:cxn ang="0">
                      <a:pos x="0" y="7"/>
                    </a:cxn>
                    <a:cxn ang="0">
                      <a:pos x="4" y="0"/>
                    </a:cxn>
                    <a:cxn ang="0">
                      <a:pos x="35" y="22"/>
                    </a:cxn>
                    <a:cxn ang="0">
                      <a:pos x="32" y="24"/>
                    </a:cxn>
                  </a:cxnLst>
                  <a:rect l="0" t="0" r="r" b="b"/>
                  <a:pathLst>
                    <a:path w="35" h="28">
                      <a:moveTo>
                        <a:pt x="32" y="24"/>
                      </a:moveTo>
                      <a:lnTo>
                        <a:pt x="30" y="28"/>
                      </a:lnTo>
                      <a:lnTo>
                        <a:pt x="0" y="7"/>
                      </a:lnTo>
                      <a:lnTo>
                        <a:pt x="4" y="0"/>
                      </a:lnTo>
                      <a:lnTo>
                        <a:pt x="35" y="22"/>
                      </a:lnTo>
                      <a:lnTo>
                        <a:pt x="32" y="24"/>
                      </a:lnTo>
                      <a:close/>
                    </a:path>
                  </a:pathLst>
                </a:custGeom>
                <a:solidFill>
                  <a:srgbClr val="994779"/>
                </a:solidFill>
                <a:ln w="9525">
                  <a:noFill/>
                  <a:round/>
                  <a:headEnd/>
                  <a:tailEnd/>
                </a:ln>
              </p:spPr>
              <p:txBody>
                <a:bodyPr/>
                <a:lstStyle/>
                <a:p>
                  <a:endParaRPr lang="zh-CN" altLang="en-US"/>
                </a:p>
              </p:txBody>
            </p:sp>
            <p:sp>
              <p:nvSpPr>
                <p:cNvPr id="896068" name="Rectangle 68"/>
                <p:cNvSpPr>
                  <a:spLocks noChangeArrowheads="1"/>
                </p:cNvSpPr>
                <p:nvPr/>
              </p:nvSpPr>
              <p:spPr bwMode="auto">
                <a:xfrm>
                  <a:off x="4420" y="2586"/>
                  <a:ext cx="387" cy="9"/>
                </a:xfrm>
                <a:prstGeom prst="rect">
                  <a:avLst/>
                </a:prstGeom>
                <a:solidFill>
                  <a:srgbClr val="994779"/>
                </a:solidFill>
                <a:ln w="9525">
                  <a:noFill/>
                  <a:miter lim="800000"/>
                  <a:headEnd/>
                  <a:tailEnd/>
                </a:ln>
              </p:spPr>
              <p:txBody>
                <a:bodyPr/>
                <a:lstStyle/>
                <a:p>
                  <a:endParaRPr lang="zh-CN" altLang="en-US"/>
                </a:p>
              </p:txBody>
            </p:sp>
            <p:sp>
              <p:nvSpPr>
                <p:cNvPr id="896069" name="Freeform 69"/>
                <p:cNvSpPr>
                  <a:spLocks/>
                </p:cNvSpPr>
                <p:nvPr/>
              </p:nvSpPr>
              <p:spPr bwMode="auto">
                <a:xfrm>
                  <a:off x="4781" y="2566"/>
                  <a:ext cx="35" cy="28"/>
                </a:xfrm>
                <a:custGeom>
                  <a:avLst/>
                  <a:gdLst/>
                  <a:ahLst/>
                  <a:cxnLst>
                    <a:cxn ang="0">
                      <a:pos x="35" y="28"/>
                    </a:cxn>
                    <a:cxn ang="0">
                      <a:pos x="35" y="21"/>
                    </a:cxn>
                    <a:cxn ang="0">
                      <a:pos x="4" y="0"/>
                    </a:cxn>
                    <a:cxn ang="0">
                      <a:pos x="0" y="6"/>
                    </a:cxn>
                    <a:cxn ang="0">
                      <a:pos x="31" y="28"/>
                    </a:cxn>
                    <a:cxn ang="0">
                      <a:pos x="31" y="21"/>
                    </a:cxn>
                    <a:cxn ang="0">
                      <a:pos x="35" y="28"/>
                    </a:cxn>
                  </a:cxnLst>
                  <a:rect l="0" t="0" r="r" b="b"/>
                  <a:pathLst>
                    <a:path w="35" h="28">
                      <a:moveTo>
                        <a:pt x="35" y="28"/>
                      </a:moveTo>
                      <a:lnTo>
                        <a:pt x="35" y="21"/>
                      </a:lnTo>
                      <a:lnTo>
                        <a:pt x="4" y="0"/>
                      </a:lnTo>
                      <a:lnTo>
                        <a:pt x="0" y="6"/>
                      </a:lnTo>
                      <a:lnTo>
                        <a:pt x="31" y="28"/>
                      </a:lnTo>
                      <a:lnTo>
                        <a:pt x="31" y="21"/>
                      </a:lnTo>
                      <a:lnTo>
                        <a:pt x="35" y="28"/>
                      </a:lnTo>
                      <a:close/>
                    </a:path>
                  </a:pathLst>
                </a:custGeom>
                <a:solidFill>
                  <a:srgbClr val="994779"/>
                </a:solidFill>
                <a:ln w="9525">
                  <a:noFill/>
                  <a:round/>
                  <a:headEnd/>
                  <a:tailEnd/>
                </a:ln>
              </p:spPr>
              <p:txBody>
                <a:bodyPr/>
                <a:lstStyle/>
                <a:p>
                  <a:endParaRPr lang="zh-CN" altLang="en-US"/>
                </a:p>
              </p:txBody>
            </p:sp>
            <p:sp>
              <p:nvSpPr>
                <p:cNvPr id="896070" name="Freeform 70"/>
                <p:cNvSpPr>
                  <a:spLocks/>
                </p:cNvSpPr>
                <p:nvPr/>
              </p:nvSpPr>
              <p:spPr bwMode="auto">
                <a:xfrm>
                  <a:off x="4816" y="2587"/>
                  <a:ext cx="5" cy="7"/>
                </a:xfrm>
                <a:custGeom>
                  <a:avLst/>
                  <a:gdLst/>
                  <a:ahLst/>
                  <a:cxnLst>
                    <a:cxn ang="0">
                      <a:pos x="0" y="7"/>
                    </a:cxn>
                    <a:cxn ang="0">
                      <a:pos x="5" y="3"/>
                    </a:cxn>
                    <a:cxn ang="0">
                      <a:pos x="0" y="0"/>
                    </a:cxn>
                    <a:cxn ang="0">
                      <a:pos x="0" y="7"/>
                    </a:cxn>
                  </a:cxnLst>
                  <a:rect l="0" t="0" r="r" b="b"/>
                  <a:pathLst>
                    <a:path w="5" h="7">
                      <a:moveTo>
                        <a:pt x="0" y="7"/>
                      </a:moveTo>
                      <a:lnTo>
                        <a:pt x="5" y="3"/>
                      </a:lnTo>
                      <a:lnTo>
                        <a:pt x="0" y="0"/>
                      </a:lnTo>
                      <a:lnTo>
                        <a:pt x="0" y="7"/>
                      </a:lnTo>
                      <a:close/>
                    </a:path>
                  </a:pathLst>
                </a:custGeom>
                <a:solidFill>
                  <a:srgbClr val="994779"/>
                </a:solidFill>
                <a:ln w="9525">
                  <a:noFill/>
                  <a:round/>
                  <a:headEnd/>
                  <a:tailEnd/>
                </a:ln>
              </p:spPr>
              <p:txBody>
                <a:bodyPr/>
                <a:lstStyle/>
                <a:p>
                  <a:endParaRPr lang="zh-CN" altLang="en-US"/>
                </a:p>
              </p:txBody>
            </p:sp>
            <p:sp>
              <p:nvSpPr>
                <p:cNvPr id="896071" name="Freeform 71"/>
                <p:cNvSpPr>
                  <a:spLocks/>
                </p:cNvSpPr>
                <p:nvPr/>
              </p:nvSpPr>
              <p:spPr bwMode="auto">
                <a:xfrm>
                  <a:off x="4781" y="2587"/>
                  <a:ext cx="35" cy="28"/>
                </a:xfrm>
                <a:custGeom>
                  <a:avLst/>
                  <a:gdLst/>
                  <a:ahLst/>
                  <a:cxnLst>
                    <a:cxn ang="0">
                      <a:pos x="3" y="24"/>
                    </a:cxn>
                    <a:cxn ang="0">
                      <a:pos x="4" y="28"/>
                    </a:cxn>
                    <a:cxn ang="0">
                      <a:pos x="35" y="7"/>
                    </a:cxn>
                    <a:cxn ang="0">
                      <a:pos x="31" y="0"/>
                    </a:cxn>
                    <a:cxn ang="0">
                      <a:pos x="0" y="22"/>
                    </a:cxn>
                    <a:cxn ang="0">
                      <a:pos x="3" y="24"/>
                    </a:cxn>
                  </a:cxnLst>
                  <a:rect l="0" t="0" r="r" b="b"/>
                  <a:pathLst>
                    <a:path w="35" h="28">
                      <a:moveTo>
                        <a:pt x="3" y="24"/>
                      </a:moveTo>
                      <a:lnTo>
                        <a:pt x="4" y="28"/>
                      </a:lnTo>
                      <a:lnTo>
                        <a:pt x="35" y="7"/>
                      </a:lnTo>
                      <a:lnTo>
                        <a:pt x="31" y="0"/>
                      </a:lnTo>
                      <a:lnTo>
                        <a:pt x="0" y="22"/>
                      </a:lnTo>
                      <a:lnTo>
                        <a:pt x="3" y="24"/>
                      </a:lnTo>
                      <a:close/>
                    </a:path>
                  </a:pathLst>
                </a:custGeom>
                <a:solidFill>
                  <a:srgbClr val="994779"/>
                </a:solidFill>
                <a:ln w="9525">
                  <a:noFill/>
                  <a:round/>
                  <a:headEnd/>
                  <a:tailEnd/>
                </a:ln>
              </p:spPr>
              <p:txBody>
                <a:bodyPr/>
                <a:lstStyle/>
                <a:p>
                  <a:endParaRPr lang="zh-CN" altLang="en-US"/>
                </a:p>
              </p:txBody>
            </p:sp>
            <p:pic>
              <p:nvPicPr>
                <p:cNvPr id="896072" name="Picture 72"/>
                <p:cNvPicPr>
                  <a:picLocks noChangeAspect="1" noChangeArrowheads="1"/>
                </p:cNvPicPr>
                <p:nvPr/>
              </p:nvPicPr>
              <p:blipFill>
                <a:blip r:embed="rId8" cstate="print"/>
                <a:srcRect/>
                <a:stretch>
                  <a:fillRect/>
                </a:stretch>
              </p:blipFill>
              <p:spPr bwMode="auto">
                <a:xfrm>
                  <a:off x="4815" y="1400"/>
                  <a:ext cx="652" cy="1331"/>
                </a:xfrm>
                <a:prstGeom prst="rect">
                  <a:avLst/>
                </a:prstGeom>
                <a:noFill/>
                <a:ln w="9525">
                  <a:noFill/>
                  <a:miter lim="800000"/>
                  <a:headEnd/>
                  <a:tailEnd/>
                </a:ln>
              </p:spPr>
            </p:pic>
            <p:sp>
              <p:nvSpPr>
                <p:cNvPr id="896073" name="Text Box 73"/>
                <p:cNvSpPr txBox="1">
                  <a:spLocks noChangeArrowheads="1"/>
                </p:cNvSpPr>
                <p:nvPr/>
              </p:nvSpPr>
              <p:spPr bwMode="auto">
                <a:xfrm>
                  <a:off x="3152" y="2353"/>
                  <a:ext cx="2450" cy="335"/>
                </a:xfrm>
                <a:prstGeom prst="rect">
                  <a:avLst/>
                </a:prstGeom>
                <a:noFill/>
                <a:ln w="9525" algn="ctr">
                  <a:noFill/>
                  <a:miter lim="800000"/>
                  <a:headEnd/>
                  <a:tailEnd/>
                </a:ln>
                <a:effectLst/>
              </p:spPr>
              <p:txBody>
                <a:bodyPr>
                  <a:spAutoFit/>
                </a:bodyPr>
                <a:lstStyle/>
                <a:p>
                  <a:pPr algn="l"/>
                  <a:endParaRPr lang="zh-CN" altLang="zh-CN" baseline="30000"/>
                </a:p>
              </p:txBody>
            </p:sp>
          </p:grpSp>
          <p:sp>
            <p:nvSpPr>
              <p:cNvPr id="896074" name="Text Box 74"/>
              <p:cNvSpPr txBox="1">
                <a:spLocks noChangeArrowheads="1"/>
              </p:cNvSpPr>
              <p:nvPr/>
            </p:nvSpPr>
            <p:spPr bwMode="auto">
              <a:xfrm>
                <a:off x="3696" y="2172"/>
                <a:ext cx="2064" cy="260"/>
              </a:xfrm>
              <a:prstGeom prst="rect">
                <a:avLst/>
              </a:prstGeom>
              <a:solidFill>
                <a:schemeClr val="bg1"/>
              </a:solidFill>
              <a:ln w="9525" algn="ctr">
                <a:noFill/>
                <a:miter lim="800000"/>
                <a:headEnd/>
                <a:tailEnd/>
              </a:ln>
              <a:effectLst/>
            </p:spPr>
            <p:txBody>
              <a:bodyPr>
                <a:spAutoFit/>
              </a:bodyPr>
              <a:lstStyle/>
              <a:p>
                <a:pPr algn="l"/>
                <a:endParaRPr lang="zh-CN" altLang="zh-CN" baseline="30000"/>
              </a:p>
            </p:txBody>
          </p:sp>
          <p:sp>
            <p:nvSpPr>
              <p:cNvPr id="896075" name="Text Box 75"/>
              <p:cNvSpPr txBox="1">
                <a:spLocks noChangeArrowheads="1"/>
              </p:cNvSpPr>
              <p:nvPr/>
            </p:nvSpPr>
            <p:spPr bwMode="auto">
              <a:xfrm>
                <a:off x="5193" y="1888"/>
                <a:ext cx="466" cy="125"/>
              </a:xfrm>
              <a:prstGeom prst="rect">
                <a:avLst/>
              </a:prstGeom>
              <a:solidFill>
                <a:schemeClr val="bg1"/>
              </a:solidFill>
              <a:ln w="9525" algn="ctr">
                <a:noFill/>
                <a:miter lim="800000"/>
                <a:headEnd/>
                <a:tailEnd/>
              </a:ln>
              <a:effectLst/>
            </p:spPr>
            <p:txBody>
              <a:bodyPr>
                <a:spAutoFit/>
              </a:bodyPr>
              <a:lstStyle/>
              <a:p>
                <a:pPr algn="l"/>
                <a:endParaRPr lang="zh-CN" altLang="zh-CN" sz="1000" baseline="30000"/>
              </a:p>
            </p:txBody>
          </p:sp>
        </p:grpSp>
        <p:sp>
          <p:nvSpPr>
            <p:cNvPr id="896076" name="Text Box 76"/>
            <p:cNvSpPr txBox="1">
              <a:spLocks noChangeArrowheads="1"/>
            </p:cNvSpPr>
            <p:nvPr/>
          </p:nvSpPr>
          <p:spPr bwMode="auto">
            <a:xfrm>
              <a:off x="478" y="1022"/>
              <a:ext cx="5124" cy="3121"/>
            </a:xfrm>
            <a:prstGeom prst="rect">
              <a:avLst/>
            </a:prstGeom>
            <a:noFill/>
            <a:ln w="9525">
              <a:noFill/>
              <a:miter lim="800000"/>
              <a:headEnd/>
              <a:tailEnd/>
            </a:ln>
          </p:spPr>
          <p:txBody>
            <a:bodyPr>
              <a:spAutoFit/>
            </a:bodyPr>
            <a:lstStyle/>
            <a:p>
              <a:pPr marL="457200" indent="-457200" algn="l">
                <a:buClr>
                  <a:srgbClr val="FF00FF"/>
                </a:buClr>
                <a:buFont typeface="Wingdings" pitchFamily="2" charset="2"/>
                <a:buNone/>
              </a:pPr>
              <a:r>
                <a:rPr lang="en-US" altLang="zh-CN" dirty="0">
                  <a:solidFill>
                    <a:srgbClr val="FF00FF"/>
                  </a:solidFill>
                  <a:effectLst>
                    <a:outerShdw blurRad="38100" dist="38100" dir="2700000" algn="tl">
                      <a:srgbClr val="C0C0C0"/>
                    </a:outerShdw>
                  </a:effectLst>
                </a:rPr>
                <a:t>3. </a:t>
              </a:r>
              <a:r>
                <a:rPr kumimoji="0" lang="en-US" altLang="zh-CN" dirty="0">
                  <a:solidFill>
                    <a:srgbClr val="FF00FF"/>
                  </a:solidFill>
                  <a:effectLst>
                    <a:outerShdw blurRad="38100" dist="38100" dir="2700000" algn="tl">
                      <a:srgbClr val="C0C0C0"/>
                    </a:outerShdw>
                  </a:effectLst>
                </a:rPr>
                <a:t>Gibbs</a:t>
              </a:r>
              <a:r>
                <a:rPr kumimoji="0" lang="zh-CN" altLang="en-US" dirty="0">
                  <a:solidFill>
                    <a:srgbClr val="FF00FF"/>
                  </a:solidFill>
                  <a:effectLst>
                    <a:outerShdw blurRad="38100" dist="38100" dir="2700000" algn="tl">
                      <a:srgbClr val="C0C0C0"/>
                    </a:outerShdw>
                  </a:effectLst>
                </a:rPr>
                <a:t>函数变判据及相关应用</a:t>
              </a:r>
              <a:r>
                <a:rPr kumimoji="0" lang="zh-CN" altLang="en-US" sz="2800" baseline="30000" dirty="0"/>
                <a:t> </a:t>
              </a:r>
              <a:endParaRPr lang="zh-CN" altLang="en-US" sz="2800" dirty="0">
                <a:solidFill>
                  <a:srgbClr val="FF00FF"/>
                </a:solidFill>
                <a:effectLst>
                  <a:outerShdw blurRad="38100" dist="38100" dir="2700000" algn="tl">
                    <a:srgbClr val="C0C0C0"/>
                  </a:outerShdw>
                </a:effectLst>
              </a:endParaRPr>
            </a:p>
            <a:p>
              <a:pPr marL="457200" indent="-457200" algn="l">
                <a:buClr>
                  <a:srgbClr val="FF00FF"/>
                </a:buClr>
                <a:buFont typeface="Wingdings" pitchFamily="2" charset="2"/>
                <a:buChar char="v"/>
              </a:pPr>
              <a:r>
                <a:rPr lang="zh-CN" altLang="en-US" sz="2800" dirty="0">
                  <a:solidFill>
                    <a:srgbClr val="C00000"/>
                  </a:solidFill>
                </a:rPr>
                <a:t>状态函数</a:t>
              </a:r>
              <a:r>
                <a:rPr lang="zh-CN" altLang="en-US" sz="2800" dirty="0">
                  <a:solidFill>
                    <a:srgbClr val="003399"/>
                  </a:solidFill>
                </a:rPr>
                <a:t>间关系图：</a:t>
              </a:r>
            </a:p>
            <a:p>
              <a:pPr marL="457200" indent="-457200" algn="l">
                <a:buClr>
                  <a:srgbClr val="FF00FF"/>
                </a:buClr>
                <a:buFont typeface="Wingdings" pitchFamily="2" charset="2"/>
                <a:buChar char="v"/>
              </a:pPr>
              <a:endParaRPr lang="zh-CN" altLang="en-US" sz="2800" dirty="0">
                <a:solidFill>
                  <a:schemeClr val="hlink"/>
                </a:solidFill>
              </a:endParaRPr>
            </a:p>
            <a:p>
              <a:pPr marL="457200" indent="-457200" algn="l">
                <a:buClr>
                  <a:srgbClr val="FF00FF"/>
                </a:buClr>
                <a:buFont typeface="Wingdings" pitchFamily="2" charset="2"/>
                <a:buChar char="v"/>
              </a:pPr>
              <a:r>
                <a:rPr lang="zh-CN" altLang="en-US" sz="2800" dirty="0">
                  <a:solidFill>
                    <a:srgbClr val="003399"/>
                  </a:solidFill>
                </a:rPr>
                <a:t>在定温定压和不作体积功的条件下，任何自发的变化总是使系统</a:t>
              </a:r>
              <a:r>
                <a:rPr lang="en-US" altLang="zh-CN" sz="2800" dirty="0">
                  <a:solidFill>
                    <a:srgbClr val="003399"/>
                  </a:solidFill>
                </a:rPr>
                <a:t>Gibbs</a:t>
              </a:r>
              <a:r>
                <a:rPr lang="zh-CN" altLang="en-US" sz="2800" dirty="0">
                  <a:solidFill>
                    <a:srgbClr val="003399"/>
                  </a:solidFill>
                </a:rPr>
                <a:t>函数减少。</a:t>
              </a:r>
            </a:p>
            <a:p>
              <a:pPr marL="457200" indent="-457200" algn="l">
                <a:buClr>
                  <a:srgbClr val="FF00FF"/>
                </a:buClr>
                <a:buFont typeface="Wingdings" pitchFamily="2" charset="2"/>
                <a:buChar char="v"/>
              </a:pPr>
              <a:r>
                <a:rPr lang="zh-CN" altLang="en-US" sz="2800" dirty="0">
                  <a:solidFill>
                    <a:srgbClr val="C00000"/>
                  </a:solidFill>
                </a:rPr>
                <a:t>判据：</a:t>
              </a:r>
            </a:p>
            <a:p>
              <a:pPr marL="457200" indent="-457200" algn="l">
                <a:buClr>
                  <a:srgbClr val="FF00FF"/>
                </a:buClr>
                <a:buFont typeface="Wingdings" pitchFamily="2" charset="2"/>
                <a:buChar char="v"/>
              </a:pPr>
              <a:endParaRPr lang="zh-CN" altLang="en-US" sz="2800" dirty="0">
                <a:solidFill>
                  <a:schemeClr val="hlink"/>
                </a:solidFill>
              </a:endParaRPr>
            </a:p>
            <a:p>
              <a:pPr marL="457200" indent="-457200" algn="l">
                <a:buClr>
                  <a:srgbClr val="FF00FF"/>
                </a:buClr>
                <a:buFont typeface="Wingdings" pitchFamily="2" charset="2"/>
                <a:buChar char="v"/>
              </a:pPr>
              <a:endParaRPr lang="zh-CN" altLang="en-US" sz="2800" dirty="0">
                <a:solidFill>
                  <a:schemeClr val="hlink"/>
                </a:solidFill>
              </a:endParaRPr>
            </a:p>
            <a:p>
              <a:pPr marL="457200" indent="-457200" algn="l">
                <a:buClr>
                  <a:srgbClr val="FF00FF"/>
                </a:buClr>
                <a:buFont typeface="Wingdings" pitchFamily="2" charset="2"/>
                <a:buChar char="v"/>
              </a:pPr>
              <a:r>
                <a:rPr lang="zh-CN" altLang="en-US" sz="2800" dirty="0">
                  <a:solidFill>
                    <a:srgbClr val="C00000"/>
                  </a:solidFill>
                </a:rPr>
                <a:t>重要公式：</a:t>
              </a:r>
            </a:p>
            <a:p>
              <a:pPr marL="457200" indent="-457200" algn="l">
                <a:buClr>
                  <a:srgbClr val="FF00FF"/>
                </a:buClr>
                <a:buFont typeface="Wingdings" pitchFamily="2" charset="2"/>
                <a:buChar char="v"/>
              </a:pPr>
              <a:endParaRPr lang="zh-CN" altLang="en-US" sz="2800" dirty="0">
                <a:solidFill>
                  <a:srgbClr val="FF0000"/>
                </a:solidFill>
              </a:endParaRPr>
            </a:p>
            <a:p>
              <a:pPr marL="457200" indent="-457200" algn="l">
                <a:buClr>
                  <a:srgbClr val="FF00FF"/>
                </a:buClr>
                <a:buFont typeface="Wingdings" pitchFamily="2" charset="2"/>
                <a:buChar char="v"/>
              </a:pPr>
              <a:r>
                <a:rPr lang="zh-CN" altLang="en-US" sz="2800" dirty="0">
                  <a:solidFill>
                    <a:srgbClr val="C00000"/>
                  </a:solidFill>
                </a:rPr>
                <a:t>等温方程式公式</a:t>
              </a:r>
            </a:p>
          </p:txBody>
        </p:sp>
        <p:grpSp>
          <p:nvGrpSpPr>
            <p:cNvPr id="5" name="Group 77"/>
            <p:cNvGrpSpPr>
              <a:grpSpLocks/>
            </p:cNvGrpSpPr>
            <p:nvPr/>
          </p:nvGrpSpPr>
          <p:grpSpPr bwMode="auto">
            <a:xfrm>
              <a:off x="1927" y="2432"/>
              <a:ext cx="2492" cy="683"/>
              <a:chOff x="675" y="1928"/>
              <a:chExt cx="3985" cy="1584"/>
            </a:xfrm>
          </p:grpSpPr>
          <p:grpSp>
            <p:nvGrpSpPr>
              <p:cNvPr id="6" name="Group 78"/>
              <p:cNvGrpSpPr>
                <a:grpSpLocks/>
              </p:cNvGrpSpPr>
              <p:nvPr/>
            </p:nvGrpSpPr>
            <p:grpSpPr bwMode="auto">
              <a:xfrm>
                <a:off x="675" y="1928"/>
                <a:ext cx="3976" cy="742"/>
                <a:chOff x="675" y="506"/>
                <a:chExt cx="3976" cy="742"/>
              </a:xfrm>
            </p:grpSpPr>
            <p:sp>
              <p:nvSpPr>
                <p:cNvPr id="896079" name="Rectangle 79"/>
                <p:cNvSpPr>
                  <a:spLocks noChangeArrowheads="1"/>
                </p:cNvSpPr>
                <p:nvPr/>
              </p:nvSpPr>
              <p:spPr bwMode="auto">
                <a:xfrm>
                  <a:off x="3116" y="543"/>
                  <a:ext cx="1535" cy="445"/>
                </a:xfrm>
                <a:prstGeom prst="rect">
                  <a:avLst/>
                </a:prstGeom>
                <a:noFill/>
                <a:ln w="9525">
                  <a:noFill/>
                  <a:miter lim="800000"/>
                  <a:headEnd/>
                  <a:tailEnd/>
                </a:ln>
              </p:spPr>
              <p:txBody>
                <a:bodyPr wrap="none" lIns="0" tIns="0" rIns="0" bIns="0">
                  <a:spAutoFit/>
                </a:bodyPr>
                <a:lstStyle/>
                <a:p>
                  <a:pPr algn="l"/>
                  <a:r>
                    <a:rPr kumimoji="0" lang="zh-CN" altLang="en-US" sz="2000">
                      <a:solidFill>
                        <a:srgbClr val="000000"/>
                      </a:solidFill>
                      <a:latin typeface="宋体" pitchFamily="2" charset="-122"/>
                      <a:ea typeface="宋体" pitchFamily="2" charset="-122"/>
                    </a:rPr>
                    <a:t>反应正向进行</a:t>
                  </a:r>
                  <a:endParaRPr kumimoji="0" lang="zh-CN" altLang="en-US" sz="2000">
                    <a:latin typeface="Arial" pitchFamily="34" charset="0"/>
                    <a:ea typeface="宋体" pitchFamily="2" charset="-122"/>
                  </a:endParaRPr>
                </a:p>
              </p:txBody>
            </p:sp>
            <p:sp>
              <p:nvSpPr>
                <p:cNvPr id="896080" name="Rectangle 80"/>
                <p:cNvSpPr>
                  <a:spLocks noChangeArrowheads="1"/>
                </p:cNvSpPr>
                <p:nvPr/>
              </p:nvSpPr>
              <p:spPr bwMode="auto">
                <a:xfrm>
                  <a:off x="2753" y="536"/>
                  <a:ext cx="614" cy="712"/>
                </a:xfrm>
                <a:prstGeom prst="rect">
                  <a:avLst/>
                </a:prstGeom>
                <a:noFill/>
                <a:ln w="9525">
                  <a:noFill/>
                  <a:miter lim="800000"/>
                  <a:headEnd/>
                  <a:tailEnd/>
                </a:ln>
              </p:spPr>
              <p:txBody>
                <a:bodyPr wrap="none" lIns="0" tIns="0" rIns="0" bIns="0">
                  <a:spAutoFit/>
                </a:bodyPr>
                <a:lstStyle/>
                <a:p>
                  <a:pPr algn="l"/>
                  <a:r>
                    <a:rPr kumimoji="0" lang="en-US" altLang="zh-CN">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896081" name="Rectangle 81"/>
                <p:cNvSpPr>
                  <a:spLocks noChangeArrowheads="1"/>
                </p:cNvSpPr>
                <p:nvPr/>
              </p:nvSpPr>
              <p:spPr bwMode="auto">
                <a:xfrm>
                  <a:off x="2637" y="536"/>
                  <a:ext cx="128"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ea typeface="宋体" pitchFamily="2" charset="-122"/>
                    </a:rPr>
                    <a:t>0</a:t>
                  </a:r>
                  <a:endParaRPr kumimoji="0" lang="en-US" altLang="zh-CN" sz="2000">
                    <a:latin typeface="Arial" pitchFamily="34" charset="0"/>
                    <a:ea typeface="宋体" pitchFamily="2" charset="-122"/>
                  </a:endParaRPr>
                </a:p>
              </p:txBody>
            </p:sp>
            <p:sp>
              <p:nvSpPr>
                <p:cNvPr id="896082" name="Rectangle 82"/>
                <p:cNvSpPr>
                  <a:spLocks noChangeArrowheads="1"/>
                </p:cNvSpPr>
                <p:nvPr/>
              </p:nvSpPr>
              <p:spPr bwMode="auto">
                <a:xfrm>
                  <a:off x="1441" y="536"/>
                  <a:ext cx="614" cy="712"/>
                </a:xfrm>
                <a:prstGeom prst="rect">
                  <a:avLst/>
                </a:prstGeom>
                <a:noFill/>
                <a:ln w="9525">
                  <a:noFill/>
                  <a:miter lim="800000"/>
                  <a:headEnd/>
                  <a:tailEnd/>
                </a:ln>
              </p:spPr>
              <p:txBody>
                <a:bodyPr wrap="none" lIns="0" tIns="0" rIns="0" bIns="0">
                  <a:spAutoFit/>
                </a:bodyPr>
                <a:lstStyle/>
                <a:p>
                  <a:pPr algn="l"/>
                  <a:r>
                    <a:rPr kumimoji="0" lang="en-US" altLang="zh-CN">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896083" name="Rectangle 83"/>
                <p:cNvSpPr>
                  <a:spLocks noChangeArrowheads="1"/>
                </p:cNvSpPr>
                <p:nvPr/>
              </p:nvSpPr>
              <p:spPr bwMode="auto">
                <a:xfrm>
                  <a:off x="2442" y="506"/>
                  <a:ext cx="140"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latin typeface="Symbol" pitchFamily="18" charset="2"/>
                      <a:ea typeface="宋体" pitchFamily="2" charset="-122"/>
                    </a:rPr>
                    <a:t>&lt;</a:t>
                  </a:r>
                  <a:endParaRPr kumimoji="0" lang="en-US" altLang="zh-CN" sz="2000">
                    <a:latin typeface="Arial" pitchFamily="34" charset="0"/>
                    <a:ea typeface="宋体" pitchFamily="2" charset="-122"/>
                  </a:endParaRPr>
                </a:p>
              </p:txBody>
            </p:sp>
            <p:sp>
              <p:nvSpPr>
                <p:cNvPr id="896084" name="Rectangle 84"/>
                <p:cNvSpPr>
                  <a:spLocks noChangeArrowheads="1"/>
                </p:cNvSpPr>
                <p:nvPr/>
              </p:nvSpPr>
              <p:spPr bwMode="auto">
                <a:xfrm>
                  <a:off x="875" y="506"/>
                  <a:ext cx="141"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latin typeface="Symbol" pitchFamily="18" charset="2"/>
                      <a:ea typeface="宋体" pitchFamily="2" charset="-122"/>
                    </a:rPr>
                    <a:t>&lt;</a:t>
                  </a:r>
                  <a:endParaRPr kumimoji="0" lang="en-US" altLang="zh-CN" sz="2000">
                    <a:latin typeface="Arial" pitchFamily="34" charset="0"/>
                    <a:ea typeface="宋体" pitchFamily="2" charset="-122"/>
                  </a:endParaRPr>
                </a:p>
              </p:txBody>
            </p:sp>
            <p:sp>
              <p:nvSpPr>
                <p:cNvPr id="896085" name="Rectangle 85"/>
                <p:cNvSpPr>
                  <a:spLocks noChangeArrowheads="1"/>
                </p:cNvSpPr>
                <p:nvPr/>
              </p:nvSpPr>
              <p:spPr bwMode="auto">
                <a:xfrm>
                  <a:off x="1084" y="536"/>
                  <a:ext cx="171" cy="445"/>
                </a:xfrm>
                <a:prstGeom prst="rect">
                  <a:avLst/>
                </a:prstGeom>
                <a:noFill/>
                <a:ln w="9525">
                  <a:noFill/>
                  <a:miter lim="800000"/>
                  <a:headEnd/>
                  <a:tailEnd/>
                </a:ln>
              </p:spPr>
              <p:txBody>
                <a:bodyPr wrap="none" lIns="0" tIns="0" rIns="0" bIns="0">
                  <a:spAutoFit/>
                </a:bodyPr>
                <a:lstStyle/>
                <a:p>
                  <a:pPr algn="l"/>
                  <a:r>
                    <a:rPr kumimoji="0" lang="en-US" altLang="zh-CN" sz="2000" i="1">
                      <a:solidFill>
                        <a:srgbClr val="000000"/>
                      </a:solidFill>
                      <a:ea typeface="宋体" pitchFamily="2" charset="-122"/>
                    </a:rPr>
                    <a:t>K</a:t>
                  </a:r>
                  <a:endParaRPr kumimoji="0" lang="en-US" altLang="zh-CN" sz="2000">
                    <a:latin typeface="Arial" pitchFamily="34" charset="0"/>
                    <a:ea typeface="宋体" pitchFamily="2" charset="-122"/>
                  </a:endParaRPr>
                </a:p>
              </p:txBody>
            </p:sp>
            <p:sp>
              <p:nvSpPr>
                <p:cNvPr id="896086" name="Rectangle 86"/>
                <p:cNvSpPr>
                  <a:spLocks noChangeArrowheads="1"/>
                </p:cNvSpPr>
                <p:nvPr/>
              </p:nvSpPr>
              <p:spPr bwMode="auto">
                <a:xfrm>
                  <a:off x="675" y="536"/>
                  <a:ext cx="114" cy="445"/>
                </a:xfrm>
                <a:prstGeom prst="rect">
                  <a:avLst/>
                </a:prstGeom>
                <a:noFill/>
                <a:ln w="9525">
                  <a:noFill/>
                  <a:miter lim="800000"/>
                  <a:headEnd/>
                  <a:tailEnd/>
                </a:ln>
              </p:spPr>
              <p:txBody>
                <a:bodyPr wrap="none" lIns="0" tIns="0" rIns="0" bIns="0">
                  <a:spAutoFit/>
                </a:bodyPr>
                <a:lstStyle/>
                <a:p>
                  <a:pPr algn="l"/>
                  <a:r>
                    <a:rPr kumimoji="0" lang="en-US" altLang="zh-CN" sz="2000" i="1">
                      <a:solidFill>
                        <a:srgbClr val="000000"/>
                      </a:solidFill>
                      <a:ea typeface="宋体" pitchFamily="2" charset="-122"/>
                    </a:rPr>
                    <a:t>J</a:t>
                  </a:r>
                  <a:endParaRPr kumimoji="0" lang="en-US" altLang="zh-CN" sz="2000">
                    <a:latin typeface="Arial" pitchFamily="34" charset="0"/>
                    <a:ea typeface="宋体" pitchFamily="2" charset="-122"/>
                  </a:endParaRPr>
                </a:p>
              </p:txBody>
            </p:sp>
            <p:graphicFrame>
              <p:nvGraphicFramePr>
                <p:cNvPr id="896087" name="Object 87"/>
                <p:cNvGraphicFramePr>
                  <a:graphicFrameLocks noChangeAspect="1"/>
                </p:cNvGraphicFramePr>
                <p:nvPr/>
              </p:nvGraphicFramePr>
              <p:xfrm>
                <a:off x="1256" y="520"/>
                <a:ext cx="171" cy="168"/>
              </p:xfrm>
              <a:graphic>
                <a:graphicData uri="http://schemas.openxmlformats.org/presentationml/2006/ole">
                  <p:oleObj spid="_x0000_s480265" name="CS ChemDraw Drawing" r:id="rId9" imgW="271800" imgH="266400" progId="">
                    <p:embed/>
                  </p:oleObj>
                </a:graphicData>
              </a:graphic>
            </p:graphicFrame>
            <p:graphicFrame>
              <p:nvGraphicFramePr>
                <p:cNvPr id="896088" name="Object 88"/>
                <p:cNvGraphicFramePr>
                  <a:graphicFrameLocks noChangeAspect="1"/>
                </p:cNvGraphicFramePr>
                <p:nvPr/>
              </p:nvGraphicFramePr>
              <p:xfrm>
                <a:off x="1776" y="574"/>
                <a:ext cx="677" cy="290"/>
              </p:xfrm>
              <a:graphic>
                <a:graphicData uri="http://schemas.openxmlformats.org/presentationml/2006/ole">
                  <p:oleObj spid="_x0000_s480266" name="CS ChemDraw Drawing" r:id="rId10" imgW="1074240" imgH="459720" progId="">
                    <p:embed/>
                  </p:oleObj>
                </a:graphicData>
              </a:graphic>
            </p:graphicFrame>
          </p:grpSp>
          <p:grpSp>
            <p:nvGrpSpPr>
              <p:cNvPr id="7" name="Group 89"/>
              <p:cNvGrpSpPr>
                <a:grpSpLocks/>
              </p:cNvGrpSpPr>
              <p:nvPr/>
            </p:nvGrpSpPr>
            <p:grpSpPr bwMode="auto">
              <a:xfrm>
                <a:off x="675" y="2350"/>
                <a:ext cx="3985" cy="742"/>
                <a:chOff x="675" y="928"/>
                <a:chExt cx="3985" cy="742"/>
              </a:xfrm>
            </p:grpSpPr>
            <p:sp>
              <p:nvSpPr>
                <p:cNvPr id="896090" name="Rectangle 90"/>
                <p:cNvSpPr>
                  <a:spLocks noChangeArrowheads="1"/>
                </p:cNvSpPr>
                <p:nvPr/>
              </p:nvSpPr>
              <p:spPr bwMode="auto">
                <a:xfrm>
                  <a:off x="3126" y="965"/>
                  <a:ext cx="1534" cy="445"/>
                </a:xfrm>
                <a:prstGeom prst="rect">
                  <a:avLst/>
                </a:prstGeom>
                <a:noFill/>
                <a:ln w="9525">
                  <a:noFill/>
                  <a:miter lim="800000"/>
                  <a:headEnd/>
                  <a:tailEnd/>
                </a:ln>
              </p:spPr>
              <p:txBody>
                <a:bodyPr wrap="none" lIns="0" tIns="0" rIns="0" bIns="0">
                  <a:spAutoFit/>
                </a:bodyPr>
                <a:lstStyle/>
                <a:p>
                  <a:pPr algn="l"/>
                  <a:r>
                    <a:rPr kumimoji="0" lang="zh-CN" altLang="en-US" sz="2000">
                      <a:solidFill>
                        <a:srgbClr val="000000"/>
                      </a:solidFill>
                      <a:latin typeface="宋体" pitchFamily="2" charset="-122"/>
                      <a:ea typeface="宋体" pitchFamily="2" charset="-122"/>
                    </a:rPr>
                    <a:t>反应处于平衡</a:t>
                  </a:r>
                  <a:endParaRPr kumimoji="0" lang="zh-CN" altLang="en-US" sz="2000">
                    <a:latin typeface="Arial" pitchFamily="34" charset="0"/>
                    <a:ea typeface="宋体" pitchFamily="2" charset="-122"/>
                  </a:endParaRPr>
                </a:p>
              </p:txBody>
            </p:sp>
            <p:sp>
              <p:nvSpPr>
                <p:cNvPr id="896091" name="Rectangle 91"/>
                <p:cNvSpPr>
                  <a:spLocks noChangeArrowheads="1"/>
                </p:cNvSpPr>
                <p:nvPr/>
              </p:nvSpPr>
              <p:spPr bwMode="auto">
                <a:xfrm>
                  <a:off x="2761" y="958"/>
                  <a:ext cx="614" cy="712"/>
                </a:xfrm>
                <a:prstGeom prst="rect">
                  <a:avLst/>
                </a:prstGeom>
                <a:noFill/>
                <a:ln w="9525">
                  <a:noFill/>
                  <a:miter lim="800000"/>
                  <a:headEnd/>
                  <a:tailEnd/>
                </a:ln>
              </p:spPr>
              <p:txBody>
                <a:bodyPr wrap="none" lIns="0" tIns="0" rIns="0" bIns="0">
                  <a:spAutoFit/>
                </a:bodyPr>
                <a:lstStyle/>
                <a:p>
                  <a:pPr algn="l"/>
                  <a:r>
                    <a:rPr kumimoji="0" lang="en-US" altLang="zh-CN">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896092" name="Rectangle 92"/>
                <p:cNvSpPr>
                  <a:spLocks noChangeArrowheads="1"/>
                </p:cNvSpPr>
                <p:nvPr/>
              </p:nvSpPr>
              <p:spPr bwMode="auto">
                <a:xfrm>
                  <a:off x="2644" y="958"/>
                  <a:ext cx="128"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ea typeface="宋体" pitchFamily="2" charset="-122"/>
                    </a:rPr>
                    <a:t>0</a:t>
                  </a:r>
                  <a:endParaRPr kumimoji="0" lang="en-US" altLang="zh-CN" sz="2000">
                    <a:latin typeface="Arial" pitchFamily="34" charset="0"/>
                    <a:ea typeface="宋体" pitchFamily="2" charset="-122"/>
                  </a:endParaRPr>
                </a:p>
              </p:txBody>
            </p:sp>
            <p:sp>
              <p:nvSpPr>
                <p:cNvPr id="896093" name="Rectangle 93"/>
                <p:cNvSpPr>
                  <a:spLocks noChangeArrowheads="1"/>
                </p:cNvSpPr>
                <p:nvPr/>
              </p:nvSpPr>
              <p:spPr bwMode="auto">
                <a:xfrm>
                  <a:off x="1446" y="958"/>
                  <a:ext cx="613" cy="712"/>
                </a:xfrm>
                <a:prstGeom prst="rect">
                  <a:avLst/>
                </a:prstGeom>
                <a:noFill/>
                <a:ln w="9525">
                  <a:noFill/>
                  <a:miter lim="800000"/>
                  <a:headEnd/>
                  <a:tailEnd/>
                </a:ln>
              </p:spPr>
              <p:txBody>
                <a:bodyPr wrap="none" lIns="0" tIns="0" rIns="0" bIns="0">
                  <a:spAutoFit/>
                </a:bodyPr>
                <a:lstStyle/>
                <a:p>
                  <a:pPr algn="l"/>
                  <a:r>
                    <a:rPr kumimoji="0" lang="en-US" altLang="zh-CN">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896094" name="Rectangle 94"/>
                <p:cNvSpPr>
                  <a:spLocks noChangeArrowheads="1"/>
                </p:cNvSpPr>
                <p:nvPr/>
              </p:nvSpPr>
              <p:spPr bwMode="auto">
                <a:xfrm>
                  <a:off x="2448" y="928"/>
                  <a:ext cx="141"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latin typeface="Symbol" pitchFamily="18" charset="2"/>
                      <a:ea typeface="宋体" pitchFamily="2" charset="-122"/>
                    </a:rPr>
                    <a:t>=</a:t>
                  </a:r>
                  <a:endParaRPr kumimoji="0" lang="en-US" altLang="zh-CN" sz="2000">
                    <a:latin typeface="Arial" pitchFamily="34" charset="0"/>
                    <a:ea typeface="宋体" pitchFamily="2" charset="-122"/>
                  </a:endParaRPr>
                </a:p>
              </p:txBody>
            </p:sp>
            <p:sp>
              <p:nvSpPr>
                <p:cNvPr id="896095" name="Rectangle 95"/>
                <p:cNvSpPr>
                  <a:spLocks noChangeArrowheads="1"/>
                </p:cNvSpPr>
                <p:nvPr/>
              </p:nvSpPr>
              <p:spPr bwMode="auto">
                <a:xfrm>
                  <a:off x="880" y="928"/>
                  <a:ext cx="140"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latin typeface="Symbol" pitchFamily="18" charset="2"/>
                      <a:ea typeface="宋体" pitchFamily="2" charset="-122"/>
                    </a:rPr>
                    <a:t>=</a:t>
                  </a:r>
                  <a:endParaRPr kumimoji="0" lang="en-US" altLang="zh-CN" sz="2000">
                    <a:latin typeface="Arial" pitchFamily="34" charset="0"/>
                    <a:ea typeface="宋体" pitchFamily="2" charset="-122"/>
                  </a:endParaRPr>
                </a:p>
              </p:txBody>
            </p:sp>
            <p:sp>
              <p:nvSpPr>
                <p:cNvPr id="896096" name="Rectangle 96"/>
                <p:cNvSpPr>
                  <a:spLocks noChangeArrowheads="1"/>
                </p:cNvSpPr>
                <p:nvPr/>
              </p:nvSpPr>
              <p:spPr bwMode="auto">
                <a:xfrm>
                  <a:off x="1086" y="958"/>
                  <a:ext cx="171" cy="445"/>
                </a:xfrm>
                <a:prstGeom prst="rect">
                  <a:avLst/>
                </a:prstGeom>
                <a:noFill/>
                <a:ln w="9525">
                  <a:noFill/>
                  <a:miter lim="800000"/>
                  <a:headEnd/>
                  <a:tailEnd/>
                </a:ln>
              </p:spPr>
              <p:txBody>
                <a:bodyPr wrap="none" lIns="0" tIns="0" rIns="0" bIns="0">
                  <a:spAutoFit/>
                </a:bodyPr>
                <a:lstStyle/>
                <a:p>
                  <a:pPr algn="l"/>
                  <a:r>
                    <a:rPr kumimoji="0" lang="en-US" altLang="zh-CN" sz="2000" i="1">
                      <a:solidFill>
                        <a:srgbClr val="000000"/>
                      </a:solidFill>
                      <a:ea typeface="宋体" pitchFamily="2" charset="-122"/>
                    </a:rPr>
                    <a:t>K</a:t>
                  </a:r>
                  <a:endParaRPr kumimoji="0" lang="en-US" altLang="zh-CN" sz="2000">
                    <a:latin typeface="Arial" pitchFamily="34" charset="0"/>
                    <a:ea typeface="宋体" pitchFamily="2" charset="-122"/>
                  </a:endParaRPr>
                </a:p>
              </p:txBody>
            </p:sp>
            <p:sp>
              <p:nvSpPr>
                <p:cNvPr id="896097" name="Rectangle 97"/>
                <p:cNvSpPr>
                  <a:spLocks noChangeArrowheads="1"/>
                </p:cNvSpPr>
                <p:nvPr/>
              </p:nvSpPr>
              <p:spPr bwMode="auto">
                <a:xfrm>
                  <a:off x="675" y="958"/>
                  <a:ext cx="114" cy="445"/>
                </a:xfrm>
                <a:prstGeom prst="rect">
                  <a:avLst/>
                </a:prstGeom>
                <a:noFill/>
                <a:ln w="9525">
                  <a:noFill/>
                  <a:miter lim="800000"/>
                  <a:headEnd/>
                  <a:tailEnd/>
                </a:ln>
              </p:spPr>
              <p:txBody>
                <a:bodyPr wrap="none" lIns="0" tIns="0" rIns="0" bIns="0">
                  <a:spAutoFit/>
                </a:bodyPr>
                <a:lstStyle/>
                <a:p>
                  <a:pPr algn="l"/>
                  <a:r>
                    <a:rPr kumimoji="0" lang="en-US" altLang="zh-CN" sz="2000" i="1">
                      <a:solidFill>
                        <a:srgbClr val="000000"/>
                      </a:solidFill>
                      <a:ea typeface="宋体" pitchFamily="2" charset="-122"/>
                    </a:rPr>
                    <a:t>J</a:t>
                  </a:r>
                  <a:endParaRPr kumimoji="0" lang="en-US" altLang="zh-CN" sz="2000">
                    <a:latin typeface="Arial" pitchFamily="34" charset="0"/>
                    <a:ea typeface="宋体" pitchFamily="2" charset="-122"/>
                  </a:endParaRPr>
                </a:p>
              </p:txBody>
            </p:sp>
            <p:graphicFrame>
              <p:nvGraphicFramePr>
                <p:cNvPr id="896098" name="Object 98"/>
                <p:cNvGraphicFramePr>
                  <a:graphicFrameLocks noChangeAspect="1"/>
                </p:cNvGraphicFramePr>
                <p:nvPr/>
              </p:nvGraphicFramePr>
              <p:xfrm>
                <a:off x="1264" y="944"/>
                <a:ext cx="171" cy="168"/>
              </p:xfrm>
              <a:graphic>
                <a:graphicData uri="http://schemas.openxmlformats.org/presentationml/2006/ole">
                  <p:oleObj spid="_x0000_s480263" name="CS ChemDraw Drawing" r:id="rId11" imgW="271800" imgH="266400" progId="">
                    <p:embed/>
                  </p:oleObj>
                </a:graphicData>
              </a:graphic>
            </p:graphicFrame>
            <p:graphicFrame>
              <p:nvGraphicFramePr>
                <p:cNvPr id="896099" name="Object 99"/>
                <p:cNvGraphicFramePr>
                  <a:graphicFrameLocks noChangeAspect="1"/>
                </p:cNvGraphicFramePr>
                <p:nvPr/>
              </p:nvGraphicFramePr>
              <p:xfrm>
                <a:off x="1771" y="976"/>
                <a:ext cx="677" cy="290"/>
              </p:xfrm>
              <a:graphic>
                <a:graphicData uri="http://schemas.openxmlformats.org/presentationml/2006/ole">
                  <p:oleObj spid="_x0000_s480264" name="CS ChemDraw Drawing" r:id="rId12" imgW="1074240" imgH="459720" progId="">
                    <p:embed/>
                  </p:oleObj>
                </a:graphicData>
              </a:graphic>
            </p:graphicFrame>
          </p:grpSp>
          <p:grpSp>
            <p:nvGrpSpPr>
              <p:cNvPr id="8" name="Group 100"/>
              <p:cNvGrpSpPr>
                <a:grpSpLocks/>
              </p:cNvGrpSpPr>
              <p:nvPr/>
            </p:nvGrpSpPr>
            <p:grpSpPr bwMode="auto">
              <a:xfrm>
                <a:off x="675" y="2770"/>
                <a:ext cx="3983" cy="742"/>
                <a:chOff x="675" y="1348"/>
                <a:chExt cx="3983" cy="742"/>
              </a:xfrm>
            </p:grpSpPr>
            <p:sp>
              <p:nvSpPr>
                <p:cNvPr id="896101" name="Rectangle 101"/>
                <p:cNvSpPr>
                  <a:spLocks noChangeArrowheads="1"/>
                </p:cNvSpPr>
                <p:nvPr/>
              </p:nvSpPr>
              <p:spPr bwMode="auto">
                <a:xfrm>
                  <a:off x="3124" y="1385"/>
                  <a:ext cx="1534" cy="445"/>
                </a:xfrm>
                <a:prstGeom prst="rect">
                  <a:avLst/>
                </a:prstGeom>
                <a:noFill/>
                <a:ln w="9525">
                  <a:noFill/>
                  <a:miter lim="800000"/>
                  <a:headEnd/>
                  <a:tailEnd/>
                </a:ln>
              </p:spPr>
              <p:txBody>
                <a:bodyPr wrap="none" lIns="0" tIns="0" rIns="0" bIns="0">
                  <a:spAutoFit/>
                </a:bodyPr>
                <a:lstStyle/>
                <a:p>
                  <a:pPr algn="l"/>
                  <a:r>
                    <a:rPr kumimoji="0" lang="zh-CN" altLang="en-US" sz="2000">
                      <a:solidFill>
                        <a:srgbClr val="000000"/>
                      </a:solidFill>
                      <a:latin typeface="宋体" pitchFamily="2" charset="-122"/>
                      <a:ea typeface="宋体" pitchFamily="2" charset="-122"/>
                    </a:rPr>
                    <a:t>反应逆向进行</a:t>
                  </a:r>
                  <a:endParaRPr kumimoji="0" lang="zh-CN" altLang="en-US" sz="2000">
                    <a:latin typeface="Arial" pitchFamily="34" charset="0"/>
                    <a:ea typeface="宋体" pitchFamily="2" charset="-122"/>
                  </a:endParaRPr>
                </a:p>
              </p:txBody>
            </p:sp>
            <p:sp>
              <p:nvSpPr>
                <p:cNvPr id="896102" name="Rectangle 102"/>
                <p:cNvSpPr>
                  <a:spLocks noChangeArrowheads="1"/>
                </p:cNvSpPr>
                <p:nvPr/>
              </p:nvSpPr>
              <p:spPr bwMode="auto">
                <a:xfrm>
                  <a:off x="2761" y="1378"/>
                  <a:ext cx="614" cy="712"/>
                </a:xfrm>
                <a:prstGeom prst="rect">
                  <a:avLst/>
                </a:prstGeom>
                <a:noFill/>
                <a:ln w="9525">
                  <a:noFill/>
                  <a:miter lim="800000"/>
                  <a:headEnd/>
                  <a:tailEnd/>
                </a:ln>
              </p:spPr>
              <p:txBody>
                <a:bodyPr wrap="none" lIns="0" tIns="0" rIns="0" bIns="0">
                  <a:spAutoFit/>
                </a:bodyPr>
                <a:lstStyle/>
                <a:p>
                  <a:pPr algn="l"/>
                  <a:r>
                    <a:rPr kumimoji="0" lang="en-US" altLang="zh-CN">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896103" name="Rectangle 103"/>
                <p:cNvSpPr>
                  <a:spLocks noChangeArrowheads="1"/>
                </p:cNvSpPr>
                <p:nvPr/>
              </p:nvSpPr>
              <p:spPr bwMode="auto">
                <a:xfrm>
                  <a:off x="2644" y="1378"/>
                  <a:ext cx="128"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ea typeface="宋体" pitchFamily="2" charset="-122"/>
                    </a:rPr>
                    <a:t>0</a:t>
                  </a:r>
                  <a:endParaRPr kumimoji="0" lang="en-US" altLang="zh-CN" sz="2000">
                    <a:latin typeface="Arial" pitchFamily="34" charset="0"/>
                    <a:ea typeface="宋体" pitchFamily="2" charset="-122"/>
                  </a:endParaRPr>
                </a:p>
              </p:txBody>
            </p:sp>
            <p:sp>
              <p:nvSpPr>
                <p:cNvPr id="896104" name="Rectangle 104"/>
                <p:cNvSpPr>
                  <a:spLocks noChangeArrowheads="1"/>
                </p:cNvSpPr>
                <p:nvPr/>
              </p:nvSpPr>
              <p:spPr bwMode="auto">
                <a:xfrm>
                  <a:off x="1445" y="1378"/>
                  <a:ext cx="614" cy="712"/>
                </a:xfrm>
                <a:prstGeom prst="rect">
                  <a:avLst/>
                </a:prstGeom>
                <a:noFill/>
                <a:ln w="9525">
                  <a:noFill/>
                  <a:miter lim="800000"/>
                  <a:headEnd/>
                  <a:tailEnd/>
                </a:ln>
              </p:spPr>
              <p:txBody>
                <a:bodyPr wrap="none" lIns="0" tIns="0" rIns="0" bIns="0">
                  <a:spAutoFit/>
                </a:bodyPr>
                <a:lstStyle/>
                <a:p>
                  <a:pPr algn="l"/>
                  <a:r>
                    <a:rPr kumimoji="0" lang="en-US" altLang="zh-CN">
                      <a:solidFill>
                        <a:srgbClr val="000000"/>
                      </a:solidFill>
                      <a:ea typeface="宋体" pitchFamily="2" charset="-122"/>
                    </a:rPr>
                    <a:t>      </a:t>
                  </a:r>
                  <a:endParaRPr kumimoji="0" lang="en-US" altLang="zh-CN" sz="1800">
                    <a:latin typeface="Arial" pitchFamily="34" charset="0"/>
                    <a:ea typeface="宋体" pitchFamily="2" charset="-122"/>
                  </a:endParaRPr>
                </a:p>
              </p:txBody>
            </p:sp>
            <p:sp>
              <p:nvSpPr>
                <p:cNvPr id="896105" name="Rectangle 105"/>
                <p:cNvSpPr>
                  <a:spLocks noChangeArrowheads="1"/>
                </p:cNvSpPr>
                <p:nvPr/>
              </p:nvSpPr>
              <p:spPr bwMode="auto">
                <a:xfrm>
                  <a:off x="2448" y="1348"/>
                  <a:ext cx="140"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latin typeface="Symbol" pitchFamily="18" charset="2"/>
                      <a:ea typeface="宋体" pitchFamily="2" charset="-122"/>
                    </a:rPr>
                    <a:t>&gt;</a:t>
                  </a:r>
                  <a:endParaRPr kumimoji="0" lang="en-US" altLang="zh-CN" sz="2000">
                    <a:latin typeface="Arial" pitchFamily="34" charset="0"/>
                    <a:ea typeface="宋体" pitchFamily="2" charset="-122"/>
                  </a:endParaRPr>
                </a:p>
              </p:txBody>
            </p:sp>
            <p:sp>
              <p:nvSpPr>
                <p:cNvPr id="896106" name="Rectangle 106"/>
                <p:cNvSpPr>
                  <a:spLocks noChangeArrowheads="1"/>
                </p:cNvSpPr>
                <p:nvPr/>
              </p:nvSpPr>
              <p:spPr bwMode="auto">
                <a:xfrm>
                  <a:off x="880" y="1348"/>
                  <a:ext cx="140" cy="445"/>
                </a:xfrm>
                <a:prstGeom prst="rect">
                  <a:avLst/>
                </a:prstGeom>
                <a:noFill/>
                <a:ln w="9525">
                  <a:noFill/>
                  <a:miter lim="800000"/>
                  <a:headEnd/>
                  <a:tailEnd/>
                </a:ln>
              </p:spPr>
              <p:txBody>
                <a:bodyPr wrap="none" lIns="0" tIns="0" rIns="0" bIns="0">
                  <a:spAutoFit/>
                </a:bodyPr>
                <a:lstStyle/>
                <a:p>
                  <a:pPr algn="l"/>
                  <a:r>
                    <a:rPr kumimoji="0" lang="en-US" altLang="zh-CN" sz="2000">
                      <a:solidFill>
                        <a:srgbClr val="000000"/>
                      </a:solidFill>
                      <a:latin typeface="Symbol" pitchFamily="18" charset="2"/>
                      <a:ea typeface="宋体" pitchFamily="2" charset="-122"/>
                    </a:rPr>
                    <a:t>&gt;</a:t>
                  </a:r>
                  <a:endParaRPr kumimoji="0" lang="en-US" altLang="zh-CN" sz="2000">
                    <a:latin typeface="Arial" pitchFamily="34" charset="0"/>
                    <a:ea typeface="宋体" pitchFamily="2" charset="-122"/>
                  </a:endParaRPr>
                </a:p>
              </p:txBody>
            </p:sp>
            <p:sp>
              <p:nvSpPr>
                <p:cNvPr id="896107" name="Rectangle 107"/>
                <p:cNvSpPr>
                  <a:spLocks noChangeArrowheads="1"/>
                </p:cNvSpPr>
                <p:nvPr/>
              </p:nvSpPr>
              <p:spPr bwMode="auto">
                <a:xfrm>
                  <a:off x="1086" y="1378"/>
                  <a:ext cx="171" cy="445"/>
                </a:xfrm>
                <a:prstGeom prst="rect">
                  <a:avLst/>
                </a:prstGeom>
                <a:noFill/>
                <a:ln w="9525">
                  <a:noFill/>
                  <a:miter lim="800000"/>
                  <a:headEnd/>
                  <a:tailEnd/>
                </a:ln>
              </p:spPr>
              <p:txBody>
                <a:bodyPr wrap="none" lIns="0" tIns="0" rIns="0" bIns="0">
                  <a:spAutoFit/>
                </a:bodyPr>
                <a:lstStyle/>
                <a:p>
                  <a:pPr algn="l"/>
                  <a:r>
                    <a:rPr kumimoji="0" lang="en-US" altLang="zh-CN" sz="2000" i="1">
                      <a:solidFill>
                        <a:srgbClr val="000000"/>
                      </a:solidFill>
                      <a:ea typeface="宋体" pitchFamily="2" charset="-122"/>
                    </a:rPr>
                    <a:t>K</a:t>
                  </a:r>
                  <a:endParaRPr kumimoji="0" lang="en-US" altLang="zh-CN" sz="2000">
                    <a:latin typeface="Arial" pitchFamily="34" charset="0"/>
                    <a:ea typeface="宋体" pitchFamily="2" charset="-122"/>
                  </a:endParaRPr>
                </a:p>
              </p:txBody>
            </p:sp>
            <p:sp>
              <p:nvSpPr>
                <p:cNvPr id="896108" name="Rectangle 108"/>
                <p:cNvSpPr>
                  <a:spLocks noChangeArrowheads="1"/>
                </p:cNvSpPr>
                <p:nvPr/>
              </p:nvSpPr>
              <p:spPr bwMode="auto">
                <a:xfrm>
                  <a:off x="675" y="1378"/>
                  <a:ext cx="113" cy="445"/>
                </a:xfrm>
                <a:prstGeom prst="rect">
                  <a:avLst/>
                </a:prstGeom>
                <a:noFill/>
                <a:ln w="9525">
                  <a:noFill/>
                  <a:miter lim="800000"/>
                  <a:headEnd/>
                  <a:tailEnd/>
                </a:ln>
              </p:spPr>
              <p:txBody>
                <a:bodyPr wrap="none" lIns="0" tIns="0" rIns="0" bIns="0">
                  <a:spAutoFit/>
                </a:bodyPr>
                <a:lstStyle/>
                <a:p>
                  <a:pPr algn="l"/>
                  <a:r>
                    <a:rPr kumimoji="0" lang="en-US" altLang="zh-CN" sz="2000" i="1">
                      <a:solidFill>
                        <a:srgbClr val="000000"/>
                      </a:solidFill>
                      <a:ea typeface="宋体" pitchFamily="2" charset="-122"/>
                    </a:rPr>
                    <a:t>J</a:t>
                  </a:r>
                  <a:endParaRPr kumimoji="0" lang="en-US" altLang="zh-CN" sz="2000">
                    <a:latin typeface="Arial" pitchFamily="34" charset="0"/>
                    <a:ea typeface="宋体" pitchFamily="2" charset="-122"/>
                  </a:endParaRPr>
                </a:p>
              </p:txBody>
            </p:sp>
            <p:graphicFrame>
              <p:nvGraphicFramePr>
                <p:cNvPr id="896109" name="Object 109"/>
                <p:cNvGraphicFramePr>
                  <a:graphicFrameLocks noChangeAspect="1"/>
                </p:cNvGraphicFramePr>
                <p:nvPr/>
              </p:nvGraphicFramePr>
              <p:xfrm>
                <a:off x="1256" y="1368"/>
                <a:ext cx="171" cy="168"/>
              </p:xfrm>
              <a:graphic>
                <a:graphicData uri="http://schemas.openxmlformats.org/presentationml/2006/ole">
                  <p:oleObj spid="_x0000_s480261" name="CS ChemDraw Drawing" r:id="rId13" imgW="271800" imgH="266400" progId="">
                    <p:embed/>
                  </p:oleObj>
                </a:graphicData>
              </a:graphic>
            </p:graphicFrame>
            <p:graphicFrame>
              <p:nvGraphicFramePr>
                <p:cNvPr id="896110" name="Object 110"/>
                <p:cNvGraphicFramePr>
                  <a:graphicFrameLocks noChangeAspect="1"/>
                </p:cNvGraphicFramePr>
                <p:nvPr/>
              </p:nvGraphicFramePr>
              <p:xfrm>
                <a:off x="1771" y="1408"/>
                <a:ext cx="677" cy="290"/>
              </p:xfrm>
              <a:graphic>
                <a:graphicData uri="http://schemas.openxmlformats.org/presentationml/2006/ole">
                  <p:oleObj spid="_x0000_s480262" name="CS ChemDraw Drawing" r:id="rId14" imgW="1074240" imgH="459720" progId="">
                    <p:embed/>
                  </p:oleObj>
                </a:graphicData>
              </a:graphic>
            </p:graphicFrame>
          </p:grpSp>
        </p:grpSp>
        <p:graphicFrame>
          <p:nvGraphicFramePr>
            <p:cNvPr id="896111" name="Object 111"/>
            <p:cNvGraphicFramePr>
              <a:graphicFrameLocks noChangeAspect="1"/>
            </p:cNvGraphicFramePr>
            <p:nvPr/>
          </p:nvGraphicFramePr>
          <p:xfrm>
            <a:off x="2245" y="3101"/>
            <a:ext cx="1632" cy="238"/>
          </p:xfrm>
          <a:graphic>
            <a:graphicData uri="http://schemas.openxmlformats.org/presentationml/2006/ole">
              <p:oleObj spid="_x0000_s480258" name="Equation" r:id="rId15" imgW="1485720" imgH="215640" progId="Equation.DSMT4">
                <p:embed/>
              </p:oleObj>
            </a:graphicData>
          </a:graphic>
        </p:graphicFrame>
        <p:graphicFrame>
          <p:nvGraphicFramePr>
            <p:cNvPr id="896112" name="Object 112"/>
            <p:cNvGraphicFramePr>
              <a:graphicFrameLocks noChangeAspect="1"/>
            </p:cNvGraphicFramePr>
            <p:nvPr/>
          </p:nvGraphicFramePr>
          <p:xfrm>
            <a:off x="2234" y="3408"/>
            <a:ext cx="2642" cy="249"/>
          </p:xfrm>
          <a:graphic>
            <a:graphicData uri="http://schemas.openxmlformats.org/presentationml/2006/ole">
              <p:oleObj spid="_x0000_s480259" name="Equation" r:id="rId16" imgW="2552400" imgH="241200" progId="Equation.DSMT4">
                <p:embed/>
              </p:oleObj>
            </a:graphicData>
          </a:graphic>
        </p:graphicFrame>
        <p:graphicFrame>
          <p:nvGraphicFramePr>
            <p:cNvPr id="896113" name="Object 113"/>
            <p:cNvGraphicFramePr>
              <a:graphicFrameLocks noChangeAspect="1"/>
            </p:cNvGraphicFramePr>
            <p:nvPr/>
          </p:nvGraphicFramePr>
          <p:xfrm>
            <a:off x="2647" y="3769"/>
            <a:ext cx="1964" cy="251"/>
          </p:xfrm>
          <a:graphic>
            <a:graphicData uri="http://schemas.openxmlformats.org/presentationml/2006/ole">
              <p:oleObj spid="_x0000_s480260" name="Equation" r:id="rId17" imgW="1879560" imgH="241200" progId="Equation.DSMT4">
                <p:embed/>
              </p:oleObj>
            </a:graphicData>
          </a:graphic>
        </p:graphicFrame>
      </p:grpSp>
      <p:pic>
        <p:nvPicPr>
          <p:cNvPr id="896114" name="Picture 114" descr="返回">
            <a:hlinkClick r:id="rId18" action="ppaction://hlinksldjump"/>
          </p:cNvPr>
          <p:cNvPicPr>
            <a:picLocks noChangeAspect="1" noChangeArrowheads="1"/>
          </p:cNvPicPr>
          <p:nvPr/>
        </p:nvPicPr>
        <p:blipFill>
          <a:blip r:embed="rId19"/>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B56AE78-8824-4825-BC18-B8552BD2285C}"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124F6987-1770-4ABB-A14D-2766F4AB7BBE}" type="slidenum">
              <a:rPr lang="en-US" altLang="zh-CN"/>
              <a:pPr/>
              <a:t>227</a:t>
            </a:fld>
            <a:endParaRPr lang="en-US" altLang="zh-CN"/>
          </a:p>
        </p:txBody>
      </p:sp>
      <p:sp>
        <p:nvSpPr>
          <p:cNvPr id="897026" name="Rectangle 2"/>
          <p:cNvSpPr>
            <a:spLocks noGrp="1" noChangeArrowheads="1"/>
          </p:cNvSpPr>
          <p:nvPr>
            <p:ph type="title"/>
          </p:nvPr>
        </p:nvSpPr>
        <p:spPr>
          <a:xfrm>
            <a:off x="812800" y="185738"/>
            <a:ext cx="8113713" cy="650875"/>
          </a:xfrm>
        </p:spPr>
        <p:txBody>
          <a:bodyPr/>
          <a:lstStyle/>
          <a:p>
            <a:pPr>
              <a:lnSpc>
                <a:spcPct val="180000"/>
              </a:lnSpc>
            </a:pPr>
            <a:r>
              <a:rPr lang="zh-CN" altLang="en-US" sz="3200">
                <a:solidFill>
                  <a:srgbClr val="FF0000"/>
                </a:solidFill>
              </a:rPr>
              <a:t>化学反应方向的判据</a:t>
            </a:r>
            <a:r>
              <a:rPr lang="zh-CN" altLang="en-US" sz="2800">
                <a:solidFill>
                  <a:srgbClr val="FF0000"/>
                </a:solidFill>
              </a:rPr>
              <a:t>（</a:t>
            </a:r>
            <a:r>
              <a:rPr lang="zh-CN" altLang="en-US" sz="2800">
                <a:solidFill>
                  <a:srgbClr val="3333FF"/>
                </a:solidFill>
                <a:sym typeface="Symbol" pitchFamily="18" charset="2"/>
              </a:rPr>
              <a:t>非</a:t>
            </a:r>
            <a:r>
              <a:rPr lang="zh-CN" altLang="en-US" sz="2800">
                <a:solidFill>
                  <a:srgbClr val="3333FF"/>
                </a:solidFill>
              </a:rPr>
              <a:t>标态任意指定温度下</a:t>
            </a:r>
            <a:r>
              <a:rPr lang="zh-CN" altLang="en-US" sz="2800">
                <a:solidFill>
                  <a:srgbClr val="FF0000"/>
                </a:solidFill>
              </a:rPr>
              <a:t>）</a:t>
            </a:r>
          </a:p>
        </p:txBody>
      </p:sp>
      <p:pic>
        <p:nvPicPr>
          <p:cNvPr id="897027" name="Picture 3"/>
          <p:cNvPicPr>
            <a:picLocks noChangeAspect="1" noChangeArrowheads="1"/>
          </p:cNvPicPr>
          <p:nvPr/>
        </p:nvPicPr>
        <p:blipFill>
          <a:blip r:embed="rId2"/>
          <a:srcRect/>
          <a:stretch>
            <a:fillRect/>
          </a:stretch>
        </p:blipFill>
        <p:spPr bwMode="auto">
          <a:xfrm>
            <a:off x="1042988" y="1268413"/>
            <a:ext cx="7200900" cy="5114925"/>
          </a:xfrm>
          <a:prstGeom prst="rect">
            <a:avLst/>
          </a:prstGeom>
          <a:noFill/>
        </p:spPr>
      </p:pic>
      <p:pic>
        <p:nvPicPr>
          <p:cNvPr id="897028" name="Picture 4" descr="返回">
            <a:hlinkClick r:id="rId3" action="ppaction://hlinksldjump"/>
          </p:cNvPr>
          <p:cNvPicPr>
            <a:picLocks noChangeAspect="1" noChangeArrowheads="1"/>
          </p:cNvPicPr>
          <p:nvPr/>
        </p:nvPicPr>
        <p:blipFill>
          <a:blip r:embed="rId4"/>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3"/>
          <p:cNvSpPr>
            <a:spLocks noGrp="1"/>
          </p:cNvSpPr>
          <p:nvPr>
            <p:ph type="dt" sz="half" idx="10"/>
          </p:nvPr>
        </p:nvSpPr>
        <p:spPr/>
        <p:txBody>
          <a:bodyPr/>
          <a:lstStyle/>
          <a:p>
            <a:fld id="{65CD33D7-94E5-401A-B075-1B7FE4B6A567}" type="datetime1">
              <a:rPr lang="zh-CN" altLang="en-US"/>
              <a:pPr/>
              <a:t>2017/11/1</a:t>
            </a:fld>
            <a:endParaRPr lang="en-US" altLang="zh-CN"/>
          </a:p>
        </p:txBody>
      </p:sp>
      <p:sp>
        <p:nvSpPr>
          <p:cNvPr id="46" name="灯片编号占位符 5"/>
          <p:cNvSpPr>
            <a:spLocks noGrp="1"/>
          </p:cNvSpPr>
          <p:nvPr>
            <p:ph type="sldNum" sz="quarter" idx="12"/>
          </p:nvPr>
        </p:nvSpPr>
        <p:spPr/>
        <p:txBody>
          <a:bodyPr/>
          <a:lstStyle/>
          <a:p>
            <a:fld id="{B14697B5-2049-4235-9110-4CBA835F2130}" type="slidenum">
              <a:rPr lang="en-US" altLang="zh-CN"/>
              <a:pPr/>
              <a:t>228</a:t>
            </a:fld>
            <a:endParaRPr lang="en-US" altLang="zh-CN"/>
          </a:p>
        </p:txBody>
      </p:sp>
      <p:sp>
        <p:nvSpPr>
          <p:cNvPr id="898050" name="Rectangle 2"/>
          <p:cNvSpPr>
            <a:spLocks noGrp="1" noChangeArrowheads="1"/>
          </p:cNvSpPr>
          <p:nvPr>
            <p:ph type="title"/>
          </p:nvPr>
        </p:nvSpPr>
        <p:spPr/>
        <p:txBody>
          <a:bodyPr/>
          <a:lstStyle/>
          <a:p>
            <a:r>
              <a:rPr lang="zh-CN" altLang="en-US" sz="3600" dirty="0"/>
              <a:t>熵判据和吉布斯自由能判据的比较</a:t>
            </a:r>
          </a:p>
        </p:txBody>
      </p:sp>
      <p:graphicFrame>
        <p:nvGraphicFramePr>
          <p:cNvPr id="898051" name="Group 3"/>
          <p:cNvGraphicFramePr>
            <a:graphicFrameLocks noGrp="1"/>
          </p:cNvGraphicFramePr>
          <p:nvPr/>
        </p:nvGraphicFramePr>
        <p:xfrm>
          <a:off x="685800" y="1268413"/>
          <a:ext cx="8207375" cy="5109786"/>
        </p:xfrm>
        <a:graphic>
          <a:graphicData uri="http://schemas.openxmlformats.org/drawingml/2006/table">
            <a:tbl>
              <a:tblPr/>
              <a:tblGrid>
                <a:gridCol w="2517775"/>
                <a:gridCol w="2447925"/>
                <a:gridCol w="3241675"/>
              </a:tblGrid>
              <a:tr h="731838">
                <a:tc>
                  <a:txBody>
                    <a:bodyPr/>
                    <a:lstStyle/>
                    <a:p>
                      <a:pPr marL="0" marR="0" lvl="0" indent="0" algn="ctr" defTabSz="914400" rtl="0" eaLnBrk="1" fontAlgn="base" latinLnBrk="0" hangingPunct="1">
                        <a:lnSpc>
                          <a:spcPct val="120000"/>
                        </a:lnSpc>
                        <a:spcBef>
                          <a:spcPct val="20000"/>
                        </a:spcBef>
                        <a:spcAft>
                          <a:spcPct val="0"/>
                        </a:spcAft>
                        <a:buClr>
                          <a:srgbClr val="FF00FF"/>
                        </a:buClr>
                        <a:buSzTx/>
                        <a:buFont typeface="Wingdings" pitchFamily="2" charset="2"/>
                        <a:buNone/>
                        <a:tabLst/>
                      </a:pPr>
                      <a:endParaRPr kumimoji="1" lang="zh-CN" altLang="zh-CN" sz="2400" b="0" i="0" u="none" strike="noStrike" cap="none" normalizeH="0" baseline="0" smtClean="0">
                        <a:ln>
                          <a:noFill/>
                        </a:ln>
                        <a:solidFill>
                          <a:srgbClr val="0000FF"/>
                        </a:solidFill>
                        <a:effectLst/>
                        <a:latin typeface="Arial Narrow" pitchFamily="34" charset="0"/>
                        <a:ea typeface="黑体" pitchFamily="49" charset="-122"/>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熵判据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吉布斯自由能判据</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ctr"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系统</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隔离系统</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封闭系统</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ctr"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过程</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任何过程</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恒温、恒压、不做非体积功</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ctr"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自发变化的方向</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熵值增大，</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sym typeface="Symbol" pitchFamily="18" charset="2"/>
                        </a:rPr>
                        <a:t></a:t>
                      </a:r>
                      <a:r>
                        <a:rPr kumimoji="1" lang="en-US" altLang="zh-CN" sz="2400" b="0" i="1" u="none" strike="noStrike" cap="none" normalizeH="0" baseline="0" smtClean="0">
                          <a:ln>
                            <a:noFill/>
                          </a:ln>
                          <a:solidFill>
                            <a:srgbClr val="0000FF"/>
                          </a:solidFill>
                          <a:effectLst/>
                          <a:latin typeface="Arial Narrow" pitchFamily="34" charset="0"/>
                          <a:ea typeface="黑体" pitchFamily="49" charset="-122"/>
                        </a:rPr>
                        <a:t>S</a:t>
                      </a:r>
                      <a:r>
                        <a:rPr kumimoji="1" lang="en-US" altLang="zh-CN" sz="2400" b="0" i="0" u="none" strike="noStrike" cap="none" normalizeH="0" baseline="0" smtClean="0">
                          <a:ln>
                            <a:noFill/>
                          </a:ln>
                          <a:solidFill>
                            <a:srgbClr val="0000FF"/>
                          </a:solidFill>
                          <a:effectLst/>
                          <a:latin typeface="Arial Narrow" pitchFamily="34" charset="0"/>
                          <a:ea typeface="黑体" pitchFamily="49" charset="-122"/>
                        </a:rPr>
                        <a:t>&gt;0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00FF"/>
                          </a:solidFill>
                          <a:effectLst/>
                          <a:latin typeface="Arial Narrow" pitchFamily="34" charset="0"/>
                          <a:ea typeface="黑体" pitchFamily="49" charset="-122"/>
                        </a:rPr>
                        <a:t>Gibbs</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自由能值减小， </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sym typeface="Symbol" pitchFamily="18" charset="2"/>
                        </a:rPr>
                        <a:t></a:t>
                      </a:r>
                      <a:r>
                        <a:rPr kumimoji="1" lang="en-US" altLang="zh-CN" sz="2400" b="0" i="1" u="none" strike="noStrike" cap="none" normalizeH="0" baseline="0" smtClean="0">
                          <a:ln>
                            <a:noFill/>
                          </a:ln>
                          <a:solidFill>
                            <a:srgbClr val="0000FF"/>
                          </a:solidFill>
                          <a:effectLst/>
                          <a:latin typeface="Arial Narrow" pitchFamily="34" charset="0"/>
                          <a:ea typeface="黑体" pitchFamily="49" charset="-122"/>
                        </a:rPr>
                        <a:t>G</a:t>
                      </a:r>
                      <a:r>
                        <a:rPr kumimoji="1" lang="en-US" altLang="zh-CN" sz="2400" b="0" i="0" u="none" strike="noStrike" cap="none" normalizeH="0" baseline="0" smtClean="0">
                          <a:ln>
                            <a:noFill/>
                          </a:ln>
                          <a:solidFill>
                            <a:srgbClr val="0000FF"/>
                          </a:solidFill>
                          <a:effectLst/>
                          <a:latin typeface="Arial Narrow" pitchFamily="34" charset="0"/>
                          <a:ea typeface="黑体" pitchFamily="49" charset="-122"/>
                        </a:rPr>
                        <a:t>&lt;0</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ctr"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平衡条件</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熵值最大，</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sym typeface="Symbol" pitchFamily="18" charset="2"/>
                        </a:rPr>
                        <a:t></a:t>
                      </a:r>
                      <a:r>
                        <a:rPr kumimoji="1" lang="en-US" altLang="zh-CN" sz="2400" b="0" i="1" u="none" strike="noStrike" cap="none" normalizeH="0" baseline="0" smtClean="0">
                          <a:ln>
                            <a:noFill/>
                          </a:ln>
                          <a:solidFill>
                            <a:srgbClr val="0000FF"/>
                          </a:solidFill>
                          <a:effectLst/>
                          <a:latin typeface="Arial Narrow" pitchFamily="34" charset="0"/>
                          <a:ea typeface="黑体" pitchFamily="49" charset="-122"/>
                          <a:sym typeface="Symbol" pitchFamily="18" charset="2"/>
                        </a:rPr>
                        <a:t>S</a:t>
                      </a:r>
                      <a:r>
                        <a:rPr kumimoji="1" lang="en-US" altLang="zh-CN" sz="2400" b="0" i="0" u="none" strike="noStrike" cap="none" normalizeH="0" baseline="0" smtClean="0">
                          <a:ln>
                            <a:noFill/>
                          </a:ln>
                          <a:solidFill>
                            <a:srgbClr val="0000FF"/>
                          </a:solidFill>
                          <a:effectLst/>
                          <a:latin typeface="Arial Narrow" pitchFamily="34" charset="0"/>
                          <a:ea typeface="黑体"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en-US" altLang="zh-CN" sz="2400" b="0" i="0" u="none" strike="noStrike" cap="none" normalizeH="0" baseline="0" smtClean="0">
                          <a:ln>
                            <a:noFill/>
                          </a:ln>
                          <a:solidFill>
                            <a:srgbClr val="0000FF"/>
                          </a:solidFill>
                          <a:effectLst/>
                          <a:latin typeface="Arial Narrow" pitchFamily="34" charset="0"/>
                          <a:ea typeface="黑体" pitchFamily="49" charset="-122"/>
                        </a:rPr>
                        <a:t>Gibbs</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自由能值最小， </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sym typeface="Symbol" pitchFamily="18" charset="2"/>
                        </a:rPr>
                        <a:t></a:t>
                      </a:r>
                      <a:r>
                        <a:rPr kumimoji="1" lang="en-US" altLang="zh-CN" sz="2400" b="0" i="1" u="none" strike="noStrike" cap="none" normalizeH="0" baseline="0" smtClean="0">
                          <a:ln>
                            <a:noFill/>
                          </a:ln>
                          <a:solidFill>
                            <a:srgbClr val="0000FF"/>
                          </a:solidFill>
                          <a:effectLst/>
                          <a:latin typeface="Arial Narrow" pitchFamily="34" charset="0"/>
                          <a:ea typeface="黑体" pitchFamily="49" charset="-122"/>
                        </a:rPr>
                        <a:t>G</a:t>
                      </a: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a:t>
                      </a:r>
                      <a:r>
                        <a:rPr kumimoji="1" lang="en-US" altLang="zh-CN" sz="2400" b="0" i="0" u="none" strike="noStrike" cap="none" normalizeH="0" baseline="0" smtClean="0">
                          <a:ln>
                            <a:noFill/>
                          </a:ln>
                          <a:solidFill>
                            <a:srgbClr val="0000FF"/>
                          </a:solidFill>
                          <a:effectLst/>
                          <a:latin typeface="Arial Narrow" pitchFamily="34" charset="0"/>
                          <a:ea typeface="黑体"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ctr"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判据法名称</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熵增加原理</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FF00FF"/>
                        </a:buClr>
                        <a:buSzTx/>
                        <a:buFont typeface="Wingdings" pitchFamily="2" charset="2"/>
                        <a:buNone/>
                        <a:tabLst/>
                      </a:pPr>
                      <a:r>
                        <a:rPr kumimoji="1" lang="zh-CN" altLang="en-US" sz="2400" b="0" i="0" u="none" strike="noStrike" cap="none" normalizeH="0" baseline="0" smtClean="0">
                          <a:ln>
                            <a:noFill/>
                          </a:ln>
                          <a:solidFill>
                            <a:srgbClr val="0000FF"/>
                          </a:solidFill>
                          <a:effectLst/>
                          <a:latin typeface="Arial Narrow" pitchFamily="34" charset="0"/>
                          <a:ea typeface="黑体" pitchFamily="49" charset="-122"/>
                        </a:rPr>
                        <a:t>最小自由能原理</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98091" name="Picture 43"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898051"/>
                                        </p:tgtEl>
                                        <p:attrNameLst>
                                          <p:attrName>style.visibility</p:attrName>
                                        </p:attrNameLst>
                                      </p:cBhvr>
                                      <p:to>
                                        <p:strVal val="visible"/>
                                      </p:to>
                                    </p:set>
                                    <p:animEffect transition="in" filter="checkerboard(across)">
                                      <p:cBhvr>
                                        <p:cTn id="7" dur="500"/>
                                        <p:tgtEl>
                                          <p:spTgt spid="89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1DDEACBB-24DA-4B4D-B45F-F7ABDBF35E19}"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C07E1DFE-A905-4FBB-887D-281C2C8E536C}" type="slidenum">
              <a:rPr lang="en-US" altLang="zh-CN"/>
              <a:pPr/>
              <a:t>229</a:t>
            </a:fld>
            <a:endParaRPr lang="en-US" altLang="zh-CN"/>
          </a:p>
        </p:txBody>
      </p:sp>
      <p:sp>
        <p:nvSpPr>
          <p:cNvPr id="899074" name="Text Box 2"/>
          <p:cNvSpPr txBox="1">
            <a:spLocks noChangeArrowheads="1"/>
          </p:cNvSpPr>
          <p:nvPr/>
        </p:nvSpPr>
        <p:spPr bwMode="auto">
          <a:xfrm>
            <a:off x="684213" y="1317625"/>
            <a:ext cx="8134350" cy="3884140"/>
          </a:xfrm>
          <a:prstGeom prst="rect">
            <a:avLst/>
          </a:prstGeom>
          <a:noFill/>
          <a:ln w="9525">
            <a:noFill/>
            <a:miter lim="800000"/>
            <a:headEnd/>
            <a:tailEnd/>
          </a:ln>
        </p:spPr>
        <p:txBody>
          <a:bodyPr>
            <a:spAutoFit/>
          </a:bodyPr>
          <a:lstStyle/>
          <a:p>
            <a:pPr marL="457200" indent="-457200" algn="l">
              <a:lnSpc>
                <a:spcPct val="140000"/>
              </a:lnSpc>
              <a:buClr>
                <a:srgbClr val="FF00FF"/>
              </a:buClr>
              <a:buFont typeface="Wingdings" pitchFamily="2" charset="2"/>
              <a:buNone/>
            </a:pPr>
            <a:r>
              <a:rPr lang="en-US" altLang="zh-CN" dirty="0">
                <a:solidFill>
                  <a:srgbClr val="FF00FF"/>
                </a:solidFill>
                <a:effectLst>
                  <a:outerShdw blurRad="38100" dist="38100" dir="2700000" algn="tl">
                    <a:srgbClr val="C0C0C0"/>
                  </a:outerShdw>
                </a:effectLst>
              </a:rPr>
              <a:t>4.</a:t>
            </a:r>
            <a:r>
              <a:rPr lang="zh-CN" altLang="en-US" dirty="0">
                <a:solidFill>
                  <a:srgbClr val="FF00FF"/>
                </a:solidFill>
                <a:effectLst>
                  <a:outerShdw blurRad="38100" dist="38100" dir="2700000" algn="tl">
                    <a:srgbClr val="C0C0C0"/>
                  </a:outerShdw>
                </a:effectLst>
              </a:rPr>
              <a:t>化学平衡和平衡常数</a:t>
            </a:r>
            <a:r>
              <a:rPr lang="zh-CN" altLang="en-US" baseline="30000" dirty="0"/>
              <a:t> </a:t>
            </a:r>
          </a:p>
          <a:p>
            <a:pPr marL="457200" indent="-457200" algn="l">
              <a:lnSpc>
                <a:spcPct val="140000"/>
              </a:lnSpc>
              <a:buClr>
                <a:srgbClr val="FF00FF"/>
              </a:buClr>
              <a:buFont typeface="Wingdings" pitchFamily="2" charset="2"/>
              <a:buChar char="v"/>
            </a:pPr>
            <a:r>
              <a:rPr lang="zh-CN" altLang="en-US" sz="2800" dirty="0">
                <a:solidFill>
                  <a:srgbClr val="C00000"/>
                </a:solidFill>
              </a:rPr>
              <a:t>化学平衡的基本特征</a:t>
            </a:r>
          </a:p>
          <a:p>
            <a:pPr marL="457200" indent="-457200" algn="l">
              <a:lnSpc>
                <a:spcPct val="140000"/>
              </a:lnSpc>
              <a:buFontTx/>
              <a:buChar char="•"/>
            </a:pPr>
            <a:r>
              <a:rPr lang="zh-CN" altLang="en-US" sz="2800" dirty="0">
                <a:solidFill>
                  <a:srgbClr val="0000FF"/>
                </a:solidFill>
              </a:rPr>
              <a:t>在适宜条件，可逆反应可以达到平衡状态。</a:t>
            </a:r>
          </a:p>
          <a:p>
            <a:pPr marL="457200" indent="-457200" algn="l">
              <a:lnSpc>
                <a:spcPct val="140000"/>
              </a:lnSpc>
              <a:buFontTx/>
              <a:buChar char="•"/>
            </a:pPr>
            <a:r>
              <a:rPr lang="zh-CN" altLang="en-US" sz="2800" dirty="0">
                <a:solidFill>
                  <a:srgbClr val="0000FF"/>
                </a:solidFill>
              </a:rPr>
              <a:t>平衡状态下，平衡组成不再随时间发生变化。</a:t>
            </a:r>
          </a:p>
          <a:p>
            <a:pPr marL="457200" indent="-457200" algn="l">
              <a:lnSpc>
                <a:spcPct val="140000"/>
              </a:lnSpc>
              <a:buFontTx/>
              <a:buChar char="•"/>
            </a:pPr>
            <a:r>
              <a:rPr lang="zh-CN" altLang="en-US" sz="2800" dirty="0">
                <a:solidFill>
                  <a:srgbClr val="0000FF"/>
                </a:solidFill>
              </a:rPr>
              <a:t>化学平衡是动态平衡。 </a:t>
            </a:r>
          </a:p>
          <a:p>
            <a:pPr marL="457200" indent="-457200" algn="l">
              <a:lnSpc>
                <a:spcPct val="140000"/>
              </a:lnSpc>
              <a:buFontTx/>
              <a:buChar char="•"/>
            </a:pPr>
            <a:r>
              <a:rPr lang="zh-CN" altLang="en-US" sz="2800" dirty="0">
                <a:solidFill>
                  <a:srgbClr val="0000FF"/>
                </a:solidFill>
              </a:rPr>
              <a:t>即平衡组成与达到平衡的途径无关。</a:t>
            </a:r>
          </a:p>
        </p:txBody>
      </p:sp>
      <p:sp>
        <p:nvSpPr>
          <p:cNvPr id="899075" name="Text Box 3"/>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899076" name="Rectangle 4"/>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899077"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611188" y="1196975"/>
            <a:ext cx="8208962" cy="5262563"/>
          </a:xfrm>
        </p:spPr>
        <p:txBody>
          <a:bodyPr/>
          <a:lstStyle/>
          <a:p>
            <a:pPr>
              <a:lnSpc>
                <a:spcPct val="160000"/>
              </a:lnSpc>
              <a:spcBef>
                <a:spcPct val="40000"/>
              </a:spcBef>
            </a:pPr>
            <a:r>
              <a:rPr lang="zh-CN" altLang="en-US" sz="2800" b="1" dirty="0"/>
              <a:t>化学计量数只表示当按计量反应式反应时各物质</a:t>
            </a:r>
            <a:r>
              <a:rPr lang="zh-CN" altLang="en-US" sz="2800" b="1" dirty="0">
                <a:solidFill>
                  <a:srgbClr val="000099"/>
                </a:solidFill>
              </a:rPr>
              <a:t>转化的比例数</a:t>
            </a:r>
            <a:r>
              <a:rPr lang="zh-CN" altLang="en-US" sz="2800" b="1" dirty="0"/>
              <a:t>，并不是反应过程中各物质实际所转化的量。</a:t>
            </a:r>
          </a:p>
          <a:p>
            <a:pPr>
              <a:lnSpc>
                <a:spcPct val="160000"/>
              </a:lnSpc>
              <a:spcBef>
                <a:spcPct val="40000"/>
              </a:spcBef>
            </a:pPr>
            <a:r>
              <a:rPr lang="zh-CN" altLang="en-US" sz="2800" b="1" dirty="0">
                <a:solidFill>
                  <a:schemeClr val="tx2"/>
                </a:solidFill>
                <a:effectLst>
                  <a:outerShdw blurRad="38100" dist="38100" dir="2700000" algn="tl">
                    <a:srgbClr val="C0C0C0"/>
                  </a:outerShdw>
                </a:effectLst>
              </a:rPr>
              <a:t>如何方便地描述化学反应进行的程度呢？</a:t>
            </a:r>
          </a:p>
          <a:p>
            <a:pPr>
              <a:lnSpc>
                <a:spcPct val="160000"/>
              </a:lnSpc>
              <a:spcBef>
                <a:spcPct val="40000"/>
              </a:spcBef>
            </a:pPr>
            <a:endParaRPr lang="en-US" altLang="zh-CN" sz="2800" b="1" dirty="0">
              <a:solidFill>
                <a:schemeClr val="tx2"/>
              </a:solidFill>
            </a:endParaRPr>
          </a:p>
        </p:txBody>
      </p:sp>
      <p:sp>
        <p:nvSpPr>
          <p:cNvPr id="44038" name="Rectangle 6"/>
          <p:cNvSpPr>
            <a:spLocks noGrp="1" noChangeArrowheads="1"/>
          </p:cNvSpPr>
          <p:nvPr>
            <p:ph type="title"/>
          </p:nvPr>
        </p:nvSpPr>
        <p:spPr>
          <a:noFill/>
          <a:ln/>
        </p:spPr>
        <p:txBody>
          <a:bodyPr/>
          <a:lstStyle/>
          <a:p>
            <a:r>
              <a:rPr lang="en-US" altLang="zh-CN" dirty="0" smtClean="0">
                <a:effectLst>
                  <a:outerShdw blurRad="38100" dist="38100" dir="2700000" algn="tl">
                    <a:srgbClr val="C0C0C0"/>
                  </a:outerShdw>
                </a:effectLst>
              </a:rPr>
              <a:t>6. </a:t>
            </a:r>
            <a:r>
              <a:rPr lang="zh-CN" altLang="en-US" dirty="0">
                <a:effectLst>
                  <a:outerShdw blurRad="38100" dist="38100" dir="2700000" algn="tl">
                    <a:srgbClr val="C0C0C0"/>
                  </a:outerShdw>
                </a:effectLst>
              </a:rPr>
              <a:t>化学计量数和反应进度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animEffect transition="in" filter="blinds(horizontal)">
                                      <p:cBhvr>
                                        <p:cTn id="7" dur="500"/>
                                        <p:tgtEl>
                                          <p:spTgt spid="440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034">
                                            <p:txEl>
                                              <p:pRg st="1" end="1"/>
                                            </p:txEl>
                                          </p:spTgt>
                                        </p:tgtEl>
                                        <p:attrNameLst>
                                          <p:attrName>style.visibility</p:attrName>
                                        </p:attrNameLst>
                                      </p:cBhvr>
                                      <p:to>
                                        <p:strVal val="visible"/>
                                      </p:to>
                                    </p:set>
                                    <p:animEffect transition="in" filter="blinds(horizontal)">
                                      <p:cBhvr>
                                        <p:cTn id="12" dur="500"/>
                                        <p:tgtEl>
                                          <p:spTgt spid="440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Lst>
  </p:timing>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F633A6AF-436C-4F12-B07A-54161AFA2139}"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F9E9ADF2-9087-4194-92C2-37D56D8951C3}" type="slidenum">
              <a:rPr lang="en-US" altLang="zh-CN"/>
              <a:pPr/>
              <a:t>230</a:t>
            </a:fld>
            <a:endParaRPr lang="en-US" altLang="zh-CN"/>
          </a:p>
        </p:txBody>
      </p:sp>
      <p:sp>
        <p:nvSpPr>
          <p:cNvPr id="900098" name="Text Box 2"/>
          <p:cNvSpPr txBox="1">
            <a:spLocks noChangeArrowheads="1"/>
          </p:cNvSpPr>
          <p:nvPr/>
        </p:nvSpPr>
        <p:spPr bwMode="auto">
          <a:xfrm>
            <a:off x="755650" y="1346200"/>
            <a:ext cx="8137525" cy="4893647"/>
          </a:xfrm>
          <a:prstGeom prst="rect">
            <a:avLst/>
          </a:prstGeom>
          <a:noFill/>
          <a:ln w="9525">
            <a:noFill/>
            <a:miter lim="800000"/>
            <a:headEnd/>
            <a:tailEnd/>
          </a:ln>
        </p:spPr>
        <p:txBody>
          <a:bodyPr>
            <a:spAutoFit/>
          </a:bodyPr>
          <a:lstStyle/>
          <a:p>
            <a:pPr marL="457200" indent="-457200" algn="l">
              <a:lnSpc>
                <a:spcPct val="120000"/>
              </a:lnSpc>
              <a:buClr>
                <a:srgbClr val="FF00FF"/>
              </a:buClr>
              <a:buFont typeface="Wingdings" pitchFamily="2" charset="2"/>
              <a:buNone/>
            </a:pPr>
            <a:r>
              <a:rPr lang="en-US" altLang="zh-CN" dirty="0">
                <a:solidFill>
                  <a:srgbClr val="FF00FF"/>
                </a:solidFill>
                <a:effectLst>
                  <a:outerShdw blurRad="38100" dist="38100" dir="2700000" algn="tl">
                    <a:srgbClr val="C0C0C0"/>
                  </a:outerShdw>
                </a:effectLst>
              </a:rPr>
              <a:t>4.</a:t>
            </a:r>
            <a:r>
              <a:rPr lang="zh-CN" altLang="en-US" dirty="0">
                <a:solidFill>
                  <a:srgbClr val="FF00FF"/>
                </a:solidFill>
                <a:effectLst>
                  <a:outerShdw blurRad="38100" dist="38100" dir="2700000" algn="tl">
                    <a:srgbClr val="C0C0C0"/>
                  </a:outerShdw>
                </a:effectLst>
              </a:rPr>
              <a:t>化学平衡和平衡常数</a:t>
            </a:r>
            <a:r>
              <a:rPr lang="zh-CN" altLang="en-US" baseline="30000" dirty="0"/>
              <a:t> </a:t>
            </a:r>
          </a:p>
          <a:p>
            <a:pPr marL="457200" indent="-457200" algn="l">
              <a:lnSpc>
                <a:spcPct val="120000"/>
              </a:lnSpc>
              <a:buClr>
                <a:srgbClr val="FF00FF"/>
              </a:buClr>
              <a:buFont typeface="Wingdings" pitchFamily="2" charset="2"/>
              <a:buChar char="v"/>
            </a:pPr>
            <a:r>
              <a:rPr lang="zh-CN" altLang="en-US" sz="2800" dirty="0">
                <a:solidFill>
                  <a:srgbClr val="C00000"/>
                </a:solidFill>
              </a:rPr>
              <a:t>标准平衡常数</a:t>
            </a:r>
            <a:r>
              <a:rPr lang="zh-CN" altLang="th-TH" sz="2800" dirty="0">
                <a:solidFill>
                  <a:srgbClr val="C00000"/>
                </a:solidFill>
              </a:rPr>
              <a:t>表达式</a:t>
            </a:r>
            <a:endParaRPr lang="zh-CN" altLang="en-US" sz="2800" dirty="0">
              <a:solidFill>
                <a:srgbClr val="C00000"/>
              </a:solidFill>
            </a:endParaRPr>
          </a:p>
          <a:p>
            <a:pPr marL="457200" indent="-457200" algn="l">
              <a:lnSpc>
                <a:spcPct val="120000"/>
              </a:lnSpc>
              <a:buFontTx/>
              <a:buChar char="•"/>
            </a:pPr>
            <a:r>
              <a:rPr lang="en-US" altLang="zh-CN" sz="2800" i="1" dirty="0">
                <a:solidFill>
                  <a:srgbClr val="0000FF"/>
                </a:solidFill>
              </a:rPr>
              <a:t>K</a:t>
            </a:r>
            <a:r>
              <a:rPr lang="el-GR" altLang="zh-CN" sz="2800" baseline="30000" dirty="0">
                <a:solidFill>
                  <a:srgbClr val="0000FF"/>
                </a:solidFill>
              </a:rPr>
              <a:t>θ</a:t>
            </a:r>
            <a:r>
              <a:rPr lang="zh-CN" altLang="th-TH" sz="2800" dirty="0">
                <a:solidFill>
                  <a:srgbClr val="3333FF"/>
                </a:solidFill>
              </a:rPr>
              <a:t>表达式</a:t>
            </a:r>
            <a:r>
              <a:rPr lang="zh-CN" altLang="th-TH" sz="2800" dirty="0">
                <a:solidFill>
                  <a:srgbClr val="0000FF"/>
                </a:solidFill>
              </a:rPr>
              <a:t>中，气体的平衡分压要除以</a:t>
            </a:r>
            <a:r>
              <a:rPr lang="en-US" altLang="zh-CN" sz="2800" i="1" dirty="0">
                <a:solidFill>
                  <a:srgbClr val="0000FF"/>
                </a:solidFill>
              </a:rPr>
              <a:t>p</a:t>
            </a:r>
            <a:r>
              <a:rPr lang="el-GR" altLang="zh-CN" sz="2800" baseline="30000" dirty="0">
                <a:solidFill>
                  <a:srgbClr val="0000FF"/>
                </a:solidFill>
              </a:rPr>
              <a:t>θ</a:t>
            </a:r>
            <a:r>
              <a:rPr lang="en-US" altLang="zh-CN" sz="2800" dirty="0">
                <a:solidFill>
                  <a:srgbClr val="0000FF"/>
                </a:solidFill>
              </a:rPr>
              <a:t> </a:t>
            </a:r>
            <a:r>
              <a:rPr lang="th-TH" altLang="zh-CN" sz="2800" dirty="0">
                <a:solidFill>
                  <a:srgbClr val="0000FF"/>
                </a:solidFill>
              </a:rPr>
              <a:t>(100kPa)</a:t>
            </a:r>
            <a:r>
              <a:rPr lang="zh-CN" altLang="en-US" sz="2800" dirty="0">
                <a:solidFill>
                  <a:srgbClr val="0000FF"/>
                </a:solidFill>
              </a:rPr>
              <a:t>；</a:t>
            </a:r>
            <a:r>
              <a:rPr lang="zh-CN" altLang="th-TH" sz="2800" dirty="0">
                <a:solidFill>
                  <a:srgbClr val="0000FF"/>
                </a:solidFill>
              </a:rPr>
              <a:t>溶质的平衡浓度要除以</a:t>
            </a:r>
            <a:r>
              <a:rPr lang="en-US" altLang="zh-CN" sz="2800" i="1" dirty="0">
                <a:solidFill>
                  <a:srgbClr val="0000FF"/>
                </a:solidFill>
              </a:rPr>
              <a:t>c</a:t>
            </a:r>
            <a:r>
              <a:rPr lang="el-GR" altLang="zh-CN" sz="2800" baseline="30000" dirty="0">
                <a:solidFill>
                  <a:srgbClr val="0000FF"/>
                </a:solidFill>
              </a:rPr>
              <a:t>θ</a:t>
            </a:r>
            <a:r>
              <a:rPr lang="th-TH" altLang="zh-CN" sz="2800" dirty="0">
                <a:solidFill>
                  <a:srgbClr val="0000FF"/>
                </a:solidFill>
              </a:rPr>
              <a:t>(</a:t>
            </a:r>
            <a:r>
              <a:rPr lang="en-US" altLang="zh-CN" sz="2800" dirty="0">
                <a:solidFill>
                  <a:srgbClr val="0000FF"/>
                </a:solidFill>
              </a:rPr>
              <a:t>1mol</a:t>
            </a:r>
            <a:r>
              <a:rPr lang="en-US" altLang="zh-CN" sz="2800" dirty="0">
                <a:solidFill>
                  <a:srgbClr val="0000FF"/>
                </a:solidFill>
                <a:sym typeface="Symbol" pitchFamily="18" charset="2"/>
              </a:rPr>
              <a:t>L</a:t>
            </a:r>
            <a:r>
              <a:rPr lang="en-US" altLang="zh-CN" sz="2800" baseline="30000" dirty="0">
                <a:solidFill>
                  <a:srgbClr val="0000FF"/>
                </a:solidFill>
                <a:sym typeface="Symbol" pitchFamily="18" charset="2"/>
              </a:rPr>
              <a:t>-1</a:t>
            </a:r>
            <a:r>
              <a:rPr lang="en-US" altLang="zh-CN" sz="2800" dirty="0">
                <a:solidFill>
                  <a:srgbClr val="0000FF"/>
                </a:solidFill>
              </a:rPr>
              <a:t>)</a:t>
            </a:r>
            <a:r>
              <a:rPr lang="zh-CN" altLang="en-US" sz="2800" dirty="0">
                <a:solidFill>
                  <a:srgbClr val="0000FF"/>
                </a:solidFill>
              </a:rPr>
              <a:t>；不出现液体和固体的相应物理量；</a:t>
            </a:r>
          </a:p>
          <a:p>
            <a:pPr marL="457200" indent="-457200" algn="l">
              <a:lnSpc>
                <a:spcPct val="120000"/>
              </a:lnSpc>
              <a:buFontTx/>
              <a:buChar char="•"/>
            </a:pPr>
            <a:r>
              <a:rPr lang="en-US" altLang="zh-CN" sz="2800" i="1" dirty="0">
                <a:solidFill>
                  <a:srgbClr val="0000FF"/>
                </a:solidFill>
              </a:rPr>
              <a:t>K</a:t>
            </a:r>
            <a:r>
              <a:rPr lang="el-GR" altLang="zh-CN" sz="2800" baseline="30000" dirty="0">
                <a:solidFill>
                  <a:srgbClr val="0000FF"/>
                </a:solidFill>
              </a:rPr>
              <a:t>θ</a:t>
            </a:r>
            <a:r>
              <a:rPr lang="zh-CN" altLang="en-US" sz="2800" dirty="0">
                <a:solidFill>
                  <a:srgbClr val="0000FF"/>
                </a:solidFill>
              </a:rPr>
              <a:t>是量纲为</a:t>
            </a:r>
            <a:r>
              <a:rPr lang="en-US" altLang="zh-CN" sz="2800" dirty="0">
                <a:solidFill>
                  <a:srgbClr val="0000FF"/>
                </a:solidFill>
              </a:rPr>
              <a:t>1</a:t>
            </a:r>
            <a:r>
              <a:rPr lang="zh-CN" altLang="en-US" sz="2800" dirty="0">
                <a:solidFill>
                  <a:srgbClr val="0000FF"/>
                </a:solidFill>
              </a:rPr>
              <a:t>的量。</a:t>
            </a:r>
          </a:p>
          <a:p>
            <a:pPr marL="457200" indent="-457200" algn="l">
              <a:lnSpc>
                <a:spcPct val="120000"/>
              </a:lnSpc>
              <a:buFontTx/>
              <a:buChar char="•"/>
            </a:pPr>
            <a:r>
              <a:rPr lang="en-US" altLang="zh-CN" sz="2800" i="1" dirty="0">
                <a:solidFill>
                  <a:srgbClr val="0000FF"/>
                </a:solidFill>
              </a:rPr>
              <a:t>K</a:t>
            </a:r>
            <a:r>
              <a:rPr lang="el-GR" altLang="zh-CN" sz="2800" baseline="30000" dirty="0">
                <a:solidFill>
                  <a:srgbClr val="0000FF"/>
                </a:solidFill>
                <a:ea typeface="宋体" pitchFamily="2" charset="-122"/>
              </a:rPr>
              <a:t>θ</a:t>
            </a:r>
            <a:r>
              <a:rPr lang="zh-CN" altLang="en-US" sz="2800" dirty="0">
                <a:solidFill>
                  <a:srgbClr val="0000FF"/>
                </a:solidFill>
              </a:rPr>
              <a:t>是温度的函数，与浓度、分压无关。</a:t>
            </a:r>
          </a:p>
          <a:p>
            <a:pPr marL="457200" indent="-457200" algn="l">
              <a:lnSpc>
                <a:spcPct val="120000"/>
              </a:lnSpc>
              <a:buFontTx/>
              <a:buChar char="•"/>
            </a:pPr>
            <a:r>
              <a:rPr lang="en-US" altLang="zh-CN" sz="2800" i="1" dirty="0">
                <a:solidFill>
                  <a:srgbClr val="0000FF"/>
                </a:solidFill>
              </a:rPr>
              <a:t>K</a:t>
            </a:r>
            <a:r>
              <a:rPr lang="el-GR" altLang="zh-CN" sz="2800" baseline="30000" dirty="0">
                <a:solidFill>
                  <a:srgbClr val="0000FF"/>
                </a:solidFill>
                <a:ea typeface="宋体" pitchFamily="2" charset="-122"/>
              </a:rPr>
              <a:t>θ</a:t>
            </a:r>
            <a:r>
              <a:rPr lang="zh-CN" altLang="en-US" sz="2800" dirty="0">
                <a:solidFill>
                  <a:srgbClr val="0000FF"/>
                </a:solidFill>
              </a:rPr>
              <a:t>表达式必须与化学反应计量式相对应。</a:t>
            </a:r>
          </a:p>
          <a:p>
            <a:pPr marL="457200" indent="-457200" algn="l">
              <a:lnSpc>
                <a:spcPct val="120000"/>
              </a:lnSpc>
              <a:buFontTx/>
              <a:buChar char="•"/>
            </a:pPr>
            <a:r>
              <a:rPr lang="zh-CN" altLang="en-US" sz="2800" dirty="0">
                <a:solidFill>
                  <a:srgbClr val="0000FF"/>
                </a:solidFill>
                <a:sym typeface="Symbol" pitchFamily="18" charset="2"/>
              </a:rPr>
              <a:t>可逆反应的正反应和逆反应的平衡常数互为倒数。</a:t>
            </a:r>
          </a:p>
        </p:txBody>
      </p:sp>
      <p:sp>
        <p:nvSpPr>
          <p:cNvPr id="900099" name="Text Box 3"/>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900100" name="Rectangle 4"/>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0101"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1"/>
          <p:cNvSpPr>
            <a:spLocks noGrp="1"/>
          </p:cNvSpPr>
          <p:nvPr>
            <p:ph type="dt" sz="half" idx="10"/>
          </p:nvPr>
        </p:nvSpPr>
        <p:spPr/>
        <p:txBody>
          <a:bodyPr/>
          <a:lstStyle/>
          <a:p>
            <a:fld id="{482C4010-FB0C-4154-8BD5-26BFFCE287C7}" type="datetime1">
              <a:rPr lang="zh-CN" altLang="en-US"/>
              <a:pPr/>
              <a:t>2017/11/1</a:t>
            </a:fld>
            <a:endParaRPr lang="en-US" altLang="zh-CN"/>
          </a:p>
        </p:txBody>
      </p:sp>
      <p:sp>
        <p:nvSpPr>
          <p:cNvPr id="11" name="灯片编号占位符 3"/>
          <p:cNvSpPr>
            <a:spLocks noGrp="1"/>
          </p:cNvSpPr>
          <p:nvPr>
            <p:ph type="sldNum" sz="quarter" idx="12"/>
          </p:nvPr>
        </p:nvSpPr>
        <p:spPr/>
        <p:txBody>
          <a:bodyPr/>
          <a:lstStyle/>
          <a:p>
            <a:fld id="{518187D0-3C06-4A8B-8E47-260640D95591}" type="slidenum">
              <a:rPr lang="en-US" altLang="zh-CN"/>
              <a:pPr/>
              <a:t>231</a:t>
            </a:fld>
            <a:endParaRPr lang="en-US" altLang="zh-CN"/>
          </a:p>
        </p:txBody>
      </p:sp>
      <p:grpSp>
        <p:nvGrpSpPr>
          <p:cNvPr id="2" name="Group 2"/>
          <p:cNvGrpSpPr>
            <a:grpSpLocks/>
          </p:cNvGrpSpPr>
          <p:nvPr/>
        </p:nvGrpSpPr>
        <p:grpSpPr bwMode="auto">
          <a:xfrm>
            <a:off x="758825" y="1196975"/>
            <a:ext cx="8134350" cy="5219700"/>
            <a:chOff x="478" y="754"/>
            <a:chExt cx="5124" cy="3288"/>
          </a:xfrm>
        </p:grpSpPr>
        <p:sp>
          <p:nvSpPr>
            <p:cNvPr id="901123" name="Text Box 3"/>
            <p:cNvSpPr txBox="1">
              <a:spLocks noChangeArrowheads="1"/>
            </p:cNvSpPr>
            <p:nvPr/>
          </p:nvSpPr>
          <p:spPr bwMode="auto">
            <a:xfrm>
              <a:off x="478" y="754"/>
              <a:ext cx="5124" cy="3288"/>
            </a:xfrm>
            <a:prstGeom prst="rect">
              <a:avLst/>
            </a:prstGeom>
            <a:noFill/>
            <a:ln w="9525">
              <a:noFill/>
              <a:miter lim="800000"/>
              <a:headEnd/>
              <a:tailEnd/>
            </a:ln>
          </p:spPr>
          <p:txBody>
            <a:bodyPr>
              <a:spAutoFit/>
            </a:bodyPr>
            <a:lstStyle/>
            <a:p>
              <a:pPr marL="457200" indent="-457200" algn="l">
                <a:lnSpc>
                  <a:spcPct val="120000"/>
                </a:lnSpc>
                <a:buClr>
                  <a:srgbClr val="FF00FF"/>
                </a:buClr>
                <a:buFont typeface="Wingdings" pitchFamily="2" charset="2"/>
                <a:buChar char="v"/>
              </a:pPr>
              <a:r>
                <a:rPr lang="zh-CN" altLang="zh-CN" sz="2800" dirty="0">
                  <a:solidFill>
                    <a:srgbClr val="CC0066"/>
                  </a:solidFill>
                  <a:sym typeface="Symbol" pitchFamily="18" charset="2"/>
                </a:rPr>
                <a:t>多重平衡规则</a:t>
              </a:r>
              <a:endParaRPr lang="zh-CN" altLang="en-US" sz="2800" dirty="0">
                <a:solidFill>
                  <a:srgbClr val="CC0066"/>
                </a:solidFill>
                <a:sym typeface="Symbol" pitchFamily="18" charset="2"/>
              </a:endParaRPr>
            </a:p>
            <a:p>
              <a:pPr marL="457200" indent="-457200" algn="l">
                <a:lnSpc>
                  <a:spcPct val="120000"/>
                </a:lnSpc>
                <a:buClr>
                  <a:srgbClr val="FF00FF"/>
                </a:buClr>
                <a:buFont typeface="Wingdings" pitchFamily="2" charset="2"/>
                <a:buNone/>
              </a:pPr>
              <a:r>
                <a:rPr lang="zh-CN" altLang="zh-CN" sz="2800" dirty="0">
                  <a:solidFill>
                    <a:srgbClr val="003399"/>
                  </a:solidFill>
                  <a:sym typeface="Symbol" pitchFamily="18" charset="2"/>
                </a:rPr>
                <a:t>若干方程式相加</a:t>
              </a:r>
              <a:r>
                <a:rPr lang="en-US" altLang="zh-CN" sz="2800" dirty="0">
                  <a:solidFill>
                    <a:srgbClr val="003399"/>
                  </a:solidFill>
                  <a:sym typeface="Symbol" pitchFamily="18" charset="2"/>
                </a:rPr>
                <a:t>(</a:t>
              </a:r>
              <a:r>
                <a:rPr lang="zh-CN" altLang="zh-CN" sz="2800" dirty="0">
                  <a:solidFill>
                    <a:srgbClr val="003399"/>
                  </a:solidFill>
                  <a:sym typeface="Symbol" pitchFamily="18" charset="2"/>
                </a:rPr>
                <a:t>减</a:t>
              </a:r>
              <a:r>
                <a:rPr lang="en-US" altLang="zh-CN" sz="2800" dirty="0">
                  <a:solidFill>
                    <a:srgbClr val="003399"/>
                  </a:solidFill>
                  <a:sym typeface="Symbol" pitchFamily="18" charset="2"/>
                </a:rPr>
                <a:t>)</a:t>
              </a:r>
              <a:r>
                <a:rPr lang="zh-CN" altLang="zh-CN" sz="2800" dirty="0">
                  <a:solidFill>
                    <a:srgbClr val="003399"/>
                  </a:solidFill>
                  <a:sym typeface="Symbol" pitchFamily="18" charset="2"/>
                </a:rPr>
                <a:t>，则总反应的平衡常数等于分步平衡常数之乘积</a:t>
              </a:r>
              <a:r>
                <a:rPr lang="en-US" altLang="zh-CN" sz="2800" dirty="0">
                  <a:solidFill>
                    <a:srgbClr val="003399"/>
                  </a:solidFill>
                  <a:sym typeface="Symbol" pitchFamily="18" charset="2"/>
                </a:rPr>
                <a:t>(</a:t>
              </a:r>
              <a:r>
                <a:rPr lang="zh-CN" altLang="zh-CN" sz="2800" dirty="0">
                  <a:solidFill>
                    <a:srgbClr val="003399"/>
                  </a:solidFill>
                  <a:sym typeface="Symbol" pitchFamily="18" charset="2"/>
                </a:rPr>
                <a:t>商</a:t>
              </a:r>
              <a:r>
                <a:rPr lang="en-US" altLang="zh-CN" sz="2800" dirty="0">
                  <a:solidFill>
                    <a:srgbClr val="003399"/>
                  </a:solidFill>
                  <a:sym typeface="Symbol" pitchFamily="18" charset="2"/>
                </a:rPr>
                <a:t>)</a:t>
              </a:r>
              <a:endParaRPr lang="en-US" altLang="zh-CN" sz="2800" dirty="0">
                <a:solidFill>
                  <a:srgbClr val="003399"/>
                </a:solidFill>
              </a:endParaRPr>
            </a:p>
            <a:p>
              <a:pPr marL="457200" indent="-457200" algn="l">
                <a:lnSpc>
                  <a:spcPct val="120000"/>
                </a:lnSpc>
                <a:buClr>
                  <a:srgbClr val="FF00FF"/>
                </a:buClr>
                <a:buFont typeface="Wingdings" pitchFamily="2" charset="2"/>
                <a:buChar char="v"/>
              </a:pPr>
              <a:r>
                <a:rPr lang="zh-CN" altLang="en-US" sz="2800" dirty="0">
                  <a:solidFill>
                    <a:srgbClr val="CC0066"/>
                  </a:solidFill>
                </a:rPr>
                <a:t>标准平衡常数的重要计算公式</a:t>
              </a:r>
            </a:p>
            <a:p>
              <a:pPr marL="457200" indent="-457200" algn="l">
                <a:lnSpc>
                  <a:spcPct val="120000"/>
                </a:lnSpc>
                <a:buClr>
                  <a:srgbClr val="FF00FF"/>
                </a:buClr>
                <a:buFont typeface="Wingdings" pitchFamily="2" charset="2"/>
                <a:buNone/>
              </a:pPr>
              <a:endParaRPr lang="zh-CN" altLang="en-US" sz="2800" dirty="0">
                <a:solidFill>
                  <a:srgbClr val="CC0066"/>
                </a:solidFill>
              </a:endParaRPr>
            </a:p>
            <a:p>
              <a:pPr marL="457200" indent="-457200" algn="l">
                <a:lnSpc>
                  <a:spcPct val="120000"/>
                </a:lnSpc>
                <a:buClr>
                  <a:srgbClr val="FF00FF"/>
                </a:buClr>
                <a:buFont typeface="Wingdings" pitchFamily="2" charset="2"/>
                <a:buChar char="v"/>
              </a:pPr>
              <a:r>
                <a:rPr lang="zh-CN" altLang="en-US" sz="2800" dirty="0">
                  <a:solidFill>
                    <a:srgbClr val="CC0066"/>
                  </a:solidFill>
                </a:rPr>
                <a:t>标准平衡常数的应用</a:t>
              </a:r>
            </a:p>
            <a:p>
              <a:pPr marL="457200" indent="-457200" algn="l">
                <a:lnSpc>
                  <a:spcPct val="120000"/>
                </a:lnSpc>
                <a:buFontTx/>
                <a:buChar char="•"/>
              </a:pPr>
              <a:r>
                <a:rPr lang="zh-CN" altLang="en-US" sz="2800" dirty="0">
                  <a:solidFill>
                    <a:srgbClr val="0000FF"/>
                  </a:solidFill>
                </a:rPr>
                <a:t>判断反应的程度：</a:t>
              </a:r>
              <a:r>
                <a:rPr lang="en-US" altLang="zh-CN" sz="2800" i="1" dirty="0"/>
                <a:t>K</a:t>
              </a:r>
              <a:r>
                <a:rPr lang="el-GR" altLang="zh-CN" sz="2800" baseline="30000" dirty="0">
                  <a:ea typeface="宋体" pitchFamily="2" charset="-122"/>
                </a:rPr>
                <a:t>θ</a:t>
              </a:r>
              <a:r>
                <a:rPr lang="zh-CN" altLang="en-US" sz="2800" dirty="0"/>
                <a:t>值越大，说明该反应进行的越彻底，反应物的转化率越高。</a:t>
              </a:r>
            </a:p>
            <a:p>
              <a:pPr marL="457200" indent="-457200" algn="l">
                <a:lnSpc>
                  <a:spcPct val="120000"/>
                </a:lnSpc>
                <a:buFontTx/>
                <a:buChar char="•"/>
              </a:pPr>
              <a:r>
                <a:rPr lang="zh-CN" altLang="en-US" sz="2800" dirty="0">
                  <a:solidFill>
                    <a:srgbClr val="0000FF"/>
                  </a:solidFill>
                </a:rPr>
                <a:t>预测反应的方向</a:t>
              </a:r>
            </a:p>
            <a:p>
              <a:pPr marL="457200" indent="-457200" algn="l">
                <a:lnSpc>
                  <a:spcPct val="120000"/>
                </a:lnSpc>
                <a:buFontTx/>
                <a:buChar char="•"/>
              </a:pPr>
              <a:r>
                <a:rPr lang="zh-CN" altLang="en-US" sz="2800" dirty="0">
                  <a:solidFill>
                    <a:srgbClr val="0000FF"/>
                  </a:solidFill>
                </a:rPr>
                <a:t>计算平衡的组成</a:t>
              </a:r>
            </a:p>
          </p:txBody>
        </p:sp>
        <p:graphicFrame>
          <p:nvGraphicFramePr>
            <p:cNvPr id="901124" name="Object 4"/>
            <p:cNvGraphicFramePr>
              <a:graphicFrameLocks noChangeAspect="1"/>
            </p:cNvGraphicFramePr>
            <p:nvPr/>
          </p:nvGraphicFramePr>
          <p:xfrm>
            <a:off x="930" y="2054"/>
            <a:ext cx="1270" cy="378"/>
          </p:xfrm>
          <a:graphic>
            <a:graphicData uri="http://schemas.openxmlformats.org/presentationml/2006/ole">
              <p:oleObj spid="_x0000_s481282" name="Equation" r:id="rId3" imgW="1409400" imgH="419040" progId="Equation.DSMT4">
                <p:embed/>
              </p:oleObj>
            </a:graphicData>
          </a:graphic>
        </p:graphicFrame>
        <p:graphicFrame>
          <p:nvGraphicFramePr>
            <p:cNvPr id="901125" name="Object 5"/>
            <p:cNvGraphicFramePr>
              <a:graphicFrameLocks noChangeAspect="1"/>
            </p:cNvGraphicFramePr>
            <p:nvPr/>
          </p:nvGraphicFramePr>
          <p:xfrm>
            <a:off x="2879" y="2081"/>
            <a:ext cx="1180" cy="351"/>
          </p:xfrm>
          <a:graphic>
            <a:graphicData uri="http://schemas.openxmlformats.org/presentationml/2006/ole">
              <p:oleObj spid="_x0000_s481283" name="Equation" r:id="rId4" imgW="1536480" imgH="457200" progId="Equation.DSMT4">
                <p:embed/>
              </p:oleObj>
            </a:graphicData>
          </a:graphic>
        </p:graphicFrame>
      </p:grpSp>
      <p:sp>
        <p:nvSpPr>
          <p:cNvPr id="901126" name="Text Box 6"/>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901127" name="Rectangle 7"/>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1128" name="Picture 8" descr="返回">
            <a:hlinkClick r:id="rId5" action="ppaction://hlinksldjump"/>
          </p:cNvPr>
          <p:cNvPicPr>
            <a:picLocks noChangeAspect="1" noChangeArrowheads="1"/>
          </p:cNvPicPr>
          <p:nvPr/>
        </p:nvPicPr>
        <p:blipFill>
          <a:blip r:embed="rId6"/>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F3000447-6DEC-4F66-935D-EFEDDEDEFC85}"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B3BBCF93-A8F5-45D3-B2C4-5475DF370526}" type="slidenum">
              <a:rPr lang="en-US" altLang="zh-CN"/>
              <a:pPr/>
              <a:t>232</a:t>
            </a:fld>
            <a:endParaRPr lang="en-US" altLang="zh-CN"/>
          </a:p>
        </p:txBody>
      </p:sp>
      <p:sp>
        <p:nvSpPr>
          <p:cNvPr id="902146" name="Text Box 2"/>
          <p:cNvSpPr txBox="1">
            <a:spLocks noChangeArrowheads="1"/>
          </p:cNvSpPr>
          <p:nvPr/>
        </p:nvSpPr>
        <p:spPr bwMode="auto">
          <a:xfrm>
            <a:off x="758825" y="1268413"/>
            <a:ext cx="8134350" cy="5035225"/>
          </a:xfrm>
          <a:prstGeom prst="rect">
            <a:avLst/>
          </a:prstGeom>
          <a:noFill/>
          <a:ln w="9525">
            <a:noFill/>
            <a:miter lim="800000"/>
            <a:headEnd/>
            <a:tailEnd/>
          </a:ln>
        </p:spPr>
        <p:txBody>
          <a:bodyPr>
            <a:spAutoFit/>
          </a:bodyPr>
          <a:lstStyle/>
          <a:p>
            <a:pPr marL="457200" indent="-457200" algn="l">
              <a:lnSpc>
                <a:spcPct val="110000"/>
              </a:lnSpc>
              <a:buClr>
                <a:srgbClr val="FF00FF"/>
              </a:buClr>
              <a:buFont typeface="Wingdings" pitchFamily="2" charset="2"/>
              <a:buChar char="v"/>
            </a:pPr>
            <a:r>
              <a:rPr lang="zh-CN" altLang="en-US" sz="2800" dirty="0">
                <a:solidFill>
                  <a:srgbClr val="C00000"/>
                </a:solidFill>
              </a:rPr>
              <a:t>化学平衡移动</a:t>
            </a:r>
          </a:p>
          <a:p>
            <a:pPr marL="457200" indent="-457200" algn="l">
              <a:lnSpc>
                <a:spcPct val="110000"/>
              </a:lnSpc>
              <a:buFontTx/>
              <a:buChar char="•"/>
            </a:pPr>
            <a:r>
              <a:rPr lang="zh-CN" altLang="en-US" sz="2400" dirty="0">
                <a:solidFill>
                  <a:srgbClr val="3333FF"/>
                </a:solidFill>
              </a:rPr>
              <a:t>增加（或减少）体系某物质的</a:t>
            </a:r>
            <a:r>
              <a:rPr lang="zh-CN" altLang="en-US" sz="2400" dirty="0">
                <a:solidFill>
                  <a:srgbClr val="C00000"/>
                </a:solidFill>
              </a:rPr>
              <a:t>浓度</a:t>
            </a:r>
            <a:r>
              <a:rPr lang="zh-CN" altLang="en-US" sz="2400" dirty="0">
                <a:solidFill>
                  <a:srgbClr val="3333FF"/>
                </a:solidFill>
              </a:rPr>
              <a:t>，平衡将向减少（或增大）该物质的浓度的方向移动；</a:t>
            </a:r>
          </a:p>
          <a:p>
            <a:pPr marL="457200" indent="-457200" algn="l">
              <a:lnSpc>
                <a:spcPct val="110000"/>
              </a:lnSpc>
              <a:buFontTx/>
              <a:buChar char="•"/>
            </a:pPr>
            <a:r>
              <a:rPr lang="zh-CN" altLang="en-US" sz="2400" dirty="0">
                <a:solidFill>
                  <a:srgbClr val="3333FF"/>
                </a:solidFill>
              </a:rPr>
              <a:t>增加（或减少）体系总</a:t>
            </a:r>
            <a:r>
              <a:rPr lang="zh-CN" altLang="en-US" sz="2400" dirty="0">
                <a:solidFill>
                  <a:srgbClr val="C00000"/>
                </a:solidFill>
              </a:rPr>
              <a:t>压力</a:t>
            </a:r>
            <a:r>
              <a:rPr lang="zh-CN" altLang="en-US" sz="2400" dirty="0">
                <a:solidFill>
                  <a:srgbClr val="3333FF"/>
                </a:solidFill>
              </a:rPr>
              <a:t>，平衡将向气体分子总数减少（或增大）的方向移动；</a:t>
            </a:r>
          </a:p>
          <a:p>
            <a:pPr marL="457200" indent="-457200" algn="l">
              <a:lnSpc>
                <a:spcPct val="110000"/>
              </a:lnSpc>
              <a:buFontTx/>
              <a:buChar char="•"/>
            </a:pPr>
            <a:r>
              <a:rPr lang="zh-CN" altLang="en-US" sz="2400" dirty="0">
                <a:solidFill>
                  <a:srgbClr val="3333FF"/>
                </a:solidFill>
              </a:rPr>
              <a:t>升高（或降低）体系反应</a:t>
            </a:r>
            <a:r>
              <a:rPr lang="zh-CN" altLang="en-US" sz="2400" dirty="0">
                <a:solidFill>
                  <a:srgbClr val="C00000"/>
                </a:solidFill>
              </a:rPr>
              <a:t>温度</a:t>
            </a:r>
            <a:r>
              <a:rPr lang="zh-CN" altLang="en-US" sz="2400" dirty="0">
                <a:solidFill>
                  <a:srgbClr val="3333FF"/>
                </a:solidFill>
              </a:rPr>
              <a:t>，平衡将向吸热（或放热）方向移动；</a:t>
            </a:r>
          </a:p>
          <a:p>
            <a:pPr marL="457200" indent="-457200" algn="l">
              <a:lnSpc>
                <a:spcPct val="110000"/>
              </a:lnSpc>
              <a:buFontTx/>
              <a:buChar char="•"/>
            </a:pPr>
            <a:r>
              <a:rPr lang="zh-CN" altLang="en-US" sz="2400" dirty="0">
                <a:solidFill>
                  <a:srgbClr val="C00000"/>
                </a:solidFill>
              </a:rPr>
              <a:t>催化剂</a:t>
            </a:r>
            <a:r>
              <a:rPr lang="zh-CN" altLang="en-US" sz="2400" dirty="0">
                <a:solidFill>
                  <a:srgbClr val="3333FF"/>
                </a:solidFill>
              </a:rPr>
              <a:t>对化学平衡的移动无影响，它只能缩短或改变达到化学平衡的时间。</a:t>
            </a:r>
            <a:endParaRPr lang="zh-CN" altLang="en-US" sz="2400" dirty="0">
              <a:solidFill>
                <a:srgbClr val="0000FF"/>
              </a:solidFill>
              <a:sym typeface="Symbol" pitchFamily="18" charset="2"/>
            </a:endParaRPr>
          </a:p>
          <a:p>
            <a:pPr marL="457200" indent="-457200" algn="l">
              <a:lnSpc>
                <a:spcPct val="110000"/>
              </a:lnSpc>
            </a:pPr>
            <a:r>
              <a:rPr lang="en-US" altLang="zh-CN" sz="2400" dirty="0">
                <a:solidFill>
                  <a:srgbClr val="C00000"/>
                </a:solidFill>
                <a:effectLst>
                  <a:outerShdw blurRad="38100" dist="38100" dir="2700000" algn="tl">
                    <a:srgbClr val="C0C0C0"/>
                  </a:outerShdw>
                </a:effectLst>
              </a:rPr>
              <a:t>Le </a:t>
            </a:r>
            <a:r>
              <a:rPr lang="en-US" altLang="zh-CN" sz="2400" dirty="0" err="1">
                <a:solidFill>
                  <a:srgbClr val="C00000"/>
                </a:solidFill>
                <a:effectLst>
                  <a:outerShdw blurRad="38100" dist="38100" dir="2700000" algn="tl">
                    <a:srgbClr val="C0C0C0"/>
                  </a:outerShdw>
                </a:effectLst>
              </a:rPr>
              <a:t>Châtelier</a:t>
            </a:r>
            <a:r>
              <a:rPr lang="zh-CN" altLang="en-US" sz="2400" dirty="0">
                <a:solidFill>
                  <a:srgbClr val="C00000"/>
                </a:solidFill>
                <a:effectLst>
                  <a:outerShdw blurRad="38100" dist="38100" dir="2700000" algn="tl">
                    <a:srgbClr val="C0C0C0"/>
                  </a:outerShdw>
                </a:effectLst>
              </a:rPr>
              <a:t>原理：</a:t>
            </a:r>
            <a:r>
              <a:rPr lang="zh-CN" altLang="en-US" sz="2400" dirty="0">
                <a:solidFill>
                  <a:srgbClr val="C00000"/>
                </a:solidFill>
                <a:sym typeface="Symbol" pitchFamily="18" charset="2"/>
              </a:rPr>
              <a:t>假如改变平衡体系的条件之一，如温度、压力或浓度，平衡就向减弱这个改变的方向移动。</a:t>
            </a:r>
          </a:p>
          <a:p>
            <a:pPr marL="914400" lvl="1" indent="-457200" algn="l">
              <a:lnSpc>
                <a:spcPct val="110000"/>
              </a:lnSpc>
            </a:pPr>
            <a:r>
              <a:rPr lang="zh-CN" altLang="en-US" sz="2400" dirty="0">
                <a:solidFill>
                  <a:srgbClr val="3333FF"/>
                </a:solidFill>
              </a:rPr>
              <a:t>只适用于处于平衡状态的体系，可适用于相平衡体系。</a:t>
            </a:r>
          </a:p>
        </p:txBody>
      </p:sp>
      <p:sp>
        <p:nvSpPr>
          <p:cNvPr id="902147" name="Text Box 3"/>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902148" name="Rectangle 4"/>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2149"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7E79AE9E-6FAD-4836-874C-050FD7801FE8}"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81F1883D-5F60-42C7-A759-EA25C765FA2C}" type="slidenum">
              <a:rPr lang="en-US" altLang="zh-CN"/>
              <a:pPr/>
              <a:t>233</a:t>
            </a:fld>
            <a:endParaRPr lang="en-US" altLang="zh-CN"/>
          </a:p>
        </p:txBody>
      </p:sp>
      <p:sp>
        <p:nvSpPr>
          <p:cNvPr id="903170" name="Text Box 2"/>
          <p:cNvSpPr txBox="1">
            <a:spLocks noChangeArrowheads="1"/>
          </p:cNvSpPr>
          <p:nvPr/>
        </p:nvSpPr>
        <p:spPr bwMode="auto">
          <a:xfrm>
            <a:off x="758825" y="1341438"/>
            <a:ext cx="8061325" cy="4733604"/>
          </a:xfrm>
          <a:prstGeom prst="rect">
            <a:avLst/>
          </a:prstGeom>
          <a:noFill/>
          <a:ln w="9525">
            <a:noFill/>
            <a:miter lim="800000"/>
            <a:headEnd/>
            <a:tailEnd/>
          </a:ln>
        </p:spPr>
        <p:txBody>
          <a:bodyPr>
            <a:spAutoFit/>
          </a:bodyPr>
          <a:lstStyle/>
          <a:p>
            <a:pPr marL="457200" indent="-457200" algn="l">
              <a:lnSpc>
                <a:spcPct val="130000"/>
              </a:lnSpc>
              <a:buClr>
                <a:srgbClr val="FF00FF"/>
              </a:buClr>
              <a:buFont typeface="Wingdings" pitchFamily="2" charset="2"/>
              <a:buNone/>
            </a:pPr>
            <a:r>
              <a:rPr lang="en-US" altLang="zh-CN" dirty="0">
                <a:solidFill>
                  <a:srgbClr val="FF00FF"/>
                </a:solidFill>
                <a:effectLst>
                  <a:outerShdw blurRad="38100" dist="38100" dir="2700000" algn="tl">
                    <a:srgbClr val="C0C0C0"/>
                  </a:outerShdw>
                </a:effectLst>
              </a:rPr>
              <a:t>5.</a:t>
            </a:r>
            <a:r>
              <a:rPr lang="zh-CN" altLang="en-US" dirty="0">
                <a:solidFill>
                  <a:srgbClr val="FF00FF"/>
                </a:solidFill>
                <a:effectLst>
                  <a:outerShdw blurRad="38100" dist="38100" dir="2700000" algn="tl">
                    <a:srgbClr val="C0C0C0"/>
                  </a:outerShdw>
                </a:effectLst>
              </a:rPr>
              <a:t>化学反应速率</a:t>
            </a:r>
            <a:endParaRPr lang="zh-CN" altLang="en-US" baseline="30000" dirty="0"/>
          </a:p>
          <a:p>
            <a:pPr marL="457200" indent="-457200" algn="l">
              <a:lnSpc>
                <a:spcPct val="130000"/>
              </a:lnSpc>
              <a:buClr>
                <a:srgbClr val="FF00FF"/>
              </a:buClr>
              <a:buFont typeface="Wingdings" pitchFamily="2" charset="2"/>
              <a:buChar char="v"/>
            </a:pPr>
            <a:r>
              <a:rPr lang="zh-CN" altLang="en-US" sz="2800" dirty="0">
                <a:solidFill>
                  <a:srgbClr val="C00000"/>
                </a:solidFill>
              </a:rPr>
              <a:t>反应速率的概念；</a:t>
            </a:r>
            <a:r>
              <a:rPr lang="zh-CN" altLang="en-US" sz="2800" dirty="0">
                <a:solidFill>
                  <a:srgbClr val="0000FF"/>
                </a:solidFill>
              </a:rPr>
              <a:t>恒温恒容下反应速率</a:t>
            </a:r>
            <a:endParaRPr lang="zh-CN" altLang="en-US" sz="2800" dirty="0">
              <a:solidFill>
                <a:schemeClr val="folHlink"/>
              </a:solidFill>
            </a:endParaRPr>
          </a:p>
          <a:p>
            <a:pPr marL="457200" indent="-457200" algn="l">
              <a:lnSpc>
                <a:spcPct val="130000"/>
              </a:lnSpc>
              <a:buClr>
                <a:srgbClr val="FF00FF"/>
              </a:buClr>
              <a:buFont typeface="Wingdings" pitchFamily="2" charset="2"/>
              <a:buChar char="v"/>
            </a:pPr>
            <a:r>
              <a:rPr lang="zh-CN" altLang="en-US" sz="2800" dirty="0">
                <a:solidFill>
                  <a:srgbClr val="C00000"/>
                </a:solidFill>
              </a:rPr>
              <a:t>影响化学反应速率的因素</a:t>
            </a:r>
          </a:p>
          <a:p>
            <a:pPr marL="457200" indent="-457200" algn="l">
              <a:lnSpc>
                <a:spcPct val="130000"/>
              </a:lnSpc>
              <a:buFontTx/>
              <a:buChar char="•"/>
            </a:pPr>
            <a:r>
              <a:rPr lang="zh-CN" altLang="en-US" sz="2800" dirty="0">
                <a:solidFill>
                  <a:srgbClr val="0000FF"/>
                </a:solidFill>
              </a:rPr>
              <a:t>浓度的影响和反应级数</a:t>
            </a:r>
          </a:p>
          <a:p>
            <a:pPr marL="457200" indent="-457200" algn="l">
              <a:lnSpc>
                <a:spcPct val="130000"/>
              </a:lnSpc>
              <a:buFontTx/>
              <a:buChar char="•"/>
            </a:pPr>
            <a:r>
              <a:rPr lang="zh-CN" altLang="en-US" sz="2800" dirty="0">
                <a:solidFill>
                  <a:srgbClr val="0000FF"/>
                </a:solidFill>
              </a:rPr>
              <a:t>温度的影响和阿仑尼乌斯方程</a:t>
            </a:r>
            <a:endParaRPr lang="zh-CN" altLang="en-US" sz="2800" dirty="0"/>
          </a:p>
          <a:p>
            <a:pPr marL="457200" indent="-457200" algn="l">
              <a:lnSpc>
                <a:spcPct val="130000"/>
              </a:lnSpc>
              <a:buFontTx/>
              <a:buChar char="•"/>
            </a:pPr>
            <a:r>
              <a:rPr lang="zh-CN" altLang="en-US" sz="2800" dirty="0">
                <a:solidFill>
                  <a:srgbClr val="0000FF"/>
                </a:solidFill>
              </a:rPr>
              <a:t>反应的活化能和催化剂</a:t>
            </a:r>
          </a:p>
          <a:p>
            <a:pPr marL="457200" indent="-457200" algn="l">
              <a:lnSpc>
                <a:spcPct val="130000"/>
              </a:lnSpc>
              <a:buFontTx/>
              <a:buChar char="•"/>
            </a:pPr>
            <a:r>
              <a:rPr lang="zh-CN" altLang="en-US" sz="2800" dirty="0">
                <a:solidFill>
                  <a:srgbClr val="0000FF"/>
                </a:solidFill>
              </a:rPr>
              <a:t>反应分子间的接触</a:t>
            </a:r>
          </a:p>
          <a:p>
            <a:pPr marL="457200" indent="-457200" algn="l">
              <a:lnSpc>
                <a:spcPct val="130000"/>
              </a:lnSpc>
              <a:buFontTx/>
              <a:buChar char="•"/>
            </a:pPr>
            <a:r>
              <a:rPr lang="zh-CN" altLang="en-US" sz="2800" dirty="0">
                <a:solidFill>
                  <a:srgbClr val="0000FF"/>
                </a:solidFill>
              </a:rPr>
              <a:t>扩散作用、吸附或脱附作用</a:t>
            </a:r>
          </a:p>
        </p:txBody>
      </p:sp>
      <p:sp>
        <p:nvSpPr>
          <p:cNvPr id="903171" name="Text Box 3"/>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903172" name="Rectangle 4"/>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3173"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AC51AD13-0A26-4319-9285-C38C06F3DE83}"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91C096B4-5AC9-4780-B3FF-3537167888EA}" type="slidenum">
              <a:rPr lang="en-US" altLang="zh-CN"/>
              <a:pPr/>
              <a:t>234</a:t>
            </a:fld>
            <a:endParaRPr lang="en-US" altLang="zh-CN"/>
          </a:p>
        </p:txBody>
      </p:sp>
      <p:sp>
        <p:nvSpPr>
          <p:cNvPr id="904194" name="Text Box 2"/>
          <p:cNvSpPr txBox="1">
            <a:spLocks noChangeArrowheads="1"/>
          </p:cNvSpPr>
          <p:nvPr/>
        </p:nvSpPr>
        <p:spPr bwMode="auto">
          <a:xfrm>
            <a:off x="755650" y="1341438"/>
            <a:ext cx="8208963" cy="4733604"/>
          </a:xfrm>
          <a:prstGeom prst="rect">
            <a:avLst/>
          </a:prstGeom>
          <a:noFill/>
          <a:ln w="9525">
            <a:noFill/>
            <a:miter lim="800000"/>
            <a:headEnd/>
            <a:tailEnd/>
          </a:ln>
        </p:spPr>
        <p:txBody>
          <a:bodyPr>
            <a:spAutoFit/>
          </a:bodyPr>
          <a:lstStyle/>
          <a:p>
            <a:pPr marL="457200" indent="-457200" algn="l">
              <a:lnSpc>
                <a:spcPct val="130000"/>
              </a:lnSpc>
              <a:buClr>
                <a:srgbClr val="FF00FF"/>
              </a:buClr>
              <a:buFont typeface="Wingdings" pitchFamily="2" charset="2"/>
              <a:buNone/>
            </a:pPr>
            <a:r>
              <a:rPr lang="zh-CN" altLang="en-US" dirty="0">
                <a:solidFill>
                  <a:srgbClr val="FF00FF"/>
                </a:solidFill>
                <a:effectLst>
                  <a:outerShdw blurRad="38100" dist="38100" dir="2700000" algn="tl">
                    <a:srgbClr val="C0C0C0"/>
                  </a:outerShdw>
                </a:effectLst>
              </a:rPr>
              <a:t>影响化学反应速率的因素</a:t>
            </a:r>
          </a:p>
          <a:p>
            <a:pPr marL="457200" indent="-457200" algn="l">
              <a:lnSpc>
                <a:spcPct val="130000"/>
              </a:lnSpc>
              <a:buClr>
                <a:srgbClr val="FF00FF"/>
              </a:buClr>
              <a:buFont typeface="Wingdings" pitchFamily="2" charset="2"/>
              <a:buChar char="v"/>
            </a:pPr>
            <a:r>
              <a:rPr lang="zh-CN" altLang="en-US" sz="2800" dirty="0">
                <a:solidFill>
                  <a:srgbClr val="C00000"/>
                </a:solidFill>
              </a:rPr>
              <a:t>浓度的影响和反应级数</a:t>
            </a:r>
          </a:p>
          <a:p>
            <a:pPr marL="457200" indent="-457200" algn="l">
              <a:lnSpc>
                <a:spcPct val="130000"/>
              </a:lnSpc>
              <a:buFontTx/>
              <a:buChar char="•"/>
            </a:pPr>
            <a:r>
              <a:rPr lang="zh-CN" altLang="en-US" sz="2800" dirty="0">
                <a:solidFill>
                  <a:srgbClr val="C00000"/>
                </a:solidFill>
              </a:rPr>
              <a:t>基元反应</a:t>
            </a:r>
            <a:r>
              <a:rPr lang="zh-CN" altLang="en-US" sz="2800" dirty="0">
                <a:solidFill>
                  <a:schemeClr val="hlink"/>
                </a:solidFill>
              </a:rPr>
              <a:t>、复合反应的概念；</a:t>
            </a:r>
          </a:p>
          <a:p>
            <a:pPr marL="457200" indent="-457200" algn="l">
              <a:lnSpc>
                <a:spcPct val="130000"/>
              </a:lnSpc>
              <a:buFontTx/>
              <a:buChar char="•"/>
            </a:pPr>
            <a:r>
              <a:rPr lang="zh-CN" altLang="en-US" sz="2800" dirty="0">
                <a:solidFill>
                  <a:srgbClr val="C00000"/>
                </a:solidFill>
              </a:rPr>
              <a:t>质量作用定律</a:t>
            </a:r>
            <a:r>
              <a:rPr lang="zh-CN" altLang="en-US" sz="2800" dirty="0">
                <a:solidFill>
                  <a:schemeClr val="hlink"/>
                </a:solidFill>
              </a:rPr>
              <a:t>： 基元反应的反应速率与反应物浓度（以方程式中化学计量数的绝对值为指数）的乘积成正比。</a:t>
            </a:r>
          </a:p>
          <a:p>
            <a:pPr marL="457200" indent="-457200" algn="l">
              <a:lnSpc>
                <a:spcPct val="130000"/>
              </a:lnSpc>
              <a:buFontTx/>
              <a:buChar char="•"/>
            </a:pPr>
            <a:r>
              <a:rPr lang="zh-CN" altLang="en-US" sz="2800" dirty="0">
                <a:solidFill>
                  <a:schemeClr val="hlink"/>
                </a:solidFill>
              </a:rPr>
              <a:t>反应速率方程（对于复合反应</a:t>
            </a:r>
            <a:r>
              <a:rPr lang="en-US" altLang="zh-CN" sz="2800" dirty="0">
                <a:solidFill>
                  <a:schemeClr val="hlink"/>
                </a:solidFill>
              </a:rPr>
              <a:t>)</a:t>
            </a:r>
            <a:r>
              <a:rPr lang="zh-CN" altLang="en-US" sz="2800" dirty="0">
                <a:solidFill>
                  <a:schemeClr val="hlink"/>
                </a:solidFill>
              </a:rPr>
              <a:t>必须由实验来确定。</a:t>
            </a:r>
            <a:r>
              <a:rPr lang="zh-CN" altLang="en-US" sz="2800" dirty="0">
                <a:solidFill>
                  <a:srgbClr val="C00000"/>
                </a:solidFill>
              </a:rPr>
              <a:t>速率系数</a:t>
            </a:r>
            <a:r>
              <a:rPr lang="zh-CN" altLang="en-US" sz="2800" dirty="0">
                <a:solidFill>
                  <a:schemeClr val="hlink"/>
                </a:solidFill>
              </a:rPr>
              <a:t>为</a:t>
            </a:r>
            <a:r>
              <a:rPr lang="en-US" altLang="zh-CN" sz="2800" i="1" dirty="0">
                <a:solidFill>
                  <a:schemeClr val="hlink"/>
                </a:solidFill>
              </a:rPr>
              <a:t>k</a:t>
            </a:r>
            <a:r>
              <a:rPr lang="zh-CN" altLang="en-US" sz="2800" dirty="0">
                <a:solidFill>
                  <a:schemeClr val="hlink"/>
                </a:solidFill>
              </a:rPr>
              <a:t>，</a:t>
            </a:r>
            <a:r>
              <a:rPr lang="zh-CN" altLang="en-US" sz="2800" dirty="0">
                <a:solidFill>
                  <a:srgbClr val="C00000"/>
                </a:solidFill>
              </a:rPr>
              <a:t>反应级数</a:t>
            </a:r>
            <a:r>
              <a:rPr lang="en-US" altLang="zh-CN" sz="2800" i="1" dirty="0">
                <a:solidFill>
                  <a:schemeClr val="hlink"/>
                </a:solidFill>
              </a:rPr>
              <a:t>α</a:t>
            </a:r>
            <a:r>
              <a:rPr lang="zh-CN" altLang="en-US" sz="2800" dirty="0">
                <a:solidFill>
                  <a:schemeClr val="hlink"/>
                </a:solidFill>
              </a:rPr>
              <a:t>、</a:t>
            </a:r>
            <a:r>
              <a:rPr lang="en-US" altLang="zh-CN" sz="2800" i="1" dirty="0">
                <a:solidFill>
                  <a:schemeClr val="hlink"/>
                </a:solidFill>
              </a:rPr>
              <a:t>β</a:t>
            </a:r>
            <a:r>
              <a:rPr lang="zh-CN" altLang="en-US" sz="2800" dirty="0">
                <a:solidFill>
                  <a:schemeClr val="hlink"/>
                </a:solidFill>
              </a:rPr>
              <a:t>；</a:t>
            </a:r>
          </a:p>
        </p:txBody>
      </p:sp>
      <p:sp>
        <p:nvSpPr>
          <p:cNvPr id="904195" name="Text Box 3"/>
          <p:cNvSpPr txBox="1">
            <a:spLocks noChangeArrowheads="1"/>
          </p:cNvSpPr>
          <p:nvPr/>
        </p:nvSpPr>
        <p:spPr bwMode="auto">
          <a:xfrm>
            <a:off x="688975" y="328613"/>
            <a:ext cx="8131175" cy="646331"/>
          </a:xfrm>
          <a:prstGeom prst="rect">
            <a:avLst/>
          </a:prstGeom>
          <a:noFill/>
          <a:ln w="9525">
            <a:noFill/>
            <a:miter lim="800000"/>
            <a:headEnd/>
            <a:tailEnd/>
          </a:ln>
        </p:spPr>
        <p:txBody>
          <a:bodyPr>
            <a:spAutoFit/>
          </a:bodyPr>
          <a:lstStyle/>
          <a:p>
            <a:pPr algn="l">
              <a:spcBef>
                <a:spcPct val="50000"/>
              </a:spcBef>
            </a:pPr>
            <a:r>
              <a:rPr lang="en-US" altLang="zh-CN" dirty="0">
                <a:solidFill>
                  <a:srgbClr val="339933"/>
                </a:solidFill>
                <a:latin typeface="Wingdings" pitchFamily="2" charset="2"/>
                <a:ea typeface=""/>
                <a:cs typeface=""/>
              </a:rPr>
              <a:t>&amp;</a:t>
            </a:r>
            <a:r>
              <a:rPr lang="zh-CN" altLang="en-US" dirty="0">
                <a:solidFill>
                  <a:srgbClr val="C00000"/>
                </a:solidFill>
                <a:ea typeface="隶书" pitchFamily="49" charset="-122"/>
              </a:rPr>
              <a:t>小 结</a:t>
            </a:r>
            <a:r>
              <a:rPr lang="zh-CN" altLang="en-US" b="1" dirty="0">
                <a:solidFill>
                  <a:srgbClr val="333333"/>
                </a:solidFill>
                <a:ea typeface=""/>
                <a:cs typeface=""/>
              </a:rPr>
              <a:t>　</a:t>
            </a:r>
            <a:endParaRPr lang="zh-CN" altLang="en-US" sz="2800" dirty="0">
              <a:solidFill>
                <a:srgbClr val="0000FF"/>
              </a:solidFill>
            </a:endParaRPr>
          </a:p>
        </p:txBody>
      </p:sp>
      <p:sp>
        <p:nvSpPr>
          <p:cNvPr id="904196" name="Rectangle 4"/>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4197"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49284148-6735-4EDB-9CB5-F708D72F7D53}"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0A3467B8-ABD0-4500-BEB0-45CCF0735F07}" type="slidenum">
              <a:rPr lang="en-US" altLang="zh-CN"/>
              <a:pPr/>
              <a:t>235</a:t>
            </a:fld>
            <a:endParaRPr lang="en-US" altLang="zh-CN"/>
          </a:p>
        </p:txBody>
      </p:sp>
      <p:sp>
        <p:nvSpPr>
          <p:cNvPr id="905218" name="Text Box 2"/>
          <p:cNvSpPr txBox="1">
            <a:spLocks noChangeArrowheads="1"/>
          </p:cNvSpPr>
          <p:nvPr/>
        </p:nvSpPr>
        <p:spPr bwMode="auto">
          <a:xfrm>
            <a:off x="758825" y="1265238"/>
            <a:ext cx="7413625" cy="4007251"/>
          </a:xfrm>
          <a:prstGeom prst="rect">
            <a:avLst/>
          </a:prstGeom>
          <a:noFill/>
          <a:ln w="9525">
            <a:noFill/>
            <a:miter lim="800000"/>
            <a:headEnd/>
            <a:tailEnd/>
          </a:ln>
        </p:spPr>
        <p:txBody>
          <a:bodyPr>
            <a:spAutoFit/>
          </a:bodyPr>
          <a:lstStyle/>
          <a:p>
            <a:pPr marL="457200" indent="-457200" algn="l">
              <a:lnSpc>
                <a:spcPct val="120000"/>
              </a:lnSpc>
              <a:buClr>
                <a:srgbClr val="FF00FF"/>
              </a:buClr>
              <a:buFont typeface="Wingdings" pitchFamily="2" charset="2"/>
              <a:buNone/>
            </a:pPr>
            <a:r>
              <a:rPr lang="zh-CN" altLang="en-US" dirty="0">
                <a:solidFill>
                  <a:srgbClr val="FF00FF"/>
                </a:solidFill>
                <a:effectLst>
                  <a:outerShdw blurRad="38100" dist="38100" dir="2700000" algn="tl">
                    <a:srgbClr val="C0C0C0"/>
                  </a:outerShdw>
                </a:effectLst>
              </a:rPr>
              <a:t>影响化学反应速率的因素</a:t>
            </a:r>
          </a:p>
          <a:p>
            <a:pPr marL="457200" indent="-457200" algn="l">
              <a:lnSpc>
                <a:spcPct val="120000"/>
              </a:lnSpc>
              <a:buClr>
                <a:srgbClr val="FF00FF"/>
              </a:buClr>
              <a:buFont typeface="Wingdings" pitchFamily="2" charset="2"/>
              <a:buChar char="v"/>
            </a:pPr>
            <a:r>
              <a:rPr lang="zh-CN" altLang="en-US" sz="2800" dirty="0">
                <a:solidFill>
                  <a:srgbClr val="003399"/>
                </a:solidFill>
              </a:rPr>
              <a:t>温度的影响和阿仑尼乌斯方程</a:t>
            </a:r>
          </a:p>
          <a:p>
            <a:pPr marL="457200" indent="-457200" algn="l">
              <a:lnSpc>
                <a:spcPct val="120000"/>
              </a:lnSpc>
            </a:pPr>
            <a:r>
              <a:rPr lang="en-US" altLang="zh-CN" sz="2800" dirty="0">
                <a:solidFill>
                  <a:srgbClr val="003399"/>
                </a:solidFill>
              </a:rPr>
              <a:t>Arrhenius</a:t>
            </a:r>
            <a:r>
              <a:rPr lang="zh-CN" altLang="en-US" sz="2800" dirty="0">
                <a:solidFill>
                  <a:srgbClr val="003399"/>
                </a:solidFill>
              </a:rPr>
              <a:t>方程式及其各项的物理意义及应用</a:t>
            </a:r>
          </a:p>
          <a:p>
            <a:pPr marL="457200" indent="-457200" algn="l">
              <a:lnSpc>
                <a:spcPct val="120000"/>
              </a:lnSpc>
            </a:pPr>
            <a:endParaRPr lang="zh-CN" altLang="en-US" sz="2400" dirty="0">
              <a:solidFill>
                <a:schemeClr val="hlink"/>
              </a:solidFill>
            </a:endParaRPr>
          </a:p>
          <a:p>
            <a:pPr marL="457200" indent="-457200" algn="l">
              <a:lnSpc>
                <a:spcPct val="120000"/>
              </a:lnSpc>
            </a:pPr>
            <a:endParaRPr lang="zh-CN" altLang="en-US" sz="2400" dirty="0">
              <a:solidFill>
                <a:schemeClr val="hlink"/>
              </a:solidFill>
            </a:endParaRPr>
          </a:p>
          <a:p>
            <a:pPr marL="457200" indent="-457200" algn="l">
              <a:lnSpc>
                <a:spcPct val="120000"/>
              </a:lnSpc>
            </a:pPr>
            <a:endParaRPr lang="zh-CN" altLang="en-US" sz="2400" dirty="0">
              <a:solidFill>
                <a:schemeClr val="hlink"/>
              </a:solidFill>
            </a:endParaRPr>
          </a:p>
          <a:p>
            <a:pPr marL="457200" indent="-457200" algn="l">
              <a:lnSpc>
                <a:spcPct val="120000"/>
              </a:lnSpc>
            </a:pPr>
            <a:endParaRPr lang="zh-CN" altLang="en-US" sz="2400" dirty="0">
              <a:solidFill>
                <a:schemeClr val="hlink"/>
              </a:solidFill>
            </a:endParaRPr>
          </a:p>
          <a:p>
            <a:pPr marL="457200" indent="-457200" algn="l">
              <a:lnSpc>
                <a:spcPct val="120000"/>
              </a:lnSpc>
            </a:pPr>
            <a:endParaRPr lang="en-US" altLang="zh-CN" sz="2400" dirty="0">
              <a:solidFill>
                <a:schemeClr val="hlink"/>
              </a:solidFill>
            </a:endParaRPr>
          </a:p>
        </p:txBody>
      </p:sp>
      <p:graphicFrame>
        <p:nvGraphicFramePr>
          <p:cNvPr id="905219" name="Object 3"/>
          <p:cNvGraphicFramePr>
            <a:graphicFrameLocks noChangeAspect="1"/>
          </p:cNvGraphicFramePr>
          <p:nvPr/>
        </p:nvGraphicFramePr>
        <p:xfrm>
          <a:off x="1042988" y="2924175"/>
          <a:ext cx="5184775" cy="3079750"/>
        </p:xfrm>
        <a:graphic>
          <a:graphicData uri="http://schemas.openxmlformats.org/presentationml/2006/ole">
            <p:oleObj spid="_x0000_s482306" name="Equation" r:id="rId3" imgW="2095200" imgH="1244520" progId="Equation.DSMT4">
              <p:embed/>
            </p:oleObj>
          </a:graphicData>
        </a:graphic>
      </p:graphicFrame>
      <p:sp>
        <p:nvSpPr>
          <p:cNvPr id="905220" name="Text Box 4"/>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905221" name="Rectangle 5"/>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5222" name="Picture 6"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1DC35EC4-A82F-41F7-BB21-BFB625DD3BBF}"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0E7E3FFE-542A-4D25-999F-D9CFAF16BF58}" type="slidenum">
              <a:rPr lang="en-US" altLang="zh-CN"/>
              <a:pPr/>
              <a:t>236</a:t>
            </a:fld>
            <a:endParaRPr lang="en-US" altLang="zh-CN"/>
          </a:p>
        </p:txBody>
      </p:sp>
      <p:sp>
        <p:nvSpPr>
          <p:cNvPr id="906242" name="Text Box 2"/>
          <p:cNvSpPr txBox="1">
            <a:spLocks noChangeArrowheads="1"/>
          </p:cNvSpPr>
          <p:nvPr/>
        </p:nvSpPr>
        <p:spPr bwMode="auto">
          <a:xfrm>
            <a:off x="755650" y="1125538"/>
            <a:ext cx="8208963" cy="5410712"/>
          </a:xfrm>
          <a:prstGeom prst="rect">
            <a:avLst/>
          </a:prstGeom>
          <a:noFill/>
          <a:ln w="9525">
            <a:noFill/>
            <a:miter lim="800000"/>
            <a:headEnd/>
            <a:tailEnd/>
          </a:ln>
        </p:spPr>
        <p:txBody>
          <a:bodyPr>
            <a:spAutoFit/>
          </a:bodyPr>
          <a:lstStyle/>
          <a:p>
            <a:pPr marL="457200" indent="-457200" algn="l">
              <a:lnSpc>
                <a:spcPct val="120000"/>
              </a:lnSpc>
              <a:buClr>
                <a:srgbClr val="FF00FF"/>
              </a:buClr>
              <a:buFont typeface="Wingdings" pitchFamily="2" charset="2"/>
              <a:buNone/>
            </a:pPr>
            <a:r>
              <a:rPr lang="zh-CN" altLang="en-US" dirty="0">
                <a:solidFill>
                  <a:srgbClr val="FF00FF"/>
                </a:solidFill>
                <a:effectLst>
                  <a:outerShdw blurRad="38100" dist="38100" dir="2700000" algn="tl">
                    <a:srgbClr val="C0C0C0"/>
                  </a:outerShdw>
                </a:effectLst>
              </a:rPr>
              <a:t>影响化学反应速率的因素</a:t>
            </a:r>
          </a:p>
          <a:p>
            <a:pPr marL="457200" indent="-457200" algn="l">
              <a:lnSpc>
                <a:spcPct val="120000"/>
              </a:lnSpc>
              <a:buClr>
                <a:srgbClr val="FF00FF"/>
              </a:buClr>
              <a:buFont typeface="Wingdings" pitchFamily="2" charset="2"/>
              <a:buChar char="v"/>
            </a:pPr>
            <a:r>
              <a:rPr lang="zh-CN" altLang="en-US" sz="2800" dirty="0">
                <a:solidFill>
                  <a:srgbClr val="C00000"/>
                </a:solidFill>
              </a:rPr>
              <a:t>反应的活化能和催化剂</a:t>
            </a:r>
          </a:p>
          <a:p>
            <a:pPr marL="457200" indent="-457200" algn="l">
              <a:lnSpc>
                <a:spcPct val="120000"/>
              </a:lnSpc>
              <a:buFontTx/>
              <a:buChar char="•"/>
            </a:pPr>
            <a:r>
              <a:rPr lang="zh-CN" altLang="en-US" sz="2800" dirty="0">
                <a:solidFill>
                  <a:srgbClr val="0000FF"/>
                </a:solidFill>
              </a:rPr>
              <a:t>碰撞理论、活化络合物理论；</a:t>
            </a:r>
          </a:p>
          <a:p>
            <a:pPr marL="457200" indent="-457200" algn="l">
              <a:lnSpc>
                <a:spcPct val="120000"/>
              </a:lnSpc>
              <a:buFontTx/>
              <a:buChar char="•"/>
            </a:pPr>
            <a:r>
              <a:rPr lang="zh-CN" altLang="en-US" sz="2800" dirty="0">
                <a:solidFill>
                  <a:srgbClr val="0000FF"/>
                </a:solidFill>
              </a:rPr>
              <a:t>活化能，活化分子、活化分子百分数的概念；</a:t>
            </a:r>
          </a:p>
          <a:p>
            <a:pPr marL="457200" indent="-457200" algn="l">
              <a:lnSpc>
                <a:spcPct val="120000"/>
              </a:lnSpc>
              <a:buFontTx/>
              <a:buChar char="•"/>
            </a:pPr>
            <a:r>
              <a:rPr lang="zh-CN" altLang="en-US" sz="2800" dirty="0">
                <a:solidFill>
                  <a:srgbClr val="0000FF"/>
                </a:solidFill>
              </a:rPr>
              <a:t>应用这些概念简单说明浓度、温度、催化剂等对反应速率的影响。</a:t>
            </a:r>
          </a:p>
          <a:p>
            <a:pPr marL="457200" indent="-457200" algn="l">
              <a:lnSpc>
                <a:spcPct val="120000"/>
              </a:lnSpc>
              <a:buFontTx/>
              <a:buChar char="•"/>
            </a:pPr>
            <a:r>
              <a:rPr lang="zh-CN" altLang="en-US" sz="2800" dirty="0">
                <a:solidFill>
                  <a:srgbClr val="C00000"/>
                </a:solidFill>
              </a:rPr>
              <a:t>活化分子总数＝活化分子分数</a:t>
            </a:r>
            <a:r>
              <a:rPr lang="zh-CN" altLang="en-US" sz="2800" dirty="0">
                <a:solidFill>
                  <a:srgbClr val="C00000"/>
                </a:solidFill>
                <a:sym typeface="Symbol" pitchFamily="18" charset="2"/>
              </a:rPr>
              <a:t></a:t>
            </a:r>
            <a:r>
              <a:rPr lang="zh-CN" altLang="en-US" sz="2800" dirty="0">
                <a:solidFill>
                  <a:srgbClr val="C00000"/>
                </a:solidFill>
              </a:rPr>
              <a:t>分子总数</a:t>
            </a:r>
          </a:p>
          <a:p>
            <a:pPr marL="914400" lvl="1" indent="-457200" algn="l">
              <a:lnSpc>
                <a:spcPct val="120000"/>
              </a:lnSpc>
            </a:pPr>
            <a:r>
              <a:rPr lang="zh-CN" altLang="en-US" sz="2800" dirty="0">
                <a:solidFill>
                  <a:srgbClr val="003399"/>
                </a:solidFill>
              </a:rPr>
              <a:t>增大浓度</a:t>
            </a:r>
            <a:r>
              <a:rPr lang="en-US" altLang="zh-CN" sz="2800" dirty="0">
                <a:solidFill>
                  <a:srgbClr val="003399"/>
                </a:solidFill>
              </a:rPr>
              <a:t>(</a:t>
            </a:r>
            <a:r>
              <a:rPr lang="zh-CN" altLang="en-US" sz="2800" dirty="0">
                <a:solidFill>
                  <a:srgbClr val="003399"/>
                </a:solidFill>
              </a:rPr>
              <a:t>或气体压力</a:t>
            </a:r>
            <a:r>
              <a:rPr lang="en-US" altLang="zh-CN" sz="2800" dirty="0">
                <a:solidFill>
                  <a:srgbClr val="003399"/>
                </a:solidFill>
              </a:rPr>
              <a:t>)</a:t>
            </a:r>
            <a:r>
              <a:rPr lang="zh-CN" altLang="en-US" sz="2800" dirty="0">
                <a:solidFill>
                  <a:srgbClr val="003399"/>
                </a:solidFill>
              </a:rPr>
              <a:t>：增加活化分子总数</a:t>
            </a:r>
          </a:p>
          <a:p>
            <a:pPr marL="914400" lvl="1" indent="-457200" algn="l">
              <a:lnSpc>
                <a:spcPct val="120000"/>
              </a:lnSpc>
            </a:pPr>
            <a:r>
              <a:rPr lang="zh-CN" altLang="en-US" sz="2800" dirty="0">
                <a:solidFill>
                  <a:srgbClr val="003399"/>
                </a:solidFill>
              </a:rPr>
              <a:t>升高温度：增加活化分子分数</a:t>
            </a:r>
          </a:p>
          <a:p>
            <a:pPr marL="914400" lvl="1" indent="-457200" algn="l">
              <a:lnSpc>
                <a:spcPct val="120000"/>
              </a:lnSpc>
            </a:pPr>
            <a:r>
              <a:rPr lang="zh-CN" altLang="en-US" sz="2800" dirty="0">
                <a:solidFill>
                  <a:srgbClr val="003399"/>
                </a:solidFill>
              </a:rPr>
              <a:t>降低活化能：增加活化分子分数</a:t>
            </a:r>
          </a:p>
        </p:txBody>
      </p:sp>
      <p:sp>
        <p:nvSpPr>
          <p:cNvPr id="906243" name="Text Box 3"/>
          <p:cNvSpPr txBox="1">
            <a:spLocks noChangeArrowheads="1"/>
          </p:cNvSpPr>
          <p:nvPr/>
        </p:nvSpPr>
        <p:spPr bwMode="auto">
          <a:xfrm>
            <a:off x="688975" y="328613"/>
            <a:ext cx="8131175" cy="579437"/>
          </a:xfrm>
          <a:prstGeom prst="rect">
            <a:avLst/>
          </a:prstGeom>
          <a:noFill/>
          <a:ln w="9525">
            <a:noFill/>
            <a:miter lim="800000"/>
            <a:headEnd/>
            <a:tailEnd/>
          </a:ln>
        </p:spPr>
        <p:txBody>
          <a:bodyPr>
            <a:spAutoFit/>
          </a:bodyPr>
          <a:lstStyle/>
          <a:p>
            <a:pPr algn="l">
              <a:spcBef>
                <a:spcPct val="50000"/>
              </a:spcBef>
            </a:pPr>
            <a:r>
              <a:rPr lang="en-US" altLang="zh-CN">
                <a:solidFill>
                  <a:srgbClr val="339933"/>
                </a:solidFill>
                <a:latin typeface="Wingdings" pitchFamily="2" charset="2"/>
                <a:ea typeface=""/>
                <a:cs typeface=""/>
              </a:rPr>
              <a:t>&amp;</a:t>
            </a:r>
            <a:r>
              <a:rPr lang="zh-CN" altLang="en-US">
                <a:solidFill>
                  <a:schemeClr val="folHlink"/>
                </a:solidFill>
                <a:ea typeface="隶书" pitchFamily="49" charset="-122"/>
              </a:rPr>
              <a:t>小 结</a:t>
            </a:r>
            <a:r>
              <a:rPr lang="zh-CN" altLang="en-US" b="1">
                <a:solidFill>
                  <a:srgbClr val="333333"/>
                </a:solidFill>
                <a:ea typeface=""/>
                <a:cs typeface=""/>
              </a:rPr>
              <a:t>　</a:t>
            </a:r>
            <a:endParaRPr lang="zh-CN" altLang="en-US" sz="2800">
              <a:solidFill>
                <a:srgbClr val="0000FF"/>
              </a:solidFill>
            </a:endParaRPr>
          </a:p>
        </p:txBody>
      </p:sp>
      <p:sp>
        <p:nvSpPr>
          <p:cNvPr id="906244" name="Rectangle 4"/>
          <p:cNvSpPr>
            <a:spLocks noChangeArrowheads="1"/>
          </p:cNvSpPr>
          <p:nvPr/>
        </p:nvSpPr>
        <p:spPr bwMode="auto">
          <a:xfrm>
            <a:off x="827088" y="228600"/>
            <a:ext cx="7777162" cy="701675"/>
          </a:xfrm>
          <a:prstGeom prst="rect">
            <a:avLst/>
          </a:prstGeom>
          <a:noFill/>
          <a:ln w="9525">
            <a:noFill/>
            <a:miter lim="800000"/>
            <a:headEnd/>
            <a:tailEnd/>
          </a:ln>
          <a:effectLst/>
        </p:spPr>
        <p:txBody>
          <a:bodyPr>
            <a:spAutoFit/>
          </a:bodyPr>
          <a:lstStyle/>
          <a:p>
            <a:pPr algn="r"/>
            <a:r>
              <a:rPr lang="zh-CN" altLang="en-US" sz="4000" b="1">
                <a:solidFill>
                  <a:srgbClr val="FF3300"/>
                </a:solidFill>
                <a:effectLst>
                  <a:outerShdw blurRad="38100" dist="38100" dir="2700000" algn="tl">
                    <a:srgbClr val="C0C0C0"/>
                  </a:outerShdw>
                </a:effectLst>
              </a:rPr>
              <a:t>第</a:t>
            </a:r>
            <a:r>
              <a:rPr lang="en-US" altLang="zh-CN" sz="4000" b="1">
                <a:solidFill>
                  <a:srgbClr val="FF3300"/>
                </a:solidFill>
                <a:effectLst>
                  <a:outerShdw blurRad="38100" dist="38100" dir="2700000" algn="tl">
                    <a:srgbClr val="C0C0C0"/>
                  </a:outerShdw>
                </a:effectLst>
              </a:rPr>
              <a:t>1</a:t>
            </a:r>
            <a:r>
              <a:rPr lang="zh-CN" altLang="en-US" sz="4000" b="1">
                <a:solidFill>
                  <a:srgbClr val="FF3300"/>
                </a:solidFill>
                <a:effectLst>
                  <a:outerShdw blurRad="38100" dist="38100" dir="2700000" algn="tl">
                    <a:srgbClr val="C0C0C0"/>
                  </a:outerShdw>
                </a:effectLst>
              </a:rPr>
              <a:t>章  化学反应基本规律</a:t>
            </a:r>
          </a:p>
        </p:txBody>
      </p:sp>
      <p:pic>
        <p:nvPicPr>
          <p:cNvPr id="906245" name="Picture 5"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4"/>
          <p:cNvSpPr>
            <a:spLocks noGrp="1"/>
          </p:cNvSpPr>
          <p:nvPr>
            <p:ph type="dt" sz="half" idx="10"/>
          </p:nvPr>
        </p:nvSpPr>
        <p:spPr/>
        <p:txBody>
          <a:bodyPr/>
          <a:lstStyle/>
          <a:p>
            <a:fld id="{118FB4EC-1C8C-4149-A70B-B719106EEDBB}" type="datetime1">
              <a:rPr lang="zh-CN" altLang="en-US"/>
              <a:pPr/>
              <a:t>2017/11/1</a:t>
            </a:fld>
            <a:endParaRPr lang="en-US" altLang="zh-CN"/>
          </a:p>
        </p:txBody>
      </p:sp>
      <p:sp>
        <p:nvSpPr>
          <p:cNvPr id="12" name="灯片编号占位符 6"/>
          <p:cNvSpPr>
            <a:spLocks noGrp="1"/>
          </p:cNvSpPr>
          <p:nvPr>
            <p:ph type="sldNum" sz="quarter" idx="12"/>
          </p:nvPr>
        </p:nvSpPr>
        <p:spPr/>
        <p:txBody>
          <a:bodyPr/>
          <a:lstStyle/>
          <a:p>
            <a:fld id="{F447CE33-95E1-435A-940D-7023E768E0CD}" type="slidenum">
              <a:rPr lang="en-US" altLang="zh-CN"/>
              <a:pPr/>
              <a:t>237</a:t>
            </a:fld>
            <a:endParaRPr lang="en-US" altLang="zh-CN"/>
          </a:p>
        </p:txBody>
      </p:sp>
      <p:sp>
        <p:nvSpPr>
          <p:cNvPr id="907266" name="Rectangle 2"/>
          <p:cNvSpPr>
            <a:spLocks noGrp="1" noChangeArrowheads="1"/>
          </p:cNvSpPr>
          <p:nvPr>
            <p:ph type="title"/>
          </p:nvPr>
        </p:nvSpPr>
        <p:spPr>
          <a:xfrm>
            <a:off x="685800" y="201613"/>
            <a:ext cx="8229600" cy="706437"/>
          </a:xfrm>
        </p:spPr>
        <p:txBody>
          <a:bodyPr/>
          <a:lstStyle/>
          <a:p>
            <a:r>
              <a:rPr lang="zh-CN" altLang="en-US" sz="3600"/>
              <a:t>哈伯用氮气和氢气制氨</a:t>
            </a:r>
          </a:p>
        </p:txBody>
      </p:sp>
      <p:pic>
        <p:nvPicPr>
          <p:cNvPr id="907267" name="Picture 3" descr="2"/>
          <p:cNvPicPr>
            <a:picLocks noGrp="1" noChangeAspect="1" noChangeArrowheads="1"/>
          </p:cNvPicPr>
          <p:nvPr>
            <p:ph type="clipArt" sz="half" idx="2"/>
          </p:nvPr>
        </p:nvPicPr>
        <p:blipFill>
          <a:blip r:embed="rId3"/>
          <a:srcRect/>
          <a:stretch>
            <a:fillRect/>
          </a:stretch>
        </p:blipFill>
        <p:spPr>
          <a:xfrm>
            <a:off x="4140200" y="1362075"/>
            <a:ext cx="4824413" cy="4803775"/>
          </a:xfrm>
          <a:noFill/>
          <a:ln/>
        </p:spPr>
      </p:pic>
      <p:pic>
        <p:nvPicPr>
          <p:cNvPr id="907268" name="Picture 4" descr="5"/>
          <p:cNvPicPr>
            <a:picLocks noChangeAspect="1" noChangeArrowheads="1" noCrop="1"/>
          </p:cNvPicPr>
          <p:nvPr/>
        </p:nvPicPr>
        <p:blipFill>
          <a:blip r:embed="rId4"/>
          <a:srcRect/>
          <a:stretch>
            <a:fillRect/>
          </a:stretch>
        </p:blipFill>
        <p:spPr bwMode="auto">
          <a:xfrm>
            <a:off x="2339975" y="4903788"/>
            <a:ext cx="685800" cy="685800"/>
          </a:xfrm>
          <a:prstGeom prst="rect">
            <a:avLst/>
          </a:prstGeom>
          <a:noFill/>
        </p:spPr>
      </p:pic>
      <p:sp>
        <p:nvSpPr>
          <p:cNvPr id="907269" name="Rectangle 5"/>
          <p:cNvSpPr>
            <a:spLocks noChangeArrowheads="1"/>
          </p:cNvSpPr>
          <p:nvPr/>
        </p:nvSpPr>
        <p:spPr bwMode="auto">
          <a:xfrm>
            <a:off x="633413" y="1397000"/>
            <a:ext cx="3578225" cy="519113"/>
          </a:xfrm>
          <a:prstGeom prst="rect">
            <a:avLst/>
          </a:prstGeom>
          <a:noFill/>
          <a:ln w="9525" algn="ctr">
            <a:noFill/>
            <a:miter lim="800000"/>
            <a:headEnd/>
            <a:tailEnd/>
          </a:ln>
          <a:effectLst/>
        </p:spPr>
        <p:txBody>
          <a:bodyPr wrap="none">
            <a:spAutoFit/>
          </a:bodyPr>
          <a:lstStyle/>
          <a:p>
            <a:pPr algn="l"/>
            <a:r>
              <a:rPr lang="en-US" altLang="zh-CN" sz="2800">
                <a:solidFill>
                  <a:srgbClr val="0000FF"/>
                </a:solidFill>
              </a:rPr>
              <a:t>N</a:t>
            </a:r>
            <a:r>
              <a:rPr lang="en-US" altLang="zh-CN" sz="2800" baseline="-25000">
                <a:solidFill>
                  <a:srgbClr val="0000FF"/>
                </a:solidFill>
              </a:rPr>
              <a:t>2</a:t>
            </a:r>
            <a:r>
              <a:rPr lang="en-US" altLang="zh-CN" sz="2800">
                <a:solidFill>
                  <a:srgbClr val="0000FF"/>
                </a:solidFill>
              </a:rPr>
              <a:t>(g)+3H</a:t>
            </a:r>
            <a:r>
              <a:rPr lang="en-US" altLang="zh-CN" sz="2800" baseline="-25000">
                <a:solidFill>
                  <a:srgbClr val="0000FF"/>
                </a:solidFill>
              </a:rPr>
              <a:t>2</a:t>
            </a:r>
            <a:r>
              <a:rPr lang="en-US" altLang="zh-CN" sz="2800">
                <a:solidFill>
                  <a:srgbClr val="0000FF"/>
                </a:solidFill>
              </a:rPr>
              <a:t>(g)=2NH</a:t>
            </a:r>
            <a:r>
              <a:rPr lang="en-US" altLang="zh-CN" sz="2800" baseline="-25000">
                <a:solidFill>
                  <a:srgbClr val="0000FF"/>
                </a:solidFill>
              </a:rPr>
              <a:t>3</a:t>
            </a:r>
            <a:r>
              <a:rPr lang="en-US" altLang="zh-CN" sz="2800">
                <a:solidFill>
                  <a:srgbClr val="0000FF"/>
                </a:solidFill>
              </a:rPr>
              <a:t>(g)</a:t>
            </a:r>
          </a:p>
        </p:txBody>
      </p:sp>
      <p:sp>
        <p:nvSpPr>
          <p:cNvPr id="907270" name="Rectangle 6"/>
          <p:cNvSpPr>
            <a:spLocks noChangeArrowheads="1"/>
          </p:cNvSpPr>
          <p:nvPr/>
        </p:nvSpPr>
        <p:spPr bwMode="auto">
          <a:xfrm>
            <a:off x="755650" y="2060575"/>
            <a:ext cx="3095625" cy="2663825"/>
          </a:xfrm>
          <a:prstGeom prst="rect">
            <a:avLst/>
          </a:prstGeom>
          <a:noFill/>
          <a:ln w="9525">
            <a:noFill/>
            <a:miter lim="800000"/>
            <a:headEnd/>
            <a:tailEnd/>
          </a:ln>
        </p:spPr>
        <p:txBody>
          <a:bodyPr/>
          <a:lstStyle/>
          <a:p>
            <a:pPr marL="342900" indent="-342900" algn="l">
              <a:lnSpc>
                <a:spcPct val="140000"/>
              </a:lnSpc>
              <a:spcBef>
                <a:spcPct val="20000"/>
              </a:spcBef>
              <a:buClr>
                <a:srgbClr val="FF00FF"/>
              </a:buClr>
              <a:buFont typeface="Wingdings" pitchFamily="2" charset="2"/>
              <a:buChar char="v"/>
            </a:pPr>
            <a:r>
              <a:rPr lang="zh-CN" altLang="en-US" sz="2800">
                <a:solidFill>
                  <a:srgbClr val="0000FF"/>
                </a:solidFill>
                <a:latin typeface="Arial Narrow" pitchFamily="34" charset="0"/>
              </a:rPr>
              <a:t>生成的</a:t>
            </a:r>
            <a:r>
              <a:rPr lang="en-US" altLang="zh-CN" sz="2800">
                <a:solidFill>
                  <a:srgbClr val="0000FF"/>
                </a:solidFill>
                <a:latin typeface="Arial Narrow" pitchFamily="34" charset="0"/>
              </a:rPr>
              <a:t>NH</a:t>
            </a:r>
            <a:r>
              <a:rPr lang="en-US" altLang="zh-CN" sz="2800" baseline="-25000">
                <a:solidFill>
                  <a:srgbClr val="0000FF"/>
                </a:solidFill>
                <a:latin typeface="Arial Narrow" pitchFamily="34" charset="0"/>
              </a:rPr>
              <a:t>3</a:t>
            </a:r>
            <a:r>
              <a:rPr lang="zh-CN" altLang="en-US" sz="2800">
                <a:solidFill>
                  <a:srgbClr val="0000FF"/>
                </a:solidFill>
                <a:latin typeface="Arial Narrow" pitchFamily="34" charset="0"/>
              </a:rPr>
              <a:t>的百分比随压力的增大而增加；随温度的升高而降低。</a:t>
            </a:r>
          </a:p>
        </p:txBody>
      </p:sp>
      <p:sp>
        <p:nvSpPr>
          <p:cNvPr id="907271" name="AutoShape 7"/>
          <p:cNvSpPr>
            <a:spLocks noChangeArrowheads="1"/>
          </p:cNvSpPr>
          <p:nvPr/>
        </p:nvSpPr>
        <p:spPr bwMode="auto">
          <a:xfrm>
            <a:off x="4211638" y="3141663"/>
            <a:ext cx="215900" cy="2592387"/>
          </a:xfrm>
          <a:prstGeom prst="downArrow">
            <a:avLst>
              <a:gd name="adj1" fmla="val 50000"/>
              <a:gd name="adj2" fmla="val 300184"/>
            </a:avLst>
          </a:prstGeom>
          <a:solidFill>
            <a:srgbClr val="CC99FF"/>
          </a:solidFill>
          <a:ln w="9525" algn="ctr">
            <a:solidFill>
              <a:srgbClr val="FFFF00"/>
            </a:solidFill>
            <a:miter lim="800000"/>
            <a:headEnd/>
            <a:tailEnd/>
          </a:ln>
          <a:effectLst/>
        </p:spPr>
        <p:txBody>
          <a:bodyPr wrap="none" anchor="ctr"/>
          <a:lstStyle/>
          <a:p>
            <a:endParaRPr lang="zh-CN" altLang="en-US"/>
          </a:p>
        </p:txBody>
      </p:sp>
      <p:sp>
        <p:nvSpPr>
          <p:cNvPr id="907272" name="AutoShape 8"/>
          <p:cNvSpPr>
            <a:spLocks noChangeArrowheads="1"/>
          </p:cNvSpPr>
          <p:nvPr/>
        </p:nvSpPr>
        <p:spPr bwMode="auto">
          <a:xfrm>
            <a:off x="5867400" y="1916113"/>
            <a:ext cx="2881313" cy="217487"/>
          </a:xfrm>
          <a:prstGeom prst="rightArrow">
            <a:avLst>
              <a:gd name="adj1" fmla="val 50000"/>
              <a:gd name="adj2" fmla="val 331205"/>
            </a:avLst>
          </a:prstGeom>
          <a:solidFill>
            <a:srgbClr val="CC99FF"/>
          </a:solidFill>
          <a:ln w="9525" algn="ctr">
            <a:solidFill>
              <a:srgbClr val="FFFF00"/>
            </a:solidFill>
            <a:miter lim="800000"/>
            <a:headEnd/>
            <a:tailEnd/>
          </a:ln>
          <a:effectLst/>
        </p:spPr>
        <p:txBody>
          <a:bodyPr wrap="none" anchor="ctr"/>
          <a:lstStyle/>
          <a:p>
            <a:endParaRPr lang="zh-CN" altLang="en-US"/>
          </a:p>
        </p:txBody>
      </p:sp>
      <p:pic>
        <p:nvPicPr>
          <p:cNvPr id="907273" name="Picture 9"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blinds/>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54C4CB-FFB0-4382-BEA9-9EB9FDCF2466}"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FA46A46E-F2CF-47A4-9A81-D27A471523A3}" type="slidenum">
              <a:rPr lang="en-US" altLang="zh-CN"/>
              <a:pPr/>
              <a:t>238</a:t>
            </a:fld>
            <a:endParaRPr lang="en-US" altLang="zh-CN"/>
          </a:p>
        </p:txBody>
      </p:sp>
      <p:sp>
        <p:nvSpPr>
          <p:cNvPr id="909314" name="Text Box 2"/>
          <p:cNvSpPr txBox="1">
            <a:spLocks noChangeArrowheads="1"/>
          </p:cNvSpPr>
          <p:nvPr/>
        </p:nvSpPr>
        <p:spPr bwMode="auto">
          <a:xfrm>
            <a:off x="755650" y="4022725"/>
            <a:ext cx="8137525" cy="2143125"/>
          </a:xfrm>
          <a:prstGeom prst="rect">
            <a:avLst/>
          </a:prstGeom>
          <a:noFill/>
          <a:ln w="9525">
            <a:noFill/>
            <a:miter lim="800000"/>
            <a:headEnd/>
            <a:tailEnd/>
          </a:ln>
          <a:effectLst/>
        </p:spPr>
        <p:txBody>
          <a:bodyPr>
            <a:spAutoFit/>
          </a:bodyPr>
          <a:lstStyle/>
          <a:p>
            <a:pPr algn="l">
              <a:lnSpc>
                <a:spcPct val="120000"/>
              </a:lnSpc>
              <a:buClr>
                <a:srgbClr val="FF00FF"/>
              </a:buClr>
              <a:buFont typeface="Wingdings" pitchFamily="2" charset="2"/>
              <a:buChar char="v"/>
            </a:pPr>
            <a:r>
              <a:rPr lang="zh-CN" altLang="en-US" sz="2800" dirty="0">
                <a:solidFill>
                  <a:srgbClr val="003399"/>
                </a:solidFill>
              </a:rPr>
              <a:t>催化剂使正、逆反应的活化能减小相同的量，同等倍数增大正、逆反应速率系数，但</a:t>
            </a:r>
            <a:r>
              <a:rPr lang="zh-CN" altLang="en-US" sz="2800" dirty="0">
                <a:solidFill>
                  <a:srgbClr val="FF0000"/>
                </a:solidFill>
              </a:rPr>
              <a:t>不能改变标准平衡常数，也不改变反应商</a:t>
            </a:r>
            <a:r>
              <a:rPr lang="zh-CN" altLang="en-US" sz="2800" dirty="0">
                <a:solidFill>
                  <a:schemeClr val="hlink"/>
                </a:solidFill>
              </a:rPr>
              <a:t>。</a:t>
            </a:r>
            <a:r>
              <a:rPr lang="zh-CN" altLang="en-US" sz="2800" dirty="0">
                <a:solidFill>
                  <a:srgbClr val="003399"/>
                </a:solidFill>
              </a:rPr>
              <a:t>催化剂只能缩短反应达到平衡的时间，不能改变平衡组成。</a:t>
            </a:r>
          </a:p>
        </p:txBody>
      </p:sp>
      <p:sp>
        <p:nvSpPr>
          <p:cNvPr id="909315" name="Text Box 3"/>
          <p:cNvSpPr txBox="1">
            <a:spLocks noChangeArrowheads="1"/>
          </p:cNvSpPr>
          <p:nvPr/>
        </p:nvSpPr>
        <p:spPr bwMode="auto">
          <a:xfrm>
            <a:off x="623888" y="1844675"/>
            <a:ext cx="8196262" cy="1563688"/>
          </a:xfrm>
          <a:prstGeom prst="rect">
            <a:avLst/>
          </a:prstGeom>
          <a:noFill/>
          <a:ln w="9525">
            <a:noFill/>
            <a:miter lim="800000"/>
            <a:headEnd/>
            <a:tailEnd/>
          </a:ln>
          <a:effectLst/>
        </p:spPr>
        <p:txBody>
          <a:bodyPr>
            <a:spAutoFit/>
          </a:bodyPr>
          <a:lstStyle/>
          <a:p>
            <a:pPr algn="l">
              <a:lnSpc>
                <a:spcPct val="115000"/>
              </a:lnSpc>
              <a:spcBef>
                <a:spcPct val="50000"/>
              </a:spcBef>
              <a:buClr>
                <a:srgbClr val="FF00FF"/>
              </a:buClr>
              <a:buFont typeface="Wingdings" pitchFamily="2" charset="2"/>
              <a:buChar char="v"/>
            </a:pPr>
            <a:r>
              <a:rPr lang="zh-CN" altLang="en-US" sz="2800" dirty="0">
                <a:solidFill>
                  <a:srgbClr val="003399"/>
                </a:solidFill>
              </a:rPr>
              <a:t>低温、加压有利于平衡正向移动。但低温反应速率小。在实际生产中，</a:t>
            </a:r>
            <a:r>
              <a:rPr lang="en-US" altLang="zh-CN" sz="2800" i="1" dirty="0">
                <a:solidFill>
                  <a:srgbClr val="003399"/>
                </a:solidFill>
              </a:rPr>
              <a:t>T </a:t>
            </a:r>
            <a:r>
              <a:rPr lang="en-US" altLang="zh-CN" sz="2800" dirty="0">
                <a:solidFill>
                  <a:srgbClr val="003399"/>
                </a:solidFill>
              </a:rPr>
              <a:t>=(460 ~ 550)℃</a:t>
            </a:r>
            <a:r>
              <a:rPr lang="zh-CN" altLang="en-US" sz="2800" dirty="0">
                <a:solidFill>
                  <a:srgbClr val="003399"/>
                </a:solidFill>
              </a:rPr>
              <a:t>，</a:t>
            </a:r>
            <a:r>
              <a:rPr lang="en-US" altLang="zh-CN" sz="2800" dirty="0">
                <a:solidFill>
                  <a:srgbClr val="003399"/>
                </a:solidFill>
              </a:rPr>
              <a:t>32MPa</a:t>
            </a:r>
            <a:r>
              <a:rPr lang="zh-CN" altLang="en-US" sz="2800" dirty="0">
                <a:solidFill>
                  <a:srgbClr val="003399"/>
                </a:solidFill>
              </a:rPr>
              <a:t>，使用铁系催化剂。</a:t>
            </a:r>
          </a:p>
        </p:txBody>
      </p:sp>
      <p:sp>
        <p:nvSpPr>
          <p:cNvPr id="909316" name="Rectangle 4"/>
          <p:cNvSpPr>
            <a:spLocks noChangeArrowheads="1"/>
          </p:cNvSpPr>
          <p:nvPr/>
        </p:nvSpPr>
        <p:spPr bwMode="auto">
          <a:xfrm>
            <a:off x="539750" y="3467100"/>
            <a:ext cx="8280400" cy="609600"/>
          </a:xfrm>
          <a:prstGeom prst="rect">
            <a:avLst/>
          </a:prstGeom>
          <a:noFill/>
          <a:ln w="9525" algn="ctr">
            <a:noFill/>
            <a:miter lim="800000"/>
            <a:headEnd/>
            <a:tailEnd/>
          </a:ln>
          <a:effectLst/>
        </p:spPr>
        <p:txBody>
          <a:bodyPr anchor="b"/>
          <a:lstStyle/>
          <a:p>
            <a:pPr algn="l"/>
            <a:r>
              <a:rPr lang="zh-CN" altLang="en-US" sz="3600">
                <a:solidFill>
                  <a:srgbClr val="FF3300"/>
                </a:solidFill>
                <a:effectLst>
                  <a:outerShdw blurRad="38100" dist="38100" dir="2700000" algn="tl">
                    <a:srgbClr val="C0C0C0"/>
                  </a:outerShdw>
                </a:effectLst>
              </a:rPr>
              <a:t>催化剂不能使化学平衡发生移动</a:t>
            </a:r>
          </a:p>
        </p:txBody>
      </p:sp>
      <p:grpSp>
        <p:nvGrpSpPr>
          <p:cNvPr id="2" name="Group 5"/>
          <p:cNvGrpSpPr>
            <a:grpSpLocks/>
          </p:cNvGrpSpPr>
          <p:nvPr/>
        </p:nvGrpSpPr>
        <p:grpSpPr bwMode="auto">
          <a:xfrm>
            <a:off x="755650" y="1125538"/>
            <a:ext cx="8077200" cy="730250"/>
            <a:chOff x="476" y="754"/>
            <a:chExt cx="5088" cy="460"/>
          </a:xfrm>
        </p:grpSpPr>
        <p:sp>
          <p:nvSpPr>
            <p:cNvPr id="909318" name="Rectangle 6"/>
            <p:cNvSpPr>
              <a:spLocks noChangeArrowheads="1"/>
            </p:cNvSpPr>
            <p:nvPr/>
          </p:nvSpPr>
          <p:spPr bwMode="auto">
            <a:xfrm>
              <a:off x="476" y="754"/>
              <a:ext cx="5088" cy="453"/>
            </a:xfrm>
            <a:prstGeom prst="rect">
              <a:avLst/>
            </a:prstGeom>
            <a:noFill/>
            <a:ln w="9525">
              <a:noFill/>
              <a:miter lim="800000"/>
              <a:headEnd/>
              <a:tailEnd/>
            </a:ln>
          </p:spPr>
          <p:txBody>
            <a:bodyPr/>
            <a:lstStyle/>
            <a:p>
              <a:pPr algn="l">
                <a:lnSpc>
                  <a:spcPct val="140000"/>
                </a:lnSpc>
                <a:spcBef>
                  <a:spcPct val="20000"/>
                </a:spcBef>
                <a:buClr>
                  <a:srgbClr val="FF00FF"/>
                </a:buClr>
                <a:buFont typeface="Wingdings" pitchFamily="2" charset="2"/>
                <a:buNone/>
              </a:pPr>
              <a:r>
                <a:rPr lang="en-US" altLang="zh-CN" sz="2800"/>
                <a:t>N</a:t>
              </a:r>
              <a:r>
                <a:rPr lang="en-US" altLang="zh-CN" sz="2800" baseline="-25000"/>
                <a:t>2</a:t>
              </a:r>
              <a:r>
                <a:rPr lang="en-US" altLang="zh-CN" sz="2800"/>
                <a:t>(g)+3H</a:t>
              </a:r>
              <a:r>
                <a:rPr lang="en-US" altLang="zh-CN" sz="2800" baseline="-25000"/>
                <a:t>2</a:t>
              </a:r>
              <a:r>
                <a:rPr lang="en-US" altLang="zh-CN" sz="2800"/>
                <a:t>(g)=2NH</a:t>
              </a:r>
              <a:r>
                <a:rPr lang="en-US" altLang="zh-CN" sz="2800" baseline="-25000"/>
                <a:t>3</a:t>
              </a:r>
              <a:r>
                <a:rPr lang="en-US" altLang="zh-CN" sz="2800"/>
                <a:t>(g)</a:t>
              </a:r>
              <a:r>
                <a:rPr lang="zh-CN" altLang="en-US" sz="2800"/>
                <a:t>，</a:t>
              </a:r>
              <a:endParaRPr lang="zh-CN" altLang="en-US" sz="2800">
                <a:sym typeface="Symbol" pitchFamily="18" charset="2"/>
              </a:endParaRPr>
            </a:p>
          </p:txBody>
        </p:sp>
        <p:graphicFrame>
          <p:nvGraphicFramePr>
            <p:cNvPr id="909319" name="Object 7"/>
            <p:cNvGraphicFramePr>
              <a:graphicFrameLocks noChangeAspect="1"/>
            </p:cNvGraphicFramePr>
            <p:nvPr/>
          </p:nvGraphicFramePr>
          <p:xfrm>
            <a:off x="2924" y="890"/>
            <a:ext cx="2496" cy="324"/>
          </p:xfrm>
          <a:graphic>
            <a:graphicData uri="http://schemas.openxmlformats.org/presentationml/2006/ole">
              <p:oleObj spid="_x0000_s483330" name="Equation" r:id="rId3" imgW="1955520" imgH="253800" progId="Equation.DSMT4">
                <p:embed/>
              </p:oleObj>
            </a:graphicData>
          </a:graphic>
        </p:graphicFrame>
      </p:grpSp>
      <p:sp>
        <p:nvSpPr>
          <p:cNvPr id="909320" name="Rectangle 8"/>
          <p:cNvSpPr>
            <a:spLocks noGrp="1" noChangeArrowheads="1"/>
          </p:cNvSpPr>
          <p:nvPr>
            <p:ph type="title" idx="4294967295"/>
          </p:nvPr>
        </p:nvSpPr>
        <p:spPr>
          <a:xfrm>
            <a:off x="1547813" y="0"/>
            <a:ext cx="7596187" cy="836613"/>
          </a:xfrm>
        </p:spPr>
        <p:txBody>
          <a:bodyPr/>
          <a:lstStyle/>
          <a:p>
            <a:r>
              <a:rPr lang="zh-CN" altLang="en-US" sz="3600" dirty="0"/>
              <a:t>化学反应速率与化学平衡的综合应用</a:t>
            </a:r>
          </a:p>
        </p:txBody>
      </p:sp>
      <p:pic>
        <p:nvPicPr>
          <p:cNvPr id="909321" name="Picture 9"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random/>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half" idx="10"/>
          </p:nvPr>
        </p:nvSpPr>
        <p:spPr/>
        <p:txBody>
          <a:bodyPr/>
          <a:lstStyle/>
          <a:p>
            <a:fld id="{845491EF-149B-4A9D-BE0E-CCE9623F17DE}" type="datetime1">
              <a:rPr lang="zh-CN" altLang="en-US"/>
              <a:pPr/>
              <a:t>2017/11/1</a:t>
            </a:fld>
            <a:endParaRPr lang="en-US" altLang="zh-CN"/>
          </a:p>
        </p:txBody>
      </p:sp>
      <p:sp>
        <p:nvSpPr>
          <p:cNvPr id="8" name="灯片编号占位符 3"/>
          <p:cNvSpPr>
            <a:spLocks noGrp="1"/>
          </p:cNvSpPr>
          <p:nvPr>
            <p:ph type="sldNum" sz="quarter" idx="12"/>
          </p:nvPr>
        </p:nvSpPr>
        <p:spPr/>
        <p:txBody>
          <a:bodyPr/>
          <a:lstStyle/>
          <a:p>
            <a:fld id="{655B6BF9-B5BE-4AB2-B2E3-F22515D9A095}" type="slidenum">
              <a:rPr lang="en-US" altLang="zh-CN"/>
              <a:pPr/>
              <a:t>239</a:t>
            </a:fld>
            <a:endParaRPr lang="en-US" altLang="zh-CN"/>
          </a:p>
        </p:txBody>
      </p:sp>
      <p:sp>
        <p:nvSpPr>
          <p:cNvPr id="910338" name="Rectangle 2"/>
          <p:cNvSpPr>
            <a:spLocks noChangeArrowheads="1"/>
          </p:cNvSpPr>
          <p:nvPr/>
        </p:nvSpPr>
        <p:spPr bwMode="auto">
          <a:xfrm>
            <a:off x="468313" y="1327150"/>
            <a:ext cx="8351837" cy="4910138"/>
          </a:xfrm>
          <a:prstGeom prst="rect">
            <a:avLst/>
          </a:prstGeom>
          <a:noFill/>
          <a:ln w="9525">
            <a:noFill/>
            <a:miter lim="800000"/>
            <a:headEnd/>
            <a:tailEnd/>
          </a:ln>
          <a:effectLst/>
        </p:spPr>
        <p:txBody>
          <a:bodyPr lIns="92075" tIns="46038" rIns="92075" bIns="46038"/>
          <a:lstStyle/>
          <a:p>
            <a:pPr marL="342900" indent="-342900" algn="l">
              <a:lnSpc>
                <a:spcPct val="110000"/>
              </a:lnSpc>
              <a:spcBef>
                <a:spcPct val="20000"/>
              </a:spcBef>
              <a:buClr>
                <a:schemeClr val="tx2"/>
              </a:buClr>
              <a:buSzPct val="70000"/>
              <a:buFont typeface="Wingdings" pitchFamily="2" charset="2"/>
              <a:buNone/>
            </a:pPr>
            <a:r>
              <a:rPr kumimoji="0" lang="en-US" altLang="zh-CN" sz="2400" dirty="0">
                <a:solidFill>
                  <a:srgbClr val="003399"/>
                </a:solidFill>
              </a:rPr>
              <a:t>    300 K</a:t>
            </a:r>
            <a:r>
              <a:rPr kumimoji="0" lang="zh-CN" altLang="en-US" sz="2400" dirty="0">
                <a:solidFill>
                  <a:srgbClr val="003399"/>
                </a:solidFill>
              </a:rPr>
              <a:t>时，</a:t>
            </a:r>
            <a:r>
              <a:rPr kumimoji="0" lang="en-US" altLang="zh-CN" sz="2400" dirty="0">
                <a:solidFill>
                  <a:srgbClr val="003399"/>
                </a:solidFill>
              </a:rPr>
              <a:t>9.20 g N</a:t>
            </a:r>
            <a:r>
              <a:rPr kumimoji="0" lang="en-US" altLang="zh-CN" sz="2400" baseline="-25000" dirty="0">
                <a:solidFill>
                  <a:srgbClr val="003399"/>
                </a:solidFill>
              </a:rPr>
              <a:t>2</a:t>
            </a:r>
            <a:r>
              <a:rPr kumimoji="0" lang="en-US" altLang="zh-CN" sz="2400" dirty="0">
                <a:solidFill>
                  <a:srgbClr val="003399"/>
                </a:solidFill>
              </a:rPr>
              <a:t>O</a:t>
            </a:r>
            <a:r>
              <a:rPr kumimoji="0" lang="en-US" altLang="zh-CN" sz="2400" baseline="-25000" dirty="0">
                <a:solidFill>
                  <a:srgbClr val="003399"/>
                </a:solidFill>
              </a:rPr>
              <a:t>4</a:t>
            </a:r>
            <a:r>
              <a:rPr kumimoji="0" lang="zh-CN" altLang="en-US" sz="2400" dirty="0">
                <a:solidFill>
                  <a:srgbClr val="003399"/>
                </a:solidFill>
              </a:rPr>
              <a:t>按反应：</a:t>
            </a:r>
            <a:r>
              <a:rPr kumimoji="0" lang="en-US" altLang="zh-CN" sz="2400" dirty="0">
                <a:solidFill>
                  <a:srgbClr val="003399"/>
                </a:solidFill>
              </a:rPr>
              <a:t>N</a:t>
            </a:r>
            <a:r>
              <a:rPr kumimoji="0" lang="en-US" altLang="zh-CN" sz="2400" baseline="-25000" dirty="0">
                <a:solidFill>
                  <a:srgbClr val="003399"/>
                </a:solidFill>
              </a:rPr>
              <a:t>2</a:t>
            </a:r>
            <a:r>
              <a:rPr kumimoji="0" lang="en-US" altLang="zh-CN" sz="2400" dirty="0">
                <a:solidFill>
                  <a:srgbClr val="003399"/>
                </a:solidFill>
              </a:rPr>
              <a:t>O</a:t>
            </a:r>
            <a:r>
              <a:rPr kumimoji="0" lang="en-US" altLang="zh-CN" sz="2400" baseline="-25000" dirty="0">
                <a:solidFill>
                  <a:srgbClr val="003399"/>
                </a:solidFill>
              </a:rPr>
              <a:t>4</a:t>
            </a:r>
            <a:r>
              <a:rPr kumimoji="0" lang="en-US" altLang="zh-CN" sz="2400" dirty="0">
                <a:solidFill>
                  <a:srgbClr val="003399"/>
                </a:solidFill>
              </a:rPr>
              <a:t> (g)      2NO</a:t>
            </a:r>
            <a:r>
              <a:rPr kumimoji="0" lang="en-US" altLang="zh-CN" sz="2400" baseline="-25000" dirty="0">
                <a:solidFill>
                  <a:srgbClr val="003399"/>
                </a:solidFill>
              </a:rPr>
              <a:t>2</a:t>
            </a:r>
            <a:r>
              <a:rPr kumimoji="0" lang="en-US" altLang="zh-CN" sz="2400" dirty="0">
                <a:solidFill>
                  <a:srgbClr val="003399"/>
                </a:solidFill>
              </a:rPr>
              <a:t> (g) </a:t>
            </a:r>
            <a:r>
              <a:rPr kumimoji="0" lang="zh-CN" altLang="en-US" sz="2400" dirty="0">
                <a:solidFill>
                  <a:srgbClr val="003399"/>
                </a:solidFill>
              </a:rPr>
              <a:t>分解，达到平衡时，体系体积</a:t>
            </a:r>
            <a:r>
              <a:rPr kumimoji="0" lang="zh-CN" altLang="en-US" sz="2400" dirty="0" smtClean="0">
                <a:solidFill>
                  <a:srgbClr val="003399"/>
                </a:solidFill>
              </a:rPr>
              <a:t>为</a:t>
            </a:r>
            <a:r>
              <a:rPr kumimoji="0" lang="en-US" altLang="zh-CN" sz="2400" dirty="0" smtClean="0">
                <a:solidFill>
                  <a:srgbClr val="003399"/>
                </a:solidFill>
              </a:rPr>
              <a:t>3.00 </a:t>
            </a:r>
            <a:r>
              <a:rPr kumimoji="0" lang="en-US" altLang="zh-CN" sz="2400" dirty="0">
                <a:solidFill>
                  <a:srgbClr val="003399"/>
                </a:solidFill>
              </a:rPr>
              <a:t>dm</a:t>
            </a:r>
            <a:r>
              <a:rPr kumimoji="0" lang="en-US" altLang="zh-CN" sz="2400" baseline="30000" dirty="0">
                <a:solidFill>
                  <a:srgbClr val="003399"/>
                </a:solidFill>
              </a:rPr>
              <a:t>3</a:t>
            </a:r>
            <a:r>
              <a:rPr kumimoji="0" lang="zh-CN" altLang="en-US" sz="2400" dirty="0">
                <a:solidFill>
                  <a:srgbClr val="003399"/>
                </a:solidFill>
              </a:rPr>
              <a:t>，压力为</a:t>
            </a:r>
            <a:r>
              <a:rPr kumimoji="0" lang="en-US" altLang="zh-CN" sz="2400" dirty="0">
                <a:solidFill>
                  <a:srgbClr val="003399"/>
                </a:solidFill>
              </a:rPr>
              <a:t>100 </a:t>
            </a:r>
            <a:r>
              <a:rPr kumimoji="0" lang="en-US" altLang="zh-CN" sz="2400" dirty="0" err="1">
                <a:solidFill>
                  <a:srgbClr val="003399"/>
                </a:solidFill>
              </a:rPr>
              <a:t>kPa</a:t>
            </a:r>
            <a:r>
              <a:rPr kumimoji="0" lang="zh-CN" altLang="en-US" sz="2400" dirty="0">
                <a:solidFill>
                  <a:srgbClr val="003399"/>
                </a:solidFill>
              </a:rPr>
              <a:t>。</a:t>
            </a:r>
          </a:p>
          <a:p>
            <a:pPr marL="342900" indent="-342900" algn="l">
              <a:lnSpc>
                <a:spcPct val="110000"/>
              </a:lnSpc>
              <a:spcBef>
                <a:spcPct val="20000"/>
              </a:spcBef>
              <a:buClr>
                <a:schemeClr val="tx2"/>
              </a:buClr>
              <a:buSzPct val="70000"/>
              <a:buFont typeface="Wingdings" pitchFamily="2" charset="2"/>
              <a:buNone/>
            </a:pPr>
            <a:r>
              <a:rPr kumimoji="0" lang="zh-CN" altLang="en-US" sz="2400" dirty="0">
                <a:solidFill>
                  <a:srgbClr val="003399"/>
                </a:solidFill>
              </a:rPr>
              <a:t>    </a:t>
            </a:r>
            <a:r>
              <a:rPr kumimoji="0" lang="en-US" altLang="zh-CN" sz="2400" dirty="0">
                <a:solidFill>
                  <a:srgbClr val="003399"/>
                </a:solidFill>
              </a:rPr>
              <a:t>(1) </a:t>
            </a:r>
            <a:r>
              <a:rPr kumimoji="0" lang="zh-CN" altLang="en-US" sz="2400" dirty="0">
                <a:solidFill>
                  <a:srgbClr val="003399"/>
                </a:solidFill>
              </a:rPr>
              <a:t>求转化率；</a:t>
            </a:r>
          </a:p>
          <a:p>
            <a:pPr marL="342900" indent="-342900" algn="l">
              <a:lnSpc>
                <a:spcPct val="110000"/>
              </a:lnSpc>
              <a:spcBef>
                <a:spcPct val="20000"/>
              </a:spcBef>
              <a:buClr>
                <a:schemeClr val="tx2"/>
              </a:buClr>
              <a:buSzPct val="70000"/>
              <a:buFont typeface="Wingdings" pitchFamily="2" charset="2"/>
              <a:buNone/>
            </a:pPr>
            <a:r>
              <a:rPr kumimoji="0" lang="zh-CN" altLang="en-US" sz="2400" dirty="0">
                <a:solidFill>
                  <a:srgbClr val="003399"/>
                </a:solidFill>
              </a:rPr>
              <a:t>    </a:t>
            </a:r>
            <a:r>
              <a:rPr kumimoji="0" lang="en-US" altLang="zh-CN" sz="2400" dirty="0">
                <a:solidFill>
                  <a:srgbClr val="003399"/>
                </a:solidFill>
              </a:rPr>
              <a:t>(2) </a:t>
            </a:r>
            <a:r>
              <a:rPr kumimoji="0" lang="zh-CN" altLang="en-US" sz="2400" dirty="0">
                <a:solidFill>
                  <a:srgbClr val="003399"/>
                </a:solidFill>
              </a:rPr>
              <a:t>求</a:t>
            </a:r>
            <a:r>
              <a:rPr kumimoji="0" lang="en-US" altLang="zh-CN" sz="2400" dirty="0">
                <a:solidFill>
                  <a:srgbClr val="003399"/>
                </a:solidFill>
              </a:rPr>
              <a:t>300 K</a:t>
            </a:r>
            <a:r>
              <a:rPr kumimoji="0" lang="zh-CN" altLang="en-US" sz="2400" dirty="0">
                <a:solidFill>
                  <a:srgbClr val="003399"/>
                </a:solidFill>
              </a:rPr>
              <a:t>时的</a:t>
            </a:r>
            <a:r>
              <a:rPr kumimoji="0" lang="en-US" altLang="zh-CN" sz="2400" i="1" dirty="0">
                <a:solidFill>
                  <a:srgbClr val="003399"/>
                </a:solidFill>
              </a:rPr>
              <a:t>K</a:t>
            </a:r>
            <a:r>
              <a:rPr lang="ru-RU" altLang="zh-CN" sz="2400" baseline="30000" dirty="0">
                <a:solidFill>
                  <a:srgbClr val="003399"/>
                </a:solidFill>
                <a:ea typeface="宋体" pitchFamily="2" charset="-122"/>
              </a:rPr>
              <a:t>ө</a:t>
            </a:r>
            <a:r>
              <a:rPr kumimoji="0" lang="zh-CN" altLang="en-US" sz="2400" dirty="0">
                <a:solidFill>
                  <a:srgbClr val="003399"/>
                </a:solidFill>
              </a:rPr>
              <a:t>；</a:t>
            </a:r>
          </a:p>
          <a:p>
            <a:pPr marL="342900" indent="-342900" algn="l">
              <a:lnSpc>
                <a:spcPct val="110000"/>
              </a:lnSpc>
              <a:spcBef>
                <a:spcPct val="20000"/>
              </a:spcBef>
              <a:buClr>
                <a:schemeClr val="tx2"/>
              </a:buClr>
              <a:buSzPct val="70000"/>
              <a:buFont typeface="Wingdings" pitchFamily="2" charset="2"/>
              <a:buNone/>
            </a:pPr>
            <a:r>
              <a:rPr kumimoji="0" lang="zh-CN" altLang="en-US" sz="2400" dirty="0">
                <a:solidFill>
                  <a:srgbClr val="003399"/>
                </a:solidFill>
              </a:rPr>
              <a:t>    </a:t>
            </a:r>
            <a:r>
              <a:rPr kumimoji="0" lang="en-US" altLang="zh-CN" sz="2400" dirty="0">
                <a:solidFill>
                  <a:srgbClr val="003399"/>
                </a:solidFill>
              </a:rPr>
              <a:t>(3) 400K</a:t>
            </a:r>
            <a:r>
              <a:rPr kumimoji="0" lang="zh-CN" altLang="en-US" sz="2400" dirty="0">
                <a:solidFill>
                  <a:srgbClr val="003399"/>
                </a:solidFill>
              </a:rPr>
              <a:t>时，</a:t>
            </a:r>
            <a:r>
              <a:rPr lang="zh-CN" altLang="en-US" sz="2400" dirty="0">
                <a:solidFill>
                  <a:srgbClr val="003399"/>
                </a:solidFill>
                <a:sym typeface="Symbol" pitchFamily="18" charset="2"/>
              </a:rPr>
              <a:t></a:t>
            </a:r>
            <a:r>
              <a:rPr kumimoji="0" lang="en-US" altLang="zh-CN" sz="2400" baseline="-30000" dirty="0" err="1">
                <a:solidFill>
                  <a:srgbClr val="003399"/>
                </a:solidFill>
              </a:rPr>
              <a:t>r</a:t>
            </a:r>
            <a:r>
              <a:rPr kumimoji="0" lang="en-US" altLang="zh-CN" sz="2400" i="1" dirty="0" err="1">
                <a:solidFill>
                  <a:srgbClr val="003399"/>
                </a:solidFill>
              </a:rPr>
              <a:t>G</a:t>
            </a:r>
            <a:r>
              <a:rPr lang="ru-RU" altLang="zh-CN" sz="2400" baseline="30000" dirty="0">
                <a:solidFill>
                  <a:srgbClr val="003399"/>
                </a:solidFill>
                <a:ea typeface="宋体" pitchFamily="2" charset="-122"/>
              </a:rPr>
              <a:t>ө</a:t>
            </a:r>
            <a:r>
              <a:rPr kumimoji="0" lang="en-US" altLang="zh-CN" sz="2400" baseline="-25000" dirty="0">
                <a:solidFill>
                  <a:srgbClr val="003399"/>
                </a:solidFill>
              </a:rPr>
              <a:t>m </a:t>
            </a:r>
            <a:r>
              <a:rPr kumimoji="0" lang="en-US" altLang="zh-CN" sz="2400" dirty="0">
                <a:solidFill>
                  <a:srgbClr val="003399"/>
                </a:solidFill>
              </a:rPr>
              <a:t>= </a:t>
            </a:r>
            <a:r>
              <a:rPr kumimoji="0" lang="en-US" altLang="zh-CN" sz="2400" dirty="0">
                <a:solidFill>
                  <a:srgbClr val="003399"/>
                </a:solidFill>
                <a:latin typeface="宋体" pitchFamily="2" charset="-122"/>
                <a:ea typeface="宋体" pitchFamily="2" charset="-122"/>
              </a:rPr>
              <a:t>-</a:t>
            </a:r>
            <a:r>
              <a:rPr kumimoji="0" lang="en-US" altLang="zh-CN" sz="2400" dirty="0">
                <a:solidFill>
                  <a:srgbClr val="003399"/>
                </a:solidFill>
              </a:rPr>
              <a:t>136kJ.mol</a:t>
            </a:r>
            <a:r>
              <a:rPr kumimoji="0" lang="en-US" altLang="zh-CN" sz="2400" baseline="30000" dirty="0">
                <a:solidFill>
                  <a:srgbClr val="003399"/>
                </a:solidFill>
              </a:rPr>
              <a:t>-1</a:t>
            </a:r>
            <a:r>
              <a:rPr kumimoji="0" lang="zh-CN" altLang="en-US" sz="2400" dirty="0">
                <a:solidFill>
                  <a:srgbClr val="003399"/>
                </a:solidFill>
              </a:rPr>
              <a:t>，求</a:t>
            </a:r>
            <a:r>
              <a:rPr lang="zh-CN" altLang="en-US" sz="2400" dirty="0">
                <a:solidFill>
                  <a:srgbClr val="003399"/>
                </a:solidFill>
                <a:sym typeface="Symbol" pitchFamily="18" charset="2"/>
              </a:rPr>
              <a:t></a:t>
            </a:r>
            <a:r>
              <a:rPr kumimoji="0" lang="en-US" altLang="zh-CN" sz="2400" baseline="-30000" dirty="0" err="1">
                <a:solidFill>
                  <a:srgbClr val="003399"/>
                </a:solidFill>
              </a:rPr>
              <a:t>r</a:t>
            </a:r>
            <a:r>
              <a:rPr kumimoji="0" lang="en-US" altLang="zh-CN" sz="2400" i="1" dirty="0" err="1">
                <a:solidFill>
                  <a:srgbClr val="003399"/>
                </a:solidFill>
              </a:rPr>
              <a:t>H</a:t>
            </a:r>
            <a:r>
              <a:rPr lang="ru-RU" altLang="zh-CN" sz="2400" baseline="30000" dirty="0">
                <a:solidFill>
                  <a:srgbClr val="003399"/>
                </a:solidFill>
                <a:ea typeface="宋体" pitchFamily="2" charset="-122"/>
              </a:rPr>
              <a:t>ө</a:t>
            </a:r>
            <a:r>
              <a:rPr kumimoji="0" lang="en-US" altLang="zh-CN" sz="2400" baseline="-25000" dirty="0">
                <a:solidFill>
                  <a:srgbClr val="003399"/>
                </a:solidFill>
              </a:rPr>
              <a:t>m</a:t>
            </a:r>
            <a:r>
              <a:rPr kumimoji="0" lang="zh-CN" altLang="en-US" sz="2400" dirty="0">
                <a:solidFill>
                  <a:srgbClr val="003399"/>
                </a:solidFill>
              </a:rPr>
              <a:t>和</a:t>
            </a:r>
            <a:r>
              <a:rPr lang="zh-CN" altLang="en-US" sz="2400" dirty="0">
                <a:solidFill>
                  <a:srgbClr val="003399"/>
                </a:solidFill>
                <a:sym typeface="Symbol" pitchFamily="18" charset="2"/>
              </a:rPr>
              <a:t></a:t>
            </a:r>
            <a:r>
              <a:rPr kumimoji="0" lang="en-US" altLang="zh-CN" sz="2400" baseline="-30000" dirty="0" err="1">
                <a:solidFill>
                  <a:srgbClr val="003399"/>
                </a:solidFill>
              </a:rPr>
              <a:t>r</a:t>
            </a:r>
            <a:r>
              <a:rPr kumimoji="0" lang="en-US" altLang="zh-CN" sz="2400" i="1" dirty="0" err="1">
                <a:solidFill>
                  <a:srgbClr val="003399"/>
                </a:solidFill>
              </a:rPr>
              <a:t>S</a:t>
            </a:r>
            <a:r>
              <a:rPr lang="ru-RU" altLang="zh-CN" sz="2400" baseline="30000" dirty="0">
                <a:solidFill>
                  <a:srgbClr val="003399"/>
                </a:solidFill>
                <a:ea typeface="宋体" pitchFamily="2" charset="-122"/>
              </a:rPr>
              <a:t>ө</a:t>
            </a:r>
            <a:r>
              <a:rPr kumimoji="0" lang="en-US" altLang="zh-CN" sz="2400" baseline="-25000" dirty="0">
                <a:solidFill>
                  <a:srgbClr val="003399"/>
                </a:solidFill>
              </a:rPr>
              <a:t>m</a:t>
            </a:r>
            <a:r>
              <a:rPr kumimoji="0" lang="zh-CN" altLang="en-US" sz="2400" dirty="0">
                <a:solidFill>
                  <a:srgbClr val="003399"/>
                </a:solidFill>
              </a:rPr>
              <a:t>；</a:t>
            </a:r>
          </a:p>
          <a:p>
            <a:pPr marL="342900" indent="-342900" algn="l">
              <a:lnSpc>
                <a:spcPct val="110000"/>
              </a:lnSpc>
              <a:spcBef>
                <a:spcPct val="20000"/>
              </a:spcBef>
              <a:buClr>
                <a:schemeClr val="tx2"/>
              </a:buClr>
              <a:buSzPct val="70000"/>
              <a:buFont typeface="Wingdings" pitchFamily="2" charset="2"/>
              <a:buNone/>
            </a:pPr>
            <a:r>
              <a:rPr kumimoji="0" lang="zh-CN" altLang="en-US" sz="2400" dirty="0">
                <a:solidFill>
                  <a:srgbClr val="003399"/>
                </a:solidFill>
              </a:rPr>
              <a:t>    </a:t>
            </a:r>
            <a:r>
              <a:rPr kumimoji="0" lang="en-US" altLang="zh-CN" sz="2400" dirty="0">
                <a:solidFill>
                  <a:srgbClr val="003399"/>
                </a:solidFill>
              </a:rPr>
              <a:t>(4) 300K</a:t>
            </a:r>
            <a:r>
              <a:rPr kumimoji="0" lang="zh-CN" altLang="en-US" sz="2400" dirty="0">
                <a:solidFill>
                  <a:srgbClr val="003399"/>
                </a:solidFill>
              </a:rPr>
              <a:t>时，若</a:t>
            </a:r>
            <a:r>
              <a:rPr kumimoji="0" lang="en-US" altLang="zh-CN" sz="2400" i="1" dirty="0">
                <a:solidFill>
                  <a:srgbClr val="003399"/>
                </a:solidFill>
              </a:rPr>
              <a:t>p</a:t>
            </a:r>
            <a:r>
              <a:rPr kumimoji="0" lang="en-US" altLang="zh-CN" sz="2400" dirty="0">
                <a:solidFill>
                  <a:srgbClr val="003399"/>
                </a:solidFill>
              </a:rPr>
              <a:t>(N</a:t>
            </a:r>
            <a:r>
              <a:rPr kumimoji="0" lang="en-US" altLang="zh-CN" sz="2400" baseline="-25000" dirty="0">
                <a:solidFill>
                  <a:srgbClr val="003399"/>
                </a:solidFill>
              </a:rPr>
              <a:t>2</a:t>
            </a:r>
            <a:r>
              <a:rPr kumimoji="0" lang="en-US" altLang="zh-CN" sz="2400" dirty="0">
                <a:solidFill>
                  <a:srgbClr val="003399"/>
                </a:solidFill>
              </a:rPr>
              <a:t>O</a:t>
            </a:r>
            <a:r>
              <a:rPr kumimoji="0" lang="en-US" altLang="zh-CN" sz="2400" baseline="-25000" dirty="0">
                <a:solidFill>
                  <a:srgbClr val="003399"/>
                </a:solidFill>
              </a:rPr>
              <a:t>4</a:t>
            </a:r>
            <a:r>
              <a:rPr kumimoji="0" lang="en-US" altLang="zh-CN" sz="2400" dirty="0">
                <a:solidFill>
                  <a:srgbClr val="003399"/>
                </a:solidFill>
              </a:rPr>
              <a:t>)=</a:t>
            </a:r>
            <a:r>
              <a:rPr kumimoji="0" lang="en-US" altLang="zh-CN" sz="2400" i="1" dirty="0">
                <a:solidFill>
                  <a:srgbClr val="003399"/>
                </a:solidFill>
              </a:rPr>
              <a:t>p </a:t>
            </a:r>
            <a:r>
              <a:rPr kumimoji="0" lang="en-US" altLang="zh-CN" sz="2400" dirty="0">
                <a:solidFill>
                  <a:srgbClr val="003399"/>
                </a:solidFill>
              </a:rPr>
              <a:t>(NO</a:t>
            </a:r>
            <a:r>
              <a:rPr kumimoji="0" lang="en-US" altLang="zh-CN" sz="2400" baseline="-25000" dirty="0">
                <a:solidFill>
                  <a:srgbClr val="003399"/>
                </a:solidFill>
              </a:rPr>
              <a:t>2</a:t>
            </a:r>
            <a:r>
              <a:rPr kumimoji="0" lang="en-US" altLang="zh-CN" sz="2400" dirty="0">
                <a:solidFill>
                  <a:srgbClr val="003399"/>
                </a:solidFill>
              </a:rPr>
              <a:t>) =50.7kPa</a:t>
            </a:r>
            <a:r>
              <a:rPr kumimoji="0" lang="zh-CN" altLang="en-US" sz="2400" dirty="0">
                <a:solidFill>
                  <a:srgbClr val="003399"/>
                </a:solidFill>
              </a:rPr>
              <a:t>，判断反应进行的方向。</a:t>
            </a:r>
          </a:p>
        </p:txBody>
      </p:sp>
      <p:sp>
        <p:nvSpPr>
          <p:cNvPr id="910340" name="Rectangle 4"/>
          <p:cNvSpPr>
            <a:spLocks noGrp="1" noChangeArrowheads="1"/>
          </p:cNvSpPr>
          <p:nvPr>
            <p:ph type="title" idx="4294967295"/>
          </p:nvPr>
        </p:nvSpPr>
        <p:spPr/>
        <p:txBody>
          <a:bodyPr/>
          <a:lstStyle/>
          <a:p>
            <a:r>
              <a:rPr kumimoji="0" lang="en-US" altLang="zh-CN" b="1" i="1">
                <a:solidFill>
                  <a:srgbClr val="FF0000"/>
                </a:solidFill>
                <a:effectLst/>
              </a:rPr>
              <a:t>Question 3</a:t>
            </a:r>
          </a:p>
        </p:txBody>
      </p:sp>
      <p:pic>
        <p:nvPicPr>
          <p:cNvPr id="910341" name="Picture 5"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pic>
        <p:nvPicPr>
          <p:cNvPr id="9" name="Picture 13"/>
          <p:cNvPicPr>
            <a:picLocks noChangeAspect="1" noChangeArrowheads="1"/>
          </p:cNvPicPr>
          <p:nvPr/>
        </p:nvPicPr>
        <p:blipFill>
          <a:blip r:embed="rId4"/>
          <a:srcRect/>
          <a:stretch>
            <a:fillRect/>
          </a:stretch>
        </p:blipFill>
        <p:spPr bwMode="auto">
          <a:xfrm>
            <a:off x="6215074" y="1357298"/>
            <a:ext cx="587247" cy="458786"/>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p:cNvSpPr txBox="1">
            <a:spLocks noChangeArrowheads="1"/>
          </p:cNvSpPr>
          <p:nvPr/>
        </p:nvSpPr>
        <p:spPr bwMode="auto">
          <a:xfrm>
            <a:off x="250825" y="1052513"/>
            <a:ext cx="8458200" cy="1373187"/>
          </a:xfrm>
          <a:prstGeom prst="rect">
            <a:avLst/>
          </a:prstGeom>
          <a:noFill/>
          <a:ln w="9525">
            <a:noFill/>
            <a:miter lim="800000"/>
            <a:headEnd/>
            <a:tailEnd/>
          </a:ln>
        </p:spPr>
        <p:txBody>
          <a:bodyPr>
            <a:spAutoFit/>
          </a:bodyPr>
          <a:lstStyle/>
          <a:p>
            <a:pPr>
              <a:spcBef>
                <a:spcPct val="50000"/>
              </a:spcBef>
            </a:pPr>
            <a:r>
              <a:rPr kumimoji="1" lang="en-US" altLang="zh-CN" sz="2800" b="1" dirty="0">
                <a:solidFill>
                  <a:srgbClr val="FF0000"/>
                </a:solidFill>
                <a:latin typeface="黑体" pitchFamily="49" charset="-122"/>
                <a:ea typeface="黑体" pitchFamily="49" charset="-122"/>
              </a:rPr>
              <a:t> </a:t>
            </a:r>
            <a:r>
              <a:rPr kumimoji="1" lang="zh-CN" altLang="en-US" sz="2800" b="1" dirty="0">
                <a:solidFill>
                  <a:srgbClr val="FF0000"/>
                </a:solidFill>
                <a:latin typeface="黑体" pitchFamily="49" charset="-122"/>
                <a:ea typeface="黑体" pitchFamily="49" charset="-122"/>
              </a:rPr>
              <a:t>反应进度</a:t>
            </a:r>
            <a:r>
              <a:rPr kumimoji="1" lang="en-US" altLang="zh-CN" sz="2800" b="1" i="1" dirty="0">
                <a:solidFill>
                  <a:srgbClr val="FF0000"/>
                </a:solidFill>
                <a:latin typeface="黑体" pitchFamily="49" charset="-122"/>
                <a:ea typeface="黑体" pitchFamily="49" charset="-122"/>
                <a:cs typeface="Times New Roman" pitchFamily="18" charset="0"/>
              </a:rPr>
              <a:t>ξ</a:t>
            </a:r>
            <a:r>
              <a:rPr kumimoji="1" lang="en-US" altLang="zh-CN" sz="2800" b="1" dirty="0">
                <a:solidFill>
                  <a:srgbClr val="FF0000"/>
                </a:solidFill>
                <a:latin typeface="黑体" pitchFamily="49" charset="-122"/>
                <a:ea typeface="黑体" pitchFamily="49" charset="-122"/>
                <a:cs typeface="Times New Roman" pitchFamily="18" charset="0"/>
              </a:rPr>
              <a:t> </a:t>
            </a:r>
            <a:r>
              <a:rPr kumimoji="1" lang="zh-CN" altLang="en-US" sz="2800" b="1" dirty="0">
                <a:solidFill>
                  <a:srgbClr val="FF0000"/>
                </a:solidFill>
                <a:latin typeface="黑体" pitchFamily="49" charset="-122"/>
                <a:ea typeface="黑体" pitchFamily="49" charset="-122"/>
              </a:rPr>
              <a:t>的定义：</a:t>
            </a:r>
            <a:r>
              <a:rPr kumimoji="1" lang="zh-CN" altLang="en-US" sz="2800" b="1" dirty="0">
                <a:solidFill>
                  <a:srgbClr val="0000CC"/>
                </a:solidFill>
                <a:latin typeface="宋体" pitchFamily="2" charset="-122"/>
              </a:rPr>
              <a:t>反应系统中任何一种反应物或产物在反应过程中物质的量的变化量与该物质的化学计量数的商为该反应的反应进度。</a:t>
            </a:r>
          </a:p>
        </p:txBody>
      </p:sp>
      <p:graphicFrame>
        <p:nvGraphicFramePr>
          <p:cNvPr id="45059" name="Object 5"/>
          <p:cNvGraphicFramePr>
            <a:graphicFrameLocks noChangeAspect="1"/>
          </p:cNvGraphicFramePr>
          <p:nvPr/>
        </p:nvGraphicFramePr>
        <p:xfrm>
          <a:off x="2987675" y="2349500"/>
          <a:ext cx="2166938" cy="931863"/>
        </p:xfrm>
        <a:graphic>
          <a:graphicData uri="http://schemas.openxmlformats.org/presentationml/2006/ole">
            <p:oleObj spid="_x0000_s45059" name="Equation" r:id="rId3" imgW="647640" imgH="444240" progId="Equation.DSMT4">
              <p:embed/>
            </p:oleObj>
          </a:graphicData>
        </a:graphic>
      </p:graphicFrame>
      <p:sp>
        <p:nvSpPr>
          <p:cNvPr id="45060" name="Text Box 6"/>
          <p:cNvSpPr txBox="1">
            <a:spLocks noChangeArrowheads="1"/>
          </p:cNvSpPr>
          <p:nvPr/>
        </p:nvSpPr>
        <p:spPr bwMode="auto">
          <a:xfrm>
            <a:off x="539750" y="3213100"/>
            <a:ext cx="8001000" cy="822325"/>
          </a:xfrm>
          <a:prstGeom prst="rect">
            <a:avLst/>
          </a:prstGeom>
          <a:noFill/>
          <a:ln w="9525">
            <a:noFill/>
            <a:miter lim="800000"/>
            <a:headEnd/>
            <a:tailEnd/>
          </a:ln>
        </p:spPr>
        <p:txBody>
          <a:bodyPr>
            <a:spAutoFit/>
          </a:bodyPr>
          <a:lstStyle/>
          <a:p>
            <a:r>
              <a:rPr kumimoji="1" lang="en-US" altLang="zh-CN" sz="2400" b="1" i="1">
                <a:latin typeface="宋体" pitchFamily="2" charset="-122"/>
                <a:sym typeface="Symbol" pitchFamily="18" charset="2"/>
              </a:rPr>
              <a:t>n</a:t>
            </a:r>
            <a:r>
              <a:rPr kumimoji="1" lang="en-US" altLang="zh-CN" sz="2400" b="1" baseline="-25000">
                <a:latin typeface="宋体" pitchFamily="2" charset="-122"/>
                <a:sym typeface="Symbol" pitchFamily="18" charset="2"/>
              </a:rPr>
              <a:t>B</a:t>
            </a:r>
            <a:r>
              <a:rPr kumimoji="1" lang="en-US" altLang="zh-CN" sz="2400" b="1" i="1" baseline="-25000">
                <a:latin typeface="宋体" pitchFamily="2" charset="-122"/>
                <a:sym typeface="Symbol" pitchFamily="18" charset="2"/>
              </a:rPr>
              <a:t> </a:t>
            </a:r>
            <a:r>
              <a:rPr kumimoji="1" lang="zh-CN" altLang="en-US" sz="2400" b="1">
                <a:latin typeface="宋体" pitchFamily="2" charset="-122"/>
                <a:sym typeface="Symbol" pitchFamily="18" charset="2"/>
              </a:rPr>
              <a:t>为物质</a:t>
            </a:r>
            <a:r>
              <a:rPr kumimoji="1" lang="en-US" altLang="zh-CN" sz="2400" b="1">
                <a:latin typeface="宋体" pitchFamily="2" charset="-122"/>
                <a:sym typeface="Symbol" pitchFamily="18" charset="2"/>
              </a:rPr>
              <a:t>B</a:t>
            </a:r>
            <a:r>
              <a:rPr kumimoji="1" lang="zh-CN" altLang="en-US" sz="2400" b="1">
                <a:latin typeface="宋体" pitchFamily="2" charset="-122"/>
                <a:sym typeface="Symbol" pitchFamily="18" charset="2"/>
              </a:rPr>
              <a:t>的物质的量，</a:t>
            </a:r>
            <a:r>
              <a:rPr kumimoji="1" lang="en-US" altLang="zh-CN" sz="2400" b="1">
                <a:latin typeface="宋体" pitchFamily="2" charset="-122"/>
                <a:sym typeface="Symbol" pitchFamily="18" charset="2"/>
              </a:rPr>
              <a:t>d </a:t>
            </a:r>
            <a:r>
              <a:rPr kumimoji="1" lang="en-US" altLang="zh-CN" sz="2400" b="1" i="1">
                <a:latin typeface="宋体" pitchFamily="2" charset="-122"/>
                <a:sym typeface="Symbol" pitchFamily="18" charset="2"/>
              </a:rPr>
              <a:t>n</a:t>
            </a:r>
            <a:r>
              <a:rPr kumimoji="1" lang="en-US" altLang="zh-CN" sz="2400" b="1" baseline="-25000">
                <a:latin typeface="宋体" pitchFamily="2" charset="-122"/>
                <a:sym typeface="Symbol" pitchFamily="18" charset="2"/>
              </a:rPr>
              <a:t>B</a:t>
            </a:r>
            <a:r>
              <a:rPr kumimoji="1" lang="zh-CN" altLang="en-US" sz="2400" b="1">
                <a:latin typeface="宋体" pitchFamily="2" charset="-122"/>
                <a:sym typeface="Symbol" pitchFamily="18" charset="2"/>
              </a:rPr>
              <a:t>表示微小的变化量。</a:t>
            </a:r>
          </a:p>
          <a:p>
            <a:r>
              <a:rPr kumimoji="1" lang="zh-CN" altLang="en-US" sz="2400" b="1">
                <a:latin typeface="宋体" pitchFamily="2" charset="-122"/>
                <a:sym typeface="Symbol" pitchFamily="18" charset="2"/>
              </a:rPr>
              <a:t>对于有限的变化，有</a:t>
            </a:r>
          </a:p>
        </p:txBody>
      </p:sp>
      <p:graphicFrame>
        <p:nvGraphicFramePr>
          <p:cNvPr id="45061" name="Object 12"/>
          <p:cNvGraphicFramePr>
            <a:graphicFrameLocks noChangeAspect="1"/>
          </p:cNvGraphicFramePr>
          <p:nvPr/>
        </p:nvGraphicFramePr>
        <p:xfrm>
          <a:off x="2627313" y="5445125"/>
          <a:ext cx="3170237" cy="1200150"/>
        </p:xfrm>
        <a:graphic>
          <a:graphicData uri="http://schemas.openxmlformats.org/presentationml/2006/ole">
            <p:oleObj spid="_x0000_s45061" name="Equation" r:id="rId4" imgW="1206360" imgH="457200" progId="Equation.DSMT4">
              <p:embed/>
            </p:oleObj>
          </a:graphicData>
        </a:graphic>
      </p:graphicFrame>
      <p:graphicFrame>
        <p:nvGraphicFramePr>
          <p:cNvPr id="45062" name="Object 5"/>
          <p:cNvGraphicFramePr>
            <a:graphicFrameLocks noChangeAspect="1"/>
          </p:cNvGraphicFramePr>
          <p:nvPr/>
        </p:nvGraphicFramePr>
        <p:xfrm>
          <a:off x="3708400" y="3789363"/>
          <a:ext cx="2455863" cy="1025525"/>
        </p:xfrm>
        <a:graphic>
          <a:graphicData uri="http://schemas.openxmlformats.org/presentationml/2006/ole">
            <p:oleObj spid="_x0000_s45062" name="Equation" r:id="rId5" imgW="647640" imgH="431640" progId="Equation.DSMT4">
              <p:embed/>
            </p:oleObj>
          </a:graphicData>
        </a:graphic>
      </p:graphicFrame>
      <p:sp>
        <p:nvSpPr>
          <p:cNvPr id="45063" name="Text Box 6"/>
          <p:cNvSpPr txBox="1">
            <a:spLocks noChangeArrowheads="1"/>
          </p:cNvSpPr>
          <p:nvPr/>
        </p:nvSpPr>
        <p:spPr bwMode="auto">
          <a:xfrm>
            <a:off x="468313" y="4868863"/>
            <a:ext cx="8001000" cy="457200"/>
          </a:xfrm>
          <a:prstGeom prst="rect">
            <a:avLst/>
          </a:prstGeom>
          <a:noFill/>
          <a:ln w="9525">
            <a:noFill/>
            <a:miter lim="800000"/>
            <a:headEnd/>
            <a:tailEnd/>
          </a:ln>
        </p:spPr>
        <p:txBody>
          <a:bodyPr>
            <a:spAutoFit/>
          </a:bodyPr>
          <a:lstStyle/>
          <a:p>
            <a:r>
              <a:rPr kumimoji="1" lang="zh-CN" altLang="en-US" sz="2400" b="1">
                <a:latin typeface="宋体" pitchFamily="2" charset="-122"/>
                <a:sym typeface="Symbol" pitchFamily="18" charset="2"/>
              </a:rPr>
              <a:t>对于化学反应来讲，一般选尚未反应时</a:t>
            </a:r>
            <a:r>
              <a:rPr kumimoji="1" lang="el-GR" altLang="zh-CN" sz="2400" b="1">
                <a:latin typeface="宋体" pitchFamily="2" charset="-122"/>
                <a:sym typeface="Symbol" pitchFamily="18" charset="2"/>
              </a:rPr>
              <a:t>ξ</a:t>
            </a:r>
            <a:r>
              <a:rPr kumimoji="1" lang="en-US" altLang="zh-CN" sz="2400" b="1">
                <a:latin typeface="宋体" pitchFamily="2" charset="-122"/>
                <a:sym typeface="Symbol" pitchFamily="18" charset="2"/>
              </a:rPr>
              <a:t>=0</a:t>
            </a:r>
          </a:p>
        </p:txBody>
      </p:sp>
      <p:graphicFrame>
        <p:nvGraphicFramePr>
          <p:cNvPr id="45064" name="Object 8"/>
          <p:cNvGraphicFramePr>
            <a:graphicFrameLocks noChangeAspect="1"/>
          </p:cNvGraphicFramePr>
          <p:nvPr/>
        </p:nvGraphicFramePr>
        <p:xfrm>
          <a:off x="4508500" y="3327400"/>
          <a:ext cx="127000" cy="203200"/>
        </p:xfrm>
        <a:graphic>
          <a:graphicData uri="http://schemas.openxmlformats.org/presentationml/2006/ole">
            <p:oleObj spid="_x0000_s45064" name="Equation" r:id="rId6" imgW="126720" imgH="203040" progId="Equation.DSMT4">
              <p:embed/>
            </p:oleObj>
          </a:graphicData>
        </a:graphic>
      </p:graphicFrame>
      <p:sp>
        <p:nvSpPr>
          <p:cNvPr id="45065" name="Rectangle 9"/>
          <p:cNvSpPr>
            <a:spLocks noChangeArrowheads="1"/>
          </p:cNvSpPr>
          <p:nvPr/>
        </p:nvSpPr>
        <p:spPr bwMode="auto">
          <a:xfrm>
            <a:off x="603250" y="188913"/>
            <a:ext cx="8540750" cy="792162"/>
          </a:xfrm>
          <a:prstGeom prst="rect">
            <a:avLst/>
          </a:prstGeom>
          <a:noFill/>
          <a:ln w="9525">
            <a:noFill/>
            <a:miter lim="800000"/>
            <a:headEnd/>
            <a:tailEnd/>
          </a:ln>
          <a:effectLst/>
        </p:spPr>
        <p:txBody>
          <a:bodyPr anchor="ctr"/>
          <a:lstStyle/>
          <a:p>
            <a:pPr algn="ctr"/>
            <a:r>
              <a:rPr lang="en-US" altLang="zh-CN" b="1" dirty="0" smtClean="0">
                <a:solidFill>
                  <a:srgbClr val="FF0066"/>
                </a:solidFill>
                <a:effectLst>
                  <a:outerShdw blurRad="38100" dist="38100" dir="2700000" algn="tl">
                    <a:srgbClr val="C0C0C0"/>
                  </a:outerShdw>
                </a:effectLst>
              </a:rPr>
              <a:t>6. </a:t>
            </a:r>
            <a:r>
              <a:rPr lang="zh-CN" altLang="en-US" b="1" dirty="0">
                <a:solidFill>
                  <a:srgbClr val="FF0066"/>
                </a:solidFill>
                <a:effectLst>
                  <a:outerShdw blurRad="38100" dist="38100" dir="2700000" algn="tl">
                    <a:srgbClr val="C0C0C0"/>
                  </a:outerShdw>
                </a:effectLst>
              </a:rPr>
              <a:t>化学计量数和反应进度</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48619327-F8FF-4B68-8D49-1608AA3F6B52}" type="datetime1">
              <a:rPr lang="zh-CN" altLang="en-US"/>
              <a:pPr/>
              <a:t>2017/11/1</a:t>
            </a:fld>
            <a:endParaRPr lang="en-US" altLang="zh-CN"/>
          </a:p>
        </p:txBody>
      </p:sp>
      <p:sp>
        <p:nvSpPr>
          <p:cNvPr id="9" name="灯片编号占位符 3"/>
          <p:cNvSpPr>
            <a:spLocks noGrp="1"/>
          </p:cNvSpPr>
          <p:nvPr>
            <p:ph type="sldNum" sz="quarter" idx="12"/>
          </p:nvPr>
        </p:nvSpPr>
        <p:spPr/>
        <p:txBody>
          <a:bodyPr/>
          <a:lstStyle/>
          <a:p>
            <a:fld id="{B0D8FECF-F1C4-4B40-9E9B-7F6EA8977433}" type="slidenum">
              <a:rPr lang="en-US" altLang="zh-CN"/>
              <a:pPr/>
              <a:t>240</a:t>
            </a:fld>
            <a:endParaRPr lang="en-US" altLang="zh-CN"/>
          </a:p>
        </p:txBody>
      </p:sp>
      <p:sp>
        <p:nvSpPr>
          <p:cNvPr id="911363" name="Rectangle 3"/>
          <p:cNvSpPr>
            <a:spLocks noChangeArrowheads="1"/>
          </p:cNvSpPr>
          <p:nvPr/>
        </p:nvSpPr>
        <p:spPr bwMode="auto">
          <a:xfrm>
            <a:off x="717550" y="1169988"/>
            <a:ext cx="7958138" cy="5067300"/>
          </a:xfrm>
          <a:prstGeom prst="rect">
            <a:avLst/>
          </a:prstGeom>
          <a:noFill/>
          <a:ln w="9525">
            <a:noFill/>
            <a:miter lim="800000"/>
            <a:headEnd/>
            <a:tailEnd/>
          </a:ln>
          <a:effectLst/>
        </p:spPr>
        <p:txBody>
          <a:bodyPr lIns="92075" tIns="46038" rIns="92075" bIns="46038"/>
          <a:lstStyle/>
          <a:p>
            <a:pPr marL="342900" indent="-342900" algn="l">
              <a:lnSpc>
                <a:spcPct val="105000"/>
              </a:lnSpc>
              <a:spcBef>
                <a:spcPct val="20000"/>
              </a:spcBef>
              <a:buClr>
                <a:schemeClr val="tx2"/>
              </a:buClr>
              <a:buSzPct val="70000"/>
              <a:buFont typeface="Wingdings" pitchFamily="2" charset="2"/>
              <a:buNone/>
            </a:pPr>
            <a:r>
              <a:rPr kumimoji="0" lang="zh-CN" altLang="en-US" sz="2800" dirty="0">
                <a:solidFill>
                  <a:srgbClr val="3333FF"/>
                </a:solidFill>
              </a:rPr>
              <a:t>解： </a:t>
            </a:r>
            <a:r>
              <a:rPr kumimoji="0" lang="en-US" altLang="zh-CN" sz="2800" dirty="0">
                <a:solidFill>
                  <a:srgbClr val="3333FF"/>
                </a:solidFill>
              </a:rPr>
              <a:t>(1) </a:t>
            </a:r>
            <a:r>
              <a:rPr kumimoji="0" lang="zh-CN" altLang="en-US" sz="2800" dirty="0">
                <a:solidFill>
                  <a:srgbClr val="3333FF"/>
                </a:solidFill>
              </a:rPr>
              <a:t>设 </a:t>
            </a:r>
            <a:r>
              <a:rPr kumimoji="0" lang="en-US" altLang="zh-CN" sz="2800" dirty="0">
                <a:solidFill>
                  <a:srgbClr val="3333FF"/>
                </a:solidFill>
              </a:rPr>
              <a:t>N</a:t>
            </a:r>
            <a:r>
              <a:rPr kumimoji="0" lang="en-US" altLang="zh-CN" sz="2800" baseline="-25000" dirty="0">
                <a:solidFill>
                  <a:srgbClr val="3333FF"/>
                </a:solidFill>
              </a:rPr>
              <a:t>2</a:t>
            </a:r>
            <a:r>
              <a:rPr kumimoji="0" lang="en-US" altLang="zh-CN" sz="2800" dirty="0">
                <a:solidFill>
                  <a:srgbClr val="3333FF"/>
                </a:solidFill>
              </a:rPr>
              <a:t>O</a:t>
            </a:r>
            <a:r>
              <a:rPr kumimoji="0" lang="en-US" altLang="zh-CN" sz="2800" baseline="-25000" dirty="0">
                <a:solidFill>
                  <a:srgbClr val="3333FF"/>
                </a:solidFill>
              </a:rPr>
              <a:t>4</a:t>
            </a:r>
            <a:r>
              <a:rPr kumimoji="0" lang="zh-CN" altLang="en-US" sz="2800" dirty="0">
                <a:solidFill>
                  <a:srgbClr val="3333FF"/>
                </a:solidFill>
              </a:rPr>
              <a:t>分解了</a:t>
            </a:r>
            <a:r>
              <a:rPr kumimoji="0" lang="en-US" altLang="zh-CN" sz="2800" i="1" dirty="0">
                <a:solidFill>
                  <a:srgbClr val="3333FF"/>
                </a:solidFill>
              </a:rPr>
              <a:t>x</a:t>
            </a:r>
            <a:r>
              <a:rPr kumimoji="0" lang="en-US" altLang="zh-CN" sz="2800" dirty="0">
                <a:solidFill>
                  <a:srgbClr val="3333FF"/>
                </a:solidFill>
              </a:rPr>
              <a:t> mol</a:t>
            </a:r>
          </a:p>
          <a:p>
            <a:pPr marL="342900" indent="-342900" algn="l">
              <a:lnSpc>
                <a:spcPct val="105000"/>
              </a:lnSpc>
              <a:spcBef>
                <a:spcPct val="20000"/>
              </a:spcBef>
              <a:buClr>
                <a:schemeClr val="tx2"/>
              </a:buClr>
              <a:buSzPct val="70000"/>
              <a:buFont typeface="Wingdings" pitchFamily="2" charset="2"/>
              <a:buNone/>
            </a:pPr>
            <a:r>
              <a:rPr kumimoji="0" lang="en-US" altLang="zh-CN" sz="2800" dirty="0">
                <a:solidFill>
                  <a:srgbClr val="3333FF"/>
                </a:solidFill>
              </a:rPr>
              <a:t>        </a:t>
            </a:r>
            <a:r>
              <a:rPr kumimoji="0" lang="zh-CN" altLang="en-US" sz="2800" dirty="0">
                <a:solidFill>
                  <a:srgbClr val="3333FF"/>
                </a:solidFill>
              </a:rPr>
              <a:t>反应前 </a:t>
            </a:r>
            <a:r>
              <a:rPr kumimoji="0" lang="en-US" altLang="zh-CN" sz="2800" i="1" dirty="0">
                <a:solidFill>
                  <a:srgbClr val="3333FF"/>
                </a:solidFill>
              </a:rPr>
              <a:t>n</a:t>
            </a:r>
            <a:r>
              <a:rPr kumimoji="0" lang="en-US" altLang="zh-CN" sz="2800" dirty="0">
                <a:solidFill>
                  <a:srgbClr val="3333FF"/>
                </a:solidFill>
              </a:rPr>
              <a:t>(N</a:t>
            </a:r>
            <a:r>
              <a:rPr kumimoji="0" lang="en-US" altLang="zh-CN" sz="2800" baseline="-25000" dirty="0">
                <a:solidFill>
                  <a:srgbClr val="3333FF"/>
                </a:solidFill>
              </a:rPr>
              <a:t>2</a:t>
            </a:r>
            <a:r>
              <a:rPr kumimoji="0" lang="en-US" altLang="zh-CN" sz="2800" dirty="0">
                <a:solidFill>
                  <a:srgbClr val="3333FF"/>
                </a:solidFill>
              </a:rPr>
              <a:t>O</a:t>
            </a:r>
            <a:r>
              <a:rPr kumimoji="0" lang="en-US" altLang="zh-CN" sz="2800" baseline="-25000" dirty="0">
                <a:solidFill>
                  <a:srgbClr val="3333FF"/>
                </a:solidFill>
              </a:rPr>
              <a:t>4</a:t>
            </a:r>
            <a:r>
              <a:rPr kumimoji="0" lang="en-US" altLang="zh-CN" sz="2800" dirty="0">
                <a:solidFill>
                  <a:srgbClr val="3333FF"/>
                </a:solidFill>
              </a:rPr>
              <a:t>) = 9.20/92 = 0.10 (mol)</a:t>
            </a:r>
          </a:p>
          <a:p>
            <a:pPr marL="342900" indent="-342900" algn="l">
              <a:lnSpc>
                <a:spcPct val="105000"/>
              </a:lnSpc>
              <a:spcBef>
                <a:spcPct val="20000"/>
              </a:spcBef>
              <a:buClr>
                <a:schemeClr val="tx2"/>
              </a:buClr>
              <a:buSzPct val="70000"/>
              <a:buFont typeface="Wingdings" pitchFamily="2" charset="2"/>
              <a:buNone/>
            </a:pPr>
            <a:r>
              <a:rPr kumimoji="0" lang="en-US" altLang="zh-CN" sz="2800" dirty="0">
                <a:solidFill>
                  <a:srgbClr val="3333FF"/>
                </a:solidFill>
              </a:rPr>
              <a:t>                          N</a:t>
            </a:r>
            <a:r>
              <a:rPr kumimoji="0" lang="en-US" altLang="zh-CN" sz="2800" baseline="-25000" dirty="0">
                <a:solidFill>
                  <a:srgbClr val="3333FF"/>
                </a:solidFill>
              </a:rPr>
              <a:t>2</a:t>
            </a:r>
            <a:r>
              <a:rPr kumimoji="0" lang="en-US" altLang="zh-CN" sz="2800" dirty="0">
                <a:solidFill>
                  <a:srgbClr val="3333FF"/>
                </a:solidFill>
              </a:rPr>
              <a:t>O</a:t>
            </a:r>
            <a:r>
              <a:rPr kumimoji="0" lang="en-US" altLang="zh-CN" sz="2800" baseline="-25000" dirty="0">
                <a:solidFill>
                  <a:srgbClr val="3333FF"/>
                </a:solidFill>
              </a:rPr>
              <a:t>4</a:t>
            </a:r>
            <a:r>
              <a:rPr kumimoji="0" lang="en-US" altLang="zh-CN" sz="2800" dirty="0">
                <a:solidFill>
                  <a:srgbClr val="3333FF"/>
                </a:solidFill>
              </a:rPr>
              <a:t> (g) </a:t>
            </a:r>
            <a:r>
              <a:rPr kumimoji="0" lang="en-US" altLang="zh-CN" sz="2800" dirty="0">
                <a:solidFill>
                  <a:srgbClr val="3333FF"/>
                </a:solidFill>
                <a:sym typeface="Symbol" pitchFamily="18" charset="2"/>
              </a:rPr>
              <a:t>      </a:t>
            </a:r>
            <a:r>
              <a:rPr kumimoji="0" lang="en-US" altLang="zh-CN" sz="2800" dirty="0">
                <a:solidFill>
                  <a:srgbClr val="3333FF"/>
                </a:solidFill>
              </a:rPr>
              <a:t> 2 NO</a:t>
            </a:r>
            <a:r>
              <a:rPr kumimoji="0" lang="en-US" altLang="zh-CN" sz="2800" baseline="-25000" dirty="0">
                <a:solidFill>
                  <a:srgbClr val="3333FF"/>
                </a:solidFill>
              </a:rPr>
              <a:t>2</a:t>
            </a:r>
            <a:r>
              <a:rPr kumimoji="0" lang="en-US" altLang="zh-CN" sz="2800" dirty="0">
                <a:solidFill>
                  <a:srgbClr val="3333FF"/>
                </a:solidFill>
              </a:rPr>
              <a:t> (g)</a:t>
            </a:r>
            <a:br>
              <a:rPr kumimoji="0" lang="en-US" altLang="zh-CN" sz="2800" dirty="0">
                <a:solidFill>
                  <a:srgbClr val="3333FF"/>
                </a:solidFill>
              </a:rPr>
            </a:br>
            <a:r>
              <a:rPr kumimoji="0" lang="en-US" altLang="zh-CN" sz="2800" dirty="0">
                <a:solidFill>
                  <a:srgbClr val="3333FF"/>
                </a:solidFill>
              </a:rPr>
              <a:t>    </a:t>
            </a:r>
            <a:r>
              <a:rPr kumimoji="0" lang="zh-CN" altLang="en-US" sz="2800" dirty="0">
                <a:solidFill>
                  <a:srgbClr val="3333FF"/>
                </a:solidFill>
              </a:rPr>
              <a:t>开始</a:t>
            </a:r>
            <a:r>
              <a:rPr kumimoji="0" lang="en-US" altLang="zh-CN" sz="2800" dirty="0">
                <a:solidFill>
                  <a:srgbClr val="3333FF"/>
                </a:solidFill>
              </a:rPr>
              <a:t>/mol    0.10                0</a:t>
            </a:r>
            <a:br>
              <a:rPr kumimoji="0" lang="en-US" altLang="zh-CN" sz="2800" dirty="0">
                <a:solidFill>
                  <a:srgbClr val="3333FF"/>
                </a:solidFill>
              </a:rPr>
            </a:br>
            <a:r>
              <a:rPr kumimoji="0" lang="en-US" altLang="zh-CN" sz="2800" dirty="0">
                <a:solidFill>
                  <a:srgbClr val="3333FF"/>
                </a:solidFill>
              </a:rPr>
              <a:t>    </a:t>
            </a:r>
            <a:r>
              <a:rPr kumimoji="0" lang="zh-CN" altLang="en-US" sz="2800" dirty="0">
                <a:solidFill>
                  <a:srgbClr val="3333FF"/>
                </a:solidFill>
              </a:rPr>
              <a:t>平衡</a:t>
            </a:r>
            <a:r>
              <a:rPr kumimoji="0" lang="en-US" altLang="zh-CN" dirty="0">
                <a:solidFill>
                  <a:srgbClr val="3333FF"/>
                </a:solidFill>
              </a:rPr>
              <a:t>/mol  </a:t>
            </a:r>
            <a:r>
              <a:rPr kumimoji="0" lang="en-US" altLang="zh-CN" sz="2800" dirty="0">
                <a:solidFill>
                  <a:srgbClr val="3333FF"/>
                </a:solidFill>
              </a:rPr>
              <a:t> 0.10 - </a:t>
            </a:r>
            <a:r>
              <a:rPr kumimoji="0" lang="en-US" altLang="zh-CN" sz="2800" i="1" dirty="0">
                <a:solidFill>
                  <a:srgbClr val="3333FF"/>
                </a:solidFill>
              </a:rPr>
              <a:t>x</a:t>
            </a:r>
            <a:r>
              <a:rPr kumimoji="0" lang="en-US" altLang="zh-CN" sz="2800" dirty="0">
                <a:solidFill>
                  <a:srgbClr val="3333FF"/>
                </a:solidFill>
              </a:rPr>
              <a:t>           2</a:t>
            </a:r>
            <a:r>
              <a:rPr kumimoji="0" lang="en-US" altLang="zh-CN" sz="2800" i="1" dirty="0">
                <a:solidFill>
                  <a:srgbClr val="3333FF"/>
                </a:solidFill>
              </a:rPr>
              <a:t>x</a:t>
            </a:r>
            <a:r>
              <a:rPr kumimoji="0" lang="en-US" altLang="zh-CN" sz="2800" dirty="0">
                <a:solidFill>
                  <a:srgbClr val="3333FF"/>
                </a:solidFill>
              </a:rPr>
              <a:t> </a:t>
            </a:r>
            <a:br>
              <a:rPr kumimoji="0" lang="en-US" altLang="zh-CN" sz="2800" dirty="0">
                <a:solidFill>
                  <a:srgbClr val="3333FF"/>
                </a:solidFill>
              </a:rPr>
            </a:br>
            <a:r>
              <a:rPr kumimoji="0" lang="zh-CN" altLang="en-US" sz="2800" dirty="0">
                <a:solidFill>
                  <a:srgbClr val="3333FF"/>
                </a:solidFill>
              </a:rPr>
              <a:t>平衡时总物质的量为：</a:t>
            </a:r>
          </a:p>
          <a:p>
            <a:pPr marL="342900" indent="-342900" algn="l">
              <a:lnSpc>
                <a:spcPct val="105000"/>
              </a:lnSpc>
              <a:spcBef>
                <a:spcPct val="20000"/>
              </a:spcBef>
              <a:buClr>
                <a:schemeClr val="tx2"/>
              </a:buClr>
              <a:buSzPct val="70000"/>
              <a:buFont typeface="Wingdings" pitchFamily="2" charset="2"/>
              <a:buNone/>
            </a:pPr>
            <a:r>
              <a:rPr kumimoji="0" lang="zh-CN" altLang="en-US" sz="2800" dirty="0">
                <a:solidFill>
                  <a:srgbClr val="3333FF"/>
                </a:solidFill>
              </a:rPr>
              <a:t>     </a:t>
            </a:r>
            <a:r>
              <a:rPr kumimoji="0" lang="en-US" altLang="zh-CN" sz="2800" dirty="0">
                <a:solidFill>
                  <a:srgbClr val="3333FF"/>
                </a:solidFill>
              </a:rPr>
              <a:t>0.10 -  </a:t>
            </a:r>
            <a:r>
              <a:rPr kumimoji="0" lang="en-US" altLang="zh-CN" sz="2800" i="1" dirty="0">
                <a:solidFill>
                  <a:srgbClr val="3333FF"/>
                </a:solidFill>
              </a:rPr>
              <a:t>x</a:t>
            </a:r>
            <a:r>
              <a:rPr kumimoji="0" lang="en-US" altLang="zh-CN" sz="2800" dirty="0">
                <a:solidFill>
                  <a:srgbClr val="3333FF"/>
                </a:solidFill>
              </a:rPr>
              <a:t> + 2</a:t>
            </a:r>
            <a:r>
              <a:rPr kumimoji="0" lang="en-US" altLang="zh-CN" sz="2800" i="1" dirty="0">
                <a:solidFill>
                  <a:srgbClr val="3333FF"/>
                </a:solidFill>
              </a:rPr>
              <a:t>x</a:t>
            </a:r>
            <a:r>
              <a:rPr kumimoji="0" lang="en-US" altLang="zh-CN" sz="2800" dirty="0">
                <a:solidFill>
                  <a:srgbClr val="3333FF"/>
                </a:solidFill>
              </a:rPr>
              <a:t> = 0.10 + </a:t>
            </a:r>
            <a:r>
              <a:rPr kumimoji="0" lang="en-US" altLang="zh-CN" sz="2800" i="1" dirty="0">
                <a:solidFill>
                  <a:srgbClr val="3333FF"/>
                </a:solidFill>
              </a:rPr>
              <a:t>x</a:t>
            </a:r>
            <a:r>
              <a:rPr kumimoji="0" lang="en-US" altLang="zh-CN" sz="2800" dirty="0">
                <a:solidFill>
                  <a:srgbClr val="3333FF"/>
                </a:solidFill>
              </a:rPr>
              <a:t> = </a:t>
            </a:r>
            <a:r>
              <a:rPr kumimoji="0" lang="en-US" altLang="zh-CN" sz="2800" i="1" dirty="0">
                <a:solidFill>
                  <a:srgbClr val="3333FF"/>
                </a:solidFill>
              </a:rPr>
              <a:t>p</a:t>
            </a:r>
            <a:r>
              <a:rPr kumimoji="0" lang="zh-CN" altLang="en-US" sz="2800" baseline="-25000" dirty="0">
                <a:solidFill>
                  <a:srgbClr val="3333FF"/>
                </a:solidFill>
              </a:rPr>
              <a:t>总</a:t>
            </a:r>
            <a:r>
              <a:rPr kumimoji="0" lang="en-US" altLang="zh-CN" sz="2800" i="1" dirty="0">
                <a:solidFill>
                  <a:srgbClr val="3333FF"/>
                </a:solidFill>
              </a:rPr>
              <a:t>V</a:t>
            </a:r>
            <a:r>
              <a:rPr kumimoji="0" lang="en-US" altLang="zh-CN" sz="2800" dirty="0">
                <a:solidFill>
                  <a:srgbClr val="3333FF"/>
                </a:solidFill>
              </a:rPr>
              <a:t>/</a:t>
            </a:r>
            <a:r>
              <a:rPr kumimoji="0" lang="en-US" altLang="zh-CN" sz="2800" i="1" dirty="0">
                <a:solidFill>
                  <a:srgbClr val="3333FF"/>
                </a:solidFill>
              </a:rPr>
              <a:t>RT</a:t>
            </a:r>
            <a:r>
              <a:rPr kumimoji="0" lang="en-US" altLang="zh-CN" sz="2800" dirty="0">
                <a:solidFill>
                  <a:srgbClr val="3333FF"/>
                </a:solidFill>
              </a:rPr>
              <a:t> </a:t>
            </a:r>
          </a:p>
          <a:p>
            <a:pPr marL="342900" indent="-342900" algn="l">
              <a:lnSpc>
                <a:spcPct val="105000"/>
              </a:lnSpc>
              <a:spcBef>
                <a:spcPct val="20000"/>
              </a:spcBef>
              <a:buClr>
                <a:schemeClr val="tx2"/>
              </a:buClr>
              <a:buSzPct val="70000"/>
              <a:buFont typeface="Wingdings" pitchFamily="2" charset="2"/>
              <a:buNone/>
            </a:pPr>
            <a:r>
              <a:rPr kumimoji="0" lang="en-US" altLang="zh-CN" sz="2800" dirty="0">
                <a:solidFill>
                  <a:srgbClr val="3333FF"/>
                </a:solidFill>
              </a:rPr>
              <a:t>        = (</a:t>
            </a:r>
            <a:r>
              <a:rPr kumimoji="0" lang="en-US" altLang="zh-CN" sz="2800" dirty="0" smtClean="0">
                <a:solidFill>
                  <a:srgbClr val="3333FF"/>
                </a:solidFill>
              </a:rPr>
              <a:t>100×3.00)/</a:t>
            </a:r>
            <a:r>
              <a:rPr kumimoji="0" lang="en-US" altLang="zh-CN" sz="2800" dirty="0">
                <a:solidFill>
                  <a:srgbClr val="3333FF"/>
                </a:solidFill>
              </a:rPr>
              <a:t>8.314×300 = 0.12</a:t>
            </a:r>
          </a:p>
          <a:p>
            <a:pPr marL="342900" indent="-342900" algn="l">
              <a:lnSpc>
                <a:spcPct val="105000"/>
              </a:lnSpc>
              <a:spcBef>
                <a:spcPct val="20000"/>
              </a:spcBef>
              <a:buClr>
                <a:schemeClr val="tx2"/>
              </a:buClr>
              <a:buSzPct val="70000"/>
              <a:buFont typeface="Wingdings" pitchFamily="2" charset="2"/>
              <a:buNone/>
            </a:pPr>
            <a:r>
              <a:rPr kumimoji="0" lang="en-US" altLang="zh-CN" sz="2800" dirty="0">
                <a:solidFill>
                  <a:srgbClr val="3333FF"/>
                </a:solidFill>
              </a:rPr>
              <a:t>     </a:t>
            </a:r>
            <a:r>
              <a:rPr kumimoji="0" lang="en-US" altLang="zh-CN" sz="2800" i="1" dirty="0">
                <a:solidFill>
                  <a:srgbClr val="3333FF"/>
                </a:solidFill>
              </a:rPr>
              <a:t>x</a:t>
            </a:r>
            <a:r>
              <a:rPr kumimoji="0" lang="en-US" altLang="zh-CN" sz="2800" dirty="0">
                <a:solidFill>
                  <a:srgbClr val="3333FF"/>
                </a:solidFill>
              </a:rPr>
              <a:t> = 0.02(mol)</a:t>
            </a:r>
          </a:p>
          <a:p>
            <a:pPr marL="342900" indent="-342900" algn="l">
              <a:lnSpc>
                <a:spcPct val="105000"/>
              </a:lnSpc>
              <a:spcBef>
                <a:spcPct val="20000"/>
              </a:spcBef>
              <a:buClr>
                <a:schemeClr val="tx2"/>
              </a:buClr>
              <a:buSzPct val="70000"/>
              <a:buFont typeface="Wingdings" pitchFamily="2" charset="2"/>
              <a:buNone/>
            </a:pPr>
            <a:r>
              <a:rPr kumimoji="0" lang="en-US" altLang="zh-CN" sz="2800" dirty="0">
                <a:solidFill>
                  <a:srgbClr val="3333FF"/>
                </a:solidFill>
              </a:rPr>
              <a:t>     </a:t>
            </a:r>
            <a:r>
              <a:rPr kumimoji="0" lang="zh-CN" altLang="en-US" sz="2800" dirty="0">
                <a:solidFill>
                  <a:srgbClr val="3333FF"/>
                </a:solidFill>
              </a:rPr>
              <a:t>转化率为：</a:t>
            </a:r>
            <a:r>
              <a:rPr kumimoji="0" lang="en-US" altLang="zh-CN" sz="2800" dirty="0">
                <a:solidFill>
                  <a:srgbClr val="3333FF"/>
                </a:solidFill>
              </a:rPr>
              <a:t>(0.02/0.10) ×100% = 20%</a:t>
            </a:r>
          </a:p>
        </p:txBody>
      </p:sp>
      <p:sp>
        <p:nvSpPr>
          <p:cNvPr id="911365" name="Rectangle 5"/>
          <p:cNvSpPr>
            <a:spLocks noGrp="1" noChangeArrowheads="1"/>
          </p:cNvSpPr>
          <p:nvPr>
            <p:ph type="title" idx="4294967295"/>
          </p:nvPr>
        </p:nvSpPr>
        <p:spPr/>
        <p:txBody>
          <a:bodyPr/>
          <a:lstStyle/>
          <a:p>
            <a:r>
              <a:rPr kumimoji="0" lang="en-US" altLang="zh-CN" b="1" i="1">
                <a:solidFill>
                  <a:srgbClr val="FF0000"/>
                </a:solidFill>
                <a:effectLst/>
              </a:rPr>
              <a:t>Solution</a:t>
            </a:r>
          </a:p>
        </p:txBody>
      </p:sp>
      <p:pic>
        <p:nvPicPr>
          <p:cNvPr id="911366" name="Picture 6"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pic>
        <p:nvPicPr>
          <p:cNvPr id="10" name="Picture 12"/>
          <p:cNvPicPr>
            <a:picLocks noChangeAspect="1" noChangeArrowheads="1"/>
          </p:cNvPicPr>
          <p:nvPr/>
        </p:nvPicPr>
        <p:blipFill>
          <a:blip r:embed="rId4"/>
          <a:srcRect/>
          <a:stretch>
            <a:fillRect/>
          </a:stretch>
        </p:blipFill>
        <p:spPr bwMode="auto">
          <a:xfrm>
            <a:off x="4714876" y="2285992"/>
            <a:ext cx="647700" cy="492125"/>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half" idx="10"/>
          </p:nvPr>
        </p:nvSpPr>
        <p:spPr/>
        <p:txBody>
          <a:bodyPr/>
          <a:lstStyle/>
          <a:p>
            <a:fld id="{FCE4A188-4FBB-4608-B0C4-F316700612E2}" type="datetime1">
              <a:rPr lang="zh-CN" altLang="en-US"/>
              <a:pPr/>
              <a:t>2017/11/1</a:t>
            </a:fld>
            <a:endParaRPr lang="en-US" altLang="zh-CN"/>
          </a:p>
        </p:txBody>
      </p:sp>
      <p:sp>
        <p:nvSpPr>
          <p:cNvPr id="7" name="灯片编号占位符 3"/>
          <p:cNvSpPr>
            <a:spLocks noGrp="1"/>
          </p:cNvSpPr>
          <p:nvPr>
            <p:ph type="sldNum" sz="quarter" idx="12"/>
          </p:nvPr>
        </p:nvSpPr>
        <p:spPr/>
        <p:txBody>
          <a:bodyPr/>
          <a:lstStyle/>
          <a:p>
            <a:fld id="{E02C06E8-EB5D-4804-A40C-74D985C1392F}" type="slidenum">
              <a:rPr lang="en-US" altLang="zh-CN"/>
              <a:pPr/>
              <a:t>241</a:t>
            </a:fld>
            <a:endParaRPr lang="en-US" altLang="zh-CN"/>
          </a:p>
        </p:txBody>
      </p:sp>
      <p:sp>
        <p:nvSpPr>
          <p:cNvPr id="912386" name="Rectangle 2"/>
          <p:cNvSpPr>
            <a:spLocks noChangeArrowheads="1"/>
          </p:cNvSpPr>
          <p:nvPr/>
        </p:nvSpPr>
        <p:spPr bwMode="auto">
          <a:xfrm>
            <a:off x="742950" y="1347788"/>
            <a:ext cx="8077200" cy="4889500"/>
          </a:xfrm>
          <a:prstGeom prst="rect">
            <a:avLst/>
          </a:prstGeom>
          <a:noFill/>
          <a:ln w="9525">
            <a:noFill/>
            <a:miter lim="800000"/>
            <a:headEnd/>
            <a:tailEnd/>
          </a:ln>
          <a:effectLst/>
        </p:spPr>
        <p:txBody>
          <a:bodyPr lIns="92075" tIns="46038" rIns="92075" bIns="46038"/>
          <a:lstStyle/>
          <a:p>
            <a:pPr marL="342900" indent="-342900" algn="l">
              <a:lnSpc>
                <a:spcPct val="140000"/>
              </a:lnSpc>
              <a:spcBef>
                <a:spcPct val="20000"/>
              </a:spcBef>
              <a:buClr>
                <a:schemeClr val="tx2"/>
              </a:buClr>
              <a:buSzPct val="70000"/>
              <a:buFont typeface="Wingdings" pitchFamily="2" charset="2"/>
              <a:buNone/>
            </a:pPr>
            <a:r>
              <a:rPr kumimoji="0" lang="en-US" altLang="zh-CN" sz="2800">
                <a:solidFill>
                  <a:srgbClr val="3333FF"/>
                </a:solidFill>
              </a:rPr>
              <a:t>(2) </a:t>
            </a:r>
            <a:r>
              <a:rPr kumimoji="0" lang="en-US" altLang="zh-CN" sz="2800" i="1">
                <a:solidFill>
                  <a:srgbClr val="3333FF"/>
                </a:solidFill>
              </a:rPr>
              <a:t>p </a:t>
            </a:r>
            <a:r>
              <a:rPr lang="en-US" altLang="zh-CN" sz="2800">
                <a:solidFill>
                  <a:schemeClr val="hlink"/>
                </a:solidFill>
              </a:rPr>
              <a:t>(N</a:t>
            </a:r>
            <a:r>
              <a:rPr lang="en-US" altLang="zh-CN" sz="2800" baseline="-25000">
                <a:solidFill>
                  <a:schemeClr val="hlink"/>
                </a:solidFill>
              </a:rPr>
              <a:t>2</a:t>
            </a:r>
            <a:r>
              <a:rPr lang="en-US" altLang="zh-CN" sz="2800">
                <a:solidFill>
                  <a:schemeClr val="hlink"/>
                </a:solidFill>
              </a:rPr>
              <a:t>O</a:t>
            </a:r>
            <a:r>
              <a:rPr lang="en-US" altLang="zh-CN" sz="2800" baseline="-25000">
                <a:solidFill>
                  <a:schemeClr val="hlink"/>
                </a:solidFill>
              </a:rPr>
              <a:t>4</a:t>
            </a:r>
            <a:r>
              <a:rPr lang="en-US" altLang="zh-CN" sz="2800">
                <a:solidFill>
                  <a:schemeClr val="hlink"/>
                </a:solidFill>
              </a:rPr>
              <a:t>)</a:t>
            </a:r>
            <a:r>
              <a:rPr kumimoji="0" lang="en-US" altLang="zh-CN" sz="2800">
                <a:solidFill>
                  <a:srgbClr val="3333FF"/>
                </a:solidFill>
              </a:rPr>
              <a:t> = [(0.10-0.02)/0.12] </a:t>
            </a:r>
            <a:r>
              <a:rPr kumimoji="0" lang="en-US" altLang="zh-CN" sz="2800" i="1">
                <a:solidFill>
                  <a:srgbClr val="3333FF"/>
                </a:solidFill>
              </a:rPr>
              <a:t>p</a:t>
            </a:r>
            <a:r>
              <a:rPr kumimoji="0" lang="zh-CN" altLang="en-US" sz="2800" baseline="-25000">
                <a:solidFill>
                  <a:srgbClr val="3333FF"/>
                </a:solidFill>
              </a:rPr>
              <a:t>总</a:t>
            </a:r>
            <a:r>
              <a:rPr kumimoji="0" lang="en-US" altLang="zh-CN" sz="2800">
                <a:solidFill>
                  <a:srgbClr val="3333FF"/>
                </a:solidFill>
              </a:rPr>
              <a:t>= 0.67 </a:t>
            </a:r>
            <a:r>
              <a:rPr kumimoji="0" lang="en-US" altLang="zh-CN" sz="2800" i="1">
                <a:solidFill>
                  <a:srgbClr val="3333FF"/>
                </a:solidFill>
              </a:rPr>
              <a:t>p</a:t>
            </a:r>
            <a:r>
              <a:rPr kumimoji="0" lang="zh-CN" altLang="en-US" sz="2800" baseline="-25000">
                <a:solidFill>
                  <a:srgbClr val="3333FF"/>
                </a:solidFill>
              </a:rPr>
              <a:t>总</a:t>
            </a:r>
          </a:p>
          <a:p>
            <a:pPr marL="342900" indent="-342900" algn="l">
              <a:lnSpc>
                <a:spcPct val="140000"/>
              </a:lnSpc>
              <a:spcBef>
                <a:spcPct val="20000"/>
              </a:spcBef>
              <a:buClr>
                <a:schemeClr val="tx2"/>
              </a:buClr>
              <a:buSzPct val="70000"/>
              <a:buFont typeface="Wingdings" pitchFamily="2" charset="2"/>
              <a:buNone/>
            </a:pPr>
            <a:r>
              <a:rPr kumimoji="0" lang="zh-CN" altLang="en-US" sz="2800" baseline="-25000">
                <a:solidFill>
                  <a:srgbClr val="3333FF"/>
                </a:solidFill>
              </a:rPr>
              <a:t>          </a:t>
            </a:r>
            <a:r>
              <a:rPr kumimoji="0" lang="en-US" altLang="zh-CN" sz="2800" i="1">
                <a:solidFill>
                  <a:srgbClr val="3333FF"/>
                </a:solidFill>
              </a:rPr>
              <a:t>p</a:t>
            </a:r>
            <a:r>
              <a:rPr kumimoji="0" lang="en-US" altLang="zh-CN" sz="2800" baseline="-30000">
                <a:solidFill>
                  <a:srgbClr val="3333FF"/>
                </a:solidFill>
              </a:rPr>
              <a:t> </a:t>
            </a:r>
            <a:r>
              <a:rPr lang="en-US" altLang="zh-CN" sz="2800">
                <a:solidFill>
                  <a:schemeClr val="hlink"/>
                </a:solidFill>
              </a:rPr>
              <a:t>(NO</a:t>
            </a:r>
            <a:r>
              <a:rPr lang="en-US" altLang="zh-CN" sz="2800" baseline="-25000">
                <a:solidFill>
                  <a:schemeClr val="hlink"/>
                </a:solidFill>
              </a:rPr>
              <a:t>2</a:t>
            </a:r>
            <a:r>
              <a:rPr lang="en-US" altLang="zh-CN" sz="2800">
                <a:solidFill>
                  <a:schemeClr val="hlink"/>
                </a:solidFill>
              </a:rPr>
              <a:t>) </a:t>
            </a:r>
            <a:r>
              <a:rPr kumimoji="0" lang="en-US" altLang="zh-CN" sz="2800">
                <a:solidFill>
                  <a:srgbClr val="3333FF"/>
                </a:solidFill>
              </a:rPr>
              <a:t>= [(0.02×2)/0.12] </a:t>
            </a:r>
            <a:r>
              <a:rPr kumimoji="0" lang="en-US" altLang="zh-CN" sz="2800" i="1">
                <a:solidFill>
                  <a:srgbClr val="3333FF"/>
                </a:solidFill>
              </a:rPr>
              <a:t>p</a:t>
            </a:r>
            <a:r>
              <a:rPr kumimoji="0" lang="zh-CN" altLang="en-US" sz="2800" baseline="-25000">
                <a:solidFill>
                  <a:srgbClr val="3333FF"/>
                </a:solidFill>
              </a:rPr>
              <a:t>总</a:t>
            </a:r>
            <a:r>
              <a:rPr kumimoji="0" lang="en-US" altLang="zh-CN" sz="2800">
                <a:solidFill>
                  <a:srgbClr val="3333FF"/>
                </a:solidFill>
              </a:rPr>
              <a:t>= 0.33 </a:t>
            </a:r>
            <a:r>
              <a:rPr kumimoji="0" lang="en-US" altLang="zh-CN" sz="2800" i="1">
                <a:solidFill>
                  <a:srgbClr val="3333FF"/>
                </a:solidFill>
              </a:rPr>
              <a:t>p</a:t>
            </a:r>
            <a:r>
              <a:rPr kumimoji="0" lang="zh-CN" altLang="en-US" sz="2800" baseline="-25000">
                <a:solidFill>
                  <a:srgbClr val="3333FF"/>
                </a:solidFill>
              </a:rPr>
              <a:t>总</a:t>
            </a:r>
            <a:endParaRPr kumimoji="0" lang="zh-CN" altLang="en-US" sz="2800">
              <a:solidFill>
                <a:srgbClr val="3333FF"/>
              </a:solidFill>
            </a:endParaRPr>
          </a:p>
          <a:p>
            <a:pPr marL="342900" indent="-342900" algn="l">
              <a:lnSpc>
                <a:spcPct val="140000"/>
              </a:lnSpc>
              <a:spcBef>
                <a:spcPct val="20000"/>
              </a:spcBef>
              <a:buClr>
                <a:schemeClr val="tx2"/>
              </a:buClr>
              <a:buSzPct val="70000"/>
              <a:buFont typeface="Wingdings" pitchFamily="2" charset="2"/>
              <a:buNone/>
            </a:pPr>
            <a:r>
              <a:rPr kumimoji="0" lang="zh-CN" altLang="en-US" sz="2800" i="1">
                <a:solidFill>
                  <a:srgbClr val="3333FF"/>
                </a:solidFill>
              </a:rPr>
              <a:t>     </a:t>
            </a:r>
            <a:r>
              <a:rPr kumimoji="0" lang="en-US" altLang="zh-CN" sz="2800" i="1">
                <a:solidFill>
                  <a:srgbClr val="3333FF"/>
                </a:solidFill>
              </a:rPr>
              <a:t>K</a:t>
            </a:r>
            <a:r>
              <a:rPr lang="ru-RU" altLang="zh-CN" baseline="30000">
                <a:solidFill>
                  <a:schemeClr val="hlink"/>
                </a:solidFill>
                <a:ea typeface="宋体" pitchFamily="2" charset="-122"/>
              </a:rPr>
              <a:t>ө</a:t>
            </a:r>
            <a:r>
              <a:rPr kumimoji="0" lang="en-US" altLang="zh-CN" sz="2800">
                <a:solidFill>
                  <a:srgbClr val="3333FF"/>
                </a:solidFill>
              </a:rPr>
              <a:t> = (</a:t>
            </a:r>
            <a:r>
              <a:rPr kumimoji="0" lang="en-US" altLang="zh-CN" sz="2800" i="1">
                <a:solidFill>
                  <a:srgbClr val="3333FF"/>
                </a:solidFill>
              </a:rPr>
              <a:t>p</a:t>
            </a:r>
            <a:r>
              <a:rPr lang="en-US" altLang="zh-CN" sz="2800">
                <a:solidFill>
                  <a:schemeClr val="hlink"/>
                </a:solidFill>
              </a:rPr>
              <a:t>(NO</a:t>
            </a:r>
            <a:r>
              <a:rPr lang="en-US" altLang="zh-CN" sz="2800" baseline="-25000">
                <a:solidFill>
                  <a:schemeClr val="hlink"/>
                </a:solidFill>
              </a:rPr>
              <a:t>2</a:t>
            </a:r>
            <a:r>
              <a:rPr lang="en-US" altLang="zh-CN" sz="2800">
                <a:solidFill>
                  <a:schemeClr val="hlink"/>
                </a:solidFill>
              </a:rPr>
              <a:t>)</a:t>
            </a:r>
            <a:r>
              <a:rPr kumimoji="0" lang="en-US" altLang="zh-CN" sz="2800">
                <a:solidFill>
                  <a:srgbClr val="3333FF"/>
                </a:solidFill>
              </a:rPr>
              <a:t>/</a:t>
            </a:r>
            <a:r>
              <a:rPr kumimoji="0" lang="en-US" altLang="zh-CN" sz="2800" i="1">
                <a:solidFill>
                  <a:srgbClr val="3333FF"/>
                </a:solidFill>
              </a:rPr>
              <a:t>p</a:t>
            </a:r>
            <a:r>
              <a:rPr lang="ru-RU" altLang="zh-CN" baseline="30000">
                <a:solidFill>
                  <a:schemeClr val="hlink"/>
                </a:solidFill>
                <a:ea typeface="宋体" pitchFamily="2" charset="-122"/>
              </a:rPr>
              <a:t>ө</a:t>
            </a:r>
            <a:r>
              <a:rPr kumimoji="0" lang="en-US" altLang="zh-CN" sz="2800">
                <a:solidFill>
                  <a:srgbClr val="3333FF"/>
                </a:solidFill>
              </a:rPr>
              <a:t>)</a:t>
            </a:r>
            <a:r>
              <a:rPr kumimoji="0" lang="en-US" altLang="zh-CN" sz="2800" baseline="30000">
                <a:solidFill>
                  <a:srgbClr val="3333FF"/>
                </a:solidFill>
              </a:rPr>
              <a:t>2</a:t>
            </a:r>
            <a:r>
              <a:rPr kumimoji="0" lang="en-US" altLang="zh-CN" sz="2800">
                <a:solidFill>
                  <a:srgbClr val="3333FF"/>
                </a:solidFill>
              </a:rPr>
              <a:t>/(</a:t>
            </a:r>
            <a:r>
              <a:rPr kumimoji="0" lang="en-US" altLang="zh-CN" sz="2800" i="1">
                <a:solidFill>
                  <a:srgbClr val="3333FF"/>
                </a:solidFill>
              </a:rPr>
              <a:t>p</a:t>
            </a:r>
            <a:r>
              <a:rPr lang="en-US" altLang="zh-CN" sz="2800">
                <a:solidFill>
                  <a:schemeClr val="hlink"/>
                </a:solidFill>
              </a:rPr>
              <a:t>(N</a:t>
            </a:r>
            <a:r>
              <a:rPr lang="en-US" altLang="zh-CN" sz="2800" baseline="-25000">
                <a:solidFill>
                  <a:schemeClr val="hlink"/>
                </a:solidFill>
              </a:rPr>
              <a:t>2</a:t>
            </a:r>
            <a:r>
              <a:rPr lang="en-US" altLang="zh-CN" sz="2800">
                <a:solidFill>
                  <a:schemeClr val="hlink"/>
                </a:solidFill>
              </a:rPr>
              <a:t>O</a:t>
            </a:r>
            <a:r>
              <a:rPr lang="en-US" altLang="zh-CN" sz="2800" baseline="-25000">
                <a:solidFill>
                  <a:schemeClr val="hlink"/>
                </a:solidFill>
              </a:rPr>
              <a:t>4</a:t>
            </a:r>
            <a:r>
              <a:rPr lang="en-US" altLang="zh-CN" sz="2800">
                <a:solidFill>
                  <a:schemeClr val="hlink"/>
                </a:solidFill>
              </a:rPr>
              <a:t>)</a:t>
            </a:r>
            <a:r>
              <a:rPr kumimoji="0" lang="en-US" altLang="zh-CN" sz="2800">
                <a:solidFill>
                  <a:srgbClr val="3333FF"/>
                </a:solidFill>
              </a:rPr>
              <a:t>/</a:t>
            </a:r>
            <a:r>
              <a:rPr kumimoji="0" lang="en-US" altLang="zh-CN" sz="2800" i="1">
                <a:solidFill>
                  <a:srgbClr val="3333FF"/>
                </a:solidFill>
              </a:rPr>
              <a:t>p</a:t>
            </a:r>
            <a:r>
              <a:rPr lang="ru-RU" altLang="zh-CN" baseline="30000">
                <a:solidFill>
                  <a:schemeClr val="hlink"/>
                </a:solidFill>
                <a:ea typeface="宋体" pitchFamily="2" charset="-122"/>
              </a:rPr>
              <a:t>ө</a:t>
            </a:r>
            <a:r>
              <a:rPr kumimoji="0" lang="en-US" altLang="zh-CN" sz="2800">
                <a:solidFill>
                  <a:srgbClr val="3333FF"/>
                </a:solidFill>
              </a:rPr>
              <a:t>) = 0.17</a:t>
            </a:r>
          </a:p>
          <a:p>
            <a:pPr marL="342900" indent="-342900" algn="l">
              <a:lnSpc>
                <a:spcPct val="140000"/>
              </a:lnSpc>
              <a:spcBef>
                <a:spcPct val="20000"/>
              </a:spcBef>
              <a:buClr>
                <a:schemeClr val="tx2"/>
              </a:buClr>
              <a:buSzPct val="70000"/>
              <a:buFont typeface="Wingdings" pitchFamily="2" charset="2"/>
              <a:buNone/>
            </a:pPr>
            <a:r>
              <a:rPr kumimoji="0" lang="en-US" altLang="zh-CN" sz="2800">
                <a:solidFill>
                  <a:srgbClr val="3333FF"/>
                </a:solidFill>
              </a:rPr>
              <a:t>(3) T = 300 K</a:t>
            </a:r>
            <a:r>
              <a:rPr kumimoji="0" lang="zh-CN" altLang="en-US" sz="2800">
                <a:solidFill>
                  <a:srgbClr val="3333FF"/>
                </a:solidFill>
              </a:rPr>
              <a:t>时，</a:t>
            </a:r>
          </a:p>
          <a:p>
            <a:pPr marL="342900" indent="-342900" algn="l">
              <a:lnSpc>
                <a:spcPct val="140000"/>
              </a:lnSpc>
              <a:spcBef>
                <a:spcPct val="20000"/>
              </a:spcBef>
              <a:buClr>
                <a:schemeClr val="tx2"/>
              </a:buClr>
              <a:buSzPct val="70000"/>
              <a:buFont typeface="Wingdings" pitchFamily="2" charset="2"/>
              <a:buNone/>
            </a:pPr>
            <a:r>
              <a:rPr kumimoji="0" lang="zh-CN" altLang="en-US" sz="2800">
                <a:solidFill>
                  <a:srgbClr val="3333FF"/>
                </a:solidFill>
              </a:rPr>
              <a:t>    </a:t>
            </a:r>
            <a:r>
              <a:rPr kumimoji="0" lang="el-GR" altLang="zh-CN" sz="2800">
                <a:solidFill>
                  <a:srgbClr val="3333FF"/>
                </a:solidFill>
                <a:cs typeface="Times New Roman" pitchFamily="18" charset="0"/>
              </a:rPr>
              <a:t>Δ</a:t>
            </a:r>
            <a:r>
              <a:rPr kumimoji="0" lang="en-US" altLang="zh-CN" sz="2800" baseline="-30000">
                <a:solidFill>
                  <a:srgbClr val="3333FF"/>
                </a:solidFill>
              </a:rPr>
              <a:t>r</a:t>
            </a:r>
            <a:r>
              <a:rPr kumimoji="0" lang="en-US" altLang="zh-CN" sz="2800" i="1">
                <a:solidFill>
                  <a:srgbClr val="3333FF"/>
                </a:solidFill>
              </a:rPr>
              <a:t>G</a:t>
            </a:r>
            <a:r>
              <a:rPr lang="ru-RU" altLang="zh-CN" baseline="30000">
                <a:solidFill>
                  <a:schemeClr val="hlink"/>
                </a:solidFill>
                <a:ea typeface="宋体" pitchFamily="2" charset="-122"/>
              </a:rPr>
              <a:t>ө</a:t>
            </a:r>
            <a:r>
              <a:rPr kumimoji="0" lang="en-US" altLang="zh-CN" sz="2800" baseline="-25000">
                <a:solidFill>
                  <a:srgbClr val="3333FF"/>
                </a:solidFill>
              </a:rPr>
              <a:t>m</a:t>
            </a:r>
            <a:r>
              <a:rPr kumimoji="0" lang="en-US" altLang="zh-CN" sz="2800">
                <a:solidFill>
                  <a:srgbClr val="3333FF"/>
                </a:solidFill>
              </a:rPr>
              <a:t> = </a:t>
            </a:r>
            <a:r>
              <a:rPr kumimoji="0" lang="en-US" altLang="zh-CN" sz="2800">
                <a:solidFill>
                  <a:srgbClr val="3333FF"/>
                </a:solidFill>
                <a:latin typeface="黑体" pitchFamily="49" charset="-122"/>
              </a:rPr>
              <a:t>-</a:t>
            </a:r>
            <a:r>
              <a:rPr kumimoji="0" lang="en-US" altLang="zh-CN" sz="2800">
                <a:solidFill>
                  <a:srgbClr val="3333FF"/>
                </a:solidFill>
              </a:rPr>
              <a:t> </a:t>
            </a:r>
            <a:r>
              <a:rPr kumimoji="0" lang="en-US" altLang="zh-CN" sz="2800" i="1">
                <a:solidFill>
                  <a:srgbClr val="3333FF"/>
                </a:solidFill>
              </a:rPr>
              <a:t>RT</a:t>
            </a:r>
            <a:r>
              <a:rPr kumimoji="0" lang="en-US" altLang="zh-CN" sz="2800">
                <a:solidFill>
                  <a:srgbClr val="3333FF"/>
                </a:solidFill>
              </a:rPr>
              <a:t> ln </a:t>
            </a:r>
            <a:r>
              <a:rPr kumimoji="0" lang="en-US" altLang="zh-CN" sz="2800" i="1">
                <a:solidFill>
                  <a:srgbClr val="3333FF"/>
                </a:solidFill>
              </a:rPr>
              <a:t>K</a:t>
            </a:r>
            <a:r>
              <a:rPr lang="ru-RU" altLang="zh-CN" baseline="30000">
                <a:solidFill>
                  <a:schemeClr val="hlink"/>
                </a:solidFill>
                <a:ea typeface="宋体" pitchFamily="2" charset="-122"/>
              </a:rPr>
              <a:t>ө</a:t>
            </a:r>
            <a:r>
              <a:rPr kumimoji="0" lang="en-US" altLang="zh-CN" sz="2800">
                <a:solidFill>
                  <a:srgbClr val="3333FF"/>
                </a:solidFill>
              </a:rPr>
              <a:t> </a:t>
            </a:r>
          </a:p>
          <a:p>
            <a:pPr marL="342900" indent="-342900" algn="l">
              <a:lnSpc>
                <a:spcPct val="140000"/>
              </a:lnSpc>
              <a:spcBef>
                <a:spcPct val="20000"/>
              </a:spcBef>
              <a:buClr>
                <a:schemeClr val="tx2"/>
              </a:buClr>
              <a:buSzPct val="70000"/>
              <a:buFont typeface="Wingdings" pitchFamily="2" charset="2"/>
              <a:buNone/>
            </a:pPr>
            <a:r>
              <a:rPr kumimoji="0" lang="en-US" altLang="zh-CN" sz="2800">
                <a:solidFill>
                  <a:srgbClr val="3333FF"/>
                </a:solidFill>
              </a:rPr>
              <a:t>                   = - 2.303 ×8.314 ×300 ×lg0.17</a:t>
            </a:r>
          </a:p>
          <a:p>
            <a:pPr marL="342900" indent="-342900" algn="l">
              <a:lnSpc>
                <a:spcPct val="140000"/>
              </a:lnSpc>
              <a:spcBef>
                <a:spcPct val="20000"/>
              </a:spcBef>
              <a:buClr>
                <a:schemeClr val="tx2"/>
              </a:buClr>
              <a:buSzPct val="70000"/>
              <a:buFont typeface="Wingdings" pitchFamily="2" charset="2"/>
              <a:buNone/>
            </a:pPr>
            <a:r>
              <a:rPr kumimoji="0" lang="en-US" altLang="zh-CN" sz="2800">
                <a:solidFill>
                  <a:srgbClr val="3333FF"/>
                </a:solidFill>
              </a:rPr>
              <a:t>                   = 4.4 (kJ.mol</a:t>
            </a:r>
            <a:r>
              <a:rPr kumimoji="0" lang="en-US" altLang="zh-CN" sz="2800" baseline="30000">
                <a:solidFill>
                  <a:srgbClr val="3333FF"/>
                </a:solidFill>
              </a:rPr>
              <a:t>-1</a:t>
            </a:r>
            <a:r>
              <a:rPr kumimoji="0" lang="en-US" altLang="zh-CN" sz="2800">
                <a:solidFill>
                  <a:srgbClr val="3333FF"/>
                </a:solidFill>
              </a:rPr>
              <a:t>)</a:t>
            </a:r>
          </a:p>
        </p:txBody>
      </p:sp>
      <p:sp>
        <p:nvSpPr>
          <p:cNvPr id="912387" name="Rectangle 3"/>
          <p:cNvSpPr>
            <a:spLocks noGrp="1" noChangeArrowheads="1"/>
          </p:cNvSpPr>
          <p:nvPr>
            <p:ph type="title" idx="4294967295"/>
          </p:nvPr>
        </p:nvSpPr>
        <p:spPr/>
        <p:txBody>
          <a:bodyPr/>
          <a:lstStyle/>
          <a:p>
            <a:r>
              <a:rPr kumimoji="0" lang="en-US" altLang="zh-CN" b="1" i="1">
                <a:solidFill>
                  <a:srgbClr val="FF0000"/>
                </a:solidFill>
                <a:effectLst/>
              </a:rPr>
              <a:t>Solution</a:t>
            </a:r>
          </a:p>
        </p:txBody>
      </p:sp>
      <p:pic>
        <p:nvPicPr>
          <p:cNvPr id="912388"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spd="med">
    <p:random/>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half" idx="10"/>
          </p:nvPr>
        </p:nvSpPr>
        <p:spPr/>
        <p:txBody>
          <a:bodyPr/>
          <a:lstStyle/>
          <a:p>
            <a:fld id="{41D3D444-4178-40FC-8907-E8644588669B}" type="datetime1">
              <a:rPr lang="zh-CN" altLang="en-US"/>
              <a:pPr/>
              <a:t>2017/11/1</a:t>
            </a:fld>
            <a:endParaRPr lang="en-US" altLang="zh-CN"/>
          </a:p>
        </p:txBody>
      </p:sp>
      <p:sp>
        <p:nvSpPr>
          <p:cNvPr id="7" name="灯片编号占位符 3"/>
          <p:cNvSpPr>
            <a:spLocks noGrp="1"/>
          </p:cNvSpPr>
          <p:nvPr>
            <p:ph type="sldNum" sz="quarter" idx="12"/>
          </p:nvPr>
        </p:nvSpPr>
        <p:spPr/>
        <p:txBody>
          <a:bodyPr/>
          <a:lstStyle/>
          <a:p>
            <a:fld id="{E32C476F-1316-4C92-82B5-469842711A41}" type="slidenum">
              <a:rPr lang="en-US" altLang="zh-CN"/>
              <a:pPr/>
              <a:t>242</a:t>
            </a:fld>
            <a:endParaRPr lang="en-US" altLang="zh-CN"/>
          </a:p>
        </p:txBody>
      </p:sp>
      <p:sp>
        <p:nvSpPr>
          <p:cNvPr id="913410" name="Rectangle 2"/>
          <p:cNvSpPr>
            <a:spLocks noChangeArrowheads="1"/>
          </p:cNvSpPr>
          <p:nvPr/>
        </p:nvSpPr>
        <p:spPr bwMode="auto">
          <a:xfrm>
            <a:off x="750888" y="1230313"/>
            <a:ext cx="7924800" cy="4935537"/>
          </a:xfrm>
          <a:prstGeom prst="rect">
            <a:avLst/>
          </a:prstGeom>
          <a:noFill/>
          <a:ln w="9525">
            <a:noFill/>
            <a:miter lim="800000"/>
            <a:headEnd/>
            <a:tailEnd/>
          </a:ln>
          <a:effectLst/>
        </p:spPr>
        <p:txBody>
          <a:bodyPr lIns="92075" tIns="46038" rIns="92075" bIns="46038"/>
          <a:lstStyle/>
          <a:p>
            <a:pPr marL="342900" indent="-342900" algn="l">
              <a:lnSpc>
                <a:spcPct val="120000"/>
              </a:lnSpc>
              <a:spcBef>
                <a:spcPct val="20000"/>
              </a:spcBef>
              <a:buClr>
                <a:schemeClr val="tx2"/>
              </a:buClr>
              <a:buSzPct val="70000"/>
              <a:buFont typeface="Wingdings" pitchFamily="2" charset="2"/>
              <a:buNone/>
            </a:pPr>
            <a:r>
              <a:rPr kumimoji="0" lang="zh-CN" altLang="en-US" sz="2800" dirty="0">
                <a:solidFill>
                  <a:srgbClr val="3333FF"/>
                </a:solidFill>
              </a:rPr>
              <a:t>将</a:t>
            </a:r>
            <a:r>
              <a:rPr kumimoji="0" lang="en-US" altLang="zh-CN" sz="2800" dirty="0">
                <a:solidFill>
                  <a:srgbClr val="3333FF"/>
                </a:solidFill>
              </a:rPr>
              <a:t>300 K </a:t>
            </a:r>
            <a:r>
              <a:rPr kumimoji="0" lang="zh-CN" altLang="en-US" sz="2800" dirty="0">
                <a:solidFill>
                  <a:srgbClr val="3333FF"/>
                </a:solidFill>
              </a:rPr>
              <a:t>和 </a:t>
            </a:r>
            <a:r>
              <a:rPr kumimoji="0" lang="en-US" altLang="zh-CN" sz="2800" dirty="0">
                <a:solidFill>
                  <a:srgbClr val="3333FF"/>
                </a:solidFill>
              </a:rPr>
              <a:t>400 K</a:t>
            </a:r>
            <a:r>
              <a:rPr kumimoji="0" lang="zh-CN" altLang="en-US" sz="2800" dirty="0">
                <a:solidFill>
                  <a:srgbClr val="3333FF"/>
                </a:solidFill>
              </a:rPr>
              <a:t>时的有关数据代入</a:t>
            </a:r>
          </a:p>
          <a:p>
            <a:pPr marL="342900" indent="-342900" algn="l">
              <a:lnSpc>
                <a:spcPct val="120000"/>
              </a:lnSpc>
              <a:spcBef>
                <a:spcPct val="20000"/>
              </a:spcBef>
              <a:buClr>
                <a:schemeClr val="tx2"/>
              </a:buClr>
              <a:buSzPct val="70000"/>
              <a:buFont typeface="Wingdings" pitchFamily="2" charset="2"/>
              <a:buNone/>
            </a:pPr>
            <a:r>
              <a:rPr kumimoji="0" lang="el-GR" altLang="zh-CN" sz="2800" dirty="0">
                <a:solidFill>
                  <a:srgbClr val="3333FF"/>
                </a:solidFill>
                <a:ea typeface="宋体" pitchFamily="2" charset="-122"/>
                <a:cs typeface="Times New Roman" pitchFamily="18" charset="0"/>
              </a:rPr>
              <a:t>Δ</a:t>
            </a:r>
            <a:r>
              <a:rPr kumimoji="0" lang="en-US" altLang="zh-CN" sz="2800" baseline="-30000" dirty="0" err="1">
                <a:solidFill>
                  <a:srgbClr val="3333FF"/>
                </a:solidFill>
              </a:rPr>
              <a:t>r</a:t>
            </a:r>
            <a:r>
              <a:rPr kumimoji="0" lang="en-US" altLang="zh-CN" sz="2800" i="1" dirty="0" err="1">
                <a:solidFill>
                  <a:srgbClr val="3333FF"/>
                </a:solidFill>
              </a:rPr>
              <a:t>G</a:t>
            </a:r>
            <a:r>
              <a:rPr lang="ru-RU" altLang="zh-CN" baseline="30000" dirty="0">
                <a:solidFill>
                  <a:schemeClr val="hlink"/>
                </a:solidFill>
                <a:ea typeface="宋体" pitchFamily="2" charset="-122"/>
              </a:rPr>
              <a:t>ө</a:t>
            </a:r>
            <a:r>
              <a:rPr kumimoji="0" lang="en-US" altLang="zh-CN" sz="2800" i="1" baseline="-30000" dirty="0">
                <a:solidFill>
                  <a:srgbClr val="3333FF"/>
                </a:solidFill>
              </a:rPr>
              <a:t>T</a:t>
            </a:r>
            <a:r>
              <a:rPr kumimoji="0" lang="en-US" altLang="zh-CN" sz="2800" dirty="0">
                <a:solidFill>
                  <a:srgbClr val="3333FF"/>
                </a:solidFill>
              </a:rPr>
              <a:t> = </a:t>
            </a:r>
            <a:r>
              <a:rPr kumimoji="0" lang="el-GR" altLang="zh-CN" sz="2800" dirty="0">
                <a:solidFill>
                  <a:srgbClr val="3333FF"/>
                </a:solidFill>
                <a:ea typeface="宋体" pitchFamily="2" charset="-122"/>
                <a:cs typeface="Times New Roman" pitchFamily="18" charset="0"/>
              </a:rPr>
              <a:t>Δ</a:t>
            </a:r>
            <a:r>
              <a:rPr kumimoji="0" lang="en-US" altLang="zh-CN" sz="2800" i="1" dirty="0">
                <a:solidFill>
                  <a:srgbClr val="3333FF"/>
                </a:solidFill>
              </a:rPr>
              <a:t>H</a:t>
            </a:r>
            <a:r>
              <a:rPr lang="ru-RU" altLang="zh-CN" baseline="30000" dirty="0">
                <a:solidFill>
                  <a:schemeClr val="hlink"/>
                </a:solidFill>
                <a:ea typeface="宋体" pitchFamily="2" charset="-122"/>
              </a:rPr>
              <a:t>ө</a:t>
            </a:r>
            <a:r>
              <a:rPr kumimoji="0" lang="en-US" altLang="zh-CN" baseline="30000" dirty="0"/>
              <a:t> </a:t>
            </a:r>
            <a:r>
              <a:rPr kumimoji="0" lang="en-US" altLang="zh-CN" sz="2800" dirty="0">
                <a:solidFill>
                  <a:srgbClr val="3333FF"/>
                </a:solidFill>
              </a:rPr>
              <a:t> – </a:t>
            </a:r>
            <a:r>
              <a:rPr kumimoji="0" lang="en-US" altLang="zh-CN" sz="2800" i="1" dirty="0">
                <a:solidFill>
                  <a:srgbClr val="3333FF"/>
                </a:solidFill>
              </a:rPr>
              <a:t>T </a:t>
            </a:r>
            <a:r>
              <a:rPr kumimoji="0" lang="el-GR" altLang="zh-CN" sz="2800" dirty="0">
                <a:solidFill>
                  <a:srgbClr val="3333FF"/>
                </a:solidFill>
                <a:ea typeface="宋体" pitchFamily="2" charset="-122"/>
                <a:cs typeface="Times New Roman" pitchFamily="18" charset="0"/>
              </a:rPr>
              <a:t>Δ</a:t>
            </a:r>
            <a:r>
              <a:rPr kumimoji="0" lang="en-US" altLang="zh-CN" sz="2800" i="1" dirty="0">
                <a:solidFill>
                  <a:srgbClr val="3333FF"/>
                </a:solidFill>
              </a:rPr>
              <a:t>S</a:t>
            </a:r>
            <a:r>
              <a:rPr lang="ru-RU" altLang="zh-CN" baseline="30000" dirty="0">
                <a:solidFill>
                  <a:schemeClr val="hlink"/>
                </a:solidFill>
                <a:ea typeface="宋体" pitchFamily="2" charset="-122"/>
              </a:rPr>
              <a:t>ө</a:t>
            </a:r>
            <a:r>
              <a:rPr kumimoji="0" lang="zh-CN" altLang="en-US" sz="2800" dirty="0">
                <a:solidFill>
                  <a:srgbClr val="3333FF"/>
                </a:solidFill>
              </a:rPr>
              <a:t>得</a:t>
            </a:r>
          </a:p>
          <a:p>
            <a:pPr marL="342900" indent="-342900" algn="l">
              <a:lnSpc>
                <a:spcPct val="120000"/>
              </a:lnSpc>
              <a:spcBef>
                <a:spcPct val="20000"/>
              </a:spcBef>
              <a:buClr>
                <a:schemeClr val="tx2"/>
              </a:buClr>
              <a:buSzPct val="70000"/>
              <a:buFont typeface="Wingdings" pitchFamily="2" charset="2"/>
              <a:buNone/>
            </a:pPr>
            <a:r>
              <a:rPr kumimoji="0" lang="en-US" altLang="zh-CN" sz="2800" dirty="0">
                <a:solidFill>
                  <a:srgbClr val="3333FF"/>
                </a:solidFill>
                <a:latin typeface="黑体" pitchFamily="49" charset="-122"/>
              </a:rPr>
              <a:t>-</a:t>
            </a:r>
            <a:r>
              <a:rPr kumimoji="0" lang="en-US" altLang="zh-CN" sz="2800" dirty="0">
                <a:solidFill>
                  <a:srgbClr val="3333FF"/>
                </a:solidFill>
              </a:rPr>
              <a:t>13.6 = </a:t>
            </a:r>
            <a:r>
              <a:rPr kumimoji="0" lang="el-GR" altLang="zh-CN" sz="2800" dirty="0">
                <a:solidFill>
                  <a:srgbClr val="3333FF"/>
                </a:solidFill>
                <a:ea typeface="宋体" pitchFamily="2" charset="-122"/>
                <a:cs typeface="Times New Roman" pitchFamily="18" charset="0"/>
              </a:rPr>
              <a:t>Δ</a:t>
            </a:r>
            <a:r>
              <a:rPr kumimoji="0" lang="en-US" altLang="zh-CN" sz="2800" baseline="-25000" dirty="0" err="1">
                <a:solidFill>
                  <a:srgbClr val="3333FF"/>
                </a:solidFill>
              </a:rPr>
              <a:t>r</a:t>
            </a:r>
            <a:r>
              <a:rPr kumimoji="0" lang="en-US" altLang="zh-CN" sz="2800" i="1" dirty="0" err="1">
                <a:solidFill>
                  <a:srgbClr val="3333FF"/>
                </a:solidFill>
              </a:rPr>
              <a:t>H</a:t>
            </a:r>
            <a:r>
              <a:rPr lang="ru-RU" altLang="zh-CN" baseline="30000" dirty="0">
                <a:solidFill>
                  <a:schemeClr val="hlink"/>
                </a:solidFill>
                <a:ea typeface="宋体" pitchFamily="2" charset="-122"/>
              </a:rPr>
              <a:t>ө</a:t>
            </a:r>
            <a:r>
              <a:rPr kumimoji="0" lang="en-US" altLang="zh-CN" sz="2800" baseline="-25000" dirty="0">
                <a:solidFill>
                  <a:srgbClr val="3333FF"/>
                </a:solidFill>
              </a:rPr>
              <a:t>m</a:t>
            </a:r>
            <a:r>
              <a:rPr kumimoji="0" lang="en-US" altLang="zh-CN" sz="2800" dirty="0">
                <a:solidFill>
                  <a:srgbClr val="3333FF"/>
                </a:solidFill>
              </a:rPr>
              <a:t> – 400 </a:t>
            </a:r>
            <a:r>
              <a:rPr kumimoji="0" lang="el-GR" altLang="zh-CN" sz="2800" dirty="0">
                <a:solidFill>
                  <a:srgbClr val="3333FF"/>
                </a:solidFill>
                <a:ea typeface="宋体" pitchFamily="2" charset="-122"/>
                <a:cs typeface="Times New Roman" pitchFamily="18" charset="0"/>
              </a:rPr>
              <a:t>Δ</a:t>
            </a:r>
            <a:r>
              <a:rPr kumimoji="0" lang="en-US" altLang="zh-CN" sz="2800" baseline="-25000" dirty="0" err="1">
                <a:solidFill>
                  <a:srgbClr val="3333FF"/>
                </a:solidFill>
              </a:rPr>
              <a:t>r</a:t>
            </a:r>
            <a:r>
              <a:rPr kumimoji="0" lang="en-US" altLang="zh-CN" sz="2800" i="1" dirty="0" err="1">
                <a:solidFill>
                  <a:srgbClr val="3333FF"/>
                </a:solidFill>
              </a:rPr>
              <a:t>S</a:t>
            </a:r>
            <a:r>
              <a:rPr lang="ru-RU" altLang="zh-CN" baseline="30000" dirty="0">
                <a:solidFill>
                  <a:schemeClr val="hlink"/>
                </a:solidFill>
                <a:ea typeface="宋体" pitchFamily="2" charset="-122"/>
              </a:rPr>
              <a:t>ө</a:t>
            </a:r>
            <a:r>
              <a:rPr kumimoji="0" lang="en-US" altLang="zh-CN" sz="2800" baseline="-25000" dirty="0">
                <a:solidFill>
                  <a:srgbClr val="3333FF"/>
                </a:solidFill>
              </a:rPr>
              <a:t>m</a:t>
            </a:r>
            <a:r>
              <a:rPr kumimoji="0" lang="en-US" altLang="zh-CN" sz="2800" dirty="0">
                <a:solidFill>
                  <a:srgbClr val="3333FF"/>
                </a:solidFill>
              </a:rPr>
              <a:t>    ①</a:t>
            </a:r>
            <a:endParaRPr kumimoji="0" lang="en-US" altLang="zh-CN" sz="2800" baseline="30000" dirty="0">
              <a:solidFill>
                <a:srgbClr val="3333FF"/>
              </a:solidFill>
            </a:endParaRPr>
          </a:p>
          <a:p>
            <a:pPr marL="342900" indent="-342900" algn="l">
              <a:lnSpc>
                <a:spcPct val="120000"/>
              </a:lnSpc>
              <a:spcBef>
                <a:spcPct val="20000"/>
              </a:spcBef>
              <a:buClr>
                <a:schemeClr val="tx2"/>
              </a:buClr>
              <a:buSzPct val="70000"/>
              <a:buFont typeface="Wingdings" pitchFamily="2" charset="2"/>
              <a:buNone/>
            </a:pPr>
            <a:r>
              <a:rPr kumimoji="0" lang="en-US" altLang="zh-CN" sz="2800" dirty="0">
                <a:solidFill>
                  <a:srgbClr val="3333FF"/>
                </a:solidFill>
              </a:rPr>
              <a:t>    4.4 = </a:t>
            </a:r>
            <a:r>
              <a:rPr kumimoji="0" lang="el-GR" altLang="zh-CN" sz="2800" dirty="0">
                <a:solidFill>
                  <a:srgbClr val="3333FF"/>
                </a:solidFill>
                <a:ea typeface="宋体" pitchFamily="2" charset="-122"/>
                <a:cs typeface="Times New Roman" pitchFamily="18" charset="0"/>
              </a:rPr>
              <a:t>Δ</a:t>
            </a:r>
            <a:r>
              <a:rPr kumimoji="0" lang="en-US" altLang="zh-CN" sz="2800" baseline="-25000" dirty="0" err="1">
                <a:solidFill>
                  <a:srgbClr val="3333FF"/>
                </a:solidFill>
              </a:rPr>
              <a:t>r</a:t>
            </a:r>
            <a:r>
              <a:rPr kumimoji="0" lang="en-US" altLang="zh-CN" sz="2800" i="1" dirty="0" err="1">
                <a:solidFill>
                  <a:srgbClr val="3333FF"/>
                </a:solidFill>
              </a:rPr>
              <a:t>H</a:t>
            </a:r>
            <a:r>
              <a:rPr lang="ru-RU" altLang="zh-CN" baseline="30000" dirty="0">
                <a:solidFill>
                  <a:schemeClr val="hlink"/>
                </a:solidFill>
                <a:ea typeface="宋体" pitchFamily="2" charset="-122"/>
              </a:rPr>
              <a:t>ө</a:t>
            </a:r>
            <a:r>
              <a:rPr kumimoji="0" lang="en-US" altLang="zh-CN" sz="2800" baseline="-25000" dirty="0">
                <a:solidFill>
                  <a:srgbClr val="3333FF"/>
                </a:solidFill>
              </a:rPr>
              <a:t>m</a:t>
            </a:r>
            <a:r>
              <a:rPr kumimoji="0" lang="en-US" altLang="zh-CN" sz="2800" dirty="0">
                <a:solidFill>
                  <a:srgbClr val="3333FF"/>
                </a:solidFill>
              </a:rPr>
              <a:t> – 300 </a:t>
            </a:r>
            <a:r>
              <a:rPr kumimoji="0" lang="el-GR" altLang="zh-CN" sz="2800" dirty="0">
                <a:solidFill>
                  <a:srgbClr val="3333FF"/>
                </a:solidFill>
                <a:ea typeface="宋体" pitchFamily="2" charset="-122"/>
                <a:cs typeface="Times New Roman" pitchFamily="18" charset="0"/>
              </a:rPr>
              <a:t>Δ</a:t>
            </a:r>
            <a:r>
              <a:rPr kumimoji="0" lang="en-US" altLang="zh-CN" sz="2800" baseline="-25000" dirty="0" err="1">
                <a:solidFill>
                  <a:srgbClr val="3333FF"/>
                </a:solidFill>
              </a:rPr>
              <a:t>r</a:t>
            </a:r>
            <a:r>
              <a:rPr kumimoji="0" lang="en-US" altLang="zh-CN" sz="2800" i="1" dirty="0" err="1">
                <a:solidFill>
                  <a:srgbClr val="3333FF"/>
                </a:solidFill>
              </a:rPr>
              <a:t>S</a:t>
            </a:r>
            <a:r>
              <a:rPr lang="ru-RU" altLang="zh-CN" baseline="30000" dirty="0">
                <a:solidFill>
                  <a:schemeClr val="hlink"/>
                </a:solidFill>
                <a:ea typeface="宋体" pitchFamily="2" charset="-122"/>
              </a:rPr>
              <a:t>ө</a:t>
            </a:r>
            <a:r>
              <a:rPr kumimoji="0" lang="en-US" altLang="zh-CN" sz="2800" baseline="-25000" dirty="0">
                <a:solidFill>
                  <a:srgbClr val="3333FF"/>
                </a:solidFill>
              </a:rPr>
              <a:t>m      </a:t>
            </a:r>
            <a:r>
              <a:rPr kumimoji="0" lang="en-US" altLang="zh-CN" sz="2800" dirty="0">
                <a:solidFill>
                  <a:srgbClr val="3333FF"/>
                </a:solidFill>
              </a:rPr>
              <a:t>②</a:t>
            </a:r>
          </a:p>
          <a:p>
            <a:pPr marL="342900" indent="-342900" algn="l">
              <a:lnSpc>
                <a:spcPct val="120000"/>
              </a:lnSpc>
              <a:spcBef>
                <a:spcPct val="20000"/>
              </a:spcBef>
              <a:buClr>
                <a:schemeClr val="tx2"/>
              </a:buClr>
              <a:buSzPct val="70000"/>
              <a:buFont typeface="Wingdings" pitchFamily="2" charset="2"/>
              <a:buNone/>
            </a:pPr>
            <a:r>
              <a:rPr kumimoji="0" lang="zh-CN" altLang="en-US" sz="2800" dirty="0">
                <a:solidFill>
                  <a:srgbClr val="3333FF"/>
                </a:solidFill>
              </a:rPr>
              <a:t>解得：</a:t>
            </a:r>
            <a:r>
              <a:rPr kumimoji="0" lang="el-GR" altLang="zh-CN" sz="2800" dirty="0">
                <a:solidFill>
                  <a:srgbClr val="3333FF"/>
                </a:solidFill>
                <a:ea typeface="宋体" pitchFamily="2" charset="-122"/>
                <a:cs typeface="Times New Roman" pitchFamily="18" charset="0"/>
              </a:rPr>
              <a:t>Δ</a:t>
            </a:r>
            <a:r>
              <a:rPr kumimoji="0" lang="en-US" altLang="zh-CN" sz="2800" baseline="-25000" dirty="0" err="1">
                <a:solidFill>
                  <a:srgbClr val="3333FF"/>
                </a:solidFill>
              </a:rPr>
              <a:t>r</a:t>
            </a:r>
            <a:r>
              <a:rPr kumimoji="0" lang="en-US" altLang="zh-CN" sz="2800" i="1" dirty="0" err="1">
                <a:solidFill>
                  <a:srgbClr val="3333FF"/>
                </a:solidFill>
              </a:rPr>
              <a:t>H</a:t>
            </a:r>
            <a:r>
              <a:rPr lang="ru-RU" altLang="zh-CN" baseline="30000" dirty="0">
                <a:solidFill>
                  <a:schemeClr val="hlink"/>
                </a:solidFill>
                <a:ea typeface="宋体" pitchFamily="2" charset="-122"/>
              </a:rPr>
              <a:t>ө</a:t>
            </a:r>
            <a:r>
              <a:rPr kumimoji="0" lang="en-US" altLang="zh-CN" sz="2800" baseline="-25000" dirty="0">
                <a:solidFill>
                  <a:srgbClr val="3333FF"/>
                </a:solidFill>
              </a:rPr>
              <a:t>m</a:t>
            </a:r>
            <a:r>
              <a:rPr kumimoji="0" lang="en-US" altLang="zh-CN" sz="2800" dirty="0">
                <a:solidFill>
                  <a:srgbClr val="3333FF"/>
                </a:solidFill>
              </a:rPr>
              <a:t> = 58.4 kJ·mol</a:t>
            </a:r>
            <a:r>
              <a:rPr kumimoji="0" lang="en-US" altLang="zh-CN" sz="2800" baseline="30000" dirty="0">
                <a:solidFill>
                  <a:srgbClr val="3333FF"/>
                </a:solidFill>
              </a:rPr>
              <a:t>-1</a:t>
            </a:r>
            <a:endParaRPr kumimoji="0" lang="en-US" altLang="zh-CN" sz="2800" dirty="0">
              <a:solidFill>
                <a:srgbClr val="3333FF"/>
              </a:solidFill>
            </a:endParaRPr>
          </a:p>
          <a:p>
            <a:pPr marL="342900" indent="-342900" algn="l">
              <a:lnSpc>
                <a:spcPct val="120000"/>
              </a:lnSpc>
              <a:spcBef>
                <a:spcPct val="20000"/>
              </a:spcBef>
              <a:buClr>
                <a:schemeClr val="tx2"/>
              </a:buClr>
              <a:buSzPct val="70000"/>
              <a:buFont typeface="Wingdings" pitchFamily="2" charset="2"/>
              <a:buNone/>
            </a:pPr>
            <a:r>
              <a:rPr kumimoji="0" lang="en-US" altLang="zh-CN" sz="2800" dirty="0">
                <a:solidFill>
                  <a:srgbClr val="3333FF"/>
                </a:solidFill>
              </a:rPr>
              <a:t>            </a:t>
            </a:r>
            <a:r>
              <a:rPr kumimoji="0" lang="el-GR" altLang="zh-CN" sz="2800" dirty="0">
                <a:solidFill>
                  <a:srgbClr val="3333FF"/>
                </a:solidFill>
                <a:ea typeface="宋体" pitchFamily="2" charset="-122"/>
                <a:cs typeface="Times New Roman" pitchFamily="18" charset="0"/>
              </a:rPr>
              <a:t>Δ</a:t>
            </a:r>
            <a:r>
              <a:rPr kumimoji="0" lang="en-US" altLang="zh-CN" sz="2800" baseline="-25000" dirty="0" err="1">
                <a:solidFill>
                  <a:srgbClr val="3333FF"/>
                </a:solidFill>
              </a:rPr>
              <a:t>r</a:t>
            </a:r>
            <a:r>
              <a:rPr kumimoji="0" lang="en-US" altLang="zh-CN" sz="2800" i="1" dirty="0" err="1">
                <a:solidFill>
                  <a:srgbClr val="3333FF"/>
                </a:solidFill>
              </a:rPr>
              <a:t>S</a:t>
            </a:r>
            <a:r>
              <a:rPr lang="ru-RU" altLang="zh-CN" baseline="30000" dirty="0">
                <a:solidFill>
                  <a:schemeClr val="hlink"/>
                </a:solidFill>
                <a:ea typeface="宋体" pitchFamily="2" charset="-122"/>
              </a:rPr>
              <a:t>ө</a:t>
            </a:r>
            <a:r>
              <a:rPr kumimoji="0" lang="en-US" altLang="zh-CN" sz="2800" baseline="-25000" dirty="0">
                <a:solidFill>
                  <a:srgbClr val="3333FF"/>
                </a:solidFill>
              </a:rPr>
              <a:t>m </a:t>
            </a:r>
            <a:r>
              <a:rPr kumimoji="0" lang="en-US" altLang="zh-CN" sz="2800" dirty="0">
                <a:solidFill>
                  <a:srgbClr val="3333FF"/>
                </a:solidFill>
              </a:rPr>
              <a:t>= 180 J·K</a:t>
            </a:r>
            <a:r>
              <a:rPr kumimoji="0" lang="en-US" altLang="zh-CN" sz="2800" baseline="30000" dirty="0">
                <a:solidFill>
                  <a:srgbClr val="3333FF"/>
                </a:solidFill>
              </a:rPr>
              <a:t>-1</a:t>
            </a:r>
            <a:r>
              <a:rPr kumimoji="0" lang="en-US" altLang="zh-CN" sz="2800" dirty="0">
                <a:solidFill>
                  <a:srgbClr val="3333FF"/>
                </a:solidFill>
              </a:rPr>
              <a:t>·mol</a:t>
            </a:r>
            <a:r>
              <a:rPr kumimoji="0" lang="en-US" altLang="zh-CN" sz="2800" baseline="30000" dirty="0">
                <a:solidFill>
                  <a:srgbClr val="3333FF"/>
                </a:solidFill>
              </a:rPr>
              <a:t>-1</a:t>
            </a:r>
          </a:p>
          <a:p>
            <a:pPr marL="342900" indent="-342900" algn="l">
              <a:lnSpc>
                <a:spcPct val="120000"/>
              </a:lnSpc>
              <a:spcBef>
                <a:spcPct val="20000"/>
              </a:spcBef>
              <a:buClr>
                <a:schemeClr val="tx2"/>
              </a:buClr>
              <a:buSzPct val="70000"/>
              <a:buFont typeface="Wingdings" pitchFamily="2" charset="2"/>
              <a:buNone/>
            </a:pPr>
            <a:r>
              <a:rPr kumimoji="0" lang="en-US" altLang="zh-CN" sz="2800" dirty="0">
                <a:solidFill>
                  <a:srgbClr val="3333FF"/>
                </a:solidFill>
              </a:rPr>
              <a:t>(4) </a:t>
            </a:r>
            <a:r>
              <a:rPr kumimoji="0" lang="en-US" altLang="zh-CN" sz="2800" i="1" dirty="0">
                <a:solidFill>
                  <a:srgbClr val="3333FF"/>
                </a:solidFill>
              </a:rPr>
              <a:t>J</a:t>
            </a:r>
            <a:r>
              <a:rPr kumimoji="0" lang="en-US" altLang="zh-CN" sz="2800" dirty="0">
                <a:solidFill>
                  <a:srgbClr val="3333FF"/>
                </a:solidFill>
              </a:rPr>
              <a:t> = [(50.7/100)</a:t>
            </a:r>
            <a:r>
              <a:rPr kumimoji="0" lang="en-US" altLang="zh-CN" sz="2800" baseline="30000" dirty="0">
                <a:solidFill>
                  <a:srgbClr val="3333FF"/>
                </a:solidFill>
              </a:rPr>
              <a:t>2</a:t>
            </a:r>
            <a:r>
              <a:rPr kumimoji="0" lang="en-US" altLang="zh-CN" sz="2800" dirty="0">
                <a:solidFill>
                  <a:srgbClr val="3333FF"/>
                </a:solidFill>
              </a:rPr>
              <a:t>]/(50.7/100) = 0.51 &gt;</a:t>
            </a:r>
            <a:r>
              <a:rPr kumimoji="0" lang="en-US" altLang="zh-CN" sz="2800" i="1" dirty="0">
                <a:solidFill>
                  <a:srgbClr val="3333FF"/>
                </a:solidFill>
              </a:rPr>
              <a:t> K</a:t>
            </a:r>
            <a:r>
              <a:rPr lang="ru-RU" altLang="zh-CN" baseline="30000" dirty="0">
                <a:solidFill>
                  <a:schemeClr val="hlink"/>
                </a:solidFill>
                <a:ea typeface="宋体" pitchFamily="2" charset="-122"/>
              </a:rPr>
              <a:t>ө</a:t>
            </a:r>
            <a:endParaRPr kumimoji="0" lang="en-US" altLang="zh-CN" sz="2800" baseline="30000" dirty="0">
              <a:solidFill>
                <a:srgbClr val="3333FF"/>
              </a:solidFill>
            </a:endParaRPr>
          </a:p>
          <a:p>
            <a:pPr marL="342900" indent="-342900" algn="l">
              <a:lnSpc>
                <a:spcPct val="120000"/>
              </a:lnSpc>
              <a:spcBef>
                <a:spcPct val="20000"/>
              </a:spcBef>
              <a:buClr>
                <a:schemeClr val="tx2"/>
              </a:buClr>
              <a:buSzPct val="70000"/>
              <a:buFont typeface="Wingdings" pitchFamily="2" charset="2"/>
              <a:buNone/>
            </a:pPr>
            <a:r>
              <a:rPr kumimoji="0" lang="en-US" altLang="zh-CN" sz="2800" dirty="0">
                <a:solidFill>
                  <a:srgbClr val="3333FF"/>
                </a:solidFill>
              </a:rPr>
              <a:t>      </a:t>
            </a:r>
            <a:r>
              <a:rPr kumimoji="0" lang="zh-CN" altLang="en-US" sz="2800" dirty="0">
                <a:solidFill>
                  <a:srgbClr val="3333FF"/>
                </a:solidFill>
              </a:rPr>
              <a:t>所以反应为逆向自发进行</a:t>
            </a:r>
          </a:p>
        </p:txBody>
      </p:sp>
      <p:sp>
        <p:nvSpPr>
          <p:cNvPr id="913411" name="Rectangle 3"/>
          <p:cNvSpPr>
            <a:spLocks noGrp="1" noChangeArrowheads="1"/>
          </p:cNvSpPr>
          <p:nvPr>
            <p:ph type="title" idx="4294967295"/>
          </p:nvPr>
        </p:nvSpPr>
        <p:spPr/>
        <p:txBody>
          <a:bodyPr/>
          <a:lstStyle/>
          <a:p>
            <a:r>
              <a:rPr kumimoji="0" lang="en-US" altLang="zh-CN" b="1" i="1">
                <a:solidFill>
                  <a:srgbClr val="FF0000"/>
                </a:solidFill>
                <a:effectLst/>
              </a:rPr>
              <a:t>Solution</a:t>
            </a:r>
          </a:p>
        </p:txBody>
      </p:sp>
      <p:pic>
        <p:nvPicPr>
          <p:cNvPr id="913412"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spd="med">
    <p:random/>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1714488"/>
            <a:ext cx="8786842" cy="2862322"/>
          </a:xfrm>
          <a:prstGeom prst="rect">
            <a:avLst/>
          </a:prstGeom>
          <a:noFill/>
        </p:spPr>
        <p:txBody>
          <a:bodyPr wrap="square" rtlCol="0">
            <a:spAutoFit/>
          </a:bodyPr>
          <a:lstStyle/>
          <a:p>
            <a:r>
              <a:rPr lang="zh-CN" altLang="en-US" dirty="0" smtClean="0"/>
              <a:t>本章作业：</a:t>
            </a:r>
            <a:r>
              <a:rPr lang="en-US" altLang="zh-CN" dirty="0" smtClean="0"/>
              <a:t>5</a:t>
            </a:r>
            <a:r>
              <a:rPr lang="zh-CN" altLang="en-US" dirty="0" smtClean="0"/>
              <a:t>、</a:t>
            </a:r>
            <a:r>
              <a:rPr lang="en-US" altLang="zh-CN" dirty="0" smtClean="0"/>
              <a:t>8</a:t>
            </a:r>
            <a:r>
              <a:rPr lang="zh-CN" altLang="en-US" dirty="0" smtClean="0"/>
              <a:t>、</a:t>
            </a:r>
            <a:r>
              <a:rPr lang="en-US" altLang="zh-CN" dirty="0" smtClean="0"/>
              <a:t>10</a:t>
            </a:r>
            <a:r>
              <a:rPr lang="zh-CN" altLang="en-US" dirty="0" smtClean="0"/>
              <a:t>、</a:t>
            </a:r>
            <a:r>
              <a:rPr lang="en-US" altLang="zh-CN" dirty="0" smtClean="0"/>
              <a:t>11</a:t>
            </a:r>
            <a:r>
              <a:rPr lang="zh-CN" altLang="en-US" dirty="0" smtClean="0"/>
              <a:t>、</a:t>
            </a:r>
            <a:r>
              <a:rPr lang="en-US" altLang="zh-CN" dirty="0" smtClean="0"/>
              <a:t>15</a:t>
            </a:r>
            <a:r>
              <a:rPr lang="zh-CN" altLang="en-US" dirty="0" smtClean="0"/>
              <a:t>、</a:t>
            </a:r>
            <a:r>
              <a:rPr lang="en-US" altLang="zh-CN" dirty="0" smtClean="0"/>
              <a:t>17</a:t>
            </a:r>
            <a:r>
              <a:rPr lang="zh-CN" altLang="en-US" dirty="0" smtClean="0"/>
              <a:t>、</a:t>
            </a:r>
            <a:r>
              <a:rPr lang="en-US" altLang="zh-CN" dirty="0" smtClean="0"/>
              <a:t>18</a:t>
            </a:r>
            <a:r>
              <a:rPr lang="zh-CN" altLang="en-US" dirty="0" smtClean="0"/>
              <a:t>、</a:t>
            </a:r>
            <a:r>
              <a:rPr lang="en-US" altLang="zh-CN" dirty="0" smtClean="0"/>
              <a:t>22</a:t>
            </a:r>
            <a:r>
              <a:rPr lang="zh-CN" altLang="en-US" dirty="0" smtClean="0"/>
              <a:t>、</a:t>
            </a:r>
            <a:r>
              <a:rPr lang="en-US" altLang="zh-CN" dirty="0" smtClean="0"/>
              <a:t>23</a:t>
            </a:r>
            <a:r>
              <a:rPr lang="zh-CN" altLang="en-US" dirty="0" smtClean="0"/>
              <a:t>、</a:t>
            </a:r>
            <a:r>
              <a:rPr lang="en-US" altLang="zh-CN" dirty="0" smtClean="0"/>
              <a:t>25</a:t>
            </a:r>
            <a:r>
              <a:rPr lang="zh-CN" altLang="en-US" dirty="0" smtClean="0"/>
              <a:t>、</a:t>
            </a:r>
            <a:r>
              <a:rPr lang="en-US" altLang="zh-CN" dirty="0" smtClean="0"/>
              <a:t>26</a:t>
            </a:r>
          </a:p>
          <a:p>
            <a:r>
              <a:rPr lang="zh-CN" altLang="en-US" dirty="0" smtClean="0"/>
              <a:t>结合自己的专业和当今社会的发展，谈谈你希望从普通化学这门课程中学习到哪些实用的知识。（</a:t>
            </a:r>
            <a:r>
              <a:rPr lang="en-US" altLang="zh-CN" dirty="0" smtClean="0"/>
              <a:t>8</a:t>
            </a:r>
            <a:r>
              <a:rPr lang="zh-CN" altLang="en-US" dirty="0" smtClean="0"/>
              <a:t>人一组，</a:t>
            </a:r>
            <a:r>
              <a:rPr lang="en-US" altLang="zh-CN" dirty="0" smtClean="0"/>
              <a:t>300</a:t>
            </a:r>
            <a:r>
              <a:rPr lang="zh-CN" altLang="en-US" dirty="0" smtClean="0"/>
              <a:t>字左右）</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1619250" y="3213100"/>
          <a:ext cx="5327650" cy="941388"/>
        </p:xfrm>
        <a:graphic>
          <a:graphicData uri="http://schemas.openxmlformats.org/presentationml/2006/ole">
            <p:oleObj spid="_x0000_s50178" name="Equation" r:id="rId3" imgW="2361960" imgH="457200" progId="Equation.DSMT4">
              <p:embed/>
            </p:oleObj>
          </a:graphicData>
        </a:graphic>
      </p:graphicFrame>
      <p:grpSp>
        <p:nvGrpSpPr>
          <p:cNvPr id="50180" name="Group 4"/>
          <p:cNvGrpSpPr>
            <a:grpSpLocks/>
          </p:cNvGrpSpPr>
          <p:nvPr/>
        </p:nvGrpSpPr>
        <p:grpSpPr bwMode="auto">
          <a:xfrm>
            <a:off x="468313" y="1268413"/>
            <a:ext cx="8351837" cy="2087562"/>
            <a:chOff x="249" y="709"/>
            <a:chExt cx="5261" cy="1315"/>
          </a:xfrm>
        </p:grpSpPr>
        <p:sp>
          <p:nvSpPr>
            <p:cNvPr id="50181" name="Rectangle 5"/>
            <p:cNvSpPr>
              <a:spLocks noRot="1" noChangeArrowheads="1"/>
            </p:cNvSpPr>
            <p:nvPr/>
          </p:nvSpPr>
          <p:spPr bwMode="auto">
            <a:xfrm>
              <a:off x="249" y="709"/>
              <a:ext cx="5261" cy="1315"/>
            </a:xfrm>
            <a:prstGeom prst="rect">
              <a:avLst/>
            </a:prstGeom>
            <a:noFill/>
            <a:ln w="9525">
              <a:noFill/>
              <a:miter lim="800000"/>
              <a:headEnd/>
              <a:tailEnd/>
            </a:ln>
            <a:effectLst/>
          </p:spPr>
          <p:txBody>
            <a:bodyPr/>
            <a:lstStyle/>
            <a:p>
              <a:pPr marL="342900" indent="-342900">
                <a:spcBef>
                  <a:spcPct val="20000"/>
                </a:spcBef>
              </a:pPr>
              <a:r>
                <a:rPr lang="en-US" altLang="zh-CN" sz="2800" dirty="0">
                  <a:latin typeface="Times New Roman" pitchFamily="18" charset="0"/>
                </a:rPr>
                <a:t> </a:t>
              </a:r>
              <a:r>
                <a:rPr lang="zh-CN" altLang="en-US" sz="2800" dirty="0">
                  <a:solidFill>
                    <a:srgbClr val="FF0000"/>
                  </a:solidFill>
                  <a:effectLst>
                    <a:outerShdw blurRad="38100" dist="38100" dir="2700000" algn="tl">
                      <a:srgbClr val="C0C0C0"/>
                    </a:outerShdw>
                  </a:effectLst>
                  <a:latin typeface="Times New Roman" pitchFamily="18" charset="0"/>
                </a:rPr>
                <a:t>例</a:t>
              </a:r>
              <a:r>
                <a:rPr lang="en-US" altLang="zh-CN" sz="2800" dirty="0">
                  <a:solidFill>
                    <a:srgbClr val="FF0000"/>
                  </a:solidFill>
                  <a:effectLst>
                    <a:outerShdw blurRad="38100" dist="38100" dir="2700000" algn="tl">
                      <a:srgbClr val="C0C0C0"/>
                    </a:outerShdw>
                  </a:effectLst>
                  <a:latin typeface="Times New Roman" pitchFamily="18" charset="0"/>
                </a:rPr>
                <a:t>1</a:t>
              </a:r>
              <a:r>
                <a:rPr lang="zh-CN" altLang="en-US" sz="2800" dirty="0">
                  <a:solidFill>
                    <a:srgbClr val="FF0000"/>
                  </a:solidFill>
                  <a:effectLst>
                    <a:outerShdw blurRad="38100" dist="38100" dir="2700000" algn="tl">
                      <a:srgbClr val="C0C0C0"/>
                    </a:outerShdw>
                  </a:effectLst>
                  <a:latin typeface="Times New Roman" pitchFamily="18" charset="0"/>
                </a:rPr>
                <a:t>：求</a:t>
              </a:r>
              <a:r>
                <a:rPr lang="zh-CN" altLang="en-US" sz="2800" dirty="0">
                  <a:latin typeface="Times New Roman" pitchFamily="18" charset="0"/>
                </a:rPr>
                <a:t>反应在下列条件下的反应进度：</a:t>
              </a:r>
            </a:p>
            <a:p>
              <a:pPr marL="342900" indent="-342900">
                <a:spcBef>
                  <a:spcPct val="20000"/>
                </a:spcBef>
              </a:pPr>
              <a:r>
                <a:rPr lang="zh-CN" altLang="en-US" sz="2800" dirty="0">
                  <a:latin typeface="Times New Roman" pitchFamily="18" charset="0"/>
                </a:rPr>
                <a:t>                              </a:t>
              </a:r>
              <a:r>
                <a:rPr lang="en-US" altLang="zh-CN" sz="2800" dirty="0">
                  <a:latin typeface="Times New Roman" pitchFamily="18" charset="0"/>
                </a:rPr>
                <a:t>N</a:t>
              </a:r>
              <a:r>
                <a:rPr lang="en-US" altLang="zh-CN" sz="2800" baseline="-25000" dirty="0">
                  <a:latin typeface="Times New Roman" pitchFamily="18" charset="0"/>
                </a:rPr>
                <a:t>2</a:t>
              </a:r>
              <a:r>
                <a:rPr lang="en-US" altLang="zh-CN" sz="2800" dirty="0">
                  <a:latin typeface="Times New Roman" pitchFamily="18" charset="0"/>
                </a:rPr>
                <a:t>(g) + 3H</a:t>
              </a:r>
              <a:r>
                <a:rPr lang="en-US" altLang="zh-CN" sz="2800" baseline="-25000" dirty="0">
                  <a:latin typeface="Times New Roman" pitchFamily="18" charset="0"/>
                </a:rPr>
                <a:t>2</a:t>
              </a:r>
              <a:r>
                <a:rPr lang="en-US" altLang="zh-CN" sz="2800" dirty="0">
                  <a:latin typeface="Times New Roman" pitchFamily="18" charset="0"/>
                </a:rPr>
                <a:t>(g)            2NH</a:t>
              </a:r>
              <a:r>
                <a:rPr lang="en-US" altLang="zh-CN" sz="2800" baseline="-25000" dirty="0">
                  <a:latin typeface="Times New Roman" pitchFamily="18" charset="0"/>
                </a:rPr>
                <a:t>3</a:t>
              </a:r>
              <a:r>
                <a:rPr lang="en-US" altLang="zh-CN" sz="2800" dirty="0">
                  <a:latin typeface="Times New Roman" pitchFamily="18" charset="0"/>
                </a:rPr>
                <a:t>(g) </a:t>
              </a:r>
              <a:endParaRPr lang="en-US" altLang="zh-CN" sz="2800" dirty="0">
                <a:latin typeface="Times New Roman" pitchFamily="18" charset="0"/>
                <a:cs typeface="Times New Roman" pitchFamily="18" charset="0"/>
              </a:endParaRPr>
            </a:p>
            <a:p>
              <a:pPr marL="342900" indent="-342900">
                <a:spcBef>
                  <a:spcPct val="20000"/>
                </a:spcBef>
              </a:pP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开始时  </a:t>
              </a:r>
              <a:r>
                <a:rPr lang="en-US" altLang="zh-CN" sz="2800" dirty="0" err="1">
                  <a:latin typeface="Times New Roman" pitchFamily="18" charset="0"/>
                  <a:cs typeface="Times New Roman" pitchFamily="18" charset="0"/>
                </a:rPr>
                <a:t>n</a:t>
              </a:r>
              <a:r>
                <a:rPr lang="en-US" altLang="zh-CN" sz="2800" baseline="-25000" dirty="0" err="1">
                  <a:latin typeface="Times New Roman" pitchFamily="18" charset="0"/>
                  <a:cs typeface="Times New Roman" pitchFamily="18" charset="0"/>
                </a:rPr>
                <a:t>B</a:t>
              </a:r>
              <a:r>
                <a:rPr lang="en-US" altLang="zh-CN" sz="2800" dirty="0">
                  <a:latin typeface="Times New Roman" pitchFamily="18" charset="0"/>
                  <a:cs typeface="Times New Roman" pitchFamily="18" charset="0"/>
                </a:rPr>
                <a:t>/mol      3.0        10.0                   0        </a:t>
              </a:r>
            </a:p>
            <a:p>
              <a:pPr marL="342900" indent="-342900">
                <a:spcBef>
                  <a:spcPct val="20000"/>
                </a:spcBef>
              </a:pPr>
              <a:r>
                <a:rPr lang="en-US" altLang="zh-CN" sz="2800" dirty="0">
                  <a:latin typeface="Times New Roman" pitchFamily="18" charset="0"/>
                  <a:cs typeface="Times New Roman" pitchFamily="18" charset="0"/>
                </a:rPr>
                <a:t>     t</a:t>
              </a:r>
              <a:r>
                <a:rPr lang="zh-CN" altLang="en-US" sz="2800" dirty="0">
                  <a:latin typeface="Times New Roman" pitchFamily="18" charset="0"/>
                  <a:cs typeface="Times New Roman" pitchFamily="18" charset="0"/>
                </a:rPr>
                <a:t>时刻   </a:t>
              </a:r>
              <a:r>
                <a:rPr lang="en-US" altLang="zh-CN" sz="2800" dirty="0" err="1">
                  <a:latin typeface="Times New Roman" pitchFamily="18" charset="0"/>
                  <a:cs typeface="Times New Roman" pitchFamily="18" charset="0"/>
                </a:rPr>
                <a:t>n</a:t>
              </a:r>
              <a:r>
                <a:rPr lang="en-US" altLang="zh-CN" sz="2800" baseline="-25000" dirty="0" err="1">
                  <a:latin typeface="Times New Roman" pitchFamily="18" charset="0"/>
                  <a:cs typeface="Times New Roman" pitchFamily="18" charset="0"/>
                </a:rPr>
                <a:t>B</a:t>
              </a:r>
              <a:r>
                <a:rPr lang="en-US" altLang="zh-CN" sz="2800" dirty="0">
                  <a:latin typeface="Times New Roman" pitchFamily="18" charset="0"/>
                  <a:cs typeface="Times New Roman" pitchFamily="18" charset="0"/>
                </a:rPr>
                <a:t>/mol      2.0         7.0                   2.0     </a:t>
              </a:r>
              <a:endParaRPr lang="en-US" altLang="zh-CN" sz="2800" dirty="0">
                <a:latin typeface="Times New Roman" pitchFamily="18" charset="0"/>
              </a:endParaRPr>
            </a:p>
          </p:txBody>
        </p:sp>
        <p:sp>
          <p:nvSpPr>
            <p:cNvPr id="50182" name="Line 6"/>
            <p:cNvSpPr>
              <a:spLocks noChangeShapeType="1"/>
            </p:cNvSpPr>
            <p:nvPr/>
          </p:nvSpPr>
          <p:spPr bwMode="auto">
            <a:xfrm>
              <a:off x="3379" y="1162"/>
              <a:ext cx="590" cy="0"/>
            </a:xfrm>
            <a:prstGeom prst="line">
              <a:avLst/>
            </a:prstGeom>
            <a:noFill/>
            <a:ln w="57150">
              <a:solidFill>
                <a:schemeClr val="tx1"/>
              </a:solidFill>
              <a:miter lim="800000"/>
              <a:headEnd/>
              <a:tailEnd type="triangle" w="med" len="med"/>
            </a:ln>
            <a:effectLst/>
          </p:spPr>
          <p:txBody>
            <a:bodyPr wrap="none"/>
            <a:lstStyle/>
            <a:p>
              <a:endParaRPr lang="zh-CN" altLang="en-US"/>
            </a:p>
          </p:txBody>
        </p:sp>
      </p:grpSp>
      <p:sp>
        <p:nvSpPr>
          <p:cNvPr id="50184" name="Text Box 8"/>
          <p:cNvSpPr txBox="1">
            <a:spLocks noChangeArrowheads="1"/>
          </p:cNvSpPr>
          <p:nvPr/>
        </p:nvSpPr>
        <p:spPr bwMode="auto">
          <a:xfrm>
            <a:off x="468313" y="3357563"/>
            <a:ext cx="895350" cy="519112"/>
          </a:xfrm>
          <a:prstGeom prst="rect">
            <a:avLst/>
          </a:prstGeom>
          <a:noFill/>
          <a:ln w="9525">
            <a:noFill/>
            <a:miter lim="800000"/>
            <a:headEnd/>
            <a:tailEnd/>
          </a:ln>
          <a:effectLst/>
        </p:spPr>
        <p:txBody>
          <a:bodyPr wrap="none">
            <a:spAutoFit/>
          </a:bodyPr>
          <a:lstStyle/>
          <a:p>
            <a:r>
              <a:rPr lang="zh-CN" altLang="en-US" sz="2800">
                <a:solidFill>
                  <a:schemeClr val="tx2"/>
                </a:solidFill>
                <a:effectLst>
                  <a:outerShdw blurRad="38100" dist="38100" dir="2700000" algn="tl">
                    <a:srgbClr val="C0C0C0"/>
                  </a:outerShdw>
                </a:effectLst>
                <a:ea typeface="黑体" pitchFamily="49" charset="-122"/>
              </a:rPr>
              <a:t>解：</a:t>
            </a:r>
          </a:p>
        </p:txBody>
      </p:sp>
      <p:sp>
        <p:nvSpPr>
          <p:cNvPr id="50185" name="Rectangle 9"/>
          <p:cNvSpPr>
            <a:spLocks noGrp="1" noChangeArrowheads="1"/>
          </p:cNvSpPr>
          <p:nvPr>
            <p:ph type="title"/>
          </p:nvPr>
        </p:nvSpPr>
        <p:spPr>
          <a:noFill/>
          <a:ln/>
        </p:spPr>
        <p:txBody>
          <a:bodyPr/>
          <a:lstStyle/>
          <a:p>
            <a:r>
              <a:rPr lang="en-US" altLang="zh-CN" dirty="0" smtClean="0">
                <a:effectLst>
                  <a:outerShdw blurRad="38100" dist="38100" dir="2700000" algn="tl">
                    <a:srgbClr val="C0C0C0"/>
                  </a:outerShdw>
                </a:effectLst>
              </a:rPr>
              <a:t>6. </a:t>
            </a:r>
            <a:r>
              <a:rPr lang="zh-CN" altLang="en-US" dirty="0">
                <a:effectLst>
                  <a:outerShdw blurRad="38100" dist="38100" dir="2700000" algn="tl">
                    <a:srgbClr val="C0C0C0"/>
                  </a:outerShdw>
                </a:effectLst>
              </a:rPr>
              <a:t>化学计量数和反应进度</a:t>
            </a:r>
          </a:p>
        </p:txBody>
      </p:sp>
      <p:graphicFrame>
        <p:nvGraphicFramePr>
          <p:cNvPr id="50186" name="Object 10"/>
          <p:cNvGraphicFramePr>
            <a:graphicFrameLocks noChangeAspect="1"/>
          </p:cNvGraphicFramePr>
          <p:nvPr>
            <p:ph sz="half" idx="1"/>
          </p:nvPr>
        </p:nvGraphicFramePr>
        <p:xfrm>
          <a:off x="1619250" y="4221163"/>
          <a:ext cx="4608513" cy="838200"/>
        </p:xfrm>
        <a:graphic>
          <a:graphicData uri="http://schemas.openxmlformats.org/presentationml/2006/ole">
            <p:oleObj spid="_x0000_s50186" name="Equation" r:id="rId4" imgW="2514600" imgH="457200" progId="Equation.DSMT4">
              <p:embed/>
            </p:oleObj>
          </a:graphicData>
        </a:graphic>
      </p:graphicFrame>
      <p:graphicFrame>
        <p:nvGraphicFramePr>
          <p:cNvPr id="50188" name="Object 12"/>
          <p:cNvGraphicFramePr>
            <a:graphicFrameLocks noChangeAspect="1"/>
          </p:cNvGraphicFramePr>
          <p:nvPr>
            <p:ph sz="half" idx="2"/>
          </p:nvPr>
        </p:nvGraphicFramePr>
        <p:xfrm>
          <a:off x="1619250" y="5013325"/>
          <a:ext cx="4968875" cy="947738"/>
        </p:xfrm>
        <a:graphic>
          <a:graphicData uri="http://schemas.openxmlformats.org/presentationml/2006/ole">
            <p:oleObj spid="_x0000_s50188" name="Equation" r:id="rId5" imgW="2387520" imgH="45720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linds(horizontal)">
                                      <p:cBhvr>
                                        <p:cTn id="7" dur="500"/>
                                        <p:tgtEl>
                                          <p:spTgt spid="50178"/>
                                        </p:tgtEl>
                                      </p:cBhvr>
                                    </p:animEffect>
                                  </p:childTnLst>
                                </p:cTn>
                              </p:par>
                              <p:par>
                                <p:cTn id="8" presetID="3" presetClass="entr" presetSubtype="10" fill="hold" nodeType="withEffect">
                                  <p:stCondLst>
                                    <p:cond delay="0"/>
                                  </p:stCondLst>
                                  <p:childTnLst>
                                    <p:set>
                                      <p:cBhvr>
                                        <p:cTn id="9" dur="1" fill="hold">
                                          <p:stCondLst>
                                            <p:cond delay="0"/>
                                          </p:stCondLst>
                                        </p:cTn>
                                        <p:tgtEl>
                                          <p:spTgt spid="50186"/>
                                        </p:tgtEl>
                                        <p:attrNameLst>
                                          <p:attrName>style.visibility</p:attrName>
                                        </p:attrNameLst>
                                      </p:cBhvr>
                                      <p:to>
                                        <p:strVal val="visible"/>
                                      </p:to>
                                    </p:set>
                                    <p:animEffect transition="in" filter="blinds(horizontal)">
                                      <p:cBhvr>
                                        <p:cTn id="10" dur="500"/>
                                        <p:tgtEl>
                                          <p:spTgt spid="50186"/>
                                        </p:tgtEl>
                                      </p:cBhvr>
                                    </p:animEffect>
                                  </p:childTnLst>
                                </p:cTn>
                              </p:par>
                              <p:par>
                                <p:cTn id="11" presetID="3" presetClass="entr" presetSubtype="10" fill="hold" nodeType="withEffect">
                                  <p:stCondLst>
                                    <p:cond delay="0"/>
                                  </p:stCondLst>
                                  <p:childTnLst>
                                    <p:set>
                                      <p:cBhvr>
                                        <p:cTn id="12" dur="1" fill="hold">
                                          <p:stCondLst>
                                            <p:cond delay="0"/>
                                          </p:stCondLst>
                                        </p:cTn>
                                        <p:tgtEl>
                                          <p:spTgt spid="50188"/>
                                        </p:tgtEl>
                                        <p:attrNameLst>
                                          <p:attrName>style.visibility</p:attrName>
                                        </p:attrNameLst>
                                      </p:cBhvr>
                                      <p:to>
                                        <p:strVal val="visible"/>
                                      </p:to>
                                    </p:set>
                                    <p:animEffect transition="in" filter="blinds(horizontal)">
                                      <p:cBhvr>
                                        <p:cTn id="13" dur="500"/>
                                        <p:tgtEl>
                                          <p:spTgt spid="5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7" name="Object 3"/>
          <p:cNvGraphicFramePr>
            <a:graphicFrameLocks noChangeAspect="1"/>
          </p:cNvGraphicFramePr>
          <p:nvPr/>
        </p:nvGraphicFramePr>
        <p:xfrm>
          <a:off x="539750" y="4724400"/>
          <a:ext cx="8424863" cy="1079500"/>
        </p:xfrm>
        <a:graphic>
          <a:graphicData uri="http://schemas.openxmlformats.org/presentationml/2006/ole">
            <p:oleObj spid="_x0000_s47107" name="Equation" r:id="rId3" imgW="3860640" imgH="482400" progId="Equation.DSMT4">
              <p:embed/>
            </p:oleObj>
          </a:graphicData>
        </a:graphic>
      </p:graphicFrame>
      <p:sp>
        <p:nvSpPr>
          <p:cNvPr id="47108" name="Text Box 4"/>
          <p:cNvSpPr txBox="1">
            <a:spLocks noChangeArrowheads="1"/>
          </p:cNvSpPr>
          <p:nvPr/>
        </p:nvSpPr>
        <p:spPr bwMode="auto">
          <a:xfrm>
            <a:off x="684213" y="1125538"/>
            <a:ext cx="7343775" cy="1373187"/>
          </a:xfrm>
          <a:prstGeom prst="rect">
            <a:avLst/>
          </a:prstGeom>
          <a:noFill/>
          <a:ln w="9525">
            <a:noFill/>
            <a:miter lim="800000"/>
            <a:headEnd/>
            <a:tailEnd/>
          </a:ln>
          <a:effectLst/>
        </p:spPr>
        <p:txBody>
          <a:bodyPr>
            <a:spAutoFit/>
          </a:bodyPr>
          <a:lstStyle/>
          <a:p>
            <a:r>
              <a:rPr lang="zh-CN" altLang="en-US" sz="2800" dirty="0">
                <a:solidFill>
                  <a:srgbClr val="000099"/>
                </a:solidFill>
                <a:ea typeface="黑体" pitchFamily="49" charset="-122"/>
              </a:rPr>
              <a:t>在上例中若反应写成：</a:t>
            </a:r>
          </a:p>
          <a:p>
            <a:endParaRPr lang="zh-CN" altLang="en-US" sz="2800" dirty="0">
              <a:solidFill>
                <a:srgbClr val="000099"/>
              </a:solidFill>
              <a:ea typeface="黑体" pitchFamily="49" charset="-122"/>
            </a:endParaRPr>
          </a:p>
          <a:p>
            <a:r>
              <a:rPr lang="zh-CN" altLang="en-US" sz="2800" dirty="0">
                <a:solidFill>
                  <a:srgbClr val="000099"/>
                </a:solidFill>
                <a:ea typeface="黑体" pitchFamily="49" charset="-122"/>
              </a:rPr>
              <a:t>                   </a:t>
            </a:r>
            <a:r>
              <a:rPr lang="en-US" altLang="zh-CN" sz="2800" dirty="0">
                <a:ea typeface="黑体" pitchFamily="49" charset="-122"/>
              </a:rPr>
              <a:t>1/2N</a:t>
            </a:r>
            <a:r>
              <a:rPr lang="en-US" altLang="zh-CN" sz="2800" baseline="-25000" dirty="0">
                <a:ea typeface="黑体" pitchFamily="49" charset="-122"/>
              </a:rPr>
              <a:t>2</a:t>
            </a:r>
            <a:r>
              <a:rPr lang="en-US" altLang="zh-CN" sz="2800" dirty="0">
                <a:ea typeface="黑体" pitchFamily="49" charset="-122"/>
              </a:rPr>
              <a:t>(g) + 3/2H</a:t>
            </a:r>
            <a:r>
              <a:rPr lang="en-US" altLang="zh-CN" sz="2800" baseline="-25000" dirty="0">
                <a:ea typeface="黑体" pitchFamily="49" charset="-122"/>
              </a:rPr>
              <a:t>2</a:t>
            </a:r>
            <a:r>
              <a:rPr lang="en-US" altLang="zh-CN" sz="2800" dirty="0">
                <a:ea typeface="黑体" pitchFamily="49" charset="-122"/>
              </a:rPr>
              <a:t>(g)            NH</a:t>
            </a:r>
            <a:r>
              <a:rPr lang="en-US" altLang="zh-CN" sz="2800" baseline="-25000" dirty="0">
                <a:ea typeface="黑体" pitchFamily="49" charset="-122"/>
              </a:rPr>
              <a:t>3</a:t>
            </a:r>
            <a:r>
              <a:rPr lang="en-US" altLang="zh-CN" sz="2800" dirty="0">
                <a:ea typeface="黑体" pitchFamily="49" charset="-122"/>
              </a:rPr>
              <a:t>(g)</a:t>
            </a:r>
          </a:p>
        </p:txBody>
      </p:sp>
      <p:sp>
        <p:nvSpPr>
          <p:cNvPr id="47109" name="Line 5"/>
          <p:cNvSpPr>
            <a:spLocks noChangeShapeType="1"/>
          </p:cNvSpPr>
          <p:nvPr/>
        </p:nvSpPr>
        <p:spPr bwMode="auto">
          <a:xfrm flipV="1">
            <a:off x="6011863" y="2205038"/>
            <a:ext cx="865187" cy="0"/>
          </a:xfrm>
          <a:prstGeom prst="line">
            <a:avLst/>
          </a:prstGeom>
          <a:noFill/>
          <a:ln w="57150">
            <a:solidFill>
              <a:schemeClr val="tx1"/>
            </a:solidFill>
            <a:miter lim="800000"/>
            <a:headEnd/>
            <a:tailEnd type="triangle" w="med" len="med"/>
          </a:ln>
          <a:effectLst/>
        </p:spPr>
        <p:txBody>
          <a:bodyPr wrap="none"/>
          <a:lstStyle/>
          <a:p>
            <a:endParaRPr lang="zh-CN" altLang="en-US"/>
          </a:p>
        </p:txBody>
      </p:sp>
      <p:sp>
        <p:nvSpPr>
          <p:cNvPr id="47110" name="Text Box 6"/>
          <p:cNvSpPr txBox="1">
            <a:spLocks noChangeArrowheads="1"/>
          </p:cNvSpPr>
          <p:nvPr/>
        </p:nvSpPr>
        <p:spPr bwMode="auto">
          <a:xfrm>
            <a:off x="684213" y="4076700"/>
            <a:ext cx="5400675" cy="519113"/>
          </a:xfrm>
          <a:prstGeom prst="rect">
            <a:avLst/>
          </a:prstGeom>
          <a:noFill/>
          <a:ln w="9525">
            <a:noFill/>
            <a:miter lim="800000"/>
            <a:headEnd/>
            <a:tailEnd/>
          </a:ln>
          <a:effectLst/>
        </p:spPr>
        <p:txBody>
          <a:bodyPr>
            <a:spAutoFit/>
          </a:bodyPr>
          <a:lstStyle/>
          <a:p>
            <a:r>
              <a:rPr lang="zh-CN" altLang="en-US" sz="2800">
                <a:solidFill>
                  <a:srgbClr val="000099"/>
                </a:solidFill>
                <a:ea typeface="黑体" pitchFamily="49" charset="-122"/>
              </a:rPr>
              <a:t>则其反应进度为：</a:t>
            </a:r>
            <a:endParaRPr lang="zh-CN" altLang="en-US" sz="2800">
              <a:ea typeface="黑体" pitchFamily="49" charset="-122"/>
            </a:endParaRPr>
          </a:p>
        </p:txBody>
      </p:sp>
      <p:sp>
        <p:nvSpPr>
          <p:cNvPr id="47111" name="Rectangle 7"/>
          <p:cNvSpPr>
            <a:spLocks noChangeArrowheads="1"/>
          </p:cNvSpPr>
          <p:nvPr/>
        </p:nvSpPr>
        <p:spPr bwMode="auto">
          <a:xfrm>
            <a:off x="0" y="2492375"/>
            <a:ext cx="8388350" cy="946150"/>
          </a:xfrm>
          <a:prstGeom prst="rect">
            <a:avLst/>
          </a:prstGeom>
          <a:noFill/>
          <a:ln w="9525">
            <a:noFill/>
            <a:miter lim="800000"/>
            <a:headEnd/>
            <a:tailEnd/>
          </a:ln>
          <a:effectLst/>
        </p:spPr>
        <p:txBody>
          <a:bodyPr>
            <a:spAutoFit/>
          </a:bodyPr>
          <a:lstStyle/>
          <a:p>
            <a:r>
              <a:rPr lang="zh-CN" altLang="en-US" sz="2800"/>
              <a:t>开始时  </a:t>
            </a:r>
            <a:r>
              <a:rPr lang="en-US" altLang="zh-CN" sz="2800"/>
              <a:t>n</a:t>
            </a:r>
            <a:r>
              <a:rPr lang="en-US" altLang="zh-CN" sz="2800" baseline="-25000"/>
              <a:t>B</a:t>
            </a:r>
            <a:r>
              <a:rPr lang="en-US" altLang="zh-CN" sz="2800"/>
              <a:t>/mol      3.0         10.0                   0        </a:t>
            </a:r>
          </a:p>
          <a:p>
            <a:r>
              <a:rPr lang="en-US" altLang="zh-CN" sz="2800"/>
              <a:t> t</a:t>
            </a:r>
            <a:r>
              <a:rPr lang="zh-CN" altLang="en-US" sz="2800"/>
              <a:t>时刻   </a:t>
            </a:r>
            <a:r>
              <a:rPr lang="en-US" altLang="zh-CN" sz="2800"/>
              <a:t>n</a:t>
            </a:r>
            <a:r>
              <a:rPr lang="en-US" altLang="zh-CN" sz="2800" baseline="-25000"/>
              <a:t>B</a:t>
            </a:r>
            <a:r>
              <a:rPr lang="en-US" altLang="zh-CN" sz="2800"/>
              <a:t>/mol       2.0          7.0                   2.0</a:t>
            </a:r>
          </a:p>
        </p:txBody>
      </p:sp>
      <p:sp>
        <p:nvSpPr>
          <p:cNvPr id="47113" name="Rectangle 9"/>
          <p:cNvSpPr>
            <a:spLocks noGrp="1" noChangeArrowheads="1"/>
          </p:cNvSpPr>
          <p:nvPr>
            <p:ph type="title"/>
          </p:nvPr>
        </p:nvSpPr>
        <p:spPr>
          <a:noFill/>
          <a:ln/>
        </p:spPr>
        <p:txBody>
          <a:bodyPr/>
          <a:lstStyle/>
          <a:p>
            <a:r>
              <a:rPr lang="en-US" altLang="zh-CN" dirty="0" smtClean="0">
                <a:effectLst>
                  <a:outerShdw blurRad="38100" dist="38100" dir="2700000" algn="tl">
                    <a:srgbClr val="C0C0C0"/>
                  </a:outerShdw>
                </a:effectLst>
              </a:rPr>
              <a:t>6. </a:t>
            </a:r>
            <a:r>
              <a:rPr lang="zh-CN" altLang="en-US" dirty="0">
                <a:effectLst>
                  <a:outerShdw blurRad="38100" dist="38100" dir="2700000" algn="tl">
                    <a:srgbClr val="C0C0C0"/>
                  </a:outerShdw>
                </a:effectLst>
              </a:rPr>
              <a:t>化学计量数和反应进度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fade">
                                      <p:cBhvr>
                                        <p:cTn id="7" dur="1000"/>
                                        <p:tgtEl>
                                          <p:spTgt spid="4710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111"/>
                                        </p:tgtEl>
                                        <p:attrNameLst>
                                          <p:attrName>style.visibility</p:attrName>
                                        </p:attrNameLst>
                                      </p:cBhvr>
                                      <p:to>
                                        <p:strVal val="visible"/>
                                      </p:to>
                                    </p:set>
                                    <p:animEffect transition="in" filter="blinds(horizontal)">
                                      <p:cBhvr>
                                        <p:cTn id="10" dur="500"/>
                                        <p:tgtEl>
                                          <p:spTgt spid="471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7109"/>
                                        </p:tgtEl>
                                        <p:attrNameLst>
                                          <p:attrName>style.visibility</p:attrName>
                                        </p:attrNameLst>
                                      </p:cBhvr>
                                      <p:to>
                                        <p:strVal val="visible"/>
                                      </p:to>
                                    </p:set>
                                    <p:animEffect transition="in" filter="blinds(horizontal)">
                                      <p:cBhvr>
                                        <p:cTn id="13" dur="500"/>
                                        <p:tgtEl>
                                          <p:spTgt spid="4710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7110"/>
                                        </p:tgtEl>
                                        <p:attrNameLst>
                                          <p:attrName>style.visibility</p:attrName>
                                        </p:attrNameLst>
                                      </p:cBhvr>
                                      <p:to>
                                        <p:strVal val="visible"/>
                                      </p:to>
                                    </p:set>
                                    <p:animEffect transition="in" filter="fade">
                                      <p:cBhvr>
                                        <p:cTn id="18" dur="1000"/>
                                        <p:tgtEl>
                                          <p:spTgt spid="47110"/>
                                        </p:tgtEl>
                                      </p:cBhvr>
                                    </p:animEffect>
                                  </p:childTnLst>
                                </p:cTn>
                              </p:par>
                              <p:par>
                                <p:cTn id="19" presetID="10" presetClass="entr" presetSubtype="0" fill="hold" nodeType="withEffect">
                                  <p:stCondLst>
                                    <p:cond delay="0"/>
                                  </p:stCondLst>
                                  <p:childTnLst>
                                    <p:set>
                                      <p:cBhvr>
                                        <p:cTn id="20" dur="1" fill="hold">
                                          <p:stCondLst>
                                            <p:cond delay="0"/>
                                          </p:stCondLst>
                                        </p:cTn>
                                        <p:tgtEl>
                                          <p:spTgt spid="47107"/>
                                        </p:tgtEl>
                                        <p:attrNameLst>
                                          <p:attrName>style.visibility</p:attrName>
                                        </p:attrNameLst>
                                      </p:cBhvr>
                                      <p:to>
                                        <p:strVal val="visible"/>
                                      </p:to>
                                    </p:set>
                                    <p:animEffect transition="in" filter="fade">
                                      <p:cBhvr>
                                        <p:cTn id="21" dur="10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47109" grpId="0" animBg="1"/>
      <p:bldP spid="47110" grpId="0"/>
      <p:bldP spid="471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lgn="l">
              <a:buFont typeface="Wingdings" pitchFamily="2" charset="2"/>
              <a:buNone/>
            </a:pPr>
            <a:r>
              <a:rPr lang="zh-CN" altLang="en-US" sz="3200">
                <a:cs typeface="Arial" pitchFamily="34" charset="0"/>
              </a:rPr>
              <a:t>注意</a:t>
            </a:r>
            <a:endParaRPr lang="zh-CN" altLang="el-GR" sz="3200">
              <a:cs typeface="Arial" pitchFamily="34" charset="0"/>
            </a:endParaRPr>
          </a:p>
        </p:txBody>
      </p:sp>
      <p:sp>
        <p:nvSpPr>
          <p:cNvPr id="48131" name="Rectangle 3"/>
          <p:cNvSpPr>
            <a:spLocks noGrp="1" noChangeArrowheads="1"/>
          </p:cNvSpPr>
          <p:nvPr>
            <p:ph type="body" sz="half" idx="1"/>
          </p:nvPr>
        </p:nvSpPr>
        <p:spPr>
          <a:xfrm>
            <a:off x="468313" y="1142984"/>
            <a:ext cx="8675687" cy="4751387"/>
          </a:xfrm>
        </p:spPr>
        <p:txBody>
          <a:bodyPr/>
          <a:lstStyle/>
          <a:p>
            <a:pPr>
              <a:lnSpc>
                <a:spcPct val="120000"/>
              </a:lnSpc>
              <a:spcBef>
                <a:spcPct val="0"/>
              </a:spcBef>
              <a:buClr>
                <a:srgbClr val="FF0066"/>
              </a:buClr>
              <a:buFont typeface="Wingdings" pitchFamily="2" charset="2"/>
              <a:buChar char="v"/>
            </a:pPr>
            <a:r>
              <a:rPr lang="zh-CN" altLang="en-US" sz="2800" b="1" dirty="0">
                <a:solidFill>
                  <a:srgbClr val="0000CC"/>
                </a:solidFill>
                <a:cs typeface="Times New Roman" pitchFamily="18" charset="0"/>
              </a:rPr>
              <a:t>用任何一种反应物或产物的物质的量的变量</a:t>
            </a:r>
            <a:r>
              <a:rPr lang="en-US" altLang="zh-CN" sz="2800" b="1" dirty="0">
                <a:solidFill>
                  <a:srgbClr val="0000CC"/>
                </a:solidFill>
                <a:cs typeface="Times New Roman" pitchFamily="18" charset="0"/>
              </a:rPr>
              <a:t>(∆</a:t>
            </a:r>
            <a:r>
              <a:rPr lang="en-US" altLang="zh-CN" sz="2800" b="1" dirty="0" err="1">
                <a:solidFill>
                  <a:srgbClr val="0000CC"/>
                </a:solidFill>
                <a:cs typeface="Times New Roman" pitchFamily="18" charset="0"/>
              </a:rPr>
              <a:t>n</a:t>
            </a:r>
            <a:r>
              <a:rPr lang="en-US" altLang="zh-CN" sz="2800" b="1" baseline="-25000" dirty="0" err="1">
                <a:solidFill>
                  <a:srgbClr val="0000CC"/>
                </a:solidFill>
                <a:cs typeface="Times New Roman" pitchFamily="18" charset="0"/>
              </a:rPr>
              <a:t>B</a:t>
            </a:r>
            <a:r>
              <a:rPr lang="en-US" altLang="zh-CN" sz="2800" b="1" dirty="0">
                <a:solidFill>
                  <a:srgbClr val="0000CC"/>
                </a:solidFill>
                <a:cs typeface="Times New Roman" pitchFamily="18" charset="0"/>
              </a:rPr>
              <a:t>)</a:t>
            </a:r>
            <a:r>
              <a:rPr lang="zh-CN" altLang="en-US" sz="2800" b="1" dirty="0">
                <a:solidFill>
                  <a:srgbClr val="0000CC"/>
                </a:solidFill>
                <a:cs typeface="Times New Roman" pitchFamily="18" charset="0"/>
              </a:rPr>
              <a:t>来计算反应进度</a:t>
            </a:r>
            <a:r>
              <a:rPr lang="el-GR" altLang="zh-CN" sz="2800" b="1" dirty="0">
                <a:solidFill>
                  <a:srgbClr val="0000CC"/>
                </a:solidFill>
                <a:cs typeface="Times New Roman" pitchFamily="18" charset="0"/>
              </a:rPr>
              <a:t>ξ</a:t>
            </a:r>
            <a:r>
              <a:rPr lang="zh-CN" altLang="en-US" sz="2800" b="1" dirty="0">
                <a:solidFill>
                  <a:srgbClr val="0000CC"/>
                </a:solidFill>
                <a:cs typeface="Times New Roman" pitchFamily="18" charset="0"/>
              </a:rPr>
              <a:t>，结果都是相同的。</a:t>
            </a:r>
          </a:p>
          <a:p>
            <a:pPr>
              <a:lnSpc>
                <a:spcPct val="120000"/>
              </a:lnSpc>
              <a:spcBef>
                <a:spcPct val="0"/>
              </a:spcBef>
              <a:buClr>
                <a:srgbClr val="FF0066"/>
              </a:buClr>
              <a:buFont typeface="Wingdings" pitchFamily="2" charset="2"/>
              <a:buChar char="v"/>
            </a:pPr>
            <a:r>
              <a:rPr lang="zh-CN" altLang="en-US" sz="2800" b="1" dirty="0">
                <a:solidFill>
                  <a:srgbClr val="0000CC"/>
                </a:solidFill>
                <a:cs typeface="Times New Roman" pitchFamily="18" charset="0"/>
              </a:rPr>
              <a:t>反应进度</a:t>
            </a:r>
            <a:r>
              <a:rPr lang="el-GR" altLang="zh-CN" sz="2800" b="1" dirty="0">
                <a:solidFill>
                  <a:srgbClr val="0000CC"/>
                </a:solidFill>
                <a:cs typeface="Times New Roman" pitchFamily="18" charset="0"/>
              </a:rPr>
              <a:t>ξ</a:t>
            </a:r>
            <a:r>
              <a:rPr lang="zh-CN" altLang="en-US" sz="2800" b="1" dirty="0">
                <a:solidFill>
                  <a:srgbClr val="0000CC"/>
                </a:solidFill>
                <a:cs typeface="Times New Roman" pitchFamily="18" charset="0"/>
              </a:rPr>
              <a:t>与化学反应计量式相匹配，若反应方程式中的计量数改变</a:t>
            </a:r>
            <a:r>
              <a:rPr lang="en-US" altLang="zh-CN" sz="2800" b="1" dirty="0">
                <a:solidFill>
                  <a:schemeClr val="bg2"/>
                </a:solidFill>
                <a:effectLst>
                  <a:outerShdw blurRad="38100" dist="38100" dir="2700000" algn="tl">
                    <a:srgbClr val="C0C0C0"/>
                  </a:outerShdw>
                </a:effectLst>
                <a:cs typeface="Times New Roman" pitchFamily="18" charset="0"/>
              </a:rPr>
              <a:t>(</a:t>
            </a:r>
            <a:r>
              <a:rPr lang="zh-CN" altLang="en-US" sz="2800" b="1" dirty="0">
                <a:solidFill>
                  <a:srgbClr val="FF0066"/>
                </a:solidFill>
                <a:effectLst>
                  <a:outerShdw blurRad="38100" dist="38100" dir="2700000" algn="tl">
                    <a:srgbClr val="C0C0C0"/>
                  </a:outerShdw>
                </a:effectLst>
                <a:cs typeface="Times New Roman" pitchFamily="18" charset="0"/>
              </a:rPr>
              <a:t>即方程式的写法不同</a:t>
            </a:r>
            <a:r>
              <a:rPr lang="en-US" altLang="zh-CN" sz="2800" b="1" dirty="0">
                <a:solidFill>
                  <a:srgbClr val="FF0066"/>
                </a:solidFill>
                <a:effectLst>
                  <a:outerShdw blurRad="38100" dist="38100" dir="2700000" algn="tl">
                    <a:srgbClr val="C0C0C0"/>
                  </a:outerShdw>
                </a:effectLst>
                <a:cs typeface="Times New Roman" pitchFamily="18" charset="0"/>
              </a:rPr>
              <a:t>)</a:t>
            </a:r>
            <a:r>
              <a:rPr lang="zh-CN" altLang="en-US" sz="2800" b="1" dirty="0">
                <a:solidFill>
                  <a:schemeClr val="bg2"/>
                </a:solidFill>
                <a:effectLst>
                  <a:outerShdw blurRad="38100" dist="38100" dir="2700000" algn="tl">
                    <a:srgbClr val="C0C0C0"/>
                  </a:outerShdw>
                </a:effectLst>
                <a:cs typeface="Times New Roman" pitchFamily="18" charset="0"/>
              </a:rPr>
              <a:t>，</a:t>
            </a:r>
            <a:r>
              <a:rPr lang="zh-CN" altLang="en-US" sz="2800" b="1" dirty="0">
                <a:solidFill>
                  <a:srgbClr val="0000CC"/>
                </a:solidFill>
                <a:cs typeface="Times New Roman" pitchFamily="18" charset="0"/>
              </a:rPr>
              <a:t> ∆</a:t>
            </a:r>
            <a:r>
              <a:rPr lang="en-US" altLang="zh-CN" sz="2800" b="1" dirty="0" err="1">
                <a:solidFill>
                  <a:srgbClr val="0000CC"/>
                </a:solidFill>
                <a:cs typeface="Times New Roman" pitchFamily="18" charset="0"/>
              </a:rPr>
              <a:t>n</a:t>
            </a:r>
            <a:r>
              <a:rPr lang="en-US" altLang="zh-CN" sz="2800" b="1" baseline="-25000" dirty="0" err="1">
                <a:solidFill>
                  <a:srgbClr val="0000CC"/>
                </a:solidFill>
                <a:cs typeface="Times New Roman" pitchFamily="18" charset="0"/>
              </a:rPr>
              <a:t>B</a:t>
            </a:r>
            <a:r>
              <a:rPr lang="zh-CN" altLang="en-US" sz="2800" b="1" dirty="0">
                <a:solidFill>
                  <a:srgbClr val="0000CC"/>
                </a:solidFill>
                <a:cs typeface="Times New Roman" pitchFamily="18" charset="0"/>
              </a:rPr>
              <a:t>不变时，</a:t>
            </a:r>
            <a:r>
              <a:rPr lang="el-GR" altLang="zh-CN" sz="2800" b="1" dirty="0">
                <a:solidFill>
                  <a:srgbClr val="0000CC"/>
                </a:solidFill>
                <a:cs typeface="Times New Roman" pitchFamily="18" charset="0"/>
              </a:rPr>
              <a:t>ξ</a:t>
            </a:r>
            <a:r>
              <a:rPr lang="zh-CN" altLang="en-US" sz="2800" b="1" dirty="0">
                <a:solidFill>
                  <a:srgbClr val="0000CC"/>
                </a:solidFill>
                <a:cs typeface="Times New Roman" pitchFamily="18" charset="0"/>
              </a:rPr>
              <a:t>不同。</a:t>
            </a:r>
          </a:p>
          <a:p>
            <a:pPr>
              <a:lnSpc>
                <a:spcPct val="120000"/>
              </a:lnSpc>
              <a:spcBef>
                <a:spcPct val="0"/>
              </a:spcBef>
              <a:buClr>
                <a:srgbClr val="FF0066"/>
              </a:buClr>
              <a:buFont typeface="Wingdings" pitchFamily="2" charset="2"/>
              <a:buNone/>
            </a:pPr>
            <a:r>
              <a:rPr lang="zh-CN" altLang="en-US" sz="2800" b="1" dirty="0">
                <a:solidFill>
                  <a:srgbClr val="FF0066"/>
                </a:solidFill>
              </a:rPr>
              <a:t>摩尔反应：</a:t>
            </a:r>
            <a:r>
              <a:rPr lang="zh-CN" altLang="en-US" sz="2800" b="1" dirty="0">
                <a:solidFill>
                  <a:schemeClr val="tx2"/>
                </a:solidFill>
              </a:rPr>
              <a:t>当反应按所给反应式的系数比例进行了一个单位的化学反应时，即∆</a:t>
            </a:r>
            <a:r>
              <a:rPr lang="en-US" altLang="zh-CN" sz="2800" b="1" dirty="0" err="1">
                <a:solidFill>
                  <a:schemeClr val="tx2"/>
                </a:solidFill>
              </a:rPr>
              <a:t>n</a:t>
            </a:r>
            <a:r>
              <a:rPr lang="en-US" altLang="zh-CN" sz="2800" b="1" baseline="-25000" dirty="0" err="1">
                <a:solidFill>
                  <a:schemeClr val="tx2"/>
                </a:solidFill>
              </a:rPr>
              <a:t>B</a:t>
            </a:r>
            <a:r>
              <a:rPr lang="en-US" altLang="zh-CN" sz="2800" b="1" dirty="0">
                <a:solidFill>
                  <a:schemeClr val="tx2"/>
                </a:solidFill>
              </a:rPr>
              <a:t> /1mol</a:t>
            </a:r>
            <a:r>
              <a:rPr lang="zh-CN" altLang="en-US" sz="2800" b="1" dirty="0">
                <a:solidFill>
                  <a:schemeClr val="tx2"/>
                </a:solidFill>
              </a:rPr>
              <a:t>＝    </a:t>
            </a:r>
            <a:r>
              <a:rPr lang="en-US" altLang="zh-CN" sz="2800" b="1" baseline="-25000" dirty="0">
                <a:solidFill>
                  <a:schemeClr val="tx2"/>
                </a:solidFill>
              </a:rPr>
              <a:t>B</a:t>
            </a:r>
            <a:r>
              <a:rPr lang="zh-CN" altLang="en-US" sz="2800" b="1" dirty="0">
                <a:solidFill>
                  <a:schemeClr val="tx2"/>
                </a:solidFill>
              </a:rPr>
              <a:t>，所进行的反应称为摩尔反应。</a:t>
            </a:r>
          </a:p>
        </p:txBody>
      </p:sp>
      <p:graphicFrame>
        <p:nvGraphicFramePr>
          <p:cNvPr id="48137" name="Object 9"/>
          <p:cNvGraphicFramePr>
            <a:graphicFrameLocks noChangeAspect="1"/>
          </p:cNvGraphicFramePr>
          <p:nvPr>
            <p:ph sz="quarter" idx="3"/>
          </p:nvPr>
        </p:nvGraphicFramePr>
        <p:xfrm>
          <a:off x="6858016" y="4357694"/>
          <a:ext cx="325438" cy="357188"/>
        </p:xfrm>
        <a:graphic>
          <a:graphicData uri="http://schemas.openxmlformats.org/presentationml/2006/ole">
            <p:oleObj spid="_x0000_s48137" name="Equation" r:id="rId3" imgW="126720" imgH="139680" progId="Equation.DSMT4">
              <p:embed/>
            </p:oleObj>
          </a:graphicData>
        </a:graphic>
      </p:graphicFrame>
      <p:sp>
        <p:nvSpPr>
          <p:cNvPr id="5" name="矩形 4"/>
          <p:cNvSpPr/>
          <p:nvPr/>
        </p:nvSpPr>
        <p:spPr>
          <a:xfrm>
            <a:off x="1500166" y="5286388"/>
            <a:ext cx="4572000" cy="461665"/>
          </a:xfrm>
          <a:prstGeom prst="rect">
            <a:avLst/>
          </a:prstGeom>
        </p:spPr>
        <p:txBody>
          <a:bodyPr>
            <a:spAutoFit/>
          </a:bodyPr>
          <a:lstStyle/>
          <a:p>
            <a:r>
              <a:rPr lang="zh-CN" altLang="en-US" sz="2400" dirty="0" smtClean="0">
                <a:latin typeface="Times New Roman" pitchFamily="18" charset="0"/>
              </a:rPr>
              <a:t> </a:t>
            </a:r>
            <a:r>
              <a:rPr lang="en-US" altLang="zh-CN" sz="2400" dirty="0" smtClean="0">
                <a:latin typeface="Times New Roman" pitchFamily="18" charset="0"/>
              </a:rPr>
              <a:t>N</a:t>
            </a:r>
            <a:r>
              <a:rPr lang="en-US" altLang="zh-CN" sz="2400" baseline="-25000" dirty="0" smtClean="0">
                <a:latin typeface="Times New Roman" pitchFamily="18" charset="0"/>
              </a:rPr>
              <a:t>2</a:t>
            </a:r>
            <a:r>
              <a:rPr lang="en-US" altLang="zh-CN" sz="2400" dirty="0" smtClean="0">
                <a:latin typeface="Times New Roman" pitchFamily="18" charset="0"/>
              </a:rPr>
              <a:t>(g) + 3H</a:t>
            </a:r>
            <a:r>
              <a:rPr lang="en-US" altLang="zh-CN" sz="2400" baseline="-25000" dirty="0" smtClean="0">
                <a:latin typeface="Times New Roman" pitchFamily="18" charset="0"/>
              </a:rPr>
              <a:t>2</a:t>
            </a:r>
            <a:r>
              <a:rPr lang="en-US" altLang="zh-CN" sz="2400" dirty="0" smtClean="0">
                <a:latin typeface="Times New Roman" pitchFamily="18" charset="0"/>
              </a:rPr>
              <a:t>(g)            2NH</a:t>
            </a:r>
            <a:r>
              <a:rPr lang="en-US" altLang="zh-CN" sz="2400" baseline="-25000" dirty="0" smtClean="0">
                <a:latin typeface="Times New Roman" pitchFamily="18" charset="0"/>
              </a:rPr>
              <a:t>3</a:t>
            </a:r>
            <a:r>
              <a:rPr lang="en-US" altLang="zh-CN" sz="2400" dirty="0" smtClean="0">
                <a:latin typeface="Times New Roman" pitchFamily="18" charset="0"/>
              </a:rPr>
              <a:t>(g) </a:t>
            </a:r>
            <a:endParaRPr lang="zh-CN" altLang="en-US" sz="2400" dirty="0"/>
          </a:p>
        </p:txBody>
      </p:sp>
      <p:sp>
        <p:nvSpPr>
          <p:cNvPr id="6" name="Line 6"/>
          <p:cNvSpPr>
            <a:spLocks noChangeShapeType="1"/>
          </p:cNvSpPr>
          <p:nvPr/>
        </p:nvSpPr>
        <p:spPr bwMode="auto">
          <a:xfrm>
            <a:off x="3500430" y="5500702"/>
            <a:ext cx="936625" cy="0"/>
          </a:xfrm>
          <a:prstGeom prst="line">
            <a:avLst/>
          </a:prstGeom>
          <a:noFill/>
          <a:ln w="57150">
            <a:solidFill>
              <a:schemeClr val="tx1"/>
            </a:solidFill>
            <a:miter lim="800000"/>
            <a:headEnd/>
            <a:tailEnd type="triangle" w="med" len="med"/>
          </a:ln>
          <a:effectLst/>
        </p:spPr>
        <p:txBody>
          <a:bodyPr wrap="none"/>
          <a:lstStyle/>
          <a:p>
            <a:endParaRPr lang="zh-CN" altLang="en-US"/>
          </a:p>
        </p:txBody>
      </p:sp>
      <p:sp>
        <p:nvSpPr>
          <p:cNvPr id="7" name="矩形 6"/>
          <p:cNvSpPr/>
          <p:nvPr/>
        </p:nvSpPr>
        <p:spPr>
          <a:xfrm>
            <a:off x="1142976" y="5643578"/>
            <a:ext cx="5786478" cy="461665"/>
          </a:xfrm>
          <a:prstGeom prst="rect">
            <a:avLst/>
          </a:prstGeom>
        </p:spPr>
        <p:txBody>
          <a:bodyPr wrap="square">
            <a:spAutoFit/>
          </a:bodyPr>
          <a:lstStyle/>
          <a:p>
            <a:r>
              <a:rPr lang="zh-CN" altLang="en-US" sz="2400" dirty="0" smtClean="0">
                <a:solidFill>
                  <a:srgbClr val="000099"/>
                </a:solidFill>
                <a:ea typeface="黑体" pitchFamily="49" charset="-122"/>
              </a:rPr>
              <a:t> </a:t>
            </a:r>
            <a:r>
              <a:rPr lang="en-US" altLang="zh-CN" sz="2400" dirty="0" smtClean="0">
                <a:ea typeface="黑体" pitchFamily="49" charset="-122"/>
              </a:rPr>
              <a:t>1/2N</a:t>
            </a:r>
            <a:r>
              <a:rPr lang="en-US" altLang="zh-CN" sz="2400" baseline="-25000" dirty="0" smtClean="0">
                <a:ea typeface="黑体" pitchFamily="49" charset="-122"/>
              </a:rPr>
              <a:t>2</a:t>
            </a:r>
            <a:r>
              <a:rPr lang="en-US" altLang="zh-CN" sz="2400" dirty="0" smtClean="0">
                <a:ea typeface="黑体" pitchFamily="49" charset="-122"/>
              </a:rPr>
              <a:t>(g) + 3/2H</a:t>
            </a:r>
            <a:r>
              <a:rPr lang="en-US" altLang="zh-CN" sz="2400" baseline="-25000" dirty="0" smtClean="0">
                <a:ea typeface="黑体" pitchFamily="49" charset="-122"/>
              </a:rPr>
              <a:t>2</a:t>
            </a:r>
            <a:r>
              <a:rPr lang="en-US" altLang="zh-CN" sz="2400" dirty="0" smtClean="0">
                <a:ea typeface="黑体" pitchFamily="49" charset="-122"/>
              </a:rPr>
              <a:t>(g)            NH</a:t>
            </a:r>
            <a:r>
              <a:rPr lang="en-US" altLang="zh-CN" sz="2400" baseline="-25000" dirty="0" smtClean="0">
                <a:ea typeface="黑体" pitchFamily="49" charset="-122"/>
              </a:rPr>
              <a:t>3</a:t>
            </a:r>
            <a:r>
              <a:rPr lang="en-US" altLang="zh-CN" sz="2400" dirty="0" smtClean="0">
                <a:ea typeface="黑体" pitchFamily="49" charset="-122"/>
              </a:rPr>
              <a:t>(g)</a:t>
            </a:r>
            <a:endParaRPr lang="zh-CN" altLang="en-US" sz="2400" dirty="0"/>
          </a:p>
        </p:txBody>
      </p:sp>
      <p:sp>
        <p:nvSpPr>
          <p:cNvPr id="8" name="Line 6"/>
          <p:cNvSpPr>
            <a:spLocks noChangeShapeType="1"/>
          </p:cNvSpPr>
          <p:nvPr/>
        </p:nvSpPr>
        <p:spPr bwMode="auto">
          <a:xfrm>
            <a:off x="3929058" y="5857892"/>
            <a:ext cx="936625" cy="0"/>
          </a:xfrm>
          <a:prstGeom prst="line">
            <a:avLst/>
          </a:prstGeom>
          <a:noFill/>
          <a:ln w="57150">
            <a:solidFill>
              <a:schemeClr val="tx1"/>
            </a:solidFill>
            <a:miter lim="800000"/>
            <a:headEnd/>
            <a:tailEnd type="triangle" w="med" len="med"/>
          </a:ln>
          <a:effectLst/>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914400" y="1409700"/>
            <a:ext cx="7902575" cy="579438"/>
          </a:xfrm>
          <a:prstGeom prst="rect">
            <a:avLst/>
          </a:prstGeom>
          <a:noFill/>
          <a:ln w="9525" algn="ctr">
            <a:noFill/>
            <a:miter lim="800000"/>
            <a:headEnd/>
            <a:tailEnd/>
          </a:ln>
          <a:effectLst/>
        </p:spPr>
        <p:txBody>
          <a:bodyPr>
            <a:spAutoFit/>
          </a:bodyPr>
          <a:lstStyle/>
          <a:p>
            <a:pPr algn="ctr"/>
            <a:r>
              <a:rPr kumimoji="1" lang="en-GB" altLang="zh-CN" sz="3200" b="1" i="1">
                <a:solidFill>
                  <a:srgbClr val="FF00FF"/>
                </a:solidFill>
                <a:effectLst>
                  <a:outerShdw blurRad="38100" dist="38100" dir="2700000" algn="tl">
                    <a:srgbClr val="C0C0C0"/>
                  </a:outerShdw>
                </a:effectLst>
                <a:latin typeface="Times New Roman" pitchFamily="18" charset="0"/>
              </a:rPr>
              <a:t>The First Law of Thermodynamics</a:t>
            </a:r>
            <a:endParaRPr kumimoji="1" lang="en-US" altLang="zh-CN" sz="3200" b="1" i="1">
              <a:solidFill>
                <a:srgbClr val="FF00FF"/>
              </a:solidFill>
              <a:effectLst>
                <a:outerShdw blurRad="38100" dist="38100" dir="2700000" algn="tl">
                  <a:srgbClr val="C0C0C0"/>
                </a:outerShdw>
              </a:effectLst>
              <a:latin typeface="Times New Roman" pitchFamily="18" charset="0"/>
            </a:endParaRPr>
          </a:p>
        </p:txBody>
      </p:sp>
      <p:sp>
        <p:nvSpPr>
          <p:cNvPr id="64516" name="Text Box 4"/>
          <p:cNvSpPr txBox="1">
            <a:spLocks noChangeArrowheads="1"/>
          </p:cNvSpPr>
          <p:nvPr/>
        </p:nvSpPr>
        <p:spPr bwMode="auto">
          <a:xfrm>
            <a:off x="971550" y="2098675"/>
            <a:ext cx="7993063" cy="2625725"/>
          </a:xfrm>
          <a:prstGeom prst="rect">
            <a:avLst/>
          </a:prstGeom>
          <a:noFill/>
          <a:ln w="9525">
            <a:noFill/>
            <a:miter lim="800000"/>
            <a:headEnd/>
            <a:tailEnd/>
          </a:ln>
        </p:spPr>
        <p:txBody>
          <a:bodyPr>
            <a:spAutoFit/>
          </a:bodyPr>
          <a:lstStyle/>
          <a:p>
            <a:pPr>
              <a:lnSpc>
                <a:spcPct val="130000"/>
              </a:lnSpc>
            </a:pPr>
            <a:r>
              <a:rPr kumimoji="1" lang="zh-CN" altLang="en-US" sz="3200">
                <a:solidFill>
                  <a:srgbClr val="FF0000"/>
                </a:solidFill>
                <a:latin typeface="Times New Roman" pitchFamily="18" charset="0"/>
                <a:ea typeface="黑体" pitchFamily="49" charset="-122"/>
              </a:rPr>
              <a:t>能量守恒定律</a:t>
            </a:r>
            <a:r>
              <a:rPr kumimoji="1" lang="en-US" altLang="zh-CN" sz="3200">
                <a:solidFill>
                  <a:srgbClr val="FF0000"/>
                </a:solidFill>
                <a:latin typeface="Times New Roman" pitchFamily="18" charset="0"/>
                <a:ea typeface="黑体" pitchFamily="49" charset="-122"/>
              </a:rPr>
              <a:t>——</a:t>
            </a:r>
            <a:r>
              <a:rPr kumimoji="1" lang="zh-CN" altLang="en-US" sz="3200">
                <a:solidFill>
                  <a:srgbClr val="FF0000"/>
                </a:solidFill>
                <a:latin typeface="Times New Roman" pitchFamily="18" charset="0"/>
                <a:ea typeface="黑体" pitchFamily="49" charset="-122"/>
              </a:rPr>
              <a:t>热力学第一定律：</a:t>
            </a:r>
          </a:p>
          <a:p>
            <a:pPr>
              <a:lnSpc>
                <a:spcPct val="130000"/>
              </a:lnSpc>
            </a:pPr>
            <a:r>
              <a:rPr kumimoji="1" lang="zh-CN" altLang="en-US" sz="3200">
                <a:solidFill>
                  <a:srgbClr val="0000FF"/>
                </a:solidFill>
                <a:latin typeface="Times New Roman" pitchFamily="18" charset="0"/>
                <a:ea typeface="黑体" pitchFamily="49" charset="-122"/>
              </a:rPr>
              <a:t>在任何变化过程中，能量不会自生自灭，只能从一种形式转化为另一种形式，在转换的过程中能量的总和不变。</a:t>
            </a:r>
          </a:p>
        </p:txBody>
      </p:sp>
      <p:pic>
        <p:nvPicPr>
          <p:cNvPr id="64517" name="Picture 5" descr="返回">
            <a:hlinkClick r:id="rId3" action="ppaction://hlinksldjump"/>
          </p:cNvPr>
          <p:cNvPicPr>
            <a:picLocks noChangeAspect="1" noChangeArrowheads="1"/>
          </p:cNvPicPr>
          <p:nvPr/>
        </p:nvPicPr>
        <p:blipFill>
          <a:blip r:embed="rId4"/>
          <a:srcRect/>
          <a:stretch>
            <a:fillRect/>
          </a:stretch>
        </p:blipFill>
        <p:spPr bwMode="auto">
          <a:xfrm>
            <a:off x="7524750" y="6389688"/>
            <a:ext cx="792163" cy="468312"/>
          </a:xfrm>
          <a:prstGeom prst="rect">
            <a:avLst/>
          </a:prstGeom>
          <a:noFill/>
        </p:spPr>
      </p:pic>
      <p:sp>
        <p:nvSpPr>
          <p:cNvPr id="64519" name="Rectangle 7"/>
          <p:cNvSpPr>
            <a:spLocks noGrp="1" noChangeArrowheads="1"/>
          </p:cNvSpPr>
          <p:nvPr>
            <p:ph type="title"/>
          </p:nvPr>
        </p:nvSpPr>
        <p:spPr>
          <a:xfrm>
            <a:off x="1636713" y="109538"/>
            <a:ext cx="6580187" cy="654050"/>
          </a:xfrm>
          <a:noFill/>
          <a:ln/>
        </p:spPr>
        <p:txBody>
          <a:bodyPr anchor="b"/>
          <a:lstStyle/>
          <a:p>
            <a:r>
              <a:rPr lang="en-US" altLang="zh-CN" dirty="0" smtClean="0"/>
              <a:t>1.1.2  </a:t>
            </a:r>
            <a:r>
              <a:rPr lang="zh-CN" altLang="en-US" dirty="0"/>
              <a:t>热力学第一定律</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438400" y="2719388"/>
            <a:ext cx="3581400" cy="1603375"/>
          </a:xfrm>
          <a:prstGeom prst="rect">
            <a:avLst/>
          </a:prstGeom>
          <a:noFill/>
          <a:ln w="9525">
            <a:noFill/>
            <a:miter lim="800000"/>
            <a:headEnd/>
            <a:tailEnd/>
          </a:ln>
        </p:spPr>
        <p:txBody>
          <a:bodyPr>
            <a:spAutoFit/>
          </a:bodyPr>
          <a:lstStyle/>
          <a:p>
            <a:pPr>
              <a:lnSpc>
                <a:spcPct val="130000"/>
              </a:lnSpc>
              <a:spcBef>
                <a:spcPct val="50000"/>
              </a:spcBef>
            </a:pPr>
            <a:r>
              <a:rPr kumimoji="1" lang="en-US" altLang="zh-CN" sz="3200" i="1">
                <a:latin typeface="Times New Roman" pitchFamily="18" charset="0"/>
              </a:rPr>
              <a:t>U</a:t>
            </a:r>
            <a:r>
              <a:rPr kumimoji="1" lang="en-US" altLang="zh-CN" sz="3200" baseline="-25000">
                <a:latin typeface="Times New Roman" pitchFamily="18" charset="0"/>
              </a:rPr>
              <a:t>2 </a:t>
            </a:r>
            <a:r>
              <a:rPr kumimoji="1" lang="en-US" altLang="zh-CN" sz="3200">
                <a:latin typeface="黑体" pitchFamily="49" charset="-122"/>
                <a:ea typeface="黑体" pitchFamily="49" charset="-122"/>
              </a:rPr>
              <a:t>=</a:t>
            </a:r>
            <a:r>
              <a:rPr kumimoji="1" lang="en-US" altLang="zh-CN" sz="3200">
                <a:latin typeface="Times New Roman" pitchFamily="18" charset="0"/>
              </a:rPr>
              <a:t> </a:t>
            </a:r>
            <a:r>
              <a:rPr kumimoji="1" lang="en-US" altLang="zh-CN" sz="3200" i="1">
                <a:latin typeface="Times New Roman" pitchFamily="18" charset="0"/>
              </a:rPr>
              <a:t>U</a:t>
            </a:r>
            <a:r>
              <a:rPr kumimoji="1" lang="en-US" altLang="zh-CN" sz="3200" baseline="-25000">
                <a:latin typeface="Times New Roman" pitchFamily="18" charset="0"/>
              </a:rPr>
              <a:t>1</a:t>
            </a:r>
            <a:r>
              <a:rPr kumimoji="1" lang="en-US" altLang="zh-CN" sz="3200">
                <a:latin typeface="Times New Roman" pitchFamily="18" charset="0"/>
              </a:rPr>
              <a:t> </a:t>
            </a:r>
            <a:r>
              <a:rPr kumimoji="1" lang="en-US" altLang="zh-CN" sz="3200">
                <a:latin typeface="黑体" pitchFamily="49" charset="-122"/>
                <a:ea typeface="黑体" pitchFamily="49" charset="-122"/>
              </a:rPr>
              <a:t>+</a:t>
            </a:r>
            <a:r>
              <a:rPr kumimoji="1" lang="en-US" altLang="zh-CN" sz="3200">
                <a:latin typeface="Times New Roman" pitchFamily="18" charset="0"/>
              </a:rPr>
              <a:t> </a:t>
            </a:r>
            <a:r>
              <a:rPr kumimoji="1" lang="en-US" altLang="zh-CN" sz="3200" i="1">
                <a:latin typeface="Times New Roman" pitchFamily="18" charset="0"/>
              </a:rPr>
              <a:t>q </a:t>
            </a:r>
            <a:r>
              <a:rPr kumimoji="1" lang="en-US" altLang="zh-CN" sz="3200">
                <a:latin typeface="黑体" pitchFamily="49" charset="-122"/>
                <a:ea typeface="黑体" pitchFamily="49" charset="-122"/>
              </a:rPr>
              <a:t>+</a:t>
            </a:r>
            <a:r>
              <a:rPr kumimoji="1" lang="en-US" altLang="zh-CN" sz="3200" i="1">
                <a:latin typeface="Times New Roman" pitchFamily="18" charset="0"/>
              </a:rPr>
              <a:t> W</a:t>
            </a:r>
          </a:p>
          <a:p>
            <a:pPr>
              <a:lnSpc>
                <a:spcPct val="130000"/>
              </a:lnSpc>
              <a:spcBef>
                <a:spcPct val="50000"/>
              </a:spcBef>
            </a:pPr>
            <a:r>
              <a:rPr kumimoji="1" lang="en-US" altLang="zh-CN" sz="3200" i="1">
                <a:latin typeface="Times New Roman" pitchFamily="18" charset="0"/>
              </a:rPr>
              <a:t>U</a:t>
            </a:r>
            <a:r>
              <a:rPr kumimoji="1" lang="en-US" altLang="zh-CN" sz="3200" baseline="-25000">
                <a:latin typeface="Times New Roman" pitchFamily="18" charset="0"/>
              </a:rPr>
              <a:t>2 </a:t>
            </a:r>
            <a:r>
              <a:rPr kumimoji="1" lang="en-US" altLang="zh-CN" sz="3200">
                <a:latin typeface="黑体" pitchFamily="49" charset="-122"/>
                <a:ea typeface="黑体" pitchFamily="49" charset="-122"/>
              </a:rPr>
              <a:t>-</a:t>
            </a:r>
            <a:r>
              <a:rPr kumimoji="1" lang="en-US" altLang="zh-CN" sz="3200">
                <a:latin typeface="Times New Roman" pitchFamily="18" charset="0"/>
              </a:rPr>
              <a:t> </a:t>
            </a:r>
            <a:r>
              <a:rPr kumimoji="1" lang="en-US" altLang="zh-CN" sz="3200" i="1">
                <a:latin typeface="Times New Roman" pitchFamily="18" charset="0"/>
              </a:rPr>
              <a:t>U</a:t>
            </a:r>
            <a:r>
              <a:rPr kumimoji="1" lang="en-US" altLang="zh-CN" sz="3200" baseline="-25000">
                <a:latin typeface="Times New Roman" pitchFamily="18" charset="0"/>
              </a:rPr>
              <a:t>1</a:t>
            </a:r>
            <a:r>
              <a:rPr kumimoji="1" lang="en-US" altLang="zh-CN" sz="3200">
                <a:latin typeface="Times New Roman" pitchFamily="18" charset="0"/>
              </a:rPr>
              <a:t> </a:t>
            </a:r>
            <a:r>
              <a:rPr kumimoji="1" lang="en-US" altLang="zh-CN" sz="3200">
                <a:latin typeface="黑体" pitchFamily="49" charset="-122"/>
                <a:ea typeface="黑体" pitchFamily="49" charset="-122"/>
              </a:rPr>
              <a:t>=</a:t>
            </a:r>
            <a:r>
              <a:rPr kumimoji="1" lang="en-US" altLang="zh-CN" sz="3200">
                <a:latin typeface="Times New Roman" pitchFamily="18" charset="0"/>
              </a:rPr>
              <a:t> </a:t>
            </a:r>
            <a:r>
              <a:rPr kumimoji="1" lang="en-US" altLang="zh-CN" sz="3200" i="1">
                <a:latin typeface="Times New Roman" pitchFamily="18" charset="0"/>
              </a:rPr>
              <a:t>q </a:t>
            </a:r>
            <a:r>
              <a:rPr kumimoji="1" lang="en-US" altLang="zh-CN" sz="3200">
                <a:latin typeface="黑体" pitchFamily="49" charset="-122"/>
                <a:ea typeface="黑体" pitchFamily="49" charset="-122"/>
              </a:rPr>
              <a:t>+</a:t>
            </a:r>
            <a:r>
              <a:rPr kumimoji="1" lang="en-US" altLang="zh-CN" sz="3200" i="1">
                <a:latin typeface="Times New Roman" pitchFamily="18" charset="0"/>
              </a:rPr>
              <a:t> W</a:t>
            </a:r>
          </a:p>
        </p:txBody>
      </p:sp>
      <p:sp>
        <p:nvSpPr>
          <p:cNvPr id="66563" name="Line 3"/>
          <p:cNvSpPr>
            <a:spLocks noChangeShapeType="1"/>
          </p:cNvSpPr>
          <p:nvPr/>
        </p:nvSpPr>
        <p:spPr bwMode="auto">
          <a:xfrm>
            <a:off x="3360738" y="2368550"/>
            <a:ext cx="9906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6564" name="Text Box 4"/>
          <p:cNvSpPr txBox="1">
            <a:spLocks noChangeArrowheads="1"/>
          </p:cNvSpPr>
          <p:nvPr/>
        </p:nvSpPr>
        <p:spPr bwMode="auto">
          <a:xfrm>
            <a:off x="3581400" y="1758950"/>
            <a:ext cx="762000" cy="579438"/>
          </a:xfrm>
          <a:prstGeom prst="rect">
            <a:avLst/>
          </a:prstGeom>
          <a:noFill/>
          <a:ln w="9525">
            <a:noFill/>
            <a:miter lim="800000"/>
            <a:headEnd/>
            <a:tailEnd/>
          </a:ln>
        </p:spPr>
        <p:txBody>
          <a:bodyPr>
            <a:spAutoFit/>
          </a:bodyPr>
          <a:lstStyle/>
          <a:p>
            <a:pPr>
              <a:spcBef>
                <a:spcPct val="50000"/>
              </a:spcBef>
            </a:pPr>
            <a:r>
              <a:rPr kumimoji="1" lang="en-US" altLang="zh-CN" sz="3200" i="1">
                <a:latin typeface="Times New Roman" pitchFamily="18" charset="0"/>
              </a:rPr>
              <a:t>q</a:t>
            </a:r>
            <a:endParaRPr kumimoji="1" lang="en-US" altLang="zh-CN" sz="3200">
              <a:latin typeface="Times New Roman" pitchFamily="18" charset="0"/>
            </a:endParaRPr>
          </a:p>
        </p:txBody>
      </p:sp>
      <p:sp>
        <p:nvSpPr>
          <p:cNvPr id="66565" name="Text Box 5"/>
          <p:cNvSpPr txBox="1">
            <a:spLocks noChangeArrowheads="1"/>
          </p:cNvSpPr>
          <p:nvPr/>
        </p:nvSpPr>
        <p:spPr bwMode="auto">
          <a:xfrm>
            <a:off x="3505200" y="2292350"/>
            <a:ext cx="762000" cy="579438"/>
          </a:xfrm>
          <a:prstGeom prst="rect">
            <a:avLst/>
          </a:prstGeom>
          <a:noFill/>
          <a:ln w="9525">
            <a:noFill/>
            <a:miter lim="800000"/>
            <a:headEnd/>
            <a:tailEnd/>
          </a:ln>
        </p:spPr>
        <p:txBody>
          <a:bodyPr>
            <a:spAutoFit/>
          </a:bodyPr>
          <a:lstStyle/>
          <a:p>
            <a:pPr>
              <a:spcBef>
                <a:spcPct val="50000"/>
              </a:spcBef>
            </a:pPr>
            <a:r>
              <a:rPr kumimoji="1" lang="en-US" altLang="zh-CN" sz="3200" i="1">
                <a:latin typeface="Times New Roman" pitchFamily="18" charset="0"/>
              </a:rPr>
              <a:t>W</a:t>
            </a:r>
            <a:endParaRPr kumimoji="1" lang="en-US" altLang="zh-CN" sz="3200">
              <a:latin typeface="Times New Roman" pitchFamily="18" charset="0"/>
            </a:endParaRPr>
          </a:p>
        </p:txBody>
      </p:sp>
      <p:pic>
        <p:nvPicPr>
          <p:cNvPr id="66567" name="Picture 7"/>
          <p:cNvPicPr>
            <a:picLocks noChangeArrowheads="1"/>
          </p:cNvPicPr>
          <p:nvPr/>
        </p:nvPicPr>
        <p:blipFill>
          <a:blip r:embed="rId3"/>
          <a:srcRect/>
          <a:stretch>
            <a:fillRect/>
          </a:stretch>
        </p:blipFill>
        <p:spPr bwMode="auto">
          <a:xfrm>
            <a:off x="6877050" y="1646238"/>
            <a:ext cx="1905000" cy="2790825"/>
          </a:xfrm>
          <a:prstGeom prst="rect">
            <a:avLst/>
          </a:prstGeom>
          <a:noFill/>
          <a:ln w="9525">
            <a:noFill/>
            <a:miter lim="800000"/>
            <a:headEnd/>
            <a:tailEnd/>
          </a:ln>
          <a:effectLst/>
        </p:spPr>
      </p:pic>
      <p:sp>
        <p:nvSpPr>
          <p:cNvPr id="66568" name="Rectangle 8"/>
          <p:cNvSpPr>
            <a:spLocks noChangeArrowheads="1"/>
          </p:cNvSpPr>
          <p:nvPr/>
        </p:nvSpPr>
        <p:spPr bwMode="auto">
          <a:xfrm>
            <a:off x="3059113" y="4292600"/>
            <a:ext cx="2173287" cy="725488"/>
          </a:xfrm>
          <a:prstGeom prst="rect">
            <a:avLst/>
          </a:prstGeom>
          <a:noFill/>
          <a:ln w="9525">
            <a:noFill/>
            <a:miter lim="800000"/>
            <a:headEnd/>
            <a:tailEnd/>
          </a:ln>
          <a:effectLst/>
        </p:spPr>
        <p:txBody>
          <a:bodyPr wrap="none">
            <a:spAutoFit/>
          </a:bodyPr>
          <a:lstStyle/>
          <a:p>
            <a:pPr>
              <a:lnSpc>
                <a:spcPct val="130000"/>
              </a:lnSpc>
              <a:spcBef>
                <a:spcPct val="10000"/>
              </a:spcBef>
              <a:buClr>
                <a:schemeClr val="bg1"/>
              </a:buClr>
            </a:pPr>
            <a:r>
              <a:rPr kumimoji="1" lang="en-US" altLang="zh-CN" sz="3200">
                <a:solidFill>
                  <a:srgbClr val="0000FF"/>
                </a:solidFill>
                <a:latin typeface="Arial Narrow" pitchFamily="34" charset="0"/>
                <a:ea typeface="黑体" pitchFamily="49" charset="-122"/>
              </a:rPr>
              <a:t> </a:t>
            </a:r>
            <a:r>
              <a:rPr kumimoji="1" lang="en-US" altLang="zh-CN" sz="3200">
                <a:solidFill>
                  <a:srgbClr val="0000FF"/>
                </a:solidFill>
                <a:latin typeface="Times New Roman" pitchFamily="18" charset="0"/>
                <a:cs typeface="Times New Roman" pitchFamily="18" charset="0"/>
              </a:rPr>
              <a:t>∆</a:t>
            </a:r>
            <a:r>
              <a:rPr kumimoji="1" lang="en-US" altLang="zh-CN" sz="3200" i="1">
                <a:solidFill>
                  <a:srgbClr val="0000FF"/>
                </a:solidFill>
                <a:latin typeface="Times New Roman" pitchFamily="18" charset="0"/>
                <a:ea typeface="黑体" pitchFamily="49" charset="-122"/>
              </a:rPr>
              <a:t>U</a:t>
            </a:r>
            <a:r>
              <a:rPr kumimoji="1" lang="en-US" altLang="zh-CN" sz="3200">
                <a:solidFill>
                  <a:srgbClr val="0000FF"/>
                </a:solidFill>
                <a:latin typeface="Times New Roman" pitchFamily="18" charset="0"/>
                <a:ea typeface="黑体" pitchFamily="49" charset="-122"/>
              </a:rPr>
              <a:t> </a:t>
            </a:r>
            <a:r>
              <a:rPr kumimoji="1" lang="en-US" altLang="zh-CN" sz="3200">
                <a:solidFill>
                  <a:srgbClr val="0000FF"/>
                </a:solidFill>
                <a:latin typeface="黑体" pitchFamily="49" charset="-122"/>
                <a:ea typeface="黑体" pitchFamily="49" charset="-122"/>
              </a:rPr>
              <a:t>=</a:t>
            </a:r>
            <a:r>
              <a:rPr kumimoji="1" lang="en-US" altLang="zh-CN" sz="3200">
                <a:solidFill>
                  <a:srgbClr val="0000FF"/>
                </a:solidFill>
                <a:latin typeface="Times New Roman" pitchFamily="18" charset="0"/>
                <a:ea typeface="黑体" pitchFamily="49" charset="-122"/>
              </a:rPr>
              <a:t> </a:t>
            </a:r>
            <a:r>
              <a:rPr kumimoji="1" lang="en-US" altLang="zh-CN" sz="3200" i="1">
                <a:solidFill>
                  <a:srgbClr val="0000FF"/>
                </a:solidFill>
                <a:latin typeface="Times New Roman" pitchFamily="18" charset="0"/>
                <a:ea typeface="黑体" pitchFamily="49" charset="-122"/>
              </a:rPr>
              <a:t>q</a:t>
            </a:r>
            <a:r>
              <a:rPr kumimoji="1" lang="en-US" altLang="zh-CN" sz="3200">
                <a:solidFill>
                  <a:srgbClr val="0000FF"/>
                </a:solidFill>
                <a:latin typeface="Times New Roman" pitchFamily="18" charset="0"/>
                <a:ea typeface="黑体" pitchFamily="49" charset="-122"/>
              </a:rPr>
              <a:t> </a:t>
            </a:r>
            <a:r>
              <a:rPr kumimoji="1" lang="en-US" altLang="zh-CN" sz="3200">
                <a:solidFill>
                  <a:srgbClr val="0000FF"/>
                </a:solidFill>
                <a:latin typeface="黑体" pitchFamily="49" charset="-122"/>
                <a:ea typeface="黑体" pitchFamily="49" charset="-122"/>
              </a:rPr>
              <a:t>+</a:t>
            </a:r>
            <a:r>
              <a:rPr kumimoji="1" lang="en-US" altLang="zh-CN" sz="3200">
                <a:solidFill>
                  <a:srgbClr val="0000FF"/>
                </a:solidFill>
                <a:latin typeface="Times New Roman" pitchFamily="18" charset="0"/>
                <a:ea typeface="黑体" pitchFamily="49" charset="-122"/>
              </a:rPr>
              <a:t> </a:t>
            </a:r>
            <a:r>
              <a:rPr kumimoji="1" lang="en-US" altLang="zh-CN" sz="3200" i="1">
                <a:solidFill>
                  <a:srgbClr val="0000FF"/>
                </a:solidFill>
                <a:latin typeface="Times New Roman" pitchFamily="18" charset="0"/>
                <a:ea typeface="黑体" pitchFamily="49" charset="-122"/>
              </a:rPr>
              <a:t>W</a:t>
            </a:r>
          </a:p>
        </p:txBody>
      </p:sp>
      <p:sp>
        <p:nvSpPr>
          <p:cNvPr id="66569" name="Text Box 9"/>
          <p:cNvSpPr txBox="1">
            <a:spLocks noChangeArrowheads="1"/>
          </p:cNvSpPr>
          <p:nvPr/>
        </p:nvSpPr>
        <p:spPr bwMode="auto">
          <a:xfrm>
            <a:off x="1187450" y="5048250"/>
            <a:ext cx="7705725" cy="1260475"/>
          </a:xfrm>
          <a:prstGeom prst="rect">
            <a:avLst/>
          </a:prstGeom>
          <a:noFill/>
          <a:ln w="9525">
            <a:noFill/>
            <a:miter lim="800000"/>
            <a:headEnd/>
            <a:tailEnd/>
          </a:ln>
        </p:spPr>
        <p:txBody>
          <a:bodyPr>
            <a:spAutoFit/>
          </a:bodyPr>
          <a:lstStyle/>
          <a:p>
            <a:pPr>
              <a:lnSpc>
                <a:spcPct val="120000"/>
              </a:lnSpc>
            </a:pPr>
            <a:r>
              <a:rPr kumimoji="1" lang="zh-CN" altLang="en-US" sz="3200">
                <a:solidFill>
                  <a:srgbClr val="0000CC"/>
                </a:solidFill>
                <a:latin typeface="Times New Roman" pitchFamily="18" charset="0"/>
                <a:ea typeface="黑体" pitchFamily="49" charset="-122"/>
                <a:sym typeface="Symbol" pitchFamily="18" charset="2"/>
              </a:rPr>
              <a:t>热力学能的变化等于体系从环境吸收的热量加上环境对体系所做的功。</a:t>
            </a:r>
            <a:endParaRPr kumimoji="1" lang="zh-CN" altLang="en-US" sz="3200">
              <a:solidFill>
                <a:srgbClr val="0000CC"/>
              </a:solidFill>
              <a:latin typeface="Times New Roman" pitchFamily="18" charset="0"/>
              <a:ea typeface="黑体" pitchFamily="49" charset="-122"/>
            </a:endParaRPr>
          </a:p>
        </p:txBody>
      </p:sp>
      <p:sp>
        <p:nvSpPr>
          <p:cNvPr id="66570" name="Rectangle 10"/>
          <p:cNvSpPr>
            <a:spLocks noChangeArrowheads="1"/>
          </p:cNvSpPr>
          <p:nvPr/>
        </p:nvSpPr>
        <p:spPr bwMode="auto">
          <a:xfrm>
            <a:off x="2700338" y="2060575"/>
            <a:ext cx="2257425" cy="725488"/>
          </a:xfrm>
          <a:prstGeom prst="rect">
            <a:avLst/>
          </a:prstGeom>
          <a:noFill/>
          <a:ln w="9525">
            <a:noFill/>
            <a:miter lim="800000"/>
            <a:headEnd/>
            <a:tailEnd/>
          </a:ln>
          <a:effectLst/>
        </p:spPr>
        <p:txBody>
          <a:bodyPr wrap="none">
            <a:spAutoFit/>
          </a:bodyPr>
          <a:lstStyle/>
          <a:p>
            <a:pPr>
              <a:lnSpc>
                <a:spcPct val="130000"/>
              </a:lnSpc>
              <a:spcBef>
                <a:spcPct val="50000"/>
              </a:spcBef>
            </a:pPr>
            <a:r>
              <a:rPr kumimoji="1" lang="en-US" altLang="zh-CN" sz="3200" i="1">
                <a:latin typeface="Times New Roman" pitchFamily="18" charset="0"/>
              </a:rPr>
              <a:t>U</a:t>
            </a:r>
            <a:r>
              <a:rPr kumimoji="1" lang="en-US" altLang="zh-CN" sz="3200" baseline="-25000">
                <a:latin typeface="Times New Roman" pitchFamily="18" charset="0"/>
              </a:rPr>
              <a:t>1</a:t>
            </a:r>
            <a:r>
              <a:rPr kumimoji="1" lang="en-US" altLang="zh-CN" sz="3200">
                <a:latin typeface="Times New Roman" pitchFamily="18" charset="0"/>
              </a:rPr>
              <a:t>            </a:t>
            </a:r>
            <a:r>
              <a:rPr kumimoji="1" lang="en-US" altLang="zh-CN" sz="3200" i="1">
                <a:latin typeface="Times New Roman" pitchFamily="18" charset="0"/>
              </a:rPr>
              <a:t>U</a:t>
            </a:r>
            <a:r>
              <a:rPr kumimoji="1" lang="en-US" altLang="zh-CN" sz="3200" baseline="-25000">
                <a:latin typeface="Times New Roman" pitchFamily="18" charset="0"/>
              </a:rPr>
              <a:t>2</a:t>
            </a:r>
          </a:p>
        </p:txBody>
      </p:sp>
      <p:pic>
        <p:nvPicPr>
          <p:cNvPr id="66571" name="Picture 11"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
        <p:nvSpPr>
          <p:cNvPr id="66572" name="Rectangle 12"/>
          <p:cNvSpPr>
            <a:spLocks noChangeArrowheads="1"/>
          </p:cNvSpPr>
          <p:nvPr/>
        </p:nvSpPr>
        <p:spPr bwMode="auto">
          <a:xfrm>
            <a:off x="1057275" y="1265238"/>
            <a:ext cx="6970713" cy="579437"/>
          </a:xfrm>
          <a:prstGeom prst="rect">
            <a:avLst/>
          </a:prstGeom>
          <a:noFill/>
          <a:ln w="63500" algn="ctr">
            <a:noFill/>
            <a:miter lim="800000"/>
            <a:headEnd/>
            <a:tailEnd/>
          </a:ln>
          <a:effectLst/>
        </p:spPr>
        <p:txBody>
          <a:bodyPr>
            <a:spAutoFit/>
          </a:bodyPr>
          <a:lstStyle/>
          <a:p>
            <a:pPr>
              <a:buClr>
                <a:srgbClr val="FF00FF"/>
              </a:buClr>
              <a:buFont typeface="Wingdings" pitchFamily="2" charset="2"/>
              <a:buChar char="v"/>
            </a:pPr>
            <a:r>
              <a:rPr kumimoji="1" lang="zh-CN" altLang="en-US" sz="3200">
                <a:solidFill>
                  <a:srgbClr val="FF0000"/>
                </a:solidFill>
                <a:latin typeface="Times New Roman" pitchFamily="18" charset="0"/>
                <a:ea typeface="黑体" pitchFamily="49" charset="-122"/>
              </a:rPr>
              <a:t>封闭系统：</a:t>
            </a:r>
          </a:p>
        </p:txBody>
      </p:sp>
      <p:sp>
        <p:nvSpPr>
          <p:cNvPr id="66574" name="Rectangle 14"/>
          <p:cNvSpPr>
            <a:spLocks noGrp="1" noChangeArrowheads="1"/>
          </p:cNvSpPr>
          <p:nvPr>
            <p:ph type="title"/>
          </p:nvPr>
        </p:nvSpPr>
        <p:spPr>
          <a:xfrm>
            <a:off x="1636713" y="109538"/>
            <a:ext cx="6580187" cy="654050"/>
          </a:xfrm>
          <a:noFill/>
          <a:ln/>
        </p:spPr>
        <p:txBody>
          <a:bodyPr anchor="b"/>
          <a:lstStyle/>
          <a:p>
            <a:r>
              <a:rPr lang="en-US" altLang="zh-CN" dirty="0" smtClean="0"/>
              <a:t>1.1.2  </a:t>
            </a:r>
            <a:r>
              <a:rPr lang="zh-CN" altLang="en-US" dirty="0"/>
              <a:t>热力学第一定律</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50825" y="1268412"/>
            <a:ext cx="8510588" cy="4782848"/>
          </a:xfrm>
          <a:prstGeom prst="rect">
            <a:avLst/>
          </a:prstGeom>
          <a:noFill/>
          <a:ln w="9525">
            <a:noFill/>
            <a:miter lim="800000"/>
            <a:headEnd/>
            <a:tailEnd/>
          </a:ln>
          <a:effectLst/>
        </p:spPr>
        <p:txBody>
          <a:bodyPr wrap="square">
            <a:spAutoFit/>
          </a:bodyPr>
          <a:lstStyle/>
          <a:p>
            <a:pPr algn="just">
              <a:lnSpc>
                <a:spcPct val="110000"/>
              </a:lnSpc>
              <a:spcBef>
                <a:spcPct val="20000"/>
              </a:spcBef>
              <a:buClr>
                <a:srgbClr val="FF53FF"/>
              </a:buClr>
              <a:buSzPct val="85000"/>
              <a:buFont typeface="Wingdings" pitchFamily="2" charset="2"/>
              <a:buChar char="Ø"/>
            </a:pPr>
            <a:r>
              <a:rPr lang="zh-CN" altLang="en-US" sz="2400" b="0" dirty="0" smtClean="0">
                <a:ea typeface="楷体_GB2312" pitchFamily="49" charset="-122"/>
              </a:rPr>
              <a:t>初步</a:t>
            </a:r>
            <a:r>
              <a:rPr lang="zh-CN" altLang="en-US" sz="2400" b="0" dirty="0">
                <a:ea typeface="楷体_GB2312" pitchFamily="49" charset="-122"/>
              </a:rPr>
              <a:t>认识熵和吉布斯自由能的意义，会运用标准摩尔熵和标准摩尔生成吉布斯自由能计算反应的标准摩尔熵变和标准摩尔吉布斯自由能变，初步运用吉布斯自由能变化判断反应进行的方向。</a:t>
            </a:r>
          </a:p>
          <a:p>
            <a:pPr algn="just">
              <a:lnSpc>
                <a:spcPct val="110000"/>
              </a:lnSpc>
              <a:spcBef>
                <a:spcPct val="20000"/>
              </a:spcBef>
              <a:buClr>
                <a:srgbClr val="FF53FF"/>
              </a:buClr>
              <a:buSzPct val="85000"/>
              <a:buFont typeface="Wingdings" pitchFamily="2" charset="2"/>
              <a:buChar char="Ø"/>
            </a:pPr>
            <a:r>
              <a:rPr lang="zh-CN" altLang="en-US" sz="2400" b="0" dirty="0">
                <a:ea typeface="楷体_GB2312" pitchFamily="49" charset="-122"/>
              </a:rPr>
              <a:t>理解标准平衡常数的意义及其与标准摩尔吉布斯自由能变的关系，理解浓度、压力和温度对化学平衡的影响，并能进行初步计算。</a:t>
            </a:r>
          </a:p>
          <a:p>
            <a:pPr algn="just">
              <a:lnSpc>
                <a:spcPct val="110000"/>
              </a:lnSpc>
              <a:spcBef>
                <a:spcPct val="20000"/>
              </a:spcBef>
              <a:buClr>
                <a:srgbClr val="FF53FF"/>
              </a:buClr>
              <a:buSzPct val="85000"/>
              <a:buFont typeface="Wingdings" pitchFamily="2" charset="2"/>
              <a:buChar char="Ø"/>
            </a:pPr>
            <a:r>
              <a:rPr lang="zh-CN" altLang="en-US" sz="2400" b="0" dirty="0">
                <a:ea typeface="楷体_GB2312" pitchFamily="49" charset="-122"/>
              </a:rPr>
              <a:t>能用活化能和活化分子的概念，说明浓度、温度、催化剂对化学反应速率的影响。</a:t>
            </a:r>
          </a:p>
          <a:p>
            <a:pPr algn="just">
              <a:lnSpc>
                <a:spcPct val="110000"/>
              </a:lnSpc>
              <a:spcBef>
                <a:spcPct val="20000"/>
              </a:spcBef>
              <a:buClr>
                <a:srgbClr val="FF53FF"/>
              </a:buClr>
              <a:buSzPct val="85000"/>
              <a:buFont typeface="Wingdings" pitchFamily="2" charset="2"/>
              <a:buChar char="Ø"/>
            </a:pPr>
            <a:r>
              <a:rPr lang="zh-CN" altLang="en-US" sz="2400" b="0" dirty="0">
                <a:ea typeface="楷体_GB2312" pitchFamily="49" charset="-122"/>
              </a:rPr>
              <a:t>了解大气的主要污染物，温室效应、臭氧层空洞、酸雨、光化学烟雾、雾霾等综合大气污染现象及其控制。</a:t>
            </a:r>
          </a:p>
        </p:txBody>
      </p:sp>
      <p:sp>
        <p:nvSpPr>
          <p:cNvPr id="21507" name="Rectangle 3"/>
          <p:cNvSpPr>
            <a:spLocks noGrp="1" noChangeArrowheads="1"/>
          </p:cNvSpPr>
          <p:nvPr>
            <p:ph type="title"/>
          </p:nvPr>
        </p:nvSpPr>
        <p:spPr>
          <a:xfrm>
            <a:off x="1547813" y="0"/>
            <a:ext cx="7596187" cy="836613"/>
          </a:xfrm>
        </p:spPr>
        <p:txBody>
          <a:bodyPr/>
          <a:lstStyle/>
          <a:p>
            <a:r>
              <a:rPr lang="zh-CN" altLang="en-US" dirty="0" smtClean="0"/>
              <a:t>第</a:t>
            </a:r>
            <a:r>
              <a:rPr lang="en-US" altLang="zh-CN" dirty="0" smtClean="0"/>
              <a:t>1</a:t>
            </a:r>
            <a:r>
              <a:rPr lang="zh-CN" altLang="en-US" dirty="0" smtClean="0"/>
              <a:t>章   </a:t>
            </a:r>
            <a:r>
              <a:rPr lang="zh-CN" altLang="en-US" dirty="0"/>
              <a:t>化学反应的</a:t>
            </a:r>
            <a:r>
              <a:rPr lang="zh-CN" altLang="en-US" dirty="0" smtClean="0"/>
              <a:t>基本规律</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1038225" y="1341438"/>
            <a:ext cx="7494588" cy="5259387"/>
          </a:xfrm>
          <a:prstGeom prst="rect">
            <a:avLst/>
          </a:prstGeom>
          <a:noFill/>
          <a:ln w="9525">
            <a:noFill/>
            <a:miter lim="800000"/>
            <a:headEnd/>
            <a:tailEnd/>
          </a:ln>
        </p:spPr>
        <p:txBody>
          <a:bodyPr/>
          <a:lstStyle/>
          <a:p>
            <a:pPr marL="342900" indent="-342900">
              <a:spcBef>
                <a:spcPct val="20000"/>
              </a:spcBef>
              <a:buFontTx/>
              <a:buChar char="•"/>
            </a:pPr>
            <a:r>
              <a:rPr lang="zh-CN" altLang="en-US" sz="3200" b="1" dirty="0">
                <a:solidFill>
                  <a:srgbClr val="FF0000"/>
                </a:solidFill>
                <a:latin typeface="Times New Roman" pitchFamily="18" charset="0"/>
              </a:rPr>
              <a:t>隔离系统：</a:t>
            </a:r>
          </a:p>
          <a:p>
            <a:pPr marL="342900" indent="-342900">
              <a:spcBef>
                <a:spcPct val="20000"/>
              </a:spcBef>
              <a:buClr>
                <a:srgbClr val="FF0066"/>
              </a:buClr>
            </a:pPr>
            <a:r>
              <a:rPr lang="zh-CN" altLang="en-US" sz="2800" b="1" dirty="0">
                <a:latin typeface="Times New Roman" pitchFamily="18" charset="0"/>
              </a:rPr>
              <a:t>    因为  </a:t>
            </a:r>
            <a:r>
              <a:rPr lang="en-US" altLang="zh-CN" sz="2800" b="1" i="1" dirty="0">
                <a:latin typeface="Times New Roman" pitchFamily="18" charset="0"/>
              </a:rPr>
              <a:t>Q</a:t>
            </a:r>
            <a:r>
              <a:rPr lang="en-US" altLang="zh-CN" sz="2800" b="1" dirty="0">
                <a:latin typeface="Times New Roman" pitchFamily="18" charset="0"/>
              </a:rPr>
              <a:t> = 0</a:t>
            </a:r>
            <a:r>
              <a:rPr lang="zh-CN" altLang="en-US" sz="2800" b="1" dirty="0">
                <a:latin typeface="Times New Roman" pitchFamily="18" charset="0"/>
              </a:rPr>
              <a:t>，</a:t>
            </a:r>
            <a:r>
              <a:rPr lang="en-US" altLang="zh-CN" sz="2800" b="1" i="1" dirty="0">
                <a:latin typeface="Times New Roman" pitchFamily="18" charset="0"/>
              </a:rPr>
              <a:t>W</a:t>
            </a:r>
            <a:r>
              <a:rPr lang="en-US" altLang="zh-CN" sz="2800" b="1" dirty="0">
                <a:latin typeface="Times New Roman" pitchFamily="18" charset="0"/>
              </a:rPr>
              <a:t> = 0</a:t>
            </a:r>
            <a:r>
              <a:rPr lang="zh-CN" altLang="en-US" sz="2800" b="1" dirty="0">
                <a:latin typeface="Times New Roman" pitchFamily="18" charset="0"/>
              </a:rPr>
              <a:t>，       </a:t>
            </a:r>
          </a:p>
          <a:p>
            <a:pPr marL="342900" indent="-342900">
              <a:spcBef>
                <a:spcPct val="20000"/>
              </a:spcBef>
              <a:buClr>
                <a:srgbClr val="FF0066"/>
              </a:buClr>
            </a:pPr>
            <a:r>
              <a:rPr lang="zh-CN" altLang="en-US" sz="2800" b="1" dirty="0">
                <a:latin typeface="Times New Roman" pitchFamily="18" charset="0"/>
              </a:rPr>
              <a:t>    则：  ∆</a:t>
            </a:r>
            <a:r>
              <a:rPr lang="en-US" altLang="zh-CN" sz="2800" b="1" i="1" dirty="0">
                <a:latin typeface="Times New Roman" pitchFamily="18" charset="0"/>
              </a:rPr>
              <a:t>U</a:t>
            </a:r>
            <a:r>
              <a:rPr lang="en-US" altLang="zh-CN" sz="2800" b="1" dirty="0">
                <a:latin typeface="Times New Roman" pitchFamily="18" charset="0"/>
              </a:rPr>
              <a:t> = 0</a:t>
            </a:r>
          </a:p>
          <a:p>
            <a:pPr marL="342900" indent="-342900">
              <a:spcBef>
                <a:spcPct val="20000"/>
              </a:spcBef>
              <a:buClr>
                <a:srgbClr val="FF0066"/>
              </a:buClr>
            </a:pPr>
            <a:r>
              <a:rPr lang="en-US" altLang="zh-CN" sz="2800" b="1" dirty="0">
                <a:latin typeface="Times New Roman" pitchFamily="18" charset="0"/>
              </a:rPr>
              <a:t>    </a:t>
            </a:r>
            <a:r>
              <a:rPr lang="zh-CN" altLang="en-US" sz="2800" b="1" dirty="0">
                <a:latin typeface="Times New Roman" pitchFamily="18" charset="0"/>
              </a:rPr>
              <a:t>即隔离系统的热力学能量守恒的。</a:t>
            </a:r>
          </a:p>
          <a:p>
            <a:pPr marL="342900" indent="-342900">
              <a:spcBef>
                <a:spcPct val="20000"/>
              </a:spcBef>
              <a:buFontTx/>
              <a:buChar char="•"/>
            </a:pPr>
            <a:r>
              <a:rPr lang="zh-CN" altLang="en-US" sz="3200" b="1" dirty="0">
                <a:solidFill>
                  <a:srgbClr val="FF0000"/>
                </a:solidFill>
                <a:latin typeface="Times New Roman" pitchFamily="18" charset="0"/>
              </a:rPr>
              <a:t>循环过程：</a:t>
            </a:r>
          </a:p>
          <a:p>
            <a:pPr marL="342900" indent="-342900">
              <a:spcBef>
                <a:spcPct val="20000"/>
              </a:spcBef>
              <a:buClr>
                <a:srgbClr val="FF0066"/>
              </a:buClr>
            </a:pPr>
            <a:r>
              <a:rPr lang="zh-CN" altLang="en-US" sz="2800" b="1" dirty="0">
                <a:latin typeface="Times New Roman" pitchFamily="18" charset="0"/>
              </a:rPr>
              <a:t>    系统由始态经一系列变化又回复到原来状态的过程。</a:t>
            </a:r>
          </a:p>
          <a:p>
            <a:pPr marL="342900" indent="-342900">
              <a:spcBef>
                <a:spcPct val="20000"/>
              </a:spcBef>
              <a:buClr>
                <a:srgbClr val="FF0066"/>
              </a:buClr>
            </a:pPr>
            <a:r>
              <a:rPr lang="zh-CN" altLang="en-US" sz="2800" b="1" dirty="0">
                <a:latin typeface="Times New Roman" pitchFamily="18" charset="0"/>
              </a:rPr>
              <a:t>    则：∆</a:t>
            </a:r>
            <a:r>
              <a:rPr lang="en-US" altLang="zh-CN" sz="2800" b="1" i="1" dirty="0">
                <a:latin typeface="Times New Roman" pitchFamily="18" charset="0"/>
              </a:rPr>
              <a:t>U</a:t>
            </a:r>
            <a:r>
              <a:rPr lang="en-US" altLang="zh-CN" sz="2800" b="1" dirty="0">
                <a:latin typeface="Times New Roman" pitchFamily="18" charset="0"/>
              </a:rPr>
              <a:t> = 0</a:t>
            </a:r>
          </a:p>
          <a:p>
            <a:pPr marL="342900" indent="-342900">
              <a:spcBef>
                <a:spcPct val="20000"/>
              </a:spcBef>
              <a:buClr>
                <a:srgbClr val="FF0066"/>
              </a:buClr>
            </a:pPr>
            <a:r>
              <a:rPr lang="en-US" altLang="zh-CN" sz="2800" b="1" dirty="0">
                <a:latin typeface="Times New Roman" pitchFamily="18" charset="0"/>
              </a:rPr>
              <a:t>    </a:t>
            </a:r>
            <a:r>
              <a:rPr lang="zh-CN" altLang="en-US" sz="2800" b="1" dirty="0">
                <a:latin typeface="Times New Roman" pitchFamily="18" charset="0"/>
              </a:rPr>
              <a:t>故： </a:t>
            </a:r>
            <a:r>
              <a:rPr lang="en-US" altLang="zh-CN" sz="2800" b="1" i="1" dirty="0">
                <a:latin typeface="Times New Roman" pitchFamily="18" charset="0"/>
              </a:rPr>
              <a:t>Q</a:t>
            </a:r>
            <a:r>
              <a:rPr lang="en-US" altLang="zh-CN" sz="2800" b="1" dirty="0">
                <a:latin typeface="Times New Roman" pitchFamily="18" charset="0"/>
              </a:rPr>
              <a:t> = -</a:t>
            </a:r>
            <a:r>
              <a:rPr lang="en-US" altLang="zh-CN" sz="2800" b="1" i="1" dirty="0">
                <a:latin typeface="Times New Roman" pitchFamily="18" charset="0"/>
              </a:rPr>
              <a:t>W</a:t>
            </a:r>
          </a:p>
        </p:txBody>
      </p:sp>
      <p:sp>
        <p:nvSpPr>
          <p:cNvPr id="68613" name="Rectangle 5"/>
          <p:cNvSpPr>
            <a:spLocks noGrp="1" noChangeArrowheads="1"/>
          </p:cNvSpPr>
          <p:nvPr>
            <p:ph type="title"/>
          </p:nvPr>
        </p:nvSpPr>
        <p:spPr>
          <a:xfrm>
            <a:off x="1636713" y="109538"/>
            <a:ext cx="6580187" cy="654050"/>
          </a:xfrm>
          <a:noFill/>
          <a:ln/>
        </p:spPr>
        <p:txBody>
          <a:bodyPr anchor="b"/>
          <a:lstStyle/>
          <a:p>
            <a:r>
              <a:rPr lang="en-US" altLang="zh-CN" dirty="0" smtClean="0"/>
              <a:t>1.1.2  </a:t>
            </a:r>
            <a:r>
              <a:rPr lang="zh-CN" altLang="en-US" dirty="0"/>
              <a:t>热力学第一定律</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85860"/>
            <a:ext cx="5929354" cy="3241913"/>
          </a:xfrm>
          <a:prstGeom prst="rect">
            <a:avLst/>
          </a:prstGeom>
        </p:spPr>
        <p:txBody>
          <a:bodyPr wrap="square">
            <a:spAutoFit/>
          </a:bodyPr>
          <a:lstStyle/>
          <a:p>
            <a:pPr>
              <a:lnSpc>
                <a:spcPct val="200000"/>
              </a:lnSpc>
              <a:spcBef>
                <a:spcPct val="50000"/>
              </a:spcBef>
            </a:pPr>
            <a:r>
              <a:rPr kumimoji="1" lang="en-US" altLang="zh-CN" dirty="0" smtClean="0">
                <a:solidFill>
                  <a:srgbClr val="0000FF"/>
                </a:solidFill>
                <a:latin typeface="Times New Roman" pitchFamily="18" charset="0"/>
                <a:ea typeface="黑体" pitchFamily="49" charset="-122"/>
              </a:rPr>
              <a:t>1.1.3.1 </a:t>
            </a:r>
            <a:r>
              <a:rPr kumimoji="1" lang="zh-CN" altLang="en-US" dirty="0" smtClean="0">
                <a:solidFill>
                  <a:srgbClr val="0000FF"/>
                </a:solidFill>
                <a:latin typeface="Times New Roman" pitchFamily="18" charset="0"/>
                <a:ea typeface="黑体" pitchFamily="49" charset="-122"/>
              </a:rPr>
              <a:t>反应热</a:t>
            </a:r>
          </a:p>
          <a:p>
            <a:pPr>
              <a:lnSpc>
                <a:spcPct val="200000"/>
              </a:lnSpc>
            </a:pPr>
            <a:r>
              <a:rPr kumimoji="1" lang="en-US" altLang="zh-CN" dirty="0" smtClean="0">
                <a:solidFill>
                  <a:srgbClr val="0000FF"/>
                </a:solidFill>
                <a:latin typeface="Times New Roman" pitchFamily="18" charset="0"/>
                <a:ea typeface="黑体" pitchFamily="49" charset="-122"/>
              </a:rPr>
              <a:t>1.1.3.2 </a:t>
            </a:r>
            <a:r>
              <a:rPr kumimoji="1" lang="zh-CN" altLang="en-US" dirty="0" smtClean="0">
                <a:solidFill>
                  <a:srgbClr val="0000FF"/>
                </a:solidFill>
                <a:latin typeface="Times New Roman" pitchFamily="18" charset="0"/>
                <a:ea typeface="黑体" pitchFamily="49" charset="-122"/>
              </a:rPr>
              <a:t>焓与焓变</a:t>
            </a:r>
          </a:p>
          <a:p>
            <a:pPr>
              <a:lnSpc>
                <a:spcPct val="200000"/>
              </a:lnSpc>
            </a:pPr>
            <a:r>
              <a:rPr kumimoji="1" lang="en-US" altLang="zh-CN" dirty="0" smtClean="0">
                <a:solidFill>
                  <a:srgbClr val="0000FF"/>
                </a:solidFill>
                <a:latin typeface="Times New Roman" pitchFamily="18" charset="0"/>
                <a:ea typeface="黑体" pitchFamily="49" charset="-122"/>
              </a:rPr>
              <a:t>1.1.3.3 </a:t>
            </a:r>
            <a:r>
              <a:rPr kumimoji="1" lang="zh-CN" altLang="en-US" dirty="0" smtClean="0">
                <a:solidFill>
                  <a:srgbClr val="0000FF"/>
                </a:solidFill>
                <a:latin typeface="Times New Roman" pitchFamily="18" charset="0"/>
                <a:ea typeface="黑体" pitchFamily="49" charset="-122"/>
              </a:rPr>
              <a:t>化学反应热的测量</a:t>
            </a:r>
            <a:endParaRPr kumimoji="1" lang="zh-CN" altLang="en-US" dirty="0">
              <a:solidFill>
                <a:srgbClr val="0000FF"/>
              </a:solidFill>
              <a:latin typeface="Times New Roman" pitchFamily="18" charset="0"/>
              <a:ea typeface="黑体" pitchFamily="49" charset="-122"/>
            </a:endParaRPr>
          </a:p>
        </p:txBody>
      </p:sp>
      <p:sp>
        <p:nvSpPr>
          <p:cNvPr id="7" name="Rectangle 2"/>
          <p:cNvSpPr>
            <a:spLocks noGrp="1" noChangeArrowheads="1"/>
          </p:cNvSpPr>
          <p:nvPr>
            <p:ph type="title"/>
          </p:nvPr>
        </p:nvSpPr>
        <p:spPr/>
        <p:txBody>
          <a:bodyPr/>
          <a:lstStyle/>
          <a:p>
            <a:r>
              <a:rPr lang="en-US" altLang="zh-CN" dirty="0">
                <a:ea typeface="楷体_GB2312" pitchFamily="49" charset="-122"/>
              </a:rPr>
              <a:t>1. </a:t>
            </a:r>
            <a:r>
              <a:rPr lang="en-US" altLang="zh-CN" dirty="0" smtClean="0">
                <a:ea typeface="楷体_GB2312" pitchFamily="49" charset="-122"/>
              </a:rPr>
              <a:t>1. 3 </a:t>
            </a:r>
            <a:r>
              <a:rPr lang="zh-CN" altLang="en-US" dirty="0" smtClean="0">
                <a:ea typeface="楷体_GB2312" pitchFamily="49" charset="-122"/>
              </a:rPr>
              <a:t>焓</a:t>
            </a:r>
            <a:r>
              <a:rPr lang="zh-CN" altLang="en-US" dirty="0" smtClean="0"/>
              <a:t>与焓变</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dirty="0">
                <a:ea typeface="楷体_GB2312" pitchFamily="49" charset="-122"/>
              </a:rPr>
              <a:t>1. </a:t>
            </a:r>
            <a:r>
              <a:rPr lang="en-US" altLang="zh-CN" dirty="0" smtClean="0">
                <a:ea typeface="楷体_GB2312" pitchFamily="49" charset="-122"/>
              </a:rPr>
              <a:t>1. 3.1 </a:t>
            </a:r>
            <a:r>
              <a:rPr lang="zh-CN" altLang="en-US" dirty="0"/>
              <a:t>化学反应的</a:t>
            </a:r>
            <a:r>
              <a:rPr lang="zh-CN" altLang="en-US" dirty="0" smtClean="0"/>
              <a:t>反应热</a:t>
            </a:r>
            <a:endParaRPr lang="zh-CN" altLang="en-US" dirty="0"/>
          </a:p>
        </p:txBody>
      </p:sp>
      <p:sp>
        <p:nvSpPr>
          <p:cNvPr id="71689" name="Rectangle 9"/>
          <p:cNvSpPr>
            <a:spLocks noChangeArrowheads="1"/>
          </p:cNvSpPr>
          <p:nvPr/>
        </p:nvSpPr>
        <p:spPr bwMode="auto">
          <a:xfrm>
            <a:off x="611188" y="1125538"/>
            <a:ext cx="8086725" cy="4968875"/>
          </a:xfrm>
          <a:prstGeom prst="rect">
            <a:avLst/>
          </a:prstGeom>
          <a:noFill/>
          <a:ln w="9525">
            <a:noFill/>
            <a:miter lim="800000"/>
            <a:headEnd/>
            <a:tailEnd/>
          </a:ln>
        </p:spPr>
        <p:txBody>
          <a:bodyPr/>
          <a:lstStyle/>
          <a:p>
            <a:pPr marL="342900" indent="-342900" algn="just">
              <a:lnSpc>
                <a:spcPct val="110000"/>
              </a:lnSpc>
              <a:spcBef>
                <a:spcPct val="20000"/>
              </a:spcBef>
              <a:buFontTx/>
              <a:buChar char="•"/>
            </a:pPr>
            <a:r>
              <a:rPr lang="zh-CN" altLang="en-US" sz="2800" b="1" dirty="0">
                <a:solidFill>
                  <a:srgbClr val="FF0066"/>
                </a:solidFill>
                <a:latin typeface="Times New Roman" pitchFamily="18" charset="0"/>
              </a:rPr>
              <a:t>反应热</a:t>
            </a:r>
            <a:r>
              <a:rPr lang="zh-CN" altLang="en-US" sz="2800" b="1" dirty="0">
                <a:solidFill>
                  <a:srgbClr val="FF0000"/>
                </a:solidFill>
                <a:latin typeface="Times New Roman" pitchFamily="18" charset="0"/>
              </a:rPr>
              <a:t>（</a:t>
            </a:r>
            <a:r>
              <a:rPr lang="en-GB" altLang="zh-CN" sz="3200" b="1" i="1" dirty="0">
                <a:solidFill>
                  <a:srgbClr val="FF00FF"/>
                </a:solidFill>
                <a:effectLst>
                  <a:outerShdw blurRad="38100" dist="38100" dir="2700000" algn="tl">
                    <a:srgbClr val="C0C0C0"/>
                  </a:outerShdw>
                </a:effectLst>
                <a:latin typeface="Times New Roman" pitchFamily="18" charset="0"/>
              </a:rPr>
              <a:t>enthalpies of reactions</a:t>
            </a:r>
            <a:r>
              <a:rPr lang="zh-CN" altLang="en-US" sz="2800" b="1" dirty="0">
                <a:solidFill>
                  <a:srgbClr val="FF0000"/>
                </a:solidFill>
                <a:latin typeface="Times New Roman" pitchFamily="18" charset="0"/>
              </a:rPr>
              <a:t>）</a:t>
            </a:r>
            <a:r>
              <a:rPr lang="zh-CN" altLang="en-US" sz="2800" b="1" dirty="0">
                <a:solidFill>
                  <a:srgbClr val="0000CC"/>
                </a:solidFill>
                <a:latin typeface="Times New Roman" pitchFamily="18" charset="0"/>
              </a:rPr>
              <a:t>：</a:t>
            </a:r>
            <a:r>
              <a:rPr lang="zh-CN" altLang="en-US" sz="2800" b="1" dirty="0">
                <a:latin typeface="Times New Roman" pitchFamily="18" charset="0"/>
              </a:rPr>
              <a:t>化学反应时，如果系统不做非体积功，当反应终态的温度恢复到始态的温度时，系统所吸收或放出的热量，称为该反应的反应热。</a:t>
            </a:r>
          </a:p>
          <a:p>
            <a:pPr marL="342900" indent="-342900" algn="just">
              <a:lnSpc>
                <a:spcPct val="110000"/>
              </a:lnSpc>
              <a:spcBef>
                <a:spcPct val="20000"/>
              </a:spcBef>
            </a:pPr>
            <a:r>
              <a:rPr lang="en-US" altLang="zh-CN" sz="2800" b="1" dirty="0">
                <a:solidFill>
                  <a:srgbClr val="FF0066"/>
                </a:solidFill>
                <a:latin typeface="Times New Roman" pitchFamily="18" charset="0"/>
              </a:rPr>
              <a:t>1. </a:t>
            </a:r>
            <a:r>
              <a:rPr lang="zh-CN" altLang="en-US" sz="2800" b="1" dirty="0">
                <a:solidFill>
                  <a:srgbClr val="FF0066"/>
                </a:solidFill>
                <a:latin typeface="Times New Roman" pitchFamily="18" charset="0"/>
              </a:rPr>
              <a:t>定容反应热：</a:t>
            </a:r>
          </a:p>
          <a:p>
            <a:pPr marL="342900" indent="-342900" algn="just">
              <a:lnSpc>
                <a:spcPct val="110000"/>
              </a:lnSpc>
              <a:spcBef>
                <a:spcPct val="20000"/>
              </a:spcBef>
            </a:pPr>
            <a:r>
              <a:rPr lang="zh-CN" altLang="en-US" sz="2800" b="1" dirty="0">
                <a:latin typeface="Times New Roman" pitchFamily="18" charset="0"/>
              </a:rPr>
              <a:t>    对于封闭系统，在</a:t>
            </a:r>
            <a:r>
              <a:rPr lang="zh-CN" altLang="en-US" sz="2800" b="1" dirty="0">
                <a:solidFill>
                  <a:srgbClr val="FF0066"/>
                </a:solidFill>
                <a:latin typeface="Times New Roman" pitchFamily="18" charset="0"/>
              </a:rPr>
              <a:t>定容过程</a:t>
            </a:r>
            <a:r>
              <a:rPr lang="zh-CN" altLang="en-US" sz="2800" b="1" dirty="0">
                <a:latin typeface="Times New Roman" pitchFamily="18" charset="0"/>
              </a:rPr>
              <a:t>中</a:t>
            </a:r>
          </a:p>
          <a:p>
            <a:pPr marL="342900" indent="-342900" algn="just">
              <a:lnSpc>
                <a:spcPct val="110000"/>
              </a:lnSpc>
              <a:spcBef>
                <a:spcPct val="20000"/>
              </a:spcBef>
            </a:pPr>
            <a:r>
              <a:rPr lang="zh-CN" altLang="en-US" sz="2800" b="1" dirty="0">
                <a:latin typeface="Times New Roman" pitchFamily="18" charset="0"/>
              </a:rPr>
              <a:t>                   ∆</a:t>
            </a:r>
            <a:r>
              <a:rPr lang="en-US" altLang="zh-CN" sz="2800" b="1" i="1" dirty="0">
                <a:latin typeface="Times New Roman" pitchFamily="18" charset="0"/>
              </a:rPr>
              <a:t>V </a:t>
            </a:r>
            <a:r>
              <a:rPr lang="en-US" altLang="zh-CN" sz="2800" b="1" dirty="0">
                <a:latin typeface="Times New Roman" pitchFamily="18" charset="0"/>
              </a:rPr>
              <a:t>= 0</a:t>
            </a:r>
            <a:r>
              <a:rPr lang="zh-CN" altLang="en-US" sz="2800" b="1" dirty="0">
                <a:latin typeface="Times New Roman" pitchFamily="18" charset="0"/>
              </a:rPr>
              <a:t>，</a:t>
            </a:r>
            <a:r>
              <a:rPr lang="en-US" altLang="zh-CN" sz="2800" b="1" i="1" dirty="0">
                <a:latin typeface="Times New Roman" pitchFamily="18" charset="0"/>
              </a:rPr>
              <a:t>W </a:t>
            </a:r>
            <a:r>
              <a:rPr lang="en-US" altLang="zh-CN" sz="2800" b="1" dirty="0">
                <a:latin typeface="Times New Roman" pitchFamily="18" charset="0"/>
              </a:rPr>
              <a:t>= </a:t>
            </a:r>
            <a:r>
              <a:rPr lang="en-US" altLang="zh-CN" sz="2800" b="1" dirty="0" smtClean="0">
                <a:latin typeface="Times New Roman" pitchFamily="18" charset="0"/>
              </a:rPr>
              <a:t>0</a:t>
            </a:r>
            <a:endParaRPr lang="en-US" altLang="zh-CN" sz="2800" b="1" dirty="0">
              <a:latin typeface="Times New Roman" pitchFamily="18" charset="0"/>
            </a:endParaRPr>
          </a:p>
          <a:p>
            <a:pPr marL="342900" indent="-342900" algn="just">
              <a:lnSpc>
                <a:spcPct val="110000"/>
              </a:lnSpc>
              <a:spcBef>
                <a:spcPct val="20000"/>
              </a:spcBef>
            </a:pPr>
            <a:r>
              <a:rPr lang="en-US" altLang="zh-CN" sz="2800" b="1" dirty="0">
                <a:latin typeface="Times New Roman" pitchFamily="18" charset="0"/>
              </a:rPr>
              <a:t>     </a:t>
            </a:r>
            <a:r>
              <a:rPr lang="zh-CN" altLang="en-US" sz="2800" b="1" dirty="0">
                <a:latin typeface="Times New Roman" pitchFamily="18" charset="0"/>
              </a:rPr>
              <a:t>当</a:t>
            </a:r>
            <a:r>
              <a:rPr lang="zh-CN" altLang="en-US" sz="2800" b="1" dirty="0">
                <a:solidFill>
                  <a:srgbClr val="FF0066"/>
                </a:solidFill>
                <a:latin typeface="Times New Roman" pitchFamily="18" charset="0"/>
              </a:rPr>
              <a:t>非体积功为零</a:t>
            </a:r>
            <a:r>
              <a:rPr lang="zh-CN" altLang="en-US" sz="2800" b="1" dirty="0">
                <a:latin typeface="Times New Roman" pitchFamily="18" charset="0"/>
              </a:rPr>
              <a:t>时</a:t>
            </a:r>
          </a:p>
          <a:p>
            <a:pPr marL="342900" indent="-342900" algn="just">
              <a:lnSpc>
                <a:spcPct val="110000"/>
              </a:lnSpc>
              <a:spcBef>
                <a:spcPct val="20000"/>
              </a:spcBef>
            </a:pPr>
            <a:r>
              <a:rPr lang="zh-CN" altLang="en-US" sz="2800" b="1" dirty="0">
                <a:latin typeface="Times New Roman" pitchFamily="18" charset="0"/>
              </a:rPr>
              <a:t>                   </a:t>
            </a:r>
            <a:r>
              <a:rPr lang="en-US" altLang="zh-CN" sz="2800" b="1" i="1" dirty="0" err="1">
                <a:latin typeface="Times New Roman" pitchFamily="18" charset="0"/>
              </a:rPr>
              <a:t>q</a:t>
            </a:r>
            <a:r>
              <a:rPr lang="en-US" altLang="zh-CN" sz="2800" b="1" baseline="-25000" dirty="0" err="1">
                <a:latin typeface="Times New Roman" pitchFamily="18" charset="0"/>
              </a:rPr>
              <a:t>V</a:t>
            </a:r>
            <a:r>
              <a:rPr lang="en-US" altLang="zh-CN" sz="2800" b="1" dirty="0">
                <a:latin typeface="Times New Roman" pitchFamily="18" charset="0"/>
              </a:rPr>
              <a:t> = ∆</a:t>
            </a:r>
            <a:r>
              <a:rPr lang="en-US" altLang="zh-CN" sz="2800" b="1" i="1" dirty="0">
                <a:latin typeface="Times New Roman" pitchFamily="18" charset="0"/>
              </a:rPr>
              <a:t>U</a:t>
            </a:r>
          </a:p>
          <a:p>
            <a:pPr marL="342900" indent="-342900" algn="just">
              <a:lnSpc>
                <a:spcPct val="110000"/>
              </a:lnSpc>
              <a:spcBef>
                <a:spcPct val="20000"/>
              </a:spcBef>
            </a:pPr>
            <a:r>
              <a:rPr lang="en-US" altLang="zh-CN" sz="2800" b="1" dirty="0">
                <a:latin typeface="Times New Roman" pitchFamily="18" charset="0"/>
              </a:rPr>
              <a:t>     </a:t>
            </a:r>
            <a:r>
              <a:rPr lang="en-US" altLang="zh-CN" sz="2800" b="1" dirty="0" err="1">
                <a:latin typeface="Times New Roman" pitchFamily="18" charset="0"/>
              </a:rPr>
              <a:t>q</a:t>
            </a:r>
            <a:r>
              <a:rPr lang="en-US" altLang="zh-CN" sz="2800" b="1" baseline="-25000" dirty="0" err="1">
                <a:solidFill>
                  <a:srgbClr val="0000CC"/>
                </a:solidFill>
                <a:latin typeface="Times New Roman" pitchFamily="18" charset="0"/>
              </a:rPr>
              <a:t>V</a:t>
            </a:r>
            <a:r>
              <a:rPr lang="zh-CN" altLang="en-US" sz="2800" b="1" dirty="0">
                <a:solidFill>
                  <a:srgbClr val="0000CC"/>
                </a:solidFill>
                <a:latin typeface="Times New Roman" pitchFamily="18" charset="0"/>
              </a:rPr>
              <a:t>为</a:t>
            </a:r>
            <a:r>
              <a:rPr lang="zh-CN" altLang="en-US" sz="2800" b="1" dirty="0">
                <a:solidFill>
                  <a:srgbClr val="FF0066"/>
                </a:solidFill>
                <a:latin typeface="Times New Roman" pitchFamily="18" charset="0"/>
              </a:rPr>
              <a:t>定容反应热</a:t>
            </a:r>
            <a:r>
              <a:rPr lang="zh-CN" altLang="en-US" sz="2800" b="1" dirty="0">
                <a:solidFill>
                  <a:srgbClr val="0000CC"/>
                </a:solidFill>
                <a:latin typeface="Times New Roman" pitchFamily="18" charset="0"/>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ChangeArrowheads="1"/>
          </p:cNvSpPr>
          <p:nvPr/>
        </p:nvSpPr>
        <p:spPr bwMode="auto">
          <a:xfrm>
            <a:off x="971550" y="1196975"/>
            <a:ext cx="7620000" cy="5562600"/>
          </a:xfrm>
          <a:prstGeom prst="rect">
            <a:avLst/>
          </a:prstGeom>
          <a:noFill/>
          <a:ln w="9525">
            <a:noFill/>
            <a:miter lim="800000"/>
            <a:headEnd/>
            <a:tailEnd/>
          </a:ln>
        </p:spPr>
        <p:txBody>
          <a:bodyPr/>
          <a:lstStyle/>
          <a:p>
            <a:pPr marL="342900" indent="-342900">
              <a:lnSpc>
                <a:spcPct val="125000"/>
              </a:lnSpc>
              <a:spcBef>
                <a:spcPct val="10000"/>
              </a:spcBef>
            </a:pPr>
            <a:r>
              <a:rPr lang="en-US" altLang="zh-CN" sz="2800" b="1" dirty="0">
                <a:solidFill>
                  <a:srgbClr val="FF0066"/>
                </a:solidFill>
                <a:latin typeface="Times New Roman" pitchFamily="18" charset="0"/>
              </a:rPr>
              <a:t>2. </a:t>
            </a:r>
            <a:r>
              <a:rPr lang="zh-CN" altLang="en-US" sz="2800" b="1" dirty="0">
                <a:solidFill>
                  <a:srgbClr val="FF0066"/>
                </a:solidFill>
                <a:latin typeface="Times New Roman" pitchFamily="18" charset="0"/>
              </a:rPr>
              <a:t>定压</a:t>
            </a:r>
            <a:r>
              <a:rPr lang="zh-CN" altLang="en-US" sz="2800" b="1" dirty="0" smtClean="0">
                <a:solidFill>
                  <a:srgbClr val="FF0066"/>
                </a:solidFill>
                <a:latin typeface="Times New Roman" pitchFamily="18" charset="0"/>
              </a:rPr>
              <a:t>反应热</a:t>
            </a:r>
            <a:r>
              <a:rPr lang="zh-CN" altLang="en-US" sz="2800" b="1" dirty="0" smtClean="0">
                <a:latin typeface="Times New Roman" pitchFamily="18" charset="0"/>
              </a:rPr>
              <a:t>：</a:t>
            </a:r>
            <a:endParaRPr lang="zh-CN" altLang="en-US" sz="2800" b="1" dirty="0">
              <a:latin typeface="Times New Roman" pitchFamily="18" charset="0"/>
            </a:endParaRPr>
          </a:p>
          <a:p>
            <a:pPr marL="342900" indent="-342900">
              <a:lnSpc>
                <a:spcPct val="125000"/>
              </a:lnSpc>
              <a:spcBef>
                <a:spcPct val="10000"/>
              </a:spcBef>
            </a:pPr>
            <a:r>
              <a:rPr lang="zh-CN" altLang="en-US" sz="2800" b="1" dirty="0">
                <a:latin typeface="Times New Roman" pitchFamily="18" charset="0"/>
              </a:rPr>
              <a:t>     </a:t>
            </a:r>
            <a:r>
              <a:rPr lang="zh-CN" altLang="en-US" sz="2800" b="1" dirty="0">
                <a:solidFill>
                  <a:srgbClr val="0000CC"/>
                </a:solidFill>
                <a:latin typeface="Times New Roman" pitchFamily="18" charset="0"/>
              </a:rPr>
              <a:t>在</a:t>
            </a:r>
            <a:r>
              <a:rPr lang="zh-CN" altLang="en-US" sz="2800" b="1" dirty="0">
                <a:solidFill>
                  <a:srgbClr val="FF0066"/>
                </a:solidFill>
                <a:latin typeface="Times New Roman" pitchFamily="18" charset="0"/>
              </a:rPr>
              <a:t>定压过程</a:t>
            </a:r>
            <a:r>
              <a:rPr lang="zh-CN" altLang="en-US" sz="2800" b="1" dirty="0">
                <a:solidFill>
                  <a:srgbClr val="0000CC"/>
                </a:solidFill>
                <a:latin typeface="Times New Roman" pitchFamily="18" charset="0"/>
              </a:rPr>
              <a:t>中：</a:t>
            </a:r>
          </a:p>
          <a:p>
            <a:pPr marL="342900" indent="-342900">
              <a:lnSpc>
                <a:spcPct val="125000"/>
              </a:lnSpc>
              <a:spcBef>
                <a:spcPct val="10000"/>
              </a:spcBef>
            </a:pPr>
            <a:r>
              <a:rPr lang="zh-CN" altLang="en-US" sz="2800" b="1" dirty="0">
                <a:latin typeface="Times New Roman" pitchFamily="18" charset="0"/>
              </a:rPr>
              <a:t>     当</a:t>
            </a:r>
            <a:r>
              <a:rPr lang="zh-CN" altLang="en-US" sz="2800" b="1" dirty="0">
                <a:solidFill>
                  <a:srgbClr val="FF0066"/>
                </a:solidFill>
                <a:latin typeface="Times New Roman" pitchFamily="18" charset="0"/>
              </a:rPr>
              <a:t>非体积功为零</a:t>
            </a:r>
            <a:r>
              <a:rPr lang="zh-CN" altLang="en-US" sz="2800" b="1" dirty="0">
                <a:latin typeface="Times New Roman" pitchFamily="18" charset="0"/>
              </a:rPr>
              <a:t>，体积功</a:t>
            </a:r>
            <a:r>
              <a:rPr lang="en-US" altLang="zh-CN" sz="2800" b="1" i="1" dirty="0">
                <a:latin typeface="Times New Roman" pitchFamily="18" charset="0"/>
              </a:rPr>
              <a:t>W </a:t>
            </a:r>
            <a:r>
              <a:rPr lang="en-US" altLang="zh-CN" sz="2800" b="1" dirty="0">
                <a:latin typeface="Times New Roman" pitchFamily="18" charset="0"/>
              </a:rPr>
              <a:t>= </a:t>
            </a:r>
            <a:r>
              <a:rPr lang="en-US" altLang="zh-CN" sz="2800" b="1" dirty="0">
                <a:latin typeface="黑体" pitchFamily="49" charset="-122"/>
              </a:rPr>
              <a:t>-</a:t>
            </a:r>
            <a:r>
              <a:rPr lang="en-US" altLang="zh-CN" sz="2800" b="1" i="1" dirty="0" err="1">
                <a:latin typeface="Times New Roman" pitchFamily="18" charset="0"/>
              </a:rPr>
              <a:t>p</a:t>
            </a:r>
            <a:r>
              <a:rPr lang="en-US" altLang="zh-CN" sz="2800" b="1" baseline="-25000" dirty="0" err="1">
                <a:latin typeface="Times New Roman" pitchFamily="18" charset="0"/>
              </a:rPr>
              <a:t>ex</a:t>
            </a:r>
            <a:r>
              <a:rPr lang="en-US" altLang="zh-CN" sz="2800" b="1" dirty="0" err="1">
                <a:latin typeface="Times New Roman" pitchFamily="18" charset="0"/>
              </a:rPr>
              <a:t>∆</a:t>
            </a:r>
            <a:r>
              <a:rPr lang="en-US" altLang="zh-CN" sz="2800" b="1" i="1" dirty="0" err="1">
                <a:latin typeface="Times New Roman" pitchFamily="18" charset="0"/>
              </a:rPr>
              <a:t>V</a:t>
            </a:r>
            <a:r>
              <a:rPr lang="en-US" altLang="zh-CN" sz="2800" b="1" i="1" dirty="0">
                <a:latin typeface="Times New Roman" pitchFamily="18" charset="0"/>
              </a:rPr>
              <a:t> </a:t>
            </a:r>
            <a:r>
              <a:rPr lang="zh-CN" altLang="en-US" sz="2800" b="1" dirty="0">
                <a:latin typeface="Times New Roman" pitchFamily="18" charset="0"/>
              </a:rPr>
              <a:t>时：        </a:t>
            </a:r>
          </a:p>
          <a:p>
            <a:pPr marL="342900" indent="-342900">
              <a:lnSpc>
                <a:spcPct val="125000"/>
              </a:lnSpc>
              <a:spcBef>
                <a:spcPct val="10000"/>
              </a:spcBef>
            </a:pPr>
            <a:r>
              <a:rPr lang="zh-CN" altLang="en-US" sz="2800" b="1" dirty="0">
                <a:latin typeface="Times New Roman" pitchFamily="18" charset="0"/>
              </a:rPr>
              <a:t>                </a:t>
            </a:r>
            <a:r>
              <a:rPr lang="zh-CN" altLang="en-US" sz="2800" b="1" i="1" dirty="0">
                <a:latin typeface="Times New Roman" pitchFamily="18" charset="0"/>
              </a:rPr>
              <a:t>∆</a:t>
            </a:r>
            <a:r>
              <a:rPr lang="en-US" altLang="zh-CN" sz="2800" b="1" i="1" dirty="0">
                <a:latin typeface="Times New Roman" pitchFamily="18" charset="0"/>
              </a:rPr>
              <a:t>U = U</a:t>
            </a:r>
            <a:r>
              <a:rPr lang="en-US" altLang="zh-CN" sz="2800" b="1" i="1" baseline="-25000" dirty="0">
                <a:latin typeface="Times New Roman" pitchFamily="18" charset="0"/>
              </a:rPr>
              <a:t>2 </a:t>
            </a:r>
            <a:r>
              <a:rPr lang="en-US" altLang="zh-CN" sz="2800" b="1" dirty="0">
                <a:latin typeface="黑体" pitchFamily="49" charset="-122"/>
              </a:rPr>
              <a:t>-</a:t>
            </a:r>
            <a:r>
              <a:rPr lang="en-US" altLang="zh-CN" sz="2800" b="1" i="1" dirty="0">
                <a:latin typeface="Times New Roman" pitchFamily="18" charset="0"/>
              </a:rPr>
              <a:t> U</a:t>
            </a:r>
            <a:r>
              <a:rPr lang="en-US" altLang="zh-CN" sz="2800" b="1" i="1" baseline="-25000" dirty="0">
                <a:latin typeface="Times New Roman" pitchFamily="18" charset="0"/>
              </a:rPr>
              <a:t>1 </a:t>
            </a:r>
            <a:r>
              <a:rPr lang="en-US" altLang="zh-CN" sz="2800" b="1" i="1" dirty="0">
                <a:latin typeface="Times New Roman" pitchFamily="18" charset="0"/>
              </a:rPr>
              <a:t>= </a:t>
            </a:r>
            <a:r>
              <a:rPr lang="en-US" altLang="zh-CN" sz="2800" b="1" i="1" dirty="0" err="1">
                <a:latin typeface="Times New Roman" pitchFamily="18" charset="0"/>
              </a:rPr>
              <a:t>q</a:t>
            </a:r>
            <a:r>
              <a:rPr lang="en-US" altLang="zh-CN" sz="2800" b="1" i="1" baseline="-25000" dirty="0" err="1">
                <a:latin typeface="Times New Roman" pitchFamily="18" charset="0"/>
              </a:rPr>
              <a:t>p</a:t>
            </a:r>
            <a:r>
              <a:rPr lang="en-US" altLang="zh-CN" sz="2800" b="1" i="1" baseline="-25000" dirty="0">
                <a:latin typeface="Times New Roman" pitchFamily="18" charset="0"/>
              </a:rPr>
              <a:t> </a:t>
            </a:r>
            <a:r>
              <a:rPr lang="en-US" altLang="zh-CN" sz="2800" b="1" dirty="0">
                <a:latin typeface="黑体" pitchFamily="49" charset="-122"/>
              </a:rPr>
              <a:t>-</a:t>
            </a:r>
            <a:r>
              <a:rPr lang="en-US" altLang="zh-CN" sz="2800" b="1" i="1" dirty="0">
                <a:latin typeface="Times New Roman" pitchFamily="18" charset="0"/>
              </a:rPr>
              <a:t> </a:t>
            </a:r>
            <a:r>
              <a:rPr lang="en-US" altLang="zh-CN" sz="2800" b="1" i="1" dirty="0" err="1">
                <a:latin typeface="Times New Roman" pitchFamily="18" charset="0"/>
              </a:rPr>
              <a:t>p</a:t>
            </a:r>
            <a:r>
              <a:rPr lang="en-US" altLang="zh-CN" sz="2800" b="1" i="1" baseline="-25000" dirty="0" err="1">
                <a:latin typeface="Times New Roman" pitchFamily="18" charset="0"/>
              </a:rPr>
              <a:t>ex</a:t>
            </a:r>
            <a:r>
              <a:rPr lang="en-US" altLang="zh-CN" sz="2800" b="1" i="1" dirty="0">
                <a:latin typeface="Times New Roman" pitchFamily="18" charset="0"/>
              </a:rPr>
              <a:t> ∆V</a:t>
            </a:r>
          </a:p>
          <a:p>
            <a:pPr marL="342900" indent="-342900">
              <a:lnSpc>
                <a:spcPct val="125000"/>
              </a:lnSpc>
              <a:spcBef>
                <a:spcPct val="10000"/>
              </a:spcBef>
            </a:pPr>
            <a:r>
              <a:rPr lang="en-US" altLang="zh-CN" sz="2800" b="1" i="1" dirty="0">
                <a:latin typeface="Times New Roman" pitchFamily="18" charset="0"/>
              </a:rPr>
              <a:t>                                       = </a:t>
            </a:r>
            <a:r>
              <a:rPr lang="en-US" altLang="zh-CN" sz="2800" b="1" i="1" dirty="0" err="1">
                <a:latin typeface="Times New Roman" pitchFamily="18" charset="0"/>
              </a:rPr>
              <a:t>q</a:t>
            </a:r>
            <a:r>
              <a:rPr lang="en-US" altLang="zh-CN" sz="2800" b="1" i="1" baseline="-25000" dirty="0" err="1">
                <a:latin typeface="Times New Roman" pitchFamily="18" charset="0"/>
              </a:rPr>
              <a:t>p</a:t>
            </a:r>
            <a:r>
              <a:rPr lang="en-US" altLang="zh-CN" sz="2800" b="1" i="1" baseline="-25000" dirty="0">
                <a:latin typeface="Times New Roman" pitchFamily="18" charset="0"/>
              </a:rPr>
              <a:t> </a:t>
            </a:r>
            <a:r>
              <a:rPr lang="en-US" altLang="zh-CN" sz="2800" b="1" dirty="0">
                <a:latin typeface="黑体" pitchFamily="49" charset="-122"/>
              </a:rPr>
              <a:t>-</a:t>
            </a:r>
            <a:r>
              <a:rPr lang="en-US" altLang="zh-CN" sz="2800" b="1" i="1" dirty="0">
                <a:latin typeface="Times New Roman" pitchFamily="18" charset="0"/>
              </a:rPr>
              <a:t> </a:t>
            </a:r>
            <a:r>
              <a:rPr lang="en-US" altLang="zh-CN" sz="2800" b="1" i="1" dirty="0" err="1">
                <a:latin typeface="Times New Roman" pitchFamily="18" charset="0"/>
              </a:rPr>
              <a:t>p</a:t>
            </a:r>
            <a:r>
              <a:rPr lang="en-US" altLang="zh-CN" sz="2800" b="1" i="1" baseline="-25000" dirty="0" err="1">
                <a:latin typeface="Times New Roman" pitchFamily="18" charset="0"/>
              </a:rPr>
              <a:t>ex</a:t>
            </a:r>
            <a:r>
              <a:rPr lang="en-US" altLang="zh-CN" sz="2800" b="1" i="1" dirty="0">
                <a:latin typeface="Times New Roman" pitchFamily="18" charset="0"/>
              </a:rPr>
              <a:t> (V</a:t>
            </a:r>
            <a:r>
              <a:rPr lang="en-US" altLang="zh-CN" sz="2800" b="1" i="1" baseline="-25000" dirty="0">
                <a:latin typeface="Times New Roman" pitchFamily="18" charset="0"/>
              </a:rPr>
              <a:t>2 </a:t>
            </a:r>
            <a:r>
              <a:rPr lang="en-US" altLang="zh-CN" sz="2800" b="1" dirty="0">
                <a:latin typeface="黑体" pitchFamily="49" charset="-122"/>
              </a:rPr>
              <a:t>-</a:t>
            </a:r>
            <a:r>
              <a:rPr lang="en-US" altLang="zh-CN" sz="2800" b="1" i="1" dirty="0">
                <a:latin typeface="Times New Roman" pitchFamily="18" charset="0"/>
              </a:rPr>
              <a:t> V</a:t>
            </a:r>
            <a:r>
              <a:rPr lang="en-US" altLang="zh-CN" sz="2800" b="1" i="1" baseline="-25000" dirty="0">
                <a:latin typeface="Times New Roman" pitchFamily="18" charset="0"/>
              </a:rPr>
              <a:t>1</a:t>
            </a:r>
            <a:r>
              <a:rPr lang="en-US" altLang="zh-CN" sz="2800" b="1" i="1" dirty="0">
                <a:latin typeface="Times New Roman" pitchFamily="18" charset="0"/>
              </a:rPr>
              <a:t>)</a:t>
            </a:r>
          </a:p>
          <a:p>
            <a:pPr marL="342900" indent="-342900">
              <a:lnSpc>
                <a:spcPct val="125000"/>
              </a:lnSpc>
              <a:spcBef>
                <a:spcPct val="10000"/>
              </a:spcBef>
            </a:pPr>
            <a:r>
              <a:rPr lang="en-US" altLang="zh-CN" sz="2800" b="1" dirty="0">
                <a:latin typeface="Times New Roman" pitchFamily="18" charset="0"/>
              </a:rPr>
              <a:t>      </a:t>
            </a:r>
            <a:r>
              <a:rPr lang="zh-CN" altLang="en-US" sz="2800" b="1" dirty="0">
                <a:latin typeface="Times New Roman" pitchFamily="18" charset="0"/>
              </a:rPr>
              <a:t>因为  </a:t>
            </a:r>
            <a:r>
              <a:rPr lang="en-US" altLang="zh-CN" sz="2800" b="1" i="1" dirty="0">
                <a:latin typeface="Times New Roman" pitchFamily="18" charset="0"/>
              </a:rPr>
              <a:t>p</a:t>
            </a:r>
            <a:r>
              <a:rPr lang="en-US" altLang="zh-CN" sz="2800" b="1" baseline="-25000" dirty="0">
                <a:latin typeface="Times New Roman" pitchFamily="18" charset="0"/>
              </a:rPr>
              <a:t>1 </a:t>
            </a:r>
            <a:r>
              <a:rPr lang="en-US" altLang="zh-CN" sz="2800" b="1" dirty="0">
                <a:latin typeface="Times New Roman" pitchFamily="18" charset="0"/>
              </a:rPr>
              <a:t>= </a:t>
            </a:r>
            <a:r>
              <a:rPr lang="en-US" altLang="zh-CN" sz="2800" b="1" i="1" dirty="0">
                <a:latin typeface="Times New Roman" pitchFamily="18" charset="0"/>
              </a:rPr>
              <a:t>p</a:t>
            </a:r>
            <a:r>
              <a:rPr lang="en-US" altLang="zh-CN" sz="2800" b="1" baseline="-25000" dirty="0">
                <a:latin typeface="Times New Roman" pitchFamily="18" charset="0"/>
              </a:rPr>
              <a:t>2  </a:t>
            </a:r>
            <a:r>
              <a:rPr lang="en-US" altLang="zh-CN" sz="2800" b="1" dirty="0">
                <a:latin typeface="Times New Roman" pitchFamily="18" charset="0"/>
              </a:rPr>
              <a:t>= </a:t>
            </a:r>
            <a:r>
              <a:rPr lang="en-US" altLang="zh-CN" sz="2800" b="1" i="1" dirty="0" err="1">
                <a:latin typeface="Times New Roman" pitchFamily="18" charset="0"/>
              </a:rPr>
              <a:t>p</a:t>
            </a:r>
            <a:r>
              <a:rPr lang="en-US" altLang="zh-CN" sz="2800" b="1" baseline="-25000" dirty="0" err="1">
                <a:latin typeface="Times New Roman" pitchFamily="18" charset="0"/>
              </a:rPr>
              <a:t>ex</a:t>
            </a:r>
            <a:endParaRPr lang="en-US" altLang="zh-CN" sz="2800" b="1" baseline="-25000" dirty="0">
              <a:latin typeface="Times New Roman" pitchFamily="18" charset="0"/>
            </a:endParaRPr>
          </a:p>
          <a:p>
            <a:pPr marL="342900" indent="-342900">
              <a:lnSpc>
                <a:spcPct val="125000"/>
              </a:lnSpc>
              <a:spcBef>
                <a:spcPct val="10000"/>
              </a:spcBef>
            </a:pPr>
            <a:r>
              <a:rPr lang="en-US" altLang="zh-CN" sz="2800" b="1" dirty="0">
                <a:latin typeface="Times New Roman" pitchFamily="18" charset="0"/>
              </a:rPr>
              <a:t>      </a:t>
            </a:r>
            <a:r>
              <a:rPr lang="zh-CN" altLang="en-US" sz="2800" b="1" dirty="0">
                <a:latin typeface="Times New Roman" pitchFamily="18" charset="0"/>
              </a:rPr>
              <a:t>则：   </a:t>
            </a:r>
            <a:r>
              <a:rPr lang="en-US" altLang="zh-CN" sz="2800" b="1" i="1" dirty="0">
                <a:latin typeface="Times New Roman" pitchFamily="18" charset="0"/>
              </a:rPr>
              <a:t>U</a:t>
            </a:r>
            <a:r>
              <a:rPr lang="en-US" altLang="zh-CN" sz="2800" b="1" i="1" baseline="-25000" dirty="0">
                <a:latin typeface="Times New Roman" pitchFamily="18" charset="0"/>
              </a:rPr>
              <a:t>2 </a:t>
            </a:r>
            <a:r>
              <a:rPr lang="en-US" altLang="zh-CN" sz="2800" b="1" dirty="0">
                <a:latin typeface="黑体" pitchFamily="49" charset="-122"/>
              </a:rPr>
              <a:t>-</a:t>
            </a:r>
            <a:r>
              <a:rPr lang="en-US" altLang="zh-CN" sz="2800" b="1" i="1" dirty="0">
                <a:latin typeface="Times New Roman" pitchFamily="18" charset="0"/>
              </a:rPr>
              <a:t> U</a:t>
            </a:r>
            <a:r>
              <a:rPr lang="en-US" altLang="zh-CN" sz="2800" b="1" i="1" baseline="-25000" dirty="0">
                <a:latin typeface="Times New Roman" pitchFamily="18" charset="0"/>
              </a:rPr>
              <a:t>1 </a:t>
            </a:r>
            <a:r>
              <a:rPr lang="en-US" altLang="zh-CN" sz="2800" b="1" i="1" dirty="0">
                <a:latin typeface="Times New Roman" pitchFamily="18" charset="0"/>
              </a:rPr>
              <a:t>= </a:t>
            </a:r>
            <a:r>
              <a:rPr lang="en-US" altLang="zh-CN" sz="2800" b="1" i="1" dirty="0" err="1">
                <a:latin typeface="Times New Roman" pitchFamily="18" charset="0"/>
              </a:rPr>
              <a:t>q</a:t>
            </a:r>
            <a:r>
              <a:rPr lang="en-US" altLang="zh-CN" sz="2800" b="1" i="1" baseline="-25000" dirty="0" err="1">
                <a:latin typeface="Times New Roman" pitchFamily="18" charset="0"/>
              </a:rPr>
              <a:t>p</a:t>
            </a:r>
            <a:r>
              <a:rPr lang="en-US" altLang="zh-CN" sz="2800" b="1" i="1" baseline="-25000" dirty="0">
                <a:latin typeface="Times New Roman" pitchFamily="18" charset="0"/>
              </a:rPr>
              <a:t> </a:t>
            </a:r>
            <a:r>
              <a:rPr lang="en-US" altLang="zh-CN" sz="2800" b="1" dirty="0">
                <a:latin typeface="黑体" pitchFamily="49" charset="-122"/>
              </a:rPr>
              <a:t>-</a:t>
            </a:r>
            <a:r>
              <a:rPr lang="en-US" altLang="zh-CN" sz="2800" b="1" i="1" dirty="0">
                <a:latin typeface="Times New Roman" pitchFamily="18" charset="0"/>
              </a:rPr>
              <a:t>(p</a:t>
            </a:r>
            <a:r>
              <a:rPr lang="en-US" altLang="zh-CN" sz="2800" b="1" i="1" baseline="-25000" dirty="0">
                <a:latin typeface="Times New Roman" pitchFamily="18" charset="0"/>
              </a:rPr>
              <a:t>2</a:t>
            </a:r>
            <a:r>
              <a:rPr lang="en-US" altLang="zh-CN" sz="2800" b="1" i="1" dirty="0">
                <a:latin typeface="Times New Roman" pitchFamily="18" charset="0"/>
              </a:rPr>
              <a:t>V</a:t>
            </a:r>
            <a:r>
              <a:rPr lang="en-US" altLang="zh-CN" sz="2800" b="1" i="1" baseline="-25000" dirty="0">
                <a:latin typeface="Times New Roman" pitchFamily="18" charset="0"/>
              </a:rPr>
              <a:t>2 </a:t>
            </a:r>
            <a:r>
              <a:rPr lang="en-US" altLang="zh-CN" sz="2800" b="1" dirty="0">
                <a:latin typeface="黑体" pitchFamily="49" charset="-122"/>
              </a:rPr>
              <a:t>-</a:t>
            </a:r>
            <a:r>
              <a:rPr lang="en-US" altLang="zh-CN" sz="2800" b="1" i="1" dirty="0">
                <a:latin typeface="Times New Roman" pitchFamily="18" charset="0"/>
              </a:rPr>
              <a:t> p</a:t>
            </a:r>
            <a:r>
              <a:rPr lang="en-US" altLang="zh-CN" sz="2800" b="1" i="1" baseline="-25000" dirty="0">
                <a:latin typeface="Times New Roman" pitchFamily="18" charset="0"/>
              </a:rPr>
              <a:t>1</a:t>
            </a:r>
            <a:r>
              <a:rPr lang="en-US" altLang="zh-CN" sz="2800" b="1" i="1" dirty="0">
                <a:latin typeface="Times New Roman" pitchFamily="18" charset="0"/>
              </a:rPr>
              <a:t>V</a:t>
            </a:r>
            <a:r>
              <a:rPr lang="en-US" altLang="zh-CN" sz="2800" b="1" i="1" baseline="-25000" dirty="0">
                <a:latin typeface="Times New Roman" pitchFamily="18" charset="0"/>
              </a:rPr>
              <a:t>1</a:t>
            </a:r>
            <a:r>
              <a:rPr lang="en-US" altLang="zh-CN" sz="2800" b="1" i="1" dirty="0">
                <a:latin typeface="Times New Roman" pitchFamily="18" charset="0"/>
              </a:rPr>
              <a:t>)</a:t>
            </a:r>
          </a:p>
          <a:p>
            <a:pPr marL="342900" indent="-342900">
              <a:lnSpc>
                <a:spcPct val="125000"/>
              </a:lnSpc>
              <a:spcBef>
                <a:spcPct val="10000"/>
              </a:spcBef>
            </a:pPr>
            <a:r>
              <a:rPr lang="en-US" altLang="zh-CN" sz="2800" b="1" i="1" dirty="0">
                <a:latin typeface="Times New Roman" pitchFamily="18" charset="0"/>
              </a:rPr>
              <a:t>                       </a:t>
            </a:r>
            <a:r>
              <a:rPr lang="en-US" altLang="zh-CN" sz="2800" b="1" i="1" dirty="0" err="1">
                <a:latin typeface="Times New Roman" pitchFamily="18" charset="0"/>
              </a:rPr>
              <a:t>q</a:t>
            </a:r>
            <a:r>
              <a:rPr lang="en-US" altLang="zh-CN" sz="2800" b="1" i="1" baseline="-25000" dirty="0" err="1">
                <a:latin typeface="Times New Roman" pitchFamily="18" charset="0"/>
              </a:rPr>
              <a:t>p</a:t>
            </a:r>
            <a:r>
              <a:rPr lang="en-US" altLang="zh-CN" sz="2800" b="1" i="1" baseline="-25000" dirty="0">
                <a:latin typeface="Times New Roman" pitchFamily="18" charset="0"/>
              </a:rPr>
              <a:t>   </a:t>
            </a:r>
            <a:r>
              <a:rPr lang="en-US" altLang="zh-CN" sz="2800" b="1" i="1" dirty="0">
                <a:latin typeface="Times New Roman" pitchFamily="18" charset="0"/>
              </a:rPr>
              <a:t>= (U</a:t>
            </a:r>
            <a:r>
              <a:rPr lang="en-US" altLang="zh-CN" sz="2800" b="1" i="1" baseline="-25000" dirty="0">
                <a:latin typeface="Times New Roman" pitchFamily="18" charset="0"/>
              </a:rPr>
              <a:t>2 </a:t>
            </a:r>
            <a:r>
              <a:rPr lang="en-US" altLang="zh-CN" sz="2800" b="1" dirty="0">
                <a:latin typeface="黑体" pitchFamily="49" charset="-122"/>
              </a:rPr>
              <a:t>+ </a:t>
            </a:r>
            <a:r>
              <a:rPr lang="en-US" altLang="zh-CN" sz="2800" b="1" i="1" dirty="0">
                <a:latin typeface="Times New Roman" pitchFamily="18" charset="0"/>
              </a:rPr>
              <a:t>p</a:t>
            </a:r>
            <a:r>
              <a:rPr lang="en-US" altLang="zh-CN" sz="2800" b="1" i="1" baseline="-25000" dirty="0">
                <a:latin typeface="Times New Roman" pitchFamily="18" charset="0"/>
              </a:rPr>
              <a:t>2</a:t>
            </a:r>
            <a:r>
              <a:rPr lang="en-US" altLang="zh-CN" sz="2800" b="1" i="1" dirty="0">
                <a:latin typeface="Times New Roman" pitchFamily="18" charset="0"/>
              </a:rPr>
              <a:t>V</a:t>
            </a:r>
            <a:r>
              <a:rPr lang="en-US" altLang="zh-CN" sz="2800" b="1" i="1" baseline="-25000" dirty="0">
                <a:latin typeface="Times New Roman" pitchFamily="18" charset="0"/>
              </a:rPr>
              <a:t>2</a:t>
            </a:r>
            <a:r>
              <a:rPr lang="en-US" altLang="zh-CN" sz="2800" b="1" i="1" dirty="0">
                <a:latin typeface="Times New Roman" pitchFamily="18" charset="0"/>
              </a:rPr>
              <a:t>) </a:t>
            </a:r>
            <a:r>
              <a:rPr lang="en-US" altLang="zh-CN" sz="2800" b="1" dirty="0">
                <a:latin typeface="黑体" pitchFamily="49" charset="-122"/>
              </a:rPr>
              <a:t>-</a:t>
            </a:r>
            <a:r>
              <a:rPr lang="en-US" altLang="zh-CN" sz="2800" b="1" i="1" dirty="0">
                <a:latin typeface="Times New Roman" pitchFamily="18" charset="0"/>
              </a:rPr>
              <a:t>(U</a:t>
            </a:r>
            <a:r>
              <a:rPr lang="en-US" altLang="zh-CN" sz="2800" b="1" i="1" baseline="-25000" dirty="0">
                <a:latin typeface="Times New Roman" pitchFamily="18" charset="0"/>
              </a:rPr>
              <a:t>1 </a:t>
            </a:r>
            <a:r>
              <a:rPr lang="en-US" altLang="zh-CN" sz="2800" b="1" dirty="0">
                <a:latin typeface="黑体" pitchFamily="49" charset="-122"/>
              </a:rPr>
              <a:t>+</a:t>
            </a:r>
            <a:r>
              <a:rPr lang="en-US" altLang="zh-CN" sz="2800" b="1" i="1" dirty="0">
                <a:latin typeface="Times New Roman" pitchFamily="18" charset="0"/>
              </a:rPr>
              <a:t> p</a:t>
            </a:r>
            <a:r>
              <a:rPr lang="en-US" altLang="zh-CN" sz="2800" b="1" i="1" baseline="-25000" dirty="0">
                <a:latin typeface="Times New Roman" pitchFamily="18" charset="0"/>
              </a:rPr>
              <a:t>1</a:t>
            </a:r>
            <a:r>
              <a:rPr lang="en-US" altLang="zh-CN" sz="2800" b="1" i="1" dirty="0">
                <a:latin typeface="Times New Roman" pitchFamily="18" charset="0"/>
              </a:rPr>
              <a:t>V</a:t>
            </a:r>
            <a:r>
              <a:rPr lang="en-US" altLang="zh-CN" sz="2800" b="1" i="1" baseline="-25000" dirty="0">
                <a:latin typeface="Times New Roman" pitchFamily="18" charset="0"/>
              </a:rPr>
              <a:t>1</a:t>
            </a:r>
            <a:r>
              <a:rPr lang="en-US" altLang="zh-CN" sz="2800" b="1" i="1" dirty="0">
                <a:latin typeface="Times New Roman" pitchFamily="18" charset="0"/>
              </a:rPr>
              <a:t>)</a:t>
            </a:r>
          </a:p>
          <a:p>
            <a:pPr marL="342900" indent="-342900">
              <a:lnSpc>
                <a:spcPct val="125000"/>
              </a:lnSpc>
              <a:spcBef>
                <a:spcPct val="10000"/>
              </a:spcBef>
            </a:pPr>
            <a:r>
              <a:rPr lang="en-US" altLang="zh-CN" sz="2800" b="1" i="1" dirty="0">
                <a:latin typeface="Times New Roman" pitchFamily="18" charset="0"/>
              </a:rPr>
              <a:t>                               = ∆(U </a:t>
            </a:r>
            <a:r>
              <a:rPr lang="en-US" altLang="zh-CN" sz="2800" b="1" dirty="0">
                <a:latin typeface="黑体" pitchFamily="49" charset="-122"/>
              </a:rPr>
              <a:t>+ </a:t>
            </a:r>
            <a:r>
              <a:rPr lang="en-US" altLang="zh-CN" sz="2800" b="1" i="1" dirty="0" err="1">
                <a:latin typeface="Times New Roman" pitchFamily="18" charset="0"/>
              </a:rPr>
              <a:t>pV</a:t>
            </a:r>
            <a:r>
              <a:rPr lang="en-US" altLang="zh-CN" sz="2800" b="1" i="1" dirty="0">
                <a:latin typeface="Times New Roman" pitchFamily="18" charset="0"/>
              </a:rPr>
              <a:t>)</a:t>
            </a:r>
            <a:r>
              <a:rPr lang="en-US" altLang="zh-CN" sz="2800" b="1" dirty="0">
                <a:latin typeface="Times New Roman" pitchFamily="18" charset="0"/>
              </a:rPr>
              <a:t>       </a:t>
            </a:r>
          </a:p>
        </p:txBody>
      </p:sp>
      <p:sp>
        <p:nvSpPr>
          <p:cNvPr id="4" name="Rectangle 2"/>
          <p:cNvSpPr>
            <a:spLocks noGrp="1" noChangeArrowheads="1"/>
          </p:cNvSpPr>
          <p:nvPr>
            <p:ph type="title"/>
          </p:nvPr>
        </p:nvSpPr>
        <p:spPr/>
        <p:txBody>
          <a:bodyPr/>
          <a:lstStyle/>
          <a:p>
            <a:r>
              <a:rPr lang="en-US" altLang="zh-CN" dirty="0">
                <a:ea typeface="楷体_GB2312" pitchFamily="49" charset="-122"/>
              </a:rPr>
              <a:t>1. </a:t>
            </a:r>
            <a:r>
              <a:rPr lang="en-US" altLang="zh-CN" dirty="0" smtClean="0">
                <a:ea typeface="楷体_GB2312" pitchFamily="49" charset="-122"/>
              </a:rPr>
              <a:t>1. 3 </a:t>
            </a:r>
            <a:r>
              <a:rPr lang="zh-CN" altLang="en-US" dirty="0"/>
              <a:t>化学反应的反应热与焓</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120775" y="3644900"/>
            <a:ext cx="7772400" cy="2528888"/>
          </a:xfrm>
          <a:prstGeom prst="rect">
            <a:avLst/>
          </a:prstGeom>
          <a:noFill/>
          <a:ln w="9525">
            <a:noFill/>
            <a:miter lim="800000"/>
            <a:headEnd/>
            <a:tailEnd/>
          </a:ln>
        </p:spPr>
        <p:txBody>
          <a:bodyPr>
            <a:spAutoFit/>
          </a:bodyPr>
          <a:lstStyle/>
          <a:p>
            <a:pPr>
              <a:lnSpc>
                <a:spcPct val="130000"/>
              </a:lnSpc>
              <a:spcBef>
                <a:spcPct val="50000"/>
              </a:spcBef>
              <a:buClr>
                <a:srgbClr val="FF00FF"/>
              </a:buClr>
              <a:buFont typeface="Wingdings" pitchFamily="2" charset="2"/>
              <a:buChar char="v"/>
            </a:pPr>
            <a:r>
              <a:rPr kumimoji="1" lang="en-US" altLang="zh-CN" sz="2800" dirty="0">
                <a:solidFill>
                  <a:srgbClr val="0000FF"/>
                </a:solidFill>
                <a:latin typeface="Times New Roman" pitchFamily="18" charset="0"/>
                <a:ea typeface="黑体" pitchFamily="49" charset="-122"/>
              </a:rPr>
              <a:t> </a:t>
            </a:r>
            <a:r>
              <a:rPr kumimoji="1" lang="zh-CN" altLang="en-US" sz="2800" dirty="0">
                <a:solidFill>
                  <a:srgbClr val="0000FF"/>
                </a:solidFill>
                <a:latin typeface="Times New Roman" pitchFamily="18" charset="0"/>
                <a:ea typeface="黑体" pitchFamily="49" charset="-122"/>
              </a:rPr>
              <a:t>焓变</a:t>
            </a:r>
            <a:r>
              <a:rPr kumimoji="1" lang="en-US" altLang="zh-CN" sz="2800" i="1" dirty="0">
                <a:solidFill>
                  <a:srgbClr val="FF3300"/>
                </a:solidFill>
                <a:latin typeface="Times New Roman" pitchFamily="18" charset="0"/>
                <a:ea typeface="黑体" pitchFamily="49" charset="-122"/>
              </a:rPr>
              <a:t>ΔH</a:t>
            </a:r>
            <a:r>
              <a:rPr kumimoji="1" lang="zh-CN" altLang="en-US" sz="2800" dirty="0">
                <a:solidFill>
                  <a:srgbClr val="FF3300"/>
                </a:solidFill>
                <a:latin typeface="Times New Roman" pitchFamily="18" charset="0"/>
                <a:ea typeface="黑体" pitchFamily="49" charset="-122"/>
              </a:rPr>
              <a:t>的物理意义：</a:t>
            </a:r>
            <a:r>
              <a:rPr kumimoji="1" lang="zh-CN" altLang="en-US" sz="2800" dirty="0">
                <a:solidFill>
                  <a:srgbClr val="000000"/>
                </a:solidFill>
                <a:latin typeface="Times New Roman" pitchFamily="18" charset="0"/>
                <a:ea typeface="黑体" pitchFamily="49" charset="-122"/>
              </a:rPr>
              <a:t>在</a:t>
            </a:r>
            <a:r>
              <a:rPr kumimoji="1" lang="zh-CN" altLang="en-US" sz="2800" dirty="0">
                <a:solidFill>
                  <a:srgbClr val="0000FF"/>
                </a:solidFill>
                <a:latin typeface="Times New Roman" pitchFamily="18" charset="0"/>
                <a:ea typeface="黑体" pitchFamily="49" charset="-122"/>
              </a:rPr>
              <a:t>封闭体系</a:t>
            </a:r>
            <a:r>
              <a:rPr kumimoji="1" lang="zh-CN" altLang="en-US" sz="2800" dirty="0">
                <a:solidFill>
                  <a:srgbClr val="000000"/>
                </a:solidFill>
                <a:latin typeface="Times New Roman" pitchFamily="18" charset="0"/>
                <a:ea typeface="黑体" pitchFamily="49" charset="-122"/>
              </a:rPr>
              <a:t>中，在</a:t>
            </a:r>
            <a:r>
              <a:rPr kumimoji="1" lang="zh-CN" altLang="en-US" sz="2800" dirty="0">
                <a:solidFill>
                  <a:srgbClr val="0000FF"/>
                </a:solidFill>
                <a:latin typeface="Times New Roman" pitchFamily="18" charset="0"/>
                <a:ea typeface="黑体" pitchFamily="49" charset="-122"/>
              </a:rPr>
              <a:t>等压</a:t>
            </a:r>
            <a:r>
              <a:rPr kumimoji="1" lang="zh-CN" altLang="en-US" sz="2800" dirty="0">
                <a:solidFill>
                  <a:srgbClr val="000000"/>
                </a:solidFill>
                <a:latin typeface="Times New Roman" pitchFamily="18" charset="0"/>
                <a:ea typeface="黑体" pitchFamily="49" charset="-122"/>
              </a:rPr>
              <a:t>及</a:t>
            </a:r>
            <a:r>
              <a:rPr kumimoji="1" lang="zh-CN" altLang="en-US" sz="2800" dirty="0">
                <a:solidFill>
                  <a:srgbClr val="0000FF"/>
                </a:solidFill>
                <a:latin typeface="Times New Roman" pitchFamily="18" charset="0"/>
                <a:ea typeface="黑体" pitchFamily="49" charset="-122"/>
              </a:rPr>
              <a:t>不做其它功</a:t>
            </a:r>
            <a:r>
              <a:rPr kumimoji="1" lang="zh-CN" altLang="en-US" sz="2800" dirty="0">
                <a:solidFill>
                  <a:srgbClr val="000000"/>
                </a:solidFill>
                <a:latin typeface="Times New Roman" pitchFamily="18" charset="0"/>
                <a:ea typeface="黑体" pitchFamily="49" charset="-122"/>
              </a:rPr>
              <a:t>的条件下，过程吸收或放出的热全部用来增加或减少体系的焓。</a:t>
            </a:r>
          </a:p>
          <a:p>
            <a:pPr>
              <a:lnSpc>
                <a:spcPct val="130000"/>
              </a:lnSpc>
              <a:spcBef>
                <a:spcPct val="50000"/>
              </a:spcBef>
              <a:buClr>
                <a:srgbClr val="FF00FF"/>
              </a:buClr>
              <a:buFont typeface="Wingdings" pitchFamily="2" charset="2"/>
              <a:buChar char="v"/>
            </a:pPr>
            <a:r>
              <a:rPr kumimoji="1" lang="zh-CN" altLang="en-US" sz="2800" dirty="0">
                <a:solidFill>
                  <a:srgbClr val="0000CC"/>
                </a:solidFill>
                <a:latin typeface="Times New Roman" pitchFamily="18" charset="0"/>
                <a:ea typeface="黑体" pitchFamily="49" charset="-122"/>
                <a:sym typeface="Symbol" pitchFamily="18" charset="2"/>
              </a:rPr>
              <a:t>化学反应的焓变等于定压反应热。</a:t>
            </a:r>
          </a:p>
        </p:txBody>
      </p:sp>
      <p:sp>
        <p:nvSpPr>
          <p:cNvPr id="72707" name="Rectangle 3"/>
          <p:cNvSpPr>
            <a:spLocks noChangeArrowheads="1"/>
          </p:cNvSpPr>
          <p:nvPr/>
        </p:nvSpPr>
        <p:spPr bwMode="auto">
          <a:xfrm>
            <a:off x="1042988" y="2133600"/>
            <a:ext cx="7561262" cy="1447800"/>
          </a:xfrm>
          <a:prstGeom prst="rect">
            <a:avLst/>
          </a:prstGeom>
          <a:noFill/>
          <a:ln w="9525">
            <a:noFill/>
            <a:miter lim="800000"/>
            <a:headEnd/>
            <a:tailEnd/>
          </a:ln>
        </p:spPr>
        <p:txBody>
          <a:bodyPr/>
          <a:lstStyle/>
          <a:p>
            <a:pPr marL="342900" indent="-342900">
              <a:lnSpc>
                <a:spcPct val="130000"/>
              </a:lnSpc>
              <a:spcBef>
                <a:spcPct val="15000"/>
              </a:spcBef>
              <a:buClr>
                <a:srgbClr val="FF00FF"/>
              </a:buClr>
              <a:buFont typeface="Wingdings" pitchFamily="2" charset="2"/>
              <a:buChar char="v"/>
            </a:pPr>
            <a:r>
              <a:rPr kumimoji="1" lang="en-US" altLang="zh-CN" sz="2800">
                <a:solidFill>
                  <a:srgbClr val="FF0000"/>
                </a:solidFill>
                <a:latin typeface="Times New Roman" pitchFamily="18" charset="0"/>
                <a:ea typeface="黑体" pitchFamily="49" charset="-122"/>
              </a:rPr>
              <a:t> </a:t>
            </a:r>
            <a:r>
              <a:rPr kumimoji="1" lang="zh-CN" altLang="en-US" sz="2800">
                <a:solidFill>
                  <a:srgbClr val="FF0000"/>
                </a:solidFill>
                <a:latin typeface="Times New Roman" pitchFamily="18" charset="0"/>
                <a:ea typeface="黑体" pitchFamily="49" charset="-122"/>
              </a:rPr>
              <a:t>焓   变</a:t>
            </a:r>
            <a:r>
              <a:rPr lang="en-US" altLang="zh-CN" sz="2800">
                <a:solidFill>
                  <a:srgbClr val="FB390B"/>
                </a:solidFill>
                <a:latin typeface="Times New Roman" pitchFamily="18" charset="0"/>
                <a:ea typeface="黑体" pitchFamily="49" charset="-122"/>
              </a:rPr>
              <a:t>(</a:t>
            </a:r>
            <a:r>
              <a:rPr kumimoji="1" lang="en-US" altLang="zh-CN" sz="3200" i="1">
                <a:solidFill>
                  <a:srgbClr val="FF00FF"/>
                </a:solidFill>
                <a:effectLst>
                  <a:outerShdw blurRad="38100" dist="38100" dir="2700000" algn="tl">
                    <a:srgbClr val="C0C0C0"/>
                  </a:outerShdw>
                </a:effectLst>
                <a:latin typeface="Times New Roman" pitchFamily="18" charset="0"/>
              </a:rPr>
              <a:t>enthalpy changes</a:t>
            </a:r>
            <a:r>
              <a:rPr kumimoji="1" lang="en-US" altLang="zh-CN" sz="2800">
                <a:solidFill>
                  <a:srgbClr val="FF3300"/>
                </a:solidFill>
                <a:latin typeface="TimesNewRoman,Bold" charset="0"/>
                <a:ea typeface="黑体" pitchFamily="49" charset="-122"/>
              </a:rPr>
              <a:t>)</a:t>
            </a:r>
            <a:r>
              <a:rPr kumimoji="1" lang="zh-CN" altLang="en-US" sz="3200">
                <a:solidFill>
                  <a:srgbClr val="FF0000"/>
                </a:solidFill>
                <a:latin typeface="Times New Roman" pitchFamily="18" charset="0"/>
                <a:ea typeface="黑体" pitchFamily="49" charset="-122"/>
              </a:rPr>
              <a:t>：</a:t>
            </a:r>
            <a:r>
              <a:rPr kumimoji="1" lang="zh-CN" altLang="en-US" sz="2800" b="1">
                <a:solidFill>
                  <a:srgbClr val="FF3300"/>
                </a:solidFill>
                <a:latin typeface="TimesNewRoman,Bold" charset="0"/>
                <a:ea typeface="黑体" pitchFamily="49" charset="-122"/>
              </a:rPr>
              <a:t> </a:t>
            </a:r>
            <a:r>
              <a:rPr kumimoji="1" lang="zh-CN" altLang="en-US" sz="2800" i="1">
                <a:solidFill>
                  <a:srgbClr val="0000FF"/>
                </a:solidFill>
                <a:latin typeface="Times New Roman" pitchFamily="18" charset="0"/>
                <a:ea typeface="黑体" pitchFamily="49" charset="-122"/>
                <a:sym typeface="Symbol" pitchFamily="18" charset="2"/>
              </a:rPr>
              <a:t></a:t>
            </a:r>
            <a:r>
              <a:rPr kumimoji="1" lang="en-US" altLang="zh-CN" sz="2800" i="1">
                <a:solidFill>
                  <a:srgbClr val="0000FF"/>
                </a:solidFill>
                <a:latin typeface="Times New Roman" pitchFamily="18" charset="0"/>
                <a:ea typeface="黑体" pitchFamily="49" charset="-122"/>
              </a:rPr>
              <a:t>H = H</a:t>
            </a:r>
            <a:r>
              <a:rPr kumimoji="1" lang="en-US" altLang="zh-CN" sz="2800" i="1" baseline="-25000">
                <a:solidFill>
                  <a:srgbClr val="0000FF"/>
                </a:solidFill>
                <a:latin typeface="Times New Roman" pitchFamily="18" charset="0"/>
                <a:ea typeface="黑体" pitchFamily="49" charset="-122"/>
              </a:rPr>
              <a:t>2 </a:t>
            </a:r>
            <a:r>
              <a:rPr kumimoji="1" lang="en-US" altLang="zh-CN" sz="3200">
                <a:solidFill>
                  <a:srgbClr val="0000FF"/>
                </a:solidFill>
                <a:latin typeface="黑体" pitchFamily="49" charset="-122"/>
                <a:ea typeface="黑体" pitchFamily="49" charset="-122"/>
              </a:rPr>
              <a:t>-</a:t>
            </a:r>
            <a:r>
              <a:rPr kumimoji="1" lang="en-US" altLang="zh-CN" sz="2800" i="1">
                <a:solidFill>
                  <a:srgbClr val="0000FF"/>
                </a:solidFill>
                <a:latin typeface="Times New Roman" pitchFamily="18" charset="0"/>
                <a:ea typeface="黑体" pitchFamily="49" charset="-122"/>
              </a:rPr>
              <a:t> H</a:t>
            </a:r>
            <a:r>
              <a:rPr kumimoji="1" lang="en-US" altLang="zh-CN" sz="2800" i="1" baseline="-25000">
                <a:solidFill>
                  <a:srgbClr val="0000FF"/>
                </a:solidFill>
                <a:latin typeface="Times New Roman" pitchFamily="18" charset="0"/>
                <a:ea typeface="黑体" pitchFamily="49" charset="-122"/>
              </a:rPr>
              <a:t>1</a:t>
            </a:r>
            <a:r>
              <a:rPr kumimoji="1" lang="en-US" altLang="zh-CN" sz="2800" i="1">
                <a:solidFill>
                  <a:srgbClr val="FF5050"/>
                </a:solidFill>
                <a:latin typeface="Times New Roman" pitchFamily="18" charset="0"/>
                <a:ea typeface="黑体" pitchFamily="49" charset="-122"/>
              </a:rPr>
              <a:t>   </a:t>
            </a:r>
          </a:p>
          <a:p>
            <a:pPr marL="342900" indent="-342900">
              <a:lnSpc>
                <a:spcPct val="130000"/>
              </a:lnSpc>
              <a:spcBef>
                <a:spcPct val="15000"/>
              </a:spcBef>
              <a:buClr>
                <a:srgbClr val="FF00FF"/>
              </a:buClr>
              <a:buFont typeface="Wingdings" pitchFamily="2" charset="2"/>
              <a:buNone/>
            </a:pPr>
            <a:r>
              <a:rPr kumimoji="1" lang="en-US" altLang="zh-CN" sz="2800" i="1">
                <a:solidFill>
                  <a:srgbClr val="FF5050"/>
                </a:solidFill>
                <a:latin typeface="Times New Roman" pitchFamily="18" charset="0"/>
                <a:ea typeface="黑体" pitchFamily="49" charset="-122"/>
              </a:rPr>
              <a:t>                                                          </a:t>
            </a:r>
            <a:r>
              <a:rPr kumimoji="1" lang="en-US" altLang="zh-CN" sz="2800" i="1">
                <a:solidFill>
                  <a:srgbClr val="0000FF"/>
                </a:solidFill>
                <a:latin typeface="Times New Roman" pitchFamily="18" charset="0"/>
                <a:ea typeface="黑体" pitchFamily="49" charset="-122"/>
              </a:rPr>
              <a:t>q</a:t>
            </a:r>
            <a:r>
              <a:rPr kumimoji="1" lang="en-US" altLang="zh-CN" sz="2800" i="1" baseline="-25000">
                <a:solidFill>
                  <a:srgbClr val="0000FF"/>
                </a:solidFill>
                <a:latin typeface="Times New Roman" pitchFamily="18" charset="0"/>
                <a:ea typeface="黑体" pitchFamily="49" charset="-122"/>
              </a:rPr>
              <a:t>p</a:t>
            </a:r>
            <a:r>
              <a:rPr kumimoji="1" lang="en-US" altLang="zh-CN" sz="2800" i="1">
                <a:solidFill>
                  <a:srgbClr val="0000FF"/>
                </a:solidFill>
                <a:latin typeface="Times New Roman" pitchFamily="18" charset="0"/>
                <a:ea typeface="黑体" pitchFamily="49" charset="-122"/>
              </a:rPr>
              <a:t> = </a:t>
            </a:r>
            <a:r>
              <a:rPr kumimoji="1" lang="en-US" altLang="zh-CN" sz="2800" i="1">
                <a:solidFill>
                  <a:srgbClr val="0000FF"/>
                </a:solidFill>
                <a:latin typeface="Times New Roman" pitchFamily="18" charset="0"/>
                <a:ea typeface="黑体" pitchFamily="49" charset="-122"/>
                <a:sym typeface="Symbol" pitchFamily="18" charset="2"/>
              </a:rPr>
              <a:t></a:t>
            </a:r>
            <a:r>
              <a:rPr kumimoji="1" lang="en-US" altLang="zh-CN" sz="2800" i="1">
                <a:solidFill>
                  <a:srgbClr val="0000FF"/>
                </a:solidFill>
                <a:latin typeface="Times New Roman" pitchFamily="18" charset="0"/>
                <a:ea typeface="黑体" pitchFamily="49" charset="-122"/>
              </a:rPr>
              <a:t>H</a:t>
            </a:r>
          </a:p>
        </p:txBody>
      </p:sp>
      <p:sp>
        <p:nvSpPr>
          <p:cNvPr id="72708" name="Rectangle 4"/>
          <p:cNvSpPr>
            <a:spLocks noGrp="1" noChangeArrowheads="1"/>
          </p:cNvSpPr>
          <p:nvPr>
            <p:ph type="title"/>
          </p:nvPr>
        </p:nvSpPr>
        <p:spPr>
          <a:xfrm>
            <a:off x="1547813" y="146050"/>
            <a:ext cx="7077075" cy="617538"/>
          </a:xfrm>
          <a:noFill/>
          <a:ln/>
        </p:spPr>
        <p:txBody>
          <a:bodyPr anchor="b"/>
          <a:lstStyle/>
          <a:p>
            <a:r>
              <a:rPr lang="en-US" altLang="zh-CN" sz="3600" dirty="0" smtClean="0">
                <a:latin typeface="Times New Roman" pitchFamily="18" charset="0"/>
              </a:rPr>
              <a:t>1.1.3.2  </a:t>
            </a:r>
            <a:r>
              <a:rPr lang="zh-CN" altLang="en-US" sz="3600" dirty="0">
                <a:latin typeface="Times New Roman" pitchFamily="18" charset="0"/>
              </a:rPr>
              <a:t>焓与焓变 </a:t>
            </a:r>
          </a:p>
        </p:txBody>
      </p:sp>
      <p:pic>
        <p:nvPicPr>
          <p:cNvPr id="72709" name="Picture 5" descr="返回">
            <a:hlinkClick r:id="rId3" action="ppaction://hlinksldjump"/>
          </p:cNvPr>
          <p:cNvPicPr>
            <a:picLocks noChangeAspect="1" noChangeArrowheads="1"/>
          </p:cNvPicPr>
          <p:nvPr/>
        </p:nvPicPr>
        <p:blipFill>
          <a:blip r:embed="rId4"/>
          <a:srcRect/>
          <a:stretch>
            <a:fillRect/>
          </a:stretch>
        </p:blipFill>
        <p:spPr bwMode="auto">
          <a:xfrm>
            <a:off x="7524750" y="6389688"/>
            <a:ext cx="792163" cy="468312"/>
          </a:xfrm>
          <a:prstGeom prst="rect">
            <a:avLst/>
          </a:prstGeom>
          <a:noFill/>
        </p:spPr>
      </p:pic>
      <p:sp>
        <p:nvSpPr>
          <p:cNvPr id="72710" name="Rectangle 6"/>
          <p:cNvSpPr>
            <a:spLocks noChangeArrowheads="1"/>
          </p:cNvSpPr>
          <p:nvPr/>
        </p:nvSpPr>
        <p:spPr bwMode="auto">
          <a:xfrm>
            <a:off x="1258888" y="1052513"/>
            <a:ext cx="7632700" cy="1152525"/>
          </a:xfrm>
          <a:prstGeom prst="rect">
            <a:avLst/>
          </a:prstGeom>
          <a:noFill/>
          <a:ln w="9525">
            <a:noFill/>
            <a:miter lim="800000"/>
            <a:headEnd/>
            <a:tailEnd/>
          </a:ln>
        </p:spPr>
        <p:txBody>
          <a:bodyPr/>
          <a:lstStyle/>
          <a:p>
            <a:pPr marL="342900" indent="-342900">
              <a:lnSpc>
                <a:spcPct val="125000"/>
              </a:lnSpc>
              <a:spcBef>
                <a:spcPct val="10000"/>
              </a:spcBef>
            </a:pPr>
            <a:r>
              <a:rPr lang="en-US" altLang="zh-CN" sz="2400" i="1">
                <a:latin typeface="Times New Roman" pitchFamily="18" charset="0"/>
              </a:rPr>
              <a:t>q</a:t>
            </a:r>
            <a:r>
              <a:rPr lang="en-US" altLang="zh-CN" sz="2400" i="1" baseline="-25000">
                <a:latin typeface="Times New Roman" pitchFamily="18" charset="0"/>
              </a:rPr>
              <a:t>p   </a:t>
            </a:r>
            <a:r>
              <a:rPr lang="en-US" altLang="zh-CN" sz="2400" i="1">
                <a:latin typeface="Times New Roman" pitchFamily="18" charset="0"/>
              </a:rPr>
              <a:t>=  ∆(U </a:t>
            </a:r>
            <a:r>
              <a:rPr lang="en-US" altLang="zh-CN" sz="2400">
                <a:latin typeface="黑体" pitchFamily="49" charset="-122"/>
              </a:rPr>
              <a:t>+ </a:t>
            </a:r>
            <a:r>
              <a:rPr lang="en-US" altLang="zh-CN" sz="2400" i="1">
                <a:latin typeface="Times New Roman" pitchFamily="18" charset="0"/>
              </a:rPr>
              <a:t>pV)</a:t>
            </a:r>
            <a:r>
              <a:rPr lang="en-US" altLang="zh-CN" sz="2800">
                <a:solidFill>
                  <a:srgbClr val="FF0000"/>
                </a:solidFill>
                <a:latin typeface="Times New Roman" pitchFamily="18" charset="0"/>
              </a:rPr>
              <a:t> </a:t>
            </a:r>
          </a:p>
          <a:p>
            <a:pPr marL="342900" indent="-342900">
              <a:lnSpc>
                <a:spcPct val="120000"/>
              </a:lnSpc>
              <a:spcBef>
                <a:spcPct val="15000"/>
              </a:spcBef>
            </a:pPr>
            <a:r>
              <a:rPr lang="zh-CN" altLang="en-US" sz="2800">
                <a:solidFill>
                  <a:srgbClr val="FF0000"/>
                </a:solidFill>
                <a:latin typeface="Times New Roman" pitchFamily="18" charset="0"/>
              </a:rPr>
              <a:t>令：</a:t>
            </a:r>
            <a:r>
              <a:rPr lang="en-US" altLang="zh-CN" sz="2800" i="1">
                <a:latin typeface="Times New Roman" pitchFamily="18" charset="0"/>
              </a:rPr>
              <a:t>H = U </a:t>
            </a:r>
            <a:r>
              <a:rPr lang="en-US" altLang="zh-CN" sz="2800">
                <a:latin typeface="黑体" pitchFamily="49" charset="-122"/>
              </a:rPr>
              <a:t>+</a:t>
            </a:r>
            <a:r>
              <a:rPr lang="en-US" altLang="zh-CN" sz="2800" i="1">
                <a:latin typeface="Times New Roman" pitchFamily="18" charset="0"/>
              </a:rPr>
              <a:t> pV   ----- </a:t>
            </a:r>
            <a:r>
              <a:rPr lang="zh-CN" altLang="en-US" sz="2800">
                <a:solidFill>
                  <a:srgbClr val="FF0000"/>
                </a:solidFill>
                <a:latin typeface="Times New Roman" pitchFamily="18" charset="0"/>
              </a:rPr>
              <a:t>定义焓</a:t>
            </a:r>
            <a:r>
              <a:rPr lang="en-US" altLang="zh-CN" sz="2800">
                <a:solidFill>
                  <a:srgbClr val="FB390B"/>
                </a:solidFill>
                <a:latin typeface="Times New Roman" pitchFamily="18" charset="0"/>
              </a:rPr>
              <a:t>(</a:t>
            </a:r>
            <a:r>
              <a:rPr lang="en-US" altLang="zh-CN" sz="2800" i="1">
                <a:solidFill>
                  <a:srgbClr val="FF00FF"/>
                </a:solidFill>
                <a:effectLst>
                  <a:outerShdw blurRad="38100" dist="38100" dir="2700000" algn="tl">
                    <a:srgbClr val="C0C0C0"/>
                  </a:outerShdw>
                </a:effectLst>
                <a:latin typeface="Times New Roman" pitchFamily="18" charset="0"/>
              </a:rPr>
              <a:t>enthalpy</a:t>
            </a:r>
            <a:r>
              <a:rPr lang="en-US" altLang="zh-CN" sz="2800">
                <a:solidFill>
                  <a:srgbClr val="FB390B"/>
                </a:solidFill>
                <a:latin typeface="Times New Roman" pitchFamily="18" charset="0"/>
              </a:rPr>
              <a:t>)</a:t>
            </a:r>
            <a:r>
              <a:rPr lang="en-US" altLang="zh-CN" sz="2800">
                <a:latin typeface="Times New Roman" pitchFamily="18" charset="0"/>
              </a:rPr>
              <a:t> </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900113" y="1268413"/>
            <a:ext cx="7456487" cy="3816350"/>
          </a:xfrm>
          <a:prstGeom prst="rect">
            <a:avLst/>
          </a:prstGeom>
          <a:noFill/>
          <a:ln w="9525">
            <a:noFill/>
            <a:miter lim="800000"/>
            <a:headEnd/>
            <a:tailEnd/>
          </a:ln>
        </p:spPr>
        <p:txBody>
          <a:bodyPr>
            <a:spAutoFit/>
          </a:bodyPr>
          <a:lstStyle/>
          <a:p>
            <a:pPr>
              <a:spcBef>
                <a:spcPct val="50000"/>
              </a:spcBef>
              <a:buClr>
                <a:srgbClr val="FF00FF"/>
              </a:buClr>
              <a:buFont typeface="Wingdings" pitchFamily="2" charset="2"/>
              <a:buChar char="v"/>
            </a:pPr>
            <a:r>
              <a:rPr kumimoji="1" lang="en-US" altLang="zh-CN" sz="2800" dirty="0">
                <a:solidFill>
                  <a:srgbClr val="0000CC"/>
                </a:solidFill>
                <a:latin typeface="Times New Roman" pitchFamily="18" charset="0"/>
                <a:ea typeface="黑体" pitchFamily="49" charset="-122"/>
              </a:rPr>
              <a:t> </a:t>
            </a:r>
            <a:r>
              <a:rPr kumimoji="1" lang="zh-CN" altLang="en-US" sz="2800" dirty="0">
                <a:solidFill>
                  <a:srgbClr val="0000CC"/>
                </a:solidFill>
                <a:latin typeface="Times New Roman" pitchFamily="18" charset="0"/>
                <a:ea typeface="黑体" pitchFamily="49" charset="-122"/>
              </a:rPr>
              <a:t>焓</a:t>
            </a:r>
            <a:r>
              <a:rPr kumimoji="1" lang="en-US" altLang="zh-CN" sz="2800" dirty="0">
                <a:solidFill>
                  <a:srgbClr val="0000CC"/>
                </a:solidFill>
                <a:latin typeface="Times New Roman" pitchFamily="18" charset="0"/>
                <a:ea typeface="黑体" pitchFamily="49" charset="-122"/>
              </a:rPr>
              <a:t>(</a:t>
            </a:r>
            <a:r>
              <a:rPr kumimoji="1" lang="en-US" altLang="zh-CN" sz="2800" i="1" dirty="0">
                <a:solidFill>
                  <a:srgbClr val="0000CC"/>
                </a:solidFill>
                <a:latin typeface="Times New Roman" pitchFamily="18" charset="0"/>
                <a:ea typeface="黑体" pitchFamily="49" charset="-122"/>
              </a:rPr>
              <a:t>H)</a:t>
            </a:r>
            <a:r>
              <a:rPr kumimoji="1" lang="en-US" altLang="en-US" sz="2800" i="1" dirty="0">
                <a:solidFill>
                  <a:srgbClr val="0000CC"/>
                </a:solidFill>
                <a:latin typeface="Times New Roman" pitchFamily="18" charset="0"/>
                <a:ea typeface="黑体" pitchFamily="49" charset="-122"/>
              </a:rPr>
              <a:t> </a:t>
            </a:r>
            <a:r>
              <a:rPr kumimoji="1" lang="zh-CN" altLang="en-US" sz="2800" dirty="0">
                <a:solidFill>
                  <a:srgbClr val="0000CC"/>
                </a:solidFill>
                <a:latin typeface="Times New Roman" pitchFamily="18" charset="0"/>
                <a:ea typeface="黑体" pitchFamily="49" charset="-122"/>
              </a:rPr>
              <a:t>无明确物理意义；</a:t>
            </a:r>
          </a:p>
          <a:p>
            <a:pPr>
              <a:spcBef>
                <a:spcPct val="50000"/>
              </a:spcBef>
              <a:buClr>
                <a:srgbClr val="FF00FF"/>
              </a:buClr>
              <a:buFont typeface="Wingdings" pitchFamily="2" charset="2"/>
              <a:buChar char="v"/>
            </a:pPr>
            <a:r>
              <a:rPr kumimoji="1" lang="zh-CN" altLang="en-US" sz="2800" dirty="0">
                <a:solidFill>
                  <a:srgbClr val="0000CC"/>
                </a:solidFill>
                <a:latin typeface="Times New Roman" pitchFamily="18" charset="0"/>
                <a:ea typeface="黑体" pitchFamily="49" charset="-122"/>
              </a:rPr>
              <a:t> 焓</a:t>
            </a:r>
            <a:r>
              <a:rPr kumimoji="1" lang="en-US" altLang="zh-CN" sz="2800" dirty="0">
                <a:solidFill>
                  <a:srgbClr val="0000CC"/>
                </a:solidFill>
                <a:latin typeface="Times New Roman" pitchFamily="18" charset="0"/>
                <a:ea typeface="黑体" pitchFamily="49" charset="-122"/>
              </a:rPr>
              <a:t>(</a:t>
            </a:r>
            <a:r>
              <a:rPr kumimoji="1" lang="en-US" altLang="zh-CN" sz="2800" i="1" dirty="0">
                <a:solidFill>
                  <a:srgbClr val="0000CC"/>
                </a:solidFill>
                <a:latin typeface="Times New Roman" pitchFamily="18" charset="0"/>
                <a:ea typeface="黑体" pitchFamily="49" charset="-122"/>
              </a:rPr>
              <a:t>H) </a:t>
            </a:r>
            <a:r>
              <a:rPr kumimoji="1" lang="zh-CN" altLang="en-US" sz="2800" dirty="0">
                <a:solidFill>
                  <a:srgbClr val="0000CC"/>
                </a:solidFill>
                <a:latin typeface="Times New Roman" pitchFamily="18" charset="0"/>
                <a:ea typeface="黑体" pitchFamily="49" charset="-122"/>
              </a:rPr>
              <a:t>是复合状态函数；</a:t>
            </a:r>
          </a:p>
          <a:p>
            <a:pPr>
              <a:spcBef>
                <a:spcPct val="50000"/>
              </a:spcBef>
              <a:buClr>
                <a:srgbClr val="FF00FF"/>
              </a:buClr>
              <a:buFont typeface="Wingdings" pitchFamily="2" charset="2"/>
              <a:buChar char="v"/>
            </a:pPr>
            <a:r>
              <a:rPr kumimoji="1" lang="zh-CN" altLang="en-US" sz="2800" dirty="0">
                <a:solidFill>
                  <a:srgbClr val="0000CC"/>
                </a:solidFill>
                <a:latin typeface="Times New Roman" pitchFamily="18" charset="0"/>
                <a:ea typeface="黑体" pitchFamily="49" charset="-122"/>
              </a:rPr>
              <a:t> 焓是容量性质；</a:t>
            </a:r>
            <a:endParaRPr kumimoji="1" lang="zh-CN" altLang="en-US" sz="2800" i="1" dirty="0">
              <a:solidFill>
                <a:srgbClr val="0000CC"/>
              </a:solidFill>
              <a:latin typeface="Times New Roman" pitchFamily="18" charset="0"/>
              <a:ea typeface="黑体" pitchFamily="49" charset="-122"/>
            </a:endParaRPr>
          </a:p>
          <a:p>
            <a:pPr>
              <a:spcBef>
                <a:spcPct val="50000"/>
              </a:spcBef>
              <a:buClr>
                <a:srgbClr val="FF00FF"/>
              </a:buClr>
              <a:buFont typeface="Wingdings" pitchFamily="2" charset="2"/>
              <a:buChar char="v"/>
            </a:pPr>
            <a:r>
              <a:rPr kumimoji="1" lang="zh-CN" altLang="en-US" sz="2800" i="1" dirty="0">
                <a:solidFill>
                  <a:srgbClr val="0000CC"/>
                </a:solidFill>
                <a:latin typeface="Times New Roman" pitchFamily="18" charset="0"/>
                <a:ea typeface="黑体" pitchFamily="49" charset="-122"/>
              </a:rPr>
              <a:t> </a:t>
            </a:r>
            <a:r>
              <a:rPr kumimoji="1" lang="zh-CN" altLang="en-US" sz="2800" dirty="0">
                <a:solidFill>
                  <a:srgbClr val="0000CC"/>
                </a:solidFill>
                <a:latin typeface="Times New Roman" pitchFamily="18" charset="0"/>
                <a:ea typeface="黑体" pitchFamily="49" charset="-122"/>
              </a:rPr>
              <a:t>绝对值无法测知；</a:t>
            </a:r>
          </a:p>
          <a:p>
            <a:pPr>
              <a:spcBef>
                <a:spcPct val="50000"/>
              </a:spcBef>
              <a:buClr>
                <a:srgbClr val="FF00FF"/>
              </a:buClr>
              <a:buFont typeface="Wingdings" pitchFamily="2" charset="2"/>
              <a:buChar char="v"/>
            </a:pPr>
            <a:r>
              <a:rPr kumimoji="1" lang="zh-CN" altLang="en-US" sz="2800" dirty="0">
                <a:solidFill>
                  <a:srgbClr val="0000CC"/>
                </a:solidFill>
                <a:latin typeface="Times New Roman" pitchFamily="18" charset="0"/>
                <a:ea typeface="黑体" pitchFamily="49" charset="-122"/>
              </a:rPr>
              <a:t> </a:t>
            </a:r>
            <a:r>
              <a:rPr kumimoji="1" lang="en-US" altLang="zh-CN" sz="2800" i="1" dirty="0" err="1">
                <a:solidFill>
                  <a:srgbClr val="0000CC"/>
                </a:solidFill>
                <a:latin typeface="Times New Roman" pitchFamily="18" charset="0"/>
                <a:ea typeface="黑体" pitchFamily="49" charset="-122"/>
              </a:rPr>
              <a:t>q</a:t>
            </a:r>
            <a:r>
              <a:rPr kumimoji="1" lang="en-US" altLang="zh-CN" sz="2800" i="1" baseline="-25000" dirty="0" err="1">
                <a:solidFill>
                  <a:srgbClr val="0000CC"/>
                </a:solidFill>
                <a:latin typeface="Times New Roman" pitchFamily="18" charset="0"/>
                <a:ea typeface="黑体" pitchFamily="49" charset="-122"/>
              </a:rPr>
              <a:t>p</a:t>
            </a:r>
            <a:r>
              <a:rPr kumimoji="1" lang="en-US" altLang="zh-CN" sz="2800" i="1" dirty="0">
                <a:solidFill>
                  <a:srgbClr val="0000CC"/>
                </a:solidFill>
                <a:latin typeface="Times New Roman" pitchFamily="18" charset="0"/>
                <a:ea typeface="黑体" pitchFamily="49" charset="-122"/>
              </a:rPr>
              <a:t> </a:t>
            </a:r>
            <a:r>
              <a:rPr kumimoji="1" lang="en-US" altLang="zh-CN" sz="2800" dirty="0">
                <a:solidFill>
                  <a:srgbClr val="0000CC"/>
                </a:solidFill>
                <a:latin typeface="Times New Roman" pitchFamily="18" charset="0"/>
                <a:ea typeface="黑体" pitchFamily="49" charset="-122"/>
              </a:rPr>
              <a:t>= </a:t>
            </a:r>
            <a:r>
              <a:rPr kumimoji="1" lang="en-US" altLang="zh-CN" sz="2800" dirty="0">
                <a:solidFill>
                  <a:srgbClr val="0000CC"/>
                </a:solidFill>
                <a:latin typeface="Times New Roman" pitchFamily="18" charset="0"/>
                <a:ea typeface="黑体" pitchFamily="49" charset="-122"/>
                <a:sym typeface="Symbol" pitchFamily="18" charset="2"/>
              </a:rPr>
              <a:t></a:t>
            </a:r>
            <a:r>
              <a:rPr kumimoji="1" lang="en-US" altLang="zh-CN" sz="2800" i="1" dirty="0">
                <a:solidFill>
                  <a:srgbClr val="0000CC"/>
                </a:solidFill>
                <a:latin typeface="Times New Roman" pitchFamily="18" charset="0"/>
                <a:ea typeface="黑体" pitchFamily="49" charset="-122"/>
              </a:rPr>
              <a:t>H</a:t>
            </a:r>
            <a:r>
              <a:rPr kumimoji="1" lang="zh-CN" altLang="en-US" sz="2800" i="1" dirty="0">
                <a:solidFill>
                  <a:srgbClr val="0000CC"/>
                </a:solidFill>
                <a:latin typeface="Times New Roman" pitchFamily="18" charset="0"/>
                <a:ea typeface="黑体" pitchFamily="49" charset="-122"/>
              </a:rPr>
              <a:t>；</a:t>
            </a:r>
            <a:endParaRPr kumimoji="1" lang="zh-CN" altLang="en-US" sz="2800" dirty="0">
              <a:solidFill>
                <a:srgbClr val="0000CC"/>
              </a:solidFill>
              <a:latin typeface="Times New Roman" pitchFamily="18" charset="0"/>
              <a:ea typeface="黑体" pitchFamily="49" charset="-122"/>
            </a:endParaRPr>
          </a:p>
          <a:p>
            <a:pPr>
              <a:spcBef>
                <a:spcPct val="50000"/>
              </a:spcBef>
              <a:buClr>
                <a:srgbClr val="FF00FF"/>
              </a:buClr>
              <a:buFont typeface="Wingdings" pitchFamily="2" charset="2"/>
              <a:buChar char="v"/>
            </a:pPr>
            <a:r>
              <a:rPr kumimoji="1" lang="zh-CN" altLang="en-US" sz="2800" dirty="0">
                <a:solidFill>
                  <a:srgbClr val="0000CC"/>
                </a:solidFill>
                <a:latin typeface="Times New Roman" pitchFamily="18" charset="0"/>
                <a:ea typeface="黑体" pitchFamily="49" charset="-122"/>
              </a:rPr>
              <a:t> </a:t>
            </a:r>
            <a:r>
              <a:rPr kumimoji="1" lang="zh-CN" altLang="en-US" sz="2800" dirty="0">
                <a:solidFill>
                  <a:srgbClr val="0000CC"/>
                </a:solidFill>
                <a:latin typeface="Times New Roman" pitchFamily="18" charset="0"/>
                <a:ea typeface="黑体" pitchFamily="49" charset="-122"/>
                <a:sym typeface="Symbol" pitchFamily="18" charset="2"/>
              </a:rPr>
              <a:t></a:t>
            </a:r>
            <a:r>
              <a:rPr kumimoji="1" lang="en-US" altLang="zh-CN" sz="2800" i="1" dirty="0">
                <a:solidFill>
                  <a:srgbClr val="0000CC"/>
                </a:solidFill>
                <a:latin typeface="Times New Roman" pitchFamily="18" charset="0"/>
                <a:ea typeface="黑体" pitchFamily="49" charset="-122"/>
              </a:rPr>
              <a:t>H</a:t>
            </a:r>
            <a:r>
              <a:rPr kumimoji="1" lang="zh-CN" altLang="en-US" sz="2800" i="1" baseline="-25000" dirty="0">
                <a:solidFill>
                  <a:srgbClr val="0000CC"/>
                </a:solidFill>
                <a:latin typeface="Times New Roman" pitchFamily="18" charset="0"/>
                <a:ea typeface="黑体" pitchFamily="49" charset="-122"/>
              </a:rPr>
              <a:t>正</a:t>
            </a:r>
            <a:r>
              <a:rPr kumimoji="1" lang="zh-CN" altLang="en-US" sz="2800" i="1" dirty="0">
                <a:solidFill>
                  <a:srgbClr val="0000CC"/>
                </a:solidFill>
                <a:latin typeface="Times New Roman" pitchFamily="18" charset="0"/>
                <a:ea typeface="黑体" pitchFamily="49" charset="-122"/>
              </a:rPr>
              <a:t> </a:t>
            </a:r>
            <a:r>
              <a:rPr kumimoji="1" lang="en-US" altLang="zh-CN" sz="2800" dirty="0">
                <a:solidFill>
                  <a:srgbClr val="0000CC"/>
                </a:solidFill>
                <a:latin typeface="Times New Roman" pitchFamily="18" charset="0"/>
                <a:ea typeface="黑体" pitchFamily="49" charset="-122"/>
              </a:rPr>
              <a:t>= </a:t>
            </a:r>
            <a:r>
              <a:rPr kumimoji="1" lang="en-US" altLang="zh-CN" sz="3200" dirty="0">
                <a:solidFill>
                  <a:srgbClr val="0000CC"/>
                </a:solidFill>
                <a:latin typeface="黑体" pitchFamily="49" charset="-122"/>
                <a:ea typeface="黑体" pitchFamily="49" charset="-122"/>
              </a:rPr>
              <a:t>-</a:t>
            </a:r>
            <a:r>
              <a:rPr kumimoji="1" lang="en-US" altLang="zh-CN" sz="3200" dirty="0">
                <a:solidFill>
                  <a:srgbClr val="0000CC"/>
                </a:solidFill>
                <a:latin typeface="Times New Roman" pitchFamily="18" charset="0"/>
                <a:ea typeface="黑体" pitchFamily="49" charset="-122"/>
              </a:rPr>
              <a:t> </a:t>
            </a:r>
            <a:r>
              <a:rPr kumimoji="1" lang="en-US" altLang="zh-CN" sz="2800" dirty="0">
                <a:solidFill>
                  <a:srgbClr val="0000CC"/>
                </a:solidFill>
                <a:latin typeface="Times New Roman" pitchFamily="18" charset="0"/>
                <a:ea typeface="黑体" pitchFamily="49" charset="-122"/>
                <a:sym typeface="Symbol" pitchFamily="18" charset="2"/>
              </a:rPr>
              <a:t></a:t>
            </a:r>
            <a:r>
              <a:rPr kumimoji="1" lang="en-US" altLang="zh-CN" sz="2800" i="1" dirty="0">
                <a:solidFill>
                  <a:srgbClr val="0000CC"/>
                </a:solidFill>
                <a:latin typeface="Times New Roman" pitchFamily="18" charset="0"/>
                <a:ea typeface="黑体" pitchFamily="49" charset="-122"/>
              </a:rPr>
              <a:t>H</a:t>
            </a:r>
            <a:r>
              <a:rPr kumimoji="1" lang="zh-CN" altLang="en-US" sz="2800" i="1" baseline="-25000" dirty="0">
                <a:solidFill>
                  <a:srgbClr val="0000CC"/>
                </a:solidFill>
                <a:latin typeface="Times New Roman" pitchFamily="18" charset="0"/>
                <a:ea typeface="黑体" pitchFamily="49" charset="-122"/>
              </a:rPr>
              <a:t>逆</a:t>
            </a:r>
          </a:p>
        </p:txBody>
      </p:sp>
      <p:pic>
        <p:nvPicPr>
          <p:cNvPr id="74755" name="Picture 3" descr="FG05_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00563" y="2492375"/>
            <a:ext cx="4284662" cy="2428875"/>
          </a:xfrm>
          <a:prstGeom prst="rect">
            <a:avLst/>
          </a:prstGeom>
          <a:solidFill>
            <a:schemeClr val="bg1"/>
          </a:solidFill>
          <a:effectLst>
            <a:outerShdw dist="35921" dir="2700000" algn="ctr" rotWithShape="0">
              <a:srgbClr val="808080"/>
            </a:outerShdw>
          </a:effectLst>
        </p:spPr>
      </p:pic>
      <p:sp>
        <p:nvSpPr>
          <p:cNvPr id="74756" name="AutoShape 4"/>
          <p:cNvSpPr>
            <a:spLocks noChangeArrowheads="1"/>
          </p:cNvSpPr>
          <p:nvPr/>
        </p:nvSpPr>
        <p:spPr bwMode="auto">
          <a:xfrm>
            <a:off x="7924800" y="0"/>
            <a:ext cx="1219200" cy="762000"/>
          </a:xfrm>
          <a:prstGeom prst="wedgeEllipseCallout">
            <a:avLst>
              <a:gd name="adj1" fmla="val -65884"/>
              <a:gd name="adj2" fmla="val 54792"/>
            </a:avLst>
          </a:prstGeom>
          <a:solidFill>
            <a:schemeClr val="accent1"/>
          </a:solidFill>
          <a:ln w="9525">
            <a:solidFill>
              <a:schemeClr val="tx1"/>
            </a:solidFill>
            <a:miter lim="800000"/>
            <a:headEnd/>
            <a:tailEnd/>
          </a:ln>
          <a:effectLst/>
        </p:spPr>
        <p:txBody>
          <a:bodyPr/>
          <a:lstStyle/>
          <a:p>
            <a:pPr algn="ctr"/>
            <a:r>
              <a:rPr kumimoji="1" lang="zh-CN" altLang="en-US" sz="2400">
                <a:solidFill>
                  <a:schemeClr val="folHlink"/>
                </a:solidFill>
                <a:latin typeface="Times New Roman" pitchFamily="18" charset="0"/>
                <a:ea typeface="黑体" pitchFamily="49" charset="-122"/>
                <a:sym typeface="Symbol" pitchFamily="18" charset="2"/>
              </a:rPr>
              <a:t>问题</a:t>
            </a:r>
          </a:p>
        </p:txBody>
      </p:sp>
      <p:sp>
        <p:nvSpPr>
          <p:cNvPr id="74757" name="AutoShape 5"/>
          <p:cNvSpPr>
            <a:spLocks noChangeArrowheads="1"/>
          </p:cNvSpPr>
          <p:nvPr/>
        </p:nvSpPr>
        <p:spPr bwMode="auto">
          <a:xfrm>
            <a:off x="6588125" y="1484313"/>
            <a:ext cx="1219200" cy="762000"/>
          </a:xfrm>
          <a:prstGeom prst="wedgeEllipseCallout">
            <a:avLst>
              <a:gd name="adj1" fmla="val -159116"/>
              <a:gd name="adj2" fmla="val 34167"/>
            </a:avLst>
          </a:prstGeom>
          <a:solidFill>
            <a:srgbClr val="CCFFFF"/>
          </a:solidFill>
          <a:ln w="9525">
            <a:solidFill>
              <a:schemeClr val="tx1"/>
            </a:solidFill>
            <a:miter lim="800000"/>
            <a:headEnd/>
            <a:tailEnd/>
          </a:ln>
          <a:effectLst/>
        </p:spPr>
        <p:txBody>
          <a:bodyPr/>
          <a:lstStyle/>
          <a:p>
            <a:pPr algn="ctr"/>
            <a:r>
              <a:rPr kumimoji="1" lang="zh-CN" altLang="en-US" sz="2400">
                <a:solidFill>
                  <a:schemeClr val="folHlink"/>
                </a:solidFill>
                <a:latin typeface="Times New Roman" pitchFamily="18" charset="0"/>
                <a:ea typeface="黑体" pitchFamily="49" charset="-122"/>
              </a:rPr>
              <a:t>注意</a:t>
            </a:r>
            <a:endParaRPr kumimoji="1" lang="zh-CN" altLang="en-US" sz="2400">
              <a:solidFill>
                <a:schemeClr val="folHlink"/>
              </a:solidFill>
              <a:latin typeface="Times New Roman" pitchFamily="18" charset="0"/>
              <a:ea typeface="黑体" pitchFamily="49" charset="-122"/>
              <a:sym typeface="Symbol" pitchFamily="18" charset="2"/>
            </a:endParaRPr>
          </a:p>
        </p:txBody>
      </p:sp>
      <p:grpSp>
        <p:nvGrpSpPr>
          <p:cNvPr id="2" name="Group 6"/>
          <p:cNvGrpSpPr>
            <a:grpSpLocks/>
          </p:cNvGrpSpPr>
          <p:nvPr/>
        </p:nvGrpSpPr>
        <p:grpSpPr bwMode="auto">
          <a:xfrm>
            <a:off x="755650" y="5084763"/>
            <a:ext cx="8316913" cy="1296987"/>
            <a:chOff x="521" y="3203"/>
            <a:chExt cx="5239" cy="817"/>
          </a:xfrm>
        </p:grpSpPr>
        <p:sp>
          <p:nvSpPr>
            <p:cNvPr id="74759" name="Text Box 7" descr="粉色面巾纸"/>
            <p:cNvSpPr txBox="1">
              <a:spLocks noChangeArrowheads="1"/>
            </p:cNvSpPr>
            <p:nvPr/>
          </p:nvSpPr>
          <p:spPr bwMode="auto">
            <a:xfrm>
              <a:off x="521" y="3203"/>
              <a:ext cx="5239" cy="758"/>
            </a:xfrm>
            <a:prstGeom prst="rect">
              <a:avLst/>
            </a:prstGeom>
            <a:blipFill dpi="0" rotWithShape="1">
              <a:blip r:embed="rId4"/>
              <a:srcRect/>
              <a:tile tx="0" ty="0" sx="100000" sy="100000" flip="none" algn="tl"/>
            </a:blipFill>
            <a:ln w="9525">
              <a:noFill/>
              <a:miter lim="800000"/>
              <a:headEnd/>
              <a:tailEnd/>
            </a:ln>
            <a:effectLst/>
          </p:spPr>
          <p:txBody>
            <a:bodyPr lIns="92075" tIns="46038" rIns="92075" bIns="46038">
              <a:spAutoFit/>
            </a:bodyPr>
            <a:lstStyle/>
            <a:p>
              <a:pPr eaLnBrk="0" hangingPunct="0">
                <a:lnSpc>
                  <a:spcPct val="130000"/>
                </a:lnSpc>
              </a:pPr>
              <a:r>
                <a:rPr kumimoji="1" lang="en-US" altLang="zh-CN" sz="2800">
                  <a:effectLst>
                    <a:outerShdw blurRad="38100" dist="38100" dir="2700000" algn="tl">
                      <a:srgbClr val="FFFFFF"/>
                    </a:outerShdw>
                  </a:effectLst>
                  <a:latin typeface="Times New Roman" pitchFamily="18" charset="0"/>
                  <a:ea typeface="幼圆" pitchFamily="49" charset="-122"/>
                </a:rPr>
                <a:t>2</a:t>
              </a:r>
              <a:r>
                <a:rPr kumimoji="1" lang="en-US" altLang="en-US" sz="2800">
                  <a:effectLst>
                    <a:outerShdw blurRad="38100" dist="38100" dir="2700000" algn="tl">
                      <a:srgbClr val="FFFFFF"/>
                    </a:outerShdw>
                  </a:effectLst>
                  <a:latin typeface="Times New Roman" pitchFamily="18" charset="0"/>
                  <a:ea typeface="幼圆" pitchFamily="49" charset="-122"/>
                </a:rPr>
                <a:t>H</a:t>
              </a:r>
              <a:r>
                <a:rPr kumimoji="1" lang="en-US" altLang="en-US" sz="2800" baseline="-25000">
                  <a:effectLst>
                    <a:outerShdw blurRad="38100" dist="38100" dir="2700000" algn="tl">
                      <a:srgbClr val="FFFFFF"/>
                    </a:outerShdw>
                  </a:effectLst>
                  <a:latin typeface="Times New Roman" pitchFamily="18" charset="0"/>
                  <a:ea typeface="幼圆" pitchFamily="49" charset="-122"/>
                </a:rPr>
                <a:t>2</a:t>
              </a:r>
              <a:r>
                <a:rPr kumimoji="1" lang="en-US" altLang="en-US" sz="2800">
                  <a:effectLst>
                    <a:outerShdw blurRad="38100" dist="38100" dir="2700000" algn="tl">
                      <a:srgbClr val="FFFFFF"/>
                    </a:outerShdw>
                  </a:effectLst>
                  <a:latin typeface="Times New Roman" pitchFamily="18" charset="0"/>
                  <a:ea typeface="幼圆" pitchFamily="49" charset="-122"/>
                </a:rPr>
                <a:t>(g</a:t>
              </a:r>
              <a:r>
                <a:rPr kumimoji="1" lang="en-US" altLang="zh-CN" sz="2800">
                  <a:effectLst>
                    <a:outerShdw blurRad="38100" dist="38100" dir="2700000" algn="tl">
                      <a:srgbClr val="FFFFFF"/>
                    </a:outerShdw>
                  </a:effectLst>
                  <a:latin typeface="Times New Roman" pitchFamily="18" charset="0"/>
                  <a:ea typeface="幼圆" pitchFamily="49" charset="-122"/>
                </a:rPr>
                <a:t>) + </a:t>
              </a:r>
              <a:r>
                <a:rPr kumimoji="1" lang="en-US" altLang="en-US" sz="2800">
                  <a:effectLst>
                    <a:outerShdw blurRad="38100" dist="38100" dir="2700000" algn="tl">
                      <a:srgbClr val="FFFFFF"/>
                    </a:outerShdw>
                  </a:effectLst>
                  <a:latin typeface="Times New Roman" pitchFamily="18" charset="0"/>
                  <a:ea typeface="幼圆" pitchFamily="49" charset="-122"/>
                </a:rPr>
                <a:t>O</a:t>
              </a:r>
              <a:r>
                <a:rPr kumimoji="1" lang="en-US" altLang="en-US" sz="2800" baseline="-25000">
                  <a:effectLst>
                    <a:outerShdw blurRad="38100" dist="38100" dir="2700000" algn="tl">
                      <a:srgbClr val="FFFFFF"/>
                    </a:outerShdw>
                  </a:effectLst>
                  <a:latin typeface="Times New Roman" pitchFamily="18" charset="0"/>
                  <a:ea typeface="幼圆" pitchFamily="49" charset="-122"/>
                </a:rPr>
                <a:t>2</a:t>
              </a:r>
              <a:r>
                <a:rPr kumimoji="1" lang="en-US" altLang="en-US" sz="2800">
                  <a:effectLst>
                    <a:outerShdw blurRad="38100" dist="38100" dir="2700000" algn="tl">
                      <a:srgbClr val="FFFFFF"/>
                    </a:outerShdw>
                  </a:effectLst>
                  <a:latin typeface="Times New Roman" pitchFamily="18" charset="0"/>
                  <a:ea typeface="幼圆" pitchFamily="49" charset="-122"/>
                </a:rPr>
                <a:t>(g)</a:t>
              </a:r>
              <a:r>
                <a:rPr kumimoji="1" lang="en-US" altLang="zh-CN" sz="2800">
                  <a:effectLst>
                    <a:outerShdw blurRad="38100" dist="38100" dir="2700000" algn="tl">
                      <a:srgbClr val="FFFFFF"/>
                    </a:outerShdw>
                  </a:effectLst>
                  <a:latin typeface="Times New Roman" pitchFamily="18" charset="0"/>
                  <a:ea typeface="幼圆" pitchFamily="49" charset="-122"/>
                </a:rPr>
                <a:t> </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a:t>
              </a:r>
              <a:r>
                <a:rPr kumimoji="1" lang="en-US" altLang="zh-CN" sz="2800">
                  <a:effectLst>
                    <a:outerShdw blurRad="38100" dist="38100" dir="2700000" algn="tl">
                      <a:srgbClr val="FFFFFF"/>
                    </a:outerShdw>
                  </a:effectLst>
                  <a:latin typeface="Times New Roman" pitchFamily="18" charset="0"/>
                  <a:ea typeface="幼圆" pitchFamily="49" charset="-122"/>
                  <a:sym typeface="Symbol" pitchFamily="18" charset="2"/>
                </a:rPr>
                <a:t> </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2H</a:t>
              </a:r>
              <a:r>
                <a:rPr kumimoji="1" lang="en-US" altLang="en-US" sz="2800" baseline="-25000">
                  <a:effectLst>
                    <a:outerShdw blurRad="38100" dist="38100" dir="2700000" algn="tl">
                      <a:srgbClr val="FFFFFF"/>
                    </a:outerShdw>
                  </a:effectLst>
                  <a:latin typeface="Times New Roman" pitchFamily="18" charset="0"/>
                  <a:ea typeface="幼圆" pitchFamily="49" charset="-122"/>
                  <a:sym typeface="Symbol" pitchFamily="18" charset="2"/>
                </a:rPr>
                <a:t>2</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O(l)</a:t>
              </a:r>
              <a:r>
                <a:rPr kumimoji="1" lang="en-US" altLang="zh-CN" sz="2800">
                  <a:effectLst>
                    <a:outerShdw blurRad="38100" dist="38100" dir="2700000" algn="tl">
                      <a:srgbClr val="FFFFFF"/>
                    </a:outerShdw>
                  </a:effectLst>
                  <a:latin typeface="Times New Roman" pitchFamily="18" charset="0"/>
                  <a:ea typeface="幼圆" pitchFamily="49" charset="-122"/>
                  <a:sym typeface="Symbol" pitchFamily="18" charset="2"/>
                </a:rPr>
                <a:t> </a:t>
              </a:r>
              <a:r>
                <a:rPr kumimoji="1" lang="zh-CN" altLang="en-US" sz="2800">
                  <a:effectLst>
                    <a:outerShdw blurRad="38100" dist="38100" dir="2700000" algn="tl">
                      <a:srgbClr val="FFFFFF"/>
                    </a:outerShdw>
                  </a:effectLst>
                  <a:latin typeface="Times New Roman" pitchFamily="18" charset="0"/>
                  <a:ea typeface="幼圆" pitchFamily="49" charset="-122"/>
                  <a:sym typeface="Symbol" pitchFamily="18" charset="2"/>
                </a:rPr>
                <a:t>；</a:t>
              </a:r>
              <a:r>
                <a:rPr kumimoji="1" lang="zh-CN" altLang="en-US" sz="2800">
                  <a:latin typeface="Times New Roman" pitchFamily="18" charset="0"/>
                  <a:ea typeface="幼圆" pitchFamily="49" charset="-122"/>
                  <a:sym typeface="Symbol" pitchFamily="18" charset="2"/>
                </a:rPr>
                <a:t></a:t>
              </a:r>
              <a:r>
                <a:rPr kumimoji="1" lang="en-US" altLang="en-US" sz="2800" i="1">
                  <a:latin typeface="Times New Roman" pitchFamily="18" charset="0"/>
                  <a:ea typeface="幼圆" pitchFamily="49" charset="-122"/>
                  <a:sym typeface="Symbol" pitchFamily="18" charset="2"/>
                </a:rPr>
                <a:t>H</a:t>
              </a:r>
              <a:r>
                <a:rPr kumimoji="1" lang="zh-CN" altLang="en-US" sz="2800">
                  <a:latin typeface="Times New Roman" pitchFamily="18" charset="0"/>
                  <a:ea typeface="幼圆" pitchFamily="49" charset="-122"/>
                  <a:sym typeface="Symbol" pitchFamily="18" charset="2"/>
                </a:rPr>
                <a:t>＝</a:t>
              </a:r>
              <a:r>
                <a:rPr kumimoji="1" lang="en-US" altLang="zh-CN" sz="2800" i="1">
                  <a:latin typeface="Times New Roman" pitchFamily="18" charset="0"/>
                  <a:ea typeface="幼圆" pitchFamily="49" charset="-122"/>
                  <a:sym typeface="Symbol" pitchFamily="18" charset="2"/>
                </a:rPr>
                <a:t>q</a:t>
              </a:r>
              <a:r>
                <a:rPr kumimoji="1" lang="en-US" altLang="en-US" sz="2800" baseline="-25000">
                  <a:effectLst>
                    <a:outerShdw blurRad="38100" dist="38100" dir="2700000" algn="tl">
                      <a:srgbClr val="FFFFFF"/>
                    </a:outerShdw>
                  </a:effectLst>
                  <a:latin typeface="Times New Roman" pitchFamily="18" charset="0"/>
                  <a:ea typeface="幼圆" pitchFamily="49" charset="-122"/>
                  <a:sym typeface="Symbol" pitchFamily="18" charset="2"/>
                </a:rPr>
                <a:t>p</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a:t>
              </a:r>
              <a:r>
                <a:rPr kumimoji="1" lang="en-US" altLang="en-US" sz="2800">
                  <a:effectLst>
                    <a:outerShdw blurRad="38100" dist="38100" dir="2700000" algn="tl">
                      <a:srgbClr val="FFFFFF"/>
                    </a:outerShdw>
                  </a:effectLst>
                  <a:latin typeface="黑体" pitchFamily="49" charset="-122"/>
                  <a:ea typeface="黑体" pitchFamily="49" charset="-122"/>
                  <a:sym typeface="Symbol" pitchFamily="18" charset="2"/>
                </a:rPr>
                <a:t>-</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571.66kJ</a:t>
              </a:r>
              <a:r>
                <a:rPr kumimoji="1" lang="en-US" altLang="en-US" sz="2800">
                  <a:effectLst>
                    <a:outerShdw blurRad="38100" dist="38100" dir="2700000" algn="tl">
                      <a:srgbClr val="FFFFFF"/>
                    </a:outerShdw>
                  </a:effectLst>
                  <a:latin typeface="Times New Roman" pitchFamily="18" charset="0"/>
                  <a:ea typeface="幼圆" pitchFamily="49" charset="-122"/>
                  <a:cs typeface="Times New Roman" pitchFamily="18" charset="0"/>
                  <a:sym typeface="Symbol" pitchFamily="18" charset="2"/>
                </a:rPr>
                <a:t>·</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mol</a:t>
              </a:r>
              <a:r>
                <a:rPr kumimoji="1" lang="en-US" altLang="zh-CN" sz="2800" baseline="30000">
                  <a:effectLst>
                    <a:outerShdw blurRad="38100" dist="38100" dir="2700000" algn="tl">
                      <a:srgbClr val="FFFFFF"/>
                    </a:outerShdw>
                  </a:effectLst>
                  <a:latin typeface="Times New Roman" pitchFamily="18" charset="0"/>
                  <a:ea typeface="幼圆" pitchFamily="49" charset="-122"/>
                  <a:sym typeface="Symbol" pitchFamily="18" charset="2"/>
                </a:rPr>
                <a:t>-1</a:t>
              </a:r>
            </a:p>
            <a:p>
              <a:pPr eaLnBrk="0" hangingPunct="0">
                <a:lnSpc>
                  <a:spcPct val="130000"/>
                </a:lnSpc>
              </a:pPr>
              <a:r>
                <a:rPr kumimoji="1" lang="en-US" altLang="en-US" sz="2800">
                  <a:effectLst>
                    <a:outerShdw blurRad="38100" dist="38100" dir="2700000" algn="tl">
                      <a:srgbClr val="FFFFFF"/>
                    </a:outerShdw>
                  </a:effectLst>
                  <a:latin typeface="Times New Roman" pitchFamily="18" charset="0"/>
                  <a:ea typeface="幼圆" pitchFamily="49" charset="-122"/>
                </a:rPr>
                <a:t>H</a:t>
              </a:r>
              <a:r>
                <a:rPr kumimoji="1" lang="en-US" altLang="en-US" sz="2800" baseline="-25000">
                  <a:effectLst>
                    <a:outerShdw blurRad="38100" dist="38100" dir="2700000" algn="tl">
                      <a:srgbClr val="FFFFFF"/>
                    </a:outerShdw>
                  </a:effectLst>
                  <a:latin typeface="Times New Roman" pitchFamily="18" charset="0"/>
                  <a:ea typeface="幼圆" pitchFamily="49" charset="-122"/>
                </a:rPr>
                <a:t>2</a:t>
              </a:r>
              <a:r>
                <a:rPr kumimoji="1" lang="en-US" altLang="en-US" sz="2800">
                  <a:effectLst>
                    <a:outerShdw blurRad="38100" dist="38100" dir="2700000" algn="tl">
                      <a:srgbClr val="FFFFFF"/>
                    </a:outerShdw>
                  </a:effectLst>
                  <a:latin typeface="Times New Roman" pitchFamily="18" charset="0"/>
                  <a:ea typeface="幼圆" pitchFamily="49" charset="-122"/>
                </a:rPr>
                <a:t>(g)</a:t>
              </a:r>
              <a:r>
                <a:rPr kumimoji="1" lang="en-US" altLang="zh-CN" sz="2800">
                  <a:effectLst>
                    <a:outerShdw blurRad="38100" dist="38100" dir="2700000" algn="tl">
                      <a:srgbClr val="FFFFFF"/>
                    </a:outerShdw>
                  </a:effectLst>
                  <a:latin typeface="Times New Roman" pitchFamily="18" charset="0"/>
                  <a:ea typeface="幼圆" pitchFamily="49" charset="-122"/>
                </a:rPr>
                <a:t> </a:t>
              </a:r>
              <a:r>
                <a:rPr kumimoji="1" lang="en-US" altLang="en-US" sz="2800">
                  <a:effectLst>
                    <a:outerShdw blurRad="38100" dist="38100" dir="2700000" algn="tl">
                      <a:srgbClr val="FFFFFF"/>
                    </a:outerShdw>
                  </a:effectLst>
                  <a:latin typeface="Times New Roman" pitchFamily="18" charset="0"/>
                  <a:ea typeface="幼圆" pitchFamily="49" charset="-122"/>
                </a:rPr>
                <a:t>+</a:t>
              </a:r>
              <a:r>
                <a:rPr kumimoji="1" lang="en-US" altLang="zh-CN" sz="2800">
                  <a:effectLst>
                    <a:outerShdw blurRad="38100" dist="38100" dir="2700000" algn="tl">
                      <a:srgbClr val="FFFFFF"/>
                    </a:outerShdw>
                  </a:effectLst>
                  <a:latin typeface="Times New Roman" pitchFamily="18" charset="0"/>
                  <a:ea typeface="幼圆" pitchFamily="49" charset="-122"/>
                </a:rPr>
                <a:t>    </a:t>
              </a:r>
              <a:r>
                <a:rPr kumimoji="1" lang="en-US" altLang="en-US" sz="2800">
                  <a:effectLst>
                    <a:outerShdw blurRad="38100" dist="38100" dir="2700000" algn="tl">
                      <a:srgbClr val="FFFFFF"/>
                    </a:outerShdw>
                  </a:effectLst>
                  <a:latin typeface="Times New Roman" pitchFamily="18" charset="0"/>
                  <a:ea typeface="幼圆" pitchFamily="49" charset="-122"/>
                </a:rPr>
                <a:t>O</a:t>
              </a:r>
              <a:r>
                <a:rPr kumimoji="1" lang="en-US" altLang="en-US" sz="2800" baseline="-25000">
                  <a:effectLst>
                    <a:outerShdw blurRad="38100" dist="38100" dir="2700000" algn="tl">
                      <a:srgbClr val="FFFFFF"/>
                    </a:outerShdw>
                  </a:effectLst>
                  <a:latin typeface="Times New Roman" pitchFamily="18" charset="0"/>
                  <a:ea typeface="幼圆" pitchFamily="49" charset="-122"/>
                </a:rPr>
                <a:t>2</a:t>
              </a:r>
              <a:r>
                <a:rPr kumimoji="1" lang="en-US" altLang="en-US" sz="2800">
                  <a:effectLst>
                    <a:outerShdw blurRad="38100" dist="38100" dir="2700000" algn="tl">
                      <a:srgbClr val="FFFFFF"/>
                    </a:outerShdw>
                  </a:effectLst>
                  <a:latin typeface="Times New Roman" pitchFamily="18" charset="0"/>
                  <a:ea typeface="幼圆" pitchFamily="49" charset="-122"/>
                </a:rPr>
                <a:t>(g)</a:t>
              </a:r>
              <a:r>
                <a:rPr kumimoji="1" lang="en-US" altLang="zh-CN" sz="2800">
                  <a:effectLst>
                    <a:outerShdw blurRad="38100" dist="38100" dir="2700000" algn="tl">
                      <a:srgbClr val="FFFFFF"/>
                    </a:outerShdw>
                  </a:effectLst>
                  <a:latin typeface="Times New Roman" pitchFamily="18" charset="0"/>
                  <a:ea typeface="幼圆" pitchFamily="49" charset="-122"/>
                </a:rPr>
                <a:t> </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a:t>
              </a:r>
              <a:r>
                <a:rPr kumimoji="1" lang="en-US" altLang="zh-CN" sz="2800">
                  <a:effectLst>
                    <a:outerShdw blurRad="38100" dist="38100" dir="2700000" algn="tl">
                      <a:srgbClr val="FFFFFF"/>
                    </a:outerShdw>
                  </a:effectLst>
                  <a:latin typeface="Times New Roman" pitchFamily="18" charset="0"/>
                  <a:ea typeface="幼圆" pitchFamily="49" charset="-122"/>
                  <a:sym typeface="Symbol" pitchFamily="18" charset="2"/>
                </a:rPr>
                <a:t> </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H</a:t>
              </a:r>
              <a:r>
                <a:rPr kumimoji="1" lang="en-US" altLang="en-US" sz="2800" baseline="-25000">
                  <a:effectLst>
                    <a:outerShdw blurRad="38100" dist="38100" dir="2700000" algn="tl">
                      <a:srgbClr val="FFFFFF"/>
                    </a:outerShdw>
                  </a:effectLst>
                  <a:latin typeface="Times New Roman" pitchFamily="18" charset="0"/>
                  <a:ea typeface="幼圆" pitchFamily="49" charset="-122"/>
                  <a:sym typeface="Symbol" pitchFamily="18" charset="2"/>
                </a:rPr>
                <a:t>2</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O(l) </a:t>
              </a:r>
              <a:r>
                <a:rPr kumimoji="1" lang="zh-CN" altLang="en-US" sz="2800">
                  <a:effectLst>
                    <a:outerShdw blurRad="38100" dist="38100" dir="2700000" algn="tl">
                      <a:srgbClr val="FFFFFF"/>
                    </a:outerShdw>
                  </a:effectLst>
                  <a:latin typeface="Times New Roman" pitchFamily="18" charset="0"/>
                  <a:ea typeface="幼圆" pitchFamily="49" charset="-122"/>
                  <a:sym typeface="Symbol" pitchFamily="18" charset="2"/>
                </a:rPr>
                <a:t>；</a:t>
              </a:r>
              <a:r>
                <a:rPr kumimoji="1" lang="zh-CN" altLang="en-US" sz="2800">
                  <a:latin typeface="Times New Roman" pitchFamily="18" charset="0"/>
                  <a:ea typeface="幼圆" pitchFamily="49" charset="-122"/>
                  <a:sym typeface="Symbol" pitchFamily="18" charset="2"/>
                </a:rPr>
                <a:t></a:t>
              </a:r>
              <a:r>
                <a:rPr kumimoji="1" lang="en-US" altLang="en-US" sz="2800" i="1">
                  <a:latin typeface="Times New Roman" pitchFamily="18" charset="0"/>
                  <a:ea typeface="幼圆" pitchFamily="49" charset="-122"/>
                  <a:sym typeface="Symbol" pitchFamily="18" charset="2"/>
                </a:rPr>
                <a:t>H</a:t>
              </a:r>
              <a:r>
                <a:rPr kumimoji="1" lang="zh-CN" altLang="en-US" sz="2800">
                  <a:latin typeface="Times New Roman" pitchFamily="18" charset="0"/>
                  <a:ea typeface="幼圆" pitchFamily="49" charset="-122"/>
                  <a:sym typeface="Symbol" pitchFamily="18" charset="2"/>
                </a:rPr>
                <a:t>＝ </a:t>
              </a:r>
              <a:r>
                <a:rPr kumimoji="1" lang="en-US" altLang="zh-CN" sz="2800" i="1">
                  <a:effectLst>
                    <a:outerShdw blurRad="38100" dist="38100" dir="2700000" algn="tl">
                      <a:srgbClr val="FFFFFF"/>
                    </a:outerShdw>
                  </a:effectLst>
                  <a:latin typeface="Times New Roman" pitchFamily="18" charset="0"/>
                  <a:ea typeface="幼圆" pitchFamily="49" charset="-122"/>
                  <a:sym typeface="Symbol" pitchFamily="18" charset="2"/>
                </a:rPr>
                <a:t>q</a:t>
              </a:r>
              <a:r>
                <a:rPr kumimoji="1" lang="en-US" altLang="en-US" sz="2800" baseline="-25000">
                  <a:effectLst>
                    <a:outerShdw blurRad="38100" dist="38100" dir="2700000" algn="tl">
                      <a:srgbClr val="FFFFFF"/>
                    </a:outerShdw>
                  </a:effectLst>
                  <a:latin typeface="Times New Roman" pitchFamily="18" charset="0"/>
                  <a:ea typeface="幼圆" pitchFamily="49" charset="-122"/>
                  <a:sym typeface="Symbol" pitchFamily="18" charset="2"/>
                </a:rPr>
                <a:t>p</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a:t>
              </a:r>
              <a:r>
                <a:rPr kumimoji="1" lang="en-US" altLang="en-US" sz="2800">
                  <a:effectLst>
                    <a:outerShdw blurRad="38100" dist="38100" dir="2700000" algn="tl">
                      <a:srgbClr val="FFFFFF"/>
                    </a:outerShdw>
                  </a:effectLst>
                  <a:latin typeface="黑体" pitchFamily="49" charset="-122"/>
                  <a:ea typeface="黑体" pitchFamily="49" charset="-122"/>
                  <a:sym typeface="Symbol" pitchFamily="18" charset="2"/>
                </a:rPr>
                <a:t>-</a:t>
              </a:r>
              <a:r>
                <a:rPr kumimoji="1" lang="en-US" altLang="en-US" sz="2800">
                  <a:effectLst>
                    <a:outerShdw blurRad="38100" dist="38100" dir="2700000" algn="tl">
                      <a:srgbClr val="FFFFFF"/>
                    </a:outerShdw>
                  </a:effectLst>
                  <a:latin typeface="Times New Roman" pitchFamily="18" charset="0"/>
                  <a:ea typeface="幼圆" pitchFamily="49" charset="-122"/>
                  <a:sym typeface="Symbol" pitchFamily="18" charset="2"/>
                </a:rPr>
                <a:t>285.83kJ·mol</a:t>
              </a:r>
              <a:r>
                <a:rPr kumimoji="1" lang="en-US" altLang="zh-CN" sz="2800" baseline="30000">
                  <a:effectLst>
                    <a:outerShdw blurRad="38100" dist="38100" dir="2700000" algn="tl">
                      <a:srgbClr val="FFFFFF"/>
                    </a:outerShdw>
                  </a:effectLst>
                  <a:latin typeface="Times New Roman" pitchFamily="18" charset="0"/>
                  <a:ea typeface="幼圆" pitchFamily="49" charset="-122"/>
                  <a:sym typeface="Symbol" pitchFamily="18" charset="2"/>
                </a:rPr>
                <a:t>-1</a:t>
              </a:r>
            </a:p>
          </p:txBody>
        </p:sp>
        <p:sp>
          <p:nvSpPr>
            <p:cNvPr id="74760" name="Text Box 8"/>
            <p:cNvSpPr txBox="1">
              <a:spLocks noChangeArrowheads="1"/>
            </p:cNvSpPr>
            <p:nvPr/>
          </p:nvSpPr>
          <p:spPr bwMode="auto">
            <a:xfrm>
              <a:off x="1256" y="3594"/>
              <a:ext cx="223" cy="426"/>
            </a:xfrm>
            <a:prstGeom prst="rect">
              <a:avLst/>
            </a:prstGeom>
            <a:noFill/>
            <a:ln w="9525">
              <a:noFill/>
              <a:miter lim="800000"/>
              <a:headEnd/>
              <a:tailEnd/>
            </a:ln>
            <a:effectLst/>
          </p:spPr>
          <p:txBody>
            <a:bodyPr lIns="92075" tIns="46038" rIns="92075" bIns="46038">
              <a:spAutoFit/>
            </a:bodyPr>
            <a:lstStyle/>
            <a:p>
              <a:pPr algn="ctr" eaLnBrk="0" hangingPunct="0">
                <a:lnSpc>
                  <a:spcPct val="80000"/>
                </a:lnSpc>
                <a:spcBef>
                  <a:spcPct val="50000"/>
                </a:spcBef>
              </a:pPr>
              <a:r>
                <a:rPr kumimoji="1" lang="en-US" altLang="zh-CN" sz="2400">
                  <a:latin typeface="Times New Roman" pitchFamily="18" charset="0"/>
                  <a:ea typeface="幼圆" pitchFamily="49" charset="-122"/>
                </a:rPr>
                <a:t>12</a:t>
              </a:r>
            </a:p>
          </p:txBody>
        </p:sp>
        <p:sp>
          <p:nvSpPr>
            <p:cNvPr id="74761" name="Line 9"/>
            <p:cNvSpPr>
              <a:spLocks noChangeShapeType="1"/>
            </p:cNvSpPr>
            <p:nvPr/>
          </p:nvSpPr>
          <p:spPr bwMode="auto">
            <a:xfrm>
              <a:off x="1300" y="3796"/>
              <a:ext cx="135" cy="0"/>
            </a:xfrm>
            <a:prstGeom prst="line">
              <a:avLst/>
            </a:prstGeom>
            <a:noFill/>
            <a:ln w="9525">
              <a:solidFill>
                <a:schemeClr val="bg2"/>
              </a:solidFill>
              <a:round/>
              <a:headEnd/>
              <a:tailEnd/>
            </a:ln>
            <a:effectLst/>
          </p:spPr>
          <p:txBody>
            <a:bodyPr wrap="none" lIns="92075" tIns="46038" rIns="92075" bIns="46038" anchor="ctr">
              <a:spAutoFit/>
            </a:bodyPr>
            <a:lstStyle/>
            <a:p>
              <a:endParaRPr lang="zh-CN" altLang="en-US"/>
            </a:p>
          </p:txBody>
        </p:sp>
      </p:grpSp>
      <p:pic>
        <p:nvPicPr>
          <p:cNvPr id="74762" name="Picture 10" descr="返回">
            <a:hlinkClick r:id="rId5" action="ppaction://hlinksldjump"/>
          </p:cNvPr>
          <p:cNvPicPr>
            <a:picLocks noChangeAspect="1" noChangeArrowheads="1"/>
          </p:cNvPicPr>
          <p:nvPr/>
        </p:nvPicPr>
        <p:blipFill>
          <a:blip r:embed="rId6"/>
          <a:srcRect/>
          <a:stretch>
            <a:fillRect/>
          </a:stretch>
        </p:blipFill>
        <p:spPr bwMode="auto">
          <a:xfrm>
            <a:off x="7524750" y="6389688"/>
            <a:ext cx="792163" cy="468312"/>
          </a:xfrm>
          <a:prstGeom prst="rect">
            <a:avLst/>
          </a:prstGeom>
          <a:noFill/>
        </p:spPr>
      </p:pic>
      <p:sp>
        <p:nvSpPr>
          <p:cNvPr id="74763" name="Rectangle 11"/>
          <p:cNvSpPr>
            <a:spLocks noGrp="1" noChangeArrowheads="1"/>
          </p:cNvSpPr>
          <p:nvPr>
            <p:ph type="title" idx="4294967295"/>
          </p:nvPr>
        </p:nvSpPr>
        <p:spPr>
          <a:xfrm>
            <a:off x="1258888" y="188913"/>
            <a:ext cx="8113712" cy="731837"/>
          </a:xfrm>
        </p:spPr>
        <p:txBody>
          <a:bodyPr/>
          <a:lstStyle/>
          <a:p>
            <a:pPr algn="l"/>
            <a:r>
              <a:rPr lang="en-US" altLang="zh-CN" sz="3200" i="1">
                <a:solidFill>
                  <a:srgbClr val="FF0000"/>
                </a:solidFill>
                <a:sym typeface="Symbol" pitchFamily="18" charset="2"/>
              </a:rPr>
              <a:t>H</a:t>
            </a:r>
            <a:r>
              <a:rPr lang="zh-CN" altLang="en-US" sz="3200" i="1">
                <a:solidFill>
                  <a:srgbClr val="FF0000"/>
                </a:solidFill>
                <a:sym typeface="Symbol" pitchFamily="18" charset="2"/>
              </a:rPr>
              <a:t>是状态函数还是非状态函数？ </a:t>
            </a:r>
            <a:r>
              <a:rPr lang="en-US" altLang="zh-CN" sz="3200" i="1">
                <a:solidFill>
                  <a:srgbClr val="FF0000"/>
                </a:solidFill>
                <a:sym typeface="Symbol" pitchFamily="18" charset="2"/>
              </a:rPr>
              <a:t>H</a:t>
            </a:r>
            <a:r>
              <a:rPr lang="zh-CN" altLang="en-US" sz="3200" i="1">
                <a:solidFill>
                  <a:srgbClr val="FF0000"/>
                </a:solidFill>
                <a:sym typeface="Symbol" pitchFamily="18" charset="2"/>
              </a:rPr>
              <a:t>呢？</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dirty="0" smtClean="0"/>
              <a:t>1.1.3.3 </a:t>
            </a:r>
            <a:r>
              <a:rPr lang="zh-CN" altLang="en-US" dirty="0"/>
              <a:t>反应热的测量</a:t>
            </a:r>
          </a:p>
        </p:txBody>
      </p:sp>
      <p:sp>
        <p:nvSpPr>
          <p:cNvPr id="56323" name="Text Box 3"/>
          <p:cNvSpPr txBox="1">
            <a:spLocks noChangeArrowheads="1"/>
          </p:cNvSpPr>
          <p:nvPr/>
        </p:nvSpPr>
        <p:spPr bwMode="auto">
          <a:xfrm>
            <a:off x="684213" y="1052513"/>
            <a:ext cx="8077200" cy="946150"/>
          </a:xfrm>
          <a:prstGeom prst="rect">
            <a:avLst/>
          </a:prstGeom>
          <a:noFill/>
          <a:ln w="9525">
            <a:noFill/>
            <a:miter lim="800000"/>
            <a:headEnd/>
            <a:tailEnd/>
          </a:ln>
          <a:effectLst/>
        </p:spPr>
        <p:txBody>
          <a:bodyPr>
            <a:spAutoFit/>
          </a:bodyPr>
          <a:lstStyle/>
          <a:p>
            <a:pPr eaLnBrk="0" hangingPunct="0">
              <a:spcBef>
                <a:spcPct val="10000"/>
              </a:spcBef>
            </a:pPr>
            <a:r>
              <a:rPr lang="zh-CN" altLang="en-US" sz="2800" b="1">
                <a:solidFill>
                  <a:srgbClr val="FF0066"/>
                </a:solidFill>
                <a:latin typeface="Times New Roman" pitchFamily="18" charset="0"/>
                <a:ea typeface="楷体_GB2312" pitchFamily="49" charset="-122"/>
              </a:rPr>
              <a:t>反应热</a:t>
            </a:r>
            <a:r>
              <a:rPr lang="zh-CN" altLang="en-US" sz="2800" b="1">
                <a:solidFill>
                  <a:schemeClr val="tx2"/>
                </a:solidFill>
                <a:latin typeface="Times New Roman" pitchFamily="18" charset="0"/>
                <a:ea typeface="楷体_GB2312" pitchFamily="49" charset="-122"/>
              </a:rPr>
              <a:t>指化学反应过程中系统放出或吸收的热量。</a:t>
            </a:r>
            <a:r>
              <a:rPr lang="zh-CN" altLang="en-US" sz="2800" b="1">
                <a:solidFill>
                  <a:srgbClr val="FF0066"/>
                </a:solidFill>
                <a:latin typeface="Times New Roman" pitchFamily="18" charset="0"/>
                <a:ea typeface="楷体_GB2312" pitchFamily="49" charset="-122"/>
              </a:rPr>
              <a:t>热化学规定：</a:t>
            </a:r>
            <a:r>
              <a:rPr lang="zh-CN" altLang="en-US" sz="2800" b="1">
                <a:solidFill>
                  <a:schemeClr val="tx2"/>
                </a:solidFill>
                <a:latin typeface="Times New Roman" pitchFamily="18" charset="0"/>
                <a:ea typeface="楷体_GB2312" pitchFamily="49" charset="-122"/>
              </a:rPr>
              <a:t>系统放热为负，系统吸热为正。</a:t>
            </a:r>
          </a:p>
        </p:txBody>
      </p:sp>
      <p:sp>
        <p:nvSpPr>
          <p:cNvPr id="56324" name="Text Box 4"/>
          <p:cNvSpPr txBox="1">
            <a:spLocks noChangeArrowheads="1"/>
          </p:cNvSpPr>
          <p:nvPr/>
        </p:nvSpPr>
        <p:spPr bwMode="auto">
          <a:xfrm>
            <a:off x="684213" y="1989138"/>
            <a:ext cx="8077200" cy="946150"/>
          </a:xfrm>
          <a:prstGeom prst="rect">
            <a:avLst/>
          </a:prstGeom>
          <a:noFill/>
          <a:ln w="9525">
            <a:noFill/>
            <a:miter lim="800000"/>
            <a:headEnd/>
            <a:tailEnd/>
          </a:ln>
          <a:effectLst/>
        </p:spPr>
        <p:txBody>
          <a:bodyPr>
            <a:spAutoFit/>
          </a:bodyPr>
          <a:lstStyle/>
          <a:p>
            <a:pPr eaLnBrk="0" hangingPunct="0">
              <a:spcBef>
                <a:spcPct val="10000"/>
              </a:spcBef>
            </a:pPr>
            <a:r>
              <a:rPr lang="zh-CN" altLang="en-US" sz="2800" b="1">
                <a:solidFill>
                  <a:srgbClr val="FF0066"/>
                </a:solidFill>
                <a:latin typeface="Times New Roman" pitchFamily="18" charset="0"/>
                <a:ea typeface="楷体_GB2312" pitchFamily="49" charset="-122"/>
              </a:rPr>
              <a:t>摩尔反应热</a:t>
            </a:r>
            <a:r>
              <a:rPr lang="zh-CN" altLang="en-US" sz="2800" b="1">
                <a:solidFill>
                  <a:schemeClr val="tx2"/>
                </a:solidFill>
                <a:latin typeface="Times New Roman" pitchFamily="18" charset="0"/>
                <a:ea typeface="楷体_GB2312" pitchFamily="49" charset="-122"/>
              </a:rPr>
              <a:t>指当反应进度为</a:t>
            </a:r>
            <a:r>
              <a:rPr lang="en-US" altLang="zh-CN" sz="2800" b="1">
                <a:solidFill>
                  <a:schemeClr val="tx2"/>
                </a:solidFill>
                <a:latin typeface="Times New Roman" pitchFamily="18" charset="0"/>
                <a:ea typeface="楷体_GB2312" pitchFamily="49" charset="-122"/>
              </a:rPr>
              <a:t>1 mol</a:t>
            </a:r>
            <a:r>
              <a:rPr lang="zh-CN" altLang="en-US" sz="2800" b="1">
                <a:solidFill>
                  <a:schemeClr val="tx2"/>
                </a:solidFill>
                <a:latin typeface="Times New Roman" pitchFamily="18" charset="0"/>
                <a:ea typeface="楷体_GB2312" pitchFamily="49" charset="-122"/>
              </a:rPr>
              <a:t>时系统放出或吸收的热量。</a:t>
            </a:r>
          </a:p>
        </p:txBody>
      </p:sp>
      <p:sp>
        <p:nvSpPr>
          <p:cNvPr id="56325" name="Text Box 5"/>
          <p:cNvSpPr txBox="1">
            <a:spLocks noChangeArrowheads="1"/>
          </p:cNvSpPr>
          <p:nvPr/>
        </p:nvSpPr>
        <p:spPr bwMode="auto">
          <a:xfrm>
            <a:off x="1071538" y="3786190"/>
            <a:ext cx="3048000" cy="1554162"/>
          </a:xfrm>
          <a:prstGeom prst="rect">
            <a:avLst/>
          </a:prstGeom>
          <a:noFill/>
          <a:ln w="9525">
            <a:noFill/>
            <a:miter lim="800000"/>
            <a:headEnd/>
            <a:tailEnd/>
          </a:ln>
          <a:effectLst/>
        </p:spPr>
        <p:txBody>
          <a:bodyPr>
            <a:spAutoFit/>
          </a:bodyPr>
          <a:lstStyle/>
          <a:p>
            <a:pPr>
              <a:spcBef>
                <a:spcPct val="50000"/>
              </a:spcBef>
            </a:pPr>
            <a:r>
              <a:rPr kumimoji="1" lang="zh-CN" altLang="en-US" sz="3200" dirty="0">
                <a:latin typeface="Times New Roman" pitchFamily="18" charset="0"/>
                <a:ea typeface="楷体_GB2312" pitchFamily="49" charset="-122"/>
              </a:rPr>
              <a:t>（等容）反应热可在弹式量热计中精确地测量。</a:t>
            </a:r>
          </a:p>
        </p:txBody>
      </p:sp>
      <p:grpSp>
        <p:nvGrpSpPr>
          <p:cNvPr id="56326" name="Group 6"/>
          <p:cNvGrpSpPr>
            <a:grpSpLocks/>
          </p:cNvGrpSpPr>
          <p:nvPr/>
        </p:nvGrpSpPr>
        <p:grpSpPr bwMode="auto">
          <a:xfrm>
            <a:off x="5508625" y="2565400"/>
            <a:ext cx="2743200" cy="3822700"/>
            <a:chOff x="288" y="672"/>
            <a:chExt cx="2125" cy="2946"/>
          </a:xfrm>
        </p:grpSpPr>
        <p:sp>
          <p:nvSpPr>
            <p:cNvPr id="56327" name="Text Box 7"/>
            <p:cNvSpPr txBox="1">
              <a:spLocks noChangeArrowheads="1"/>
            </p:cNvSpPr>
            <p:nvPr/>
          </p:nvSpPr>
          <p:spPr bwMode="auto">
            <a:xfrm>
              <a:off x="288" y="3312"/>
              <a:ext cx="2064" cy="306"/>
            </a:xfrm>
            <a:prstGeom prst="rect">
              <a:avLst/>
            </a:prstGeom>
            <a:noFill/>
            <a:ln w="9525">
              <a:noFill/>
              <a:miter lim="800000"/>
              <a:headEnd/>
              <a:tailEnd/>
            </a:ln>
            <a:effectLst/>
          </p:spPr>
          <p:txBody>
            <a:bodyPr>
              <a:spAutoFit/>
            </a:bodyPr>
            <a:lstStyle/>
            <a:p>
              <a:pPr algn="ctr">
                <a:spcBef>
                  <a:spcPct val="50000"/>
                </a:spcBef>
              </a:pPr>
              <a:r>
                <a:rPr kumimoji="1" lang="zh-CN" altLang="en-US" sz="2000">
                  <a:latin typeface="楷体_GB2312" pitchFamily="49" charset="-122"/>
                  <a:ea typeface="楷体_GB2312" pitchFamily="49" charset="-122"/>
                </a:rPr>
                <a:t>图</a:t>
              </a:r>
              <a:r>
                <a:rPr kumimoji="1" lang="en-US" altLang="zh-CN" sz="2000">
                  <a:latin typeface="楷体_GB2312" pitchFamily="49" charset="-122"/>
                  <a:ea typeface="楷体_GB2312" pitchFamily="49" charset="-122"/>
                </a:rPr>
                <a:t>1.3 </a:t>
              </a:r>
              <a:r>
                <a:rPr kumimoji="1" lang="zh-CN" altLang="en-US" sz="2000">
                  <a:latin typeface="楷体_GB2312" pitchFamily="49" charset="-122"/>
                  <a:ea typeface="楷体_GB2312" pitchFamily="49" charset="-122"/>
                </a:rPr>
                <a:t>弹式量热计</a:t>
              </a:r>
            </a:p>
          </p:txBody>
        </p:sp>
        <p:pic>
          <p:nvPicPr>
            <p:cNvPr id="56328" name="Picture 8" descr="DSCN2570"/>
            <p:cNvPicPr>
              <a:picLocks noChangeAspect="1" noChangeArrowheads="1"/>
            </p:cNvPicPr>
            <p:nvPr/>
          </p:nvPicPr>
          <p:blipFill>
            <a:blip r:embed="rId2" cstate="print"/>
            <a:srcRect l="34787" t="-328" r="13196" b="15132"/>
            <a:stretch>
              <a:fillRect/>
            </a:stretch>
          </p:blipFill>
          <p:spPr bwMode="auto">
            <a:xfrm>
              <a:off x="384" y="672"/>
              <a:ext cx="2029" cy="2495"/>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632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56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utoUpdateAnimBg="0"/>
      <p:bldP spid="5632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4"/>
          <p:cNvSpPr txBox="1">
            <a:spLocks noChangeArrowheads="1"/>
          </p:cNvSpPr>
          <p:nvPr/>
        </p:nvSpPr>
        <p:spPr bwMode="auto">
          <a:xfrm>
            <a:off x="517525" y="1312863"/>
            <a:ext cx="8397875" cy="5108575"/>
          </a:xfrm>
          <a:prstGeom prst="rect">
            <a:avLst/>
          </a:prstGeom>
          <a:noFill/>
          <a:ln w="9525">
            <a:noFill/>
            <a:miter lim="800000"/>
            <a:headEnd/>
            <a:tailEnd/>
          </a:ln>
        </p:spPr>
        <p:txBody>
          <a:bodyPr>
            <a:spAutoFit/>
          </a:bodyPr>
          <a:lstStyle/>
          <a:p>
            <a:pPr>
              <a:lnSpc>
                <a:spcPct val="125000"/>
              </a:lnSpc>
            </a:pPr>
            <a:r>
              <a:rPr lang="zh-CN" altLang="en-US" sz="2800" b="1">
                <a:latin typeface="Times New Roman" pitchFamily="18" charset="0"/>
              </a:rPr>
              <a:t>弹式量热计所吸收的热包括两部分：</a:t>
            </a:r>
            <a:r>
              <a:rPr lang="zh-CN" altLang="en-US" sz="2800" b="1">
                <a:solidFill>
                  <a:srgbClr val="0000FF"/>
                </a:solidFill>
                <a:latin typeface="Times New Roman" pitchFamily="18" charset="0"/>
              </a:rPr>
              <a:t>一部分是被加入的水所吸收的，另一部分是钢弹及内部物质和金属容器所吸收的</a:t>
            </a:r>
            <a:r>
              <a:rPr lang="zh-CN" altLang="en-US" sz="2800" b="1">
                <a:latin typeface="Times New Roman" pitchFamily="18" charset="0"/>
              </a:rPr>
              <a:t>，可按下式计算：</a:t>
            </a:r>
          </a:p>
          <a:p>
            <a:pPr>
              <a:lnSpc>
                <a:spcPct val="125000"/>
              </a:lnSpc>
            </a:pPr>
            <a:r>
              <a:rPr lang="en-US" altLang="zh-CN" sz="2800" b="1">
                <a:latin typeface="Times New Roman" pitchFamily="18" charset="0"/>
              </a:rPr>
              <a:t>q(H</a:t>
            </a:r>
            <a:r>
              <a:rPr lang="en-US" altLang="zh-CN" sz="2800" b="1" baseline="-25000">
                <a:latin typeface="Times New Roman" pitchFamily="18" charset="0"/>
              </a:rPr>
              <a:t>2</a:t>
            </a:r>
            <a:r>
              <a:rPr lang="en-US" altLang="zh-CN" sz="2800" b="1">
                <a:latin typeface="Times New Roman" pitchFamily="18" charset="0"/>
              </a:rPr>
              <a:t>O) = c(H</a:t>
            </a:r>
            <a:r>
              <a:rPr lang="en-US" altLang="zh-CN" sz="2800" b="1" baseline="-25000">
                <a:latin typeface="Times New Roman" pitchFamily="18" charset="0"/>
              </a:rPr>
              <a:t>2</a:t>
            </a:r>
            <a:r>
              <a:rPr lang="en-US" altLang="zh-CN" sz="2800" b="1">
                <a:latin typeface="Times New Roman" pitchFamily="18" charset="0"/>
              </a:rPr>
              <a:t>O)</a:t>
            </a:r>
            <a:r>
              <a:rPr lang="en-US" altLang="zh-CN" sz="2800" b="1">
                <a:latin typeface="Times New Roman" pitchFamily="18" charset="0"/>
                <a:cs typeface="Arial" pitchFamily="34" charset="0"/>
              </a:rPr>
              <a:t>·m(H</a:t>
            </a:r>
            <a:r>
              <a:rPr lang="en-US" altLang="zh-CN" sz="2800" b="1" baseline="-25000">
                <a:latin typeface="Times New Roman" pitchFamily="18" charset="0"/>
                <a:cs typeface="Arial" pitchFamily="34" charset="0"/>
              </a:rPr>
              <a:t>2</a:t>
            </a:r>
            <a:r>
              <a:rPr lang="en-US" altLang="zh-CN" sz="2800" b="1">
                <a:latin typeface="Times New Roman" pitchFamily="18" charset="0"/>
                <a:cs typeface="Arial" pitchFamily="34" charset="0"/>
              </a:rPr>
              <a:t>O)·</a:t>
            </a:r>
            <a:r>
              <a:rPr lang="el-GR" altLang="zh-CN" sz="2800" b="1">
                <a:latin typeface="Times New Roman" pitchFamily="18" charset="0"/>
                <a:cs typeface="Arial" pitchFamily="34" charset="0"/>
              </a:rPr>
              <a:t>Δ</a:t>
            </a:r>
            <a:r>
              <a:rPr lang="en-US" altLang="zh-CN" sz="2800" b="1">
                <a:latin typeface="Times New Roman" pitchFamily="18" charset="0"/>
                <a:cs typeface="Arial" pitchFamily="34" charset="0"/>
              </a:rPr>
              <a:t>T</a:t>
            </a:r>
          </a:p>
          <a:p>
            <a:pPr>
              <a:lnSpc>
                <a:spcPct val="125000"/>
              </a:lnSpc>
            </a:pPr>
            <a:r>
              <a:rPr lang="en-US" altLang="zh-CN" sz="2800" b="1">
                <a:latin typeface="Times New Roman" pitchFamily="18" charset="0"/>
                <a:cs typeface="Arial" pitchFamily="34" charset="0"/>
              </a:rPr>
              <a:t>             =C(H</a:t>
            </a:r>
            <a:r>
              <a:rPr lang="en-US" altLang="zh-CN" sz="2800" b="1" baseline="-25000">
                <a:latin typeface="Times New Roman" pitchFamily="18" charset="0"/>
                <a:cs typeface="Arial" pitchFamily="34" charset="0"/>
              </a:rPr>
              <a:t>2</a:t>
            </a:r>
            <a:r>
              <a:rPr lang="en-US" altLang="zh-CN" sz="2800" b="1">
                <a:latin typeface="Times New Roman" pitchFamily="18" charset="0"/>
                <a:cs typeface="Arial" pitchFamily="34" charset="0"/>
              </a:rPr>
              <a:t>O) </a:t>
            </a:r>
            <a:r>
              <a:rPr lang="en-US" altLang="zh-CN" sz="2800" b="1">
                <a:latin typeface="Times New Roman" pitchFamily="18" charset="0"/>
              </a:rPr>
              <a:t>·</a:t>
            </a:r>
            <a:r>
              <a:rPr lang="el-GR" altLang="zh-CN" sz="2800" b="1">
                <a:latin typeface="Times New Roman" pitchFamily="18" charset="0"/>
              </a:rPr>
              <a:t>Δ</a:t>
            </a:r>
            <a:r>
              <a:rPr lang="en-US" altLang="zh-CN" sz="2800" b="1">
                <a:latin typeface="Times New Roman" pitchFamily="18" charset="0"/>
              </a:rPr>
              <a:t>T</a:t>
            </a:r>
          </a:p>
          <a:p>
            <a:pPr>
              <a:spcBef>
                <a:spcPct val="50000"/>
              </a:spcBef>
            </a:pPr>
            <a:r>
              <a:rPr kumimoji="1" lang="en-US" altLang="zh-CN" sz="2800" i="1">
                <a:solidFill>
                  <a:schemeClr val="tx2"/>
                </a:solidFill>
                <a:latin typeface="Times New Roman" pitchFamily="18" charset="0"/>
              </a:rPr>
              <a:t>c</a:t>
            </a:r>
            <a:r>
              <a:rPr kumimoji="1" lang="en-US" altLang="zh-CN" sz="2800" i="1" baseline="-25000">
                <a:solidFill>
                  <a:schemeClr val="tx2"/>
                </a:solidFill>
                <a:latin typeface="Times New Roman" pitchFamily="18" charset="0"/>
              </a:rPr>
              <a:t>s</a:t>
            </a:r>
            <a:r>
              <a:rPr kumimoji="1" lang="en-US" altLang="zh-CN" sz="2800">
                <a:solidFill>
                  <a:schemeClr val="tx2"/>
                </a:solidFill>
                <a:latin typeface="Times New Roman" pitchFamily="18" charset="0"/>
              </a:rPr>
              <a:t>----</a:t>
            </a:r>
            <a:r>
              <a:rPr kumimoji="1" lang="zh-CN" altLang="en-US" sz="2800">
                <a:solidFill>
                  <a:schemeClr val="tx2"/>
                </a:solidFill>
                <a:latin typeface="Times New Roman" pitchFamily="18" charset="0"/>
              </a:rPr>
              <a:t>比热容，</a:t>
            </a:r>
            <a:r>
              <a:rPr kumimoji="1" lang="en-US" altLang="zh-CN" sz="2800">
                <a:solidFill>
                  <a:schemeClr val="tx2"/>
                </a:solidFill>
                <a:latin typeface="Times New Roman" pitchFamily="18" charset="0"/>
              </a:rPr>
              <a:t>(</a:t>
            </a:r>
            <a:r>
              <a:rPr lang="en-US" altLang="zh-CN" sz="2800">
                <a:solidFill>
                  <a:schemeClr val="tx2"/>
                </a:solidFill>
                <a:latin typeface="Times New Roman" pitchFamily="18" charset="0"/>
              </a:rPr>
              <a:t>J·K</a:t>
            </a:r>
            <a:r>
              <a:rPr lang="en-US" altLang="zh-CN" sz="2800" baseline="30000">
                <a:solidFill>
                  <a:schemeClr val="tx2"/>
                </a:solidFill>
                <a:latin typeface="Times New Roman" pitchFamily="18" charset="0"/>
              </a:rPr>
              <a:t>-1</a:t>
            </a:r>
            <a:r>
              <a:rPr lang="en-US" altLang="zh-CN" sz="2800">
                <a:solidFill>
                  <a:schemeClr val="tx2"/>
                </a:solidFill>
                <a:latin typeface="Times New Roman" pitchFamily="18" charset="0"/>
              </a:rPr>
              <a:t>kg</a:t>
            </a:r>
            <a:r>
              <a:rPr lang="en-US" altLang="zh-CN" sz="2800" baseline="30000">
                <a:solidFill>
                  <a:schemeClr val="tx2"/>
                </a:solidFill>
                <a:latin typeface="Times New Roman" pitchFamily="18" charset="0"/>
              </a:rPr>
              <a:t>-1</a:t>
            </a:r>
            <a:r>
              <a:rPr lang="en-US" altLang="zh-CN" sz="2800">
                <a:solidFill>
                  <a:schemeClr val="tx2"/>
                </a:solidFill>
                <a:latin typeface="Times New Roman" pitchFamily="18" charset="0"/>
              </a:rPr>
              <a:t> </a:t>
            </a:r>
            <a:r>
              <a:rPr kumimoji="1" lang="en-US" altLang="zh-CN" sz="2800">
                <a:solidFill>
                  <a:schemeClr val="tx2"/>
                </a:solidFill>
                <a:latin typeface="Times New Roman" pitchFamily="18" charset="0"/>
              </a:rPr>
              <a:t>)</a:t>
            </a:r>
            <a:r>
              <a:rPr kumimoji="1" lang="zh-CN" altLang="en-US" sz="2800">
                <a:solidFill>
                  <a:schemeClr val="tx2"/>
                </a:solidFill>
                <a:latin typeface="Times New Roman" pitchFamily="18" charset="0"/>
              </a:rPr>
              <a:t>，</a:t>
            </a:r>
            <a:r>
              <a:rPr kumimoji="1" lang="en-US" altLang="zh-CN" sz="2800" i="1">
                <a:solidFill>
                  <a:schemeClr val="tx2"/>
                </a:solidFill>
                <a:latin typeface="Times New Roman" pitchFamily="18" charset="0"/>
              </a:rPr>
              <a:t>C</a:t>
            </a:r>
            <a:r>
              <a:rPr kumimoji="1" lang="en-US" altLang="zh-CN" sz="2800" baseline="-25000">
                <a:solidFill>
                  <a:schemeClr val="tx2"/>
                </a:solidFill>
                <a:latin typeface="Times New Roman" pitchFamily="18" charset="0"/>
              </a:rPr>
              <a:t>s</a:t>
            </a:r>
            <a:r>
              <a:rPr kumimoji="1" lang="en-US" altLang="zh-CN" sz="2800">
                <a:solidFill>
                  <a:schemeClr val="tx2"/>
                </a:solidFill>
                <a:latin typeface="Times New Roman" pitchFamily="18" charset="0"/>
              </a:rPr>
              <a:t>-----</a:t>
            </a:r>
            <a:r>
              <a:rPr kumimoji="1" lang="zh-CN" altLang="en-US" sz="2800">
                <a:solidFill>
                  <a:schemeClr val="tx2"/>
                </a:solidFill>
                <a:latin typeface="Times New Roman" pitchFamily="18" charset="0"/>
              </a:rPr>
              <a:t>热容</a:t>
            </a:r>
            <a:r>
              <a:rPr kumimoji="1" lang="en-US" altLang="zh-CN" sz="2800">
                <a:solidFill>
                  <a:schemeClr val="tx2"/>
                </a:solidFill>
                <a:latin typeface="Times New Roman" pitchFamily="18" charset="0"/>
              </a:rPr>
              <a:t>, (</a:t>
            </a:r>
            <a:r>
              <a:rPr lang="en-US" altLang="zh-CN" sz="2800">
                <a:solidFill>
                  <a:schemeClr val="tx2"/>
                </a:solidFill>
                <a:latin typeface="Times New Roman" pitchFamily="18" charset="0"/>
              </a:rPr>
              <a:t>J·K</a:t>
            </a:r>
            <a:r>
              <a:rPr lang="en-US" altLang="zh-CN" sz="2800" baseline="30000">
                <a:solidFill>
                  <a:schemeClr val="tx2"/>
                </a:solidFill>
                <a:latin typeface="Times New Roman" pitchFamily="18" charset="0"/>
              </a:rPr>
              <a:t>-1</a:t>
            </a:r>
            <a:r>
              <a:rPr kumimoji="1" lang="en-US" altLang="zh-CN" sz="2800">
                <a:solidFill>
                  <a:schemeClr val="tx2"/>
                </a:solidFill>
                <a:latin typeface="Times New Roman" pitchFamily="18" charset="0"/>
              </a:rPr>
              <a:t>) </a:t>
            </a:r>
          </a:p>
          <a:p>
            <a:r>
              <a:rPr lang="en-US" altLang="zh-CN" sz="2800" b="1">
                <a:latin typeface="Times New Roman" pitchFamily="18" charset="0"/>
              </a:rPr>
              <a:t>C</a:t>
            </a:r>
            <a:r>
              <a:rPr lang="en-US" altLang="zh-CN" sz="2800" b="1" baseline="-25000">
                <a:latin typeface="Times New Roman" pitchFamily="18" charset="0"/>
              </a:rPr>
              <a:t>b</a:t>
            </a:r>
            <a:r>
              <a:rPr lang="zh-CN" altLang="en-US" sz="2800" b="1">
                <a:latin typeface="Times New Roman" pitchFamily="18" charset="0"/>
              </a:rPr>
              <a:t>表示钢弹组件的热容，</a:t>
            </a:r>
            <a:r>
              <a:rPr lang="en-US" altLang="zh-CN" sz="2800" b="1">
                <a:latin typeface="Times New Roman" pitchFamily="18" charset="0"/>
              </a:rPr>
              <a:t>q</a:t>
            </a:r>
            <a:r>
              <a:rPr lang="en-US" altLang="zh-CN" sz="2800" b="1" baseline="-25000">
                <a:latin typeface="Times New Roman" pitchFamily="18" charset="0"/>
              </a:rPr>
              <a:t>b</a:t>
            </a:r>
            <a:r>
              <a:rPr lang="en-US" altLang="zh-CN" sz="2800" b="1">
                <a:latin typeface="Times New Roman" pitchFamily="18" charset="0"/>
              </a:rPr>
              <a:t>=C</a:t>
            </a:r>
            <a:r>
              <a:rPr lang="en-US" altLang="zh-CN" sz="2800" b="1" baseline="-25000">
                <a:latin typeface="Times New Roman" pitchFamily="18" charset="0"/>
              </a:rPr>
              <a:t>b</a:t>
            </a:r>
            <a:r>
              <a:rPr lang="en-US" altLang="zh-CN" sz="2800" b="1">
                <a:latin typeface="Times New Roman" pitchFamily="18" charset="0"/>
              </a:rPr>
              <a:t>·</a:t>
            </a:r>
            <a:r>
              <a:rPr lang="el-GR" altLang="zh-CN" sz="2800" b="1">
                <a:latin typeface="Times New Roman" pitchFamily="18" charset="0"/>
              </a:rPr>
              <a:t>Δ</a:t>
            </a:r>
            <a:r>
              <a:rPr lang="en-US" altLang="zh-CN" sz="2800" b="1">
                <a:latin typeface="Times New Roman" pitchFamily="18" charset="0"/>
              </a:rPr>
              <a:t>T</a:t>
            </a:r>
          </a:p>
          <a:p>
            <a:r>
              <a:rPr lang="en-US" altLang="zh-CN" sz="2800" b="1">
                <a:solidFill>
                  <a:srgbClr val="0000FF"/>
                </a:solidFill>
                <a:latin typeface="Times New Roman" pitchFamily="18" charset="0"/>
              </a:rPr>
              <a:t>q</a:t>
            </a:r>
            <a:r>
              <a:rPr lang="en-US" altLang="zh-CN" sz="2800" b="1" baseline="-25000">
                <a:solidFill>
                  <a:srgbClr val="0000FF"/>
                </a:solidFill>
                <a:latin typeface="Times New Roman" pitchFamily="18" charset="0"/>
              </a:rPr>
              <a:t>V</a:t>
            </a:r>
            <a:r>
              <a:rPr lang="en-US" altLang="zh-CN" sz="2800" b="1">
                <a:solidFill>
                  <a:srgbClr val="0000FF"/>
                </a:solidFill>
                <a:latin typeface="Times New Roman" pitchFamily="18" charset="0"/>
              </a:rPr>
              <a:t> = -[q(H</a:t>
            </a:r>
            <a:r>
              <a:rPr lang="en-US" altLang="zh-CN" sz="2800" b="1" baseline="-25000">
                <a:solidFill>
                  <a:srgbClr val="0000FF"/>
                </a:solidFill>
                <a:latin typeface="Times New Roman" pitchFamily="18" charset="0"/>
              </a:rPr>
              <a:t>2</a:t>
            </a:r>
            <a:r>
              <a:rPr lang="en-US" altLang="zh-CN" sz="2800" b="1">
                <a:solidFill>
                  <a:srgbClr val="0000FF"/>
                </a:solidFill>
                <a:latin typeface="Times New Roman" pitchFamily="18" charset="0"/>
              </a:rPr>
              <a:t>O) +q</a:t>
            </a:r>
            <a:r>
              <a:rPr lang="en-US" altLang="zh-CN" sz="2800" b="1" baseline="-25000">
                <a:solidFill>
                  <a:srgbClr val="0000FF"/>
                </a:solidFill>
                <a:latin typeface="Times New Roman" pitchFamily="18" charset="0"/>
              </a:rPr>
              <a:t>b</a:t>
            </a:r>
            <a:r>
              <a:rPr lang="en-US" altLang="zh-CN" sz="2800" b="1">
                <a:solidFill>
                  <a:srgbClr val="0000FF"/>
                </a:solidFill>
                <a:latin typeface="Times New Roman" pitchFamily="18" charset="0"/>
              </a:rPr>
              <a:t>]</a:t>
            </a:r>
          </a:p>
          <a:p>
            <a:r>
              <a:rPr lang="en-US" altLang="zh-CN" sz="2800" b="1">
                <a:solidFill>
                  <a:srgbClr val="0000FF"/>
                </a:solidFill>
                <a:latin typeface="Times New Roman" pitchFamily="18" charset="0"/>
              </a:rPr>
              <a:t>    =-[C(H</a:t>
            </a:r>
            <a:r>
              <a:rPr lang="en-US" altLang="zh-CN" sz="2800" b="1" baseline="-25000">
                <a:solidFill>
                  <a:srgbClr val="0000FF"/>
                </a:solidFill>
                <a:latin typeface="Times New Roman" pitchFamily="18" charset="0"/>
              </a:rPr>
              <a:t>2</a:t>
            </a:r>
            <a:r>
              <a:rPr lang="en-US" altLang="zh-CN" sz="2800" b="1">
                <a:solidFill>
                  <a:srgbClr val="0000FF"/>
                </a:solidFill>
                <a:latin typeface="Times New Roman" pitchFamily="18" charset="0"/>
              </a:rPr>
              <a:t>O) ·</a:t>
            </a:r>
            <a:r>
              <a:rPr lang="el-GR" altLang="zh-CN" sz="2800" b="1">
                <a:solidFill>
                  <a:srgbClr val="0000FF"/>
                </a:solidFill>
                <a:latin typeface="Times New Roman" pitchFamily="18" charset="0"/>
              </a:rPr>
              <a:t>Δ</a:t>
            </a:r>
            <a:r>
              <a:rPr lang="en-US" altLang="zh-CN" sz="2800" b="1">
                <a:solidFill>
                  <a:srgbClr val="0000FF"/>
                </a:solidFill>
                <a:latin typeface="Times New Roman" pitchFamily="18" charset="0"/>
              </a:rPr>
              <a:t>T+ C</a:t>
            </a:r>
            <a:r>
              <a:rPr lang="en-US" altLang="zh-CN" sz="2800" b="1" baseline="-25000">
                <a:solidFill>
                  <a:srgbClr val="0000FF"/>
                </a:solidFill>
                <a:latin typeface="Times New Roman" pitchFamily="18" charset="0"/>
              </a:rPr>
              <a:t>b</a:t>
            </a:r>
            <a:r>
              <a:rPr lang="en-US" altLang="zh-CN" sz="2800" b="1">
                <a:solidFill>
                  <a:srgbClr val="0000FF"/>
                </a:solidFill>
                <a:latin typeface="Times New Roman" pitchFamily="18" charset="0"/>
              </a:rPr>
              <a:t>·</a:t>
            </a:r>
            <a:r>
              <a:rPr lang="el-GR" altLang="zh-CN" sz="2800" b="1">
                <a:solidFill>
                  <a:srgbClr val="0000FF"/>
                </a:solidFill>
                <a:latin typeface="Times New Roman" pitchFamily="18" charset="0"/>
              </a:rPr>
              <a:t>Δ</a:t>
            </a:r>
            <a:r>
              <a:rPr lang="en-US" altLang="zh-CN" sz="2800" b="1">
                <a:solidFill>
                  <a:srgbClr val="0000FF"/>
                </a:solidFill>
                <a:latin typeface="Times New Roman" pitchFamily="18" charset="0"/>
              </a:rPr>
              <a:t>T]</a:t>
            </a:r>
          </a:p>
          <a:p>
            <a:endParaRPr lang="el-GR" altLang="zh-CN" sz="2800" b="1">
              <a:solidFill>
                <a:srgbClr val="0000FF"/>
              </a:solidFill>
              <a:latin typeface="Times New Roman" pitchFamily="18" charset="0"/>
            </a:endParaRPr>
          </a:p>
        </p:txBody>
      </p:sp>
      <p:sp>
        <p:nvSpPr>
          <p:cNvPr id="32772" name="Rectangle 4"/>
          <p:cNvSpPr>
            <a:spLocks noChangeArrowheads="1"/>
          </p:cNvSpPr>
          <p:nvPr/>
        </p:nvSpPr>
        <p:spPr bwMode="auto">
          <a:xfrm>
            <a:off x="1547813" y="0"/>
            <a:ext cx="7077075" cy="836613"/>
          </a:xfrm>
          <a:prstGeom prst="rect">
            <a:avLst/>
          </a:prstGeom>
          <a:noFill/>
          <a:ln w="9525">
            <a:noFill/>
            <a:miter lim="800000"/>
            <a:headEnd/>
            <a:tailEnd/>
          </a:ln>
          <a:effectLst/>
        </p:spPr>
        <p:txBody>
          <a:bodyPr anchor="ctr"/>
          <a:lstStyle/>
          <a:p>
            <a:pPr algn="ctr"/>
            <a:r>
              <a:rPr lang="en-US" altLang="zh-CN" sz="4000" b="1" dirty="0" smtClean="0">
                <a:solidFill>
                  <a:srgbClr val="FF0066"/>
                </a:solidFill>
              </a:rPr>
              <a:t>1.1.3.3 </a:t>
            </a:r>
            <a:r>
              <a:rPr lang="zh-CN" altLang="en-US" sz="4000" b="1" dirty="0">
                <a:solidFill>
                  <a:srgbClr val="FF0066"/>
                </a:solidFill>
              </a:rPr>
              <a:t>反应热的测量</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5"/>
          <p:cNvSpPr txBox="1">
            <a:spLocks noChangeArrowheads="1"/>
          </p:cNvSpPr>
          <p:nvPr/>
        </p:nvSpPr>
        <p:spPr bwMode="auto">
          <a:xfrm>
            <a:off x="500034" y="1142984"/>
            <a:ext cx="8001000" cy="519113"/>
          </a:xfrm>
          <a:prstGeom prst="rect">
            <a:avLst/>
          </a:prstGeom>
          <a:noFill/>
          <a:ln w="9525">
            <a:noFill/>
            <a:miter lim="800000"/>
            <a:headEnd/>
            <a:tailEnd/>
          </a:ln>
        </p:spPr>
        <p:txBody>
          <a:bodyPr>
            <a:spAutoFit/>
          </a:bodyPr>
          <a:lstStyle/>
          <a:p>
            <a:r>
              <a:rPr lang="zh-CN" altLang="en-US" sz="2800" b="1" dirty="0">
                <a:latin typeface="Times New Roman" pitchFamily="18" charset="0"/>
                <a:ea typeface="黑体" pitchFamily="49" charset="-122"/>
              </a:rPr>
              <a:t>例</a:t>
            </a:r>
            <a:r>
              <a:rPr lang="en-US" altLang="zh-CN" sz="2800" b="1" dirty="0">
                <a:latin typeface="Times New Roman" pitchFamily="18" charset="0"/>
                <a:ea typeface="黑体" pitchFamily="49" charset="-122"/>
              </a:rPr>
              <a:t>1.1</a:t>
            </a:r>
            <a:r>
              <a:rPr lang="en-US" altLang="zh-CN" sz="2800" b="1" dirty="0">
                <a:solidFill>
                  <a:schemeClr val="tx2"/>
                </a:solidFill>
                <a:latin typeface="Times New Roman" pitchFamily="18" charset="0"/>
                <a:ea typeface="黑体" pitchFamily="49" charset="-122"/>
              </a:rPr>
              <a:t> </a:t>
            </a:r>
            <a:r>
              <a:rPr lang="zh-CN" altLang="en-US" sz="2400" b="1" dirty="0">
                <a:latin typeface="Times New Roman" pitchFamily="18" charset="0"/>
                <a:ea typeface="黑体" pitchFamily="49" charset="-122"/>
              </a:rPr>
              <a:t>联氨燃烧反应：</a:t>
            </a:r>
            <a:r>
              <a:rPr lang="en-US" altLang="zh-CN" sz="2400" b="1" dirty="0">
                <a:latin typeface="Times New Roman" pitchFamily="18" charset="0"/>
                <a:ea typeface="黑体" pitchFamily="49" charset="-122"/>
              </a:rPr>
              <a:t>N</a:t>
            </a:r>
            <a:r>
              <a:rPr lang="en-US" altLang="zh-CN" sz="2400" b="1" baseline="-25000" dirty="0">
                <a:latin typeface="Times New Roman" pitchFamily="18" charset="0"/>
                <a:ea typeface="黑体" pitchFamily="49" charset="-122"/>
              </a:rPr>
              <a:t>2</a:t>
            </a:r>
            <a:r>
              <a:rPr lang="en-US" altLang="zh-CN" sz="2400" b="1" dirty="0">
                <a:latin typeface="Times New Roman" pitchFamily="18" charset="0"/>
                <a:ea typeface="黑体" pitchFamily="49" charset="-122"/>
              </a:rPr>
              <a:t>H</a:t>
            </a:r>
            <a:r>
              <a:rPr lang="en-US" altLang="zh-CN" sz="2400" b="1" baseline="-25000" dirty="0">
                <a:latin typeface="Times New Roman" pitchFamily="18" charset="0"/>
                <a:ea typeface="黑体" pitchFamily="49" charset="-122"/>
              </a:rPr>
              <a:t>4</a:t>
            </a:r>
            <a:r>
              <a:rPr lang="en-US" altLang="zh-CN" sz="2400" b="1" dirty="0">
                <a:latin typeface="Times New Roman" pitchFamily="18" charset="0"/>
                <a:ea typeface="黑体" pitchFamily="49" charset="-122"/>
              </a:rPr>
              <a:t>(</a:t>
            </a:r>
            <a:r>
              <a:rPr lang="en-US" altLang="zh-CN" sz="2400" b="1" i="1" dirty="0">
                <a:latin typeface="Times New Roman" pitchFamily="18" charset="0"/>
                <a:ea typeface="黑体" pitchFamily="49" charset="-122"/>
              </a:rPr>
              <a:t>l</a:t>
            </a:r>
            <a:r>
              <a:rPr lang="en-US" altLang="zh-CN" sz="2400" b="1" dirty="0">
                <a:latin typeface="Times New Roman" pitchFamily="18" charset="0"/>
                <a:ea typeface="黑体" pitchFamily="49" charset="-122"/>
              </a:rPr>
              <a:t>)+O</a:t>
            </a:r>
            <a:r>
              <a:rPr lang="en-US" altLang="zh-CN" sz="2400" b="1" baseline="-25000" dirty="0">
                <a:latin typeface="Times New Roman" pitchFamily="18" charset="0"/>
                <a:ea typeface="黑体" pitchFamily="49" charset="-122"/>
              </a:rPr>
              <a:t>2</a:t>
            </a:r>
            <a:r>
              <a:rPr lang="en-US" altLang="zh-CN" sz="2400" b="1" dirty="0">
                <a:latin typeface="Times New Roman" pitchFamily="18" charset="0"/>
                <a:ea typeface="黑体" pitchFamily="49" charset="-122"/>
              </a:rPr>
              <a:t>(g)=N</a:t>
            </a:r>
            <a:r>
              <a:rPr lang="en-US" altLang="zh-CN" sz="2400" b="1" baseline="-25000" dirty="0">
                <a:latin typeface="Times New Roman" pitchFamily="18" charset="0"/>
                <a:ea typeface="黑体" pitchFamily="49" charset="-122"/>
              </a:rPr>
              <a:t>2 </a:t>
            </a:r>
            <a:r>
              <a:rPr lang="en-US" altLang="zh-CN" sz="2400" b="1" dirty="0">
                <a:latin typeface="Times New Roman" pitchFamily="18" charset="0"/>
                <a:ea typeface="黑体" pitchFamily="49" charset="-122"/>
              </a:rPr>
              <a:t>(g)</a:t>
            </a:r>
            <a:r>
              <a:rPr lang="en-US" altLang="zh-CN" sz="2400" b="1" baseline="-25000" dirty="0">
                <a:latin typeface="Times New Roman" pitchFamily="18" charset="0"/>
                <a:ea typeface="黑体" pitchFamily="49" charset="-122"/>
              </a:rPr>
              <a:t> </a:t>
            </a:r>
            <a:r>
              <a:rPr lang="en-US" altLang="zh-CN" sz="2400" b="1" dirty="0">
                <a:latin typeface="Times New Roman" pitchFamily="18" charset="0"/>
                <a:ea typeface="黑体" pitchFamily="49" charset="-122"/>
              </a:rPr>
              <a:t>+2H</a:t>
            </a:r>
            <a:r>
              <a:rPr lang="en-US" altLang="zh-CN" sz="2400" b="1" baseline="-25000" dirty="0">
                <a:latin typeface="Times New Roman" pitchFamily="18" charset="0"/>
                <a:ea typeface="黑体" pitchFamily="49" charset="-122"/>
              </a:rPr>
              <a:t>2</a:t>
            </a:r>
            <a:r>
              <a:rPr lang="en-US" altLang="zh-CN" sz="2400" b="1" dirty="0">
                <a:latin typeface="Times New Roman" pitchFamily="18" charset="0"/>
                <a:ea typeface="黑体" pitchFamily="49" charset="-122"/>
              </a:rPr>
              <a:t>O (</a:t>
            </a:r>
            <a:r>
              <a:rPr lang="en-US" altLang="zh-CN" sz="2400" b="1" i="1" dirty="0">
                <a:latin typeface="Times New Roman" pitchFamily="18" charset="0"/>
                <a:ea typeface="黑体" pitchFamily="49" charset="-122"/>
              </a:rPr>
              <a:t>l</a:t>
            </a:r>
            <a:r>
              <a:rPr lang="en-US" altLang="zh-CN" sz="2400" b="1" dirty="0">
                <a:latin typeface="Times New Roman" pitchFamily="18" charset="0"/>
                <a:ea typeface="黑体" pitchFamily="49" charset="-122"/>
              </a:rPr>
              <a:t>) </a:t>
            </a:r>
            <a:r>
              <a:rPr lang="zh-CN" altLang="en-US" sz="2400" b="1" dirty="0">
                <a:latin typeface="Times New Roman" pitchFamily="18" charset="0"/>
                <a:ea typeface="黑体" pitchFamily="49" charset="-122"/>
              </a:rPr>
              <a:t>已知：</a:t>
            </a:r>
          </a:p>
        </p:txBody>
      </p:sp>
      <p:graphicFrame>
        <p:nvGraphicFramePr>
          <p:cNvPr id="57347" name="Object 2"/>
          <p:cNvGraphicFramePr>
            <a:graphicFrameLocks noChangeAspect="1"/>
          </p:cNvGraphicFramePr>
          <p:nvPr/>
        </p:nvGraphicFramePr>
        <p:xfrm>
          <a:off x="1071538" y="1643050"/>
          <a:ext cx="6238875" cy="965200"/>
        </p:xfrm>
        <a:graphic>
          <a:graphicData uri="http://schemas.openxmlformats.org/presentationml/2006/ole">
            <p:oleObj spid="_x0000_s196610" name="Equation" r:id="rId3" imgW="2806560" imgH="482400" progId="Equation.DSMT4">
              <p:embed/>
            </p:oleObj>
          </a:graphicData>
        </a:graphic>
      </p:graphicFrame>
      <p:grpSp>
        <p:nvGrpSpPr>
          <p:cNvPr id="2" name="Group 7"/>
          <p:cNvGrpSpPr>
            <a:grpSpLocks/>
          </p:cNvGrpSpPr>
          <p:nvPr/>
        </p:nvGrpSpPr>
        <p:grpSpPr bwMode="auto">
          <a:xfrm>
            <a:off x="493713" y="2895600"/>
            <a:ext cx="8070850" cy="1828800"/>
            <a:chOff x="215" y="1440"/>
            <a:chExt cx="5084" cy="1152"/>
          </a:xfrm>
        </p:grpSpPr>
        <p:sp>
          <p:nvSpPr>
            <p:cNvPr id="57349" name="Rectangle 8"/>
            <p:cNvSpPr>
              <a:spLocks noChangeArrowheads="1"/>
            </p:cNvSpPr>
            <p:nvPr/>
          </p:nvSpPr>
          <p:spPr bwMode="auto">
            <a:xfrm>
              <a:off x="215" y="1440"/>
              <a:ext cx="2221" cy="327"/>
            </a:xfrm>
            <a:prstGeom prst="rect">
              <a:avLst/>
            </a:prstGeom>
            <a:noFill/>
            <a:ln w="9525">
              <a:noFill/>
              <a:miter lim="800000"/>
              <a:headEnd/>
              <a:tailEnd/>
            </a:ln>
          </p:spPr>
          <p:txBody>
            <a:bodyPr wrap="none">
              <a:spAutoFit/>
            </a:bodyPr>
            <a:lstStyle/>
            <a:p>
              <a:r>
                <a:rPr lang="zh-CN" altLang="en-US" sz="2800" b="1">
                  <a:latin typeface="Times New Roman" pitchFamily="18" charset="0"/>
                  <a:ea typeface="黑体" pitchFamily="49" charset="-122"/>
                </a:rPr>
                <a:t>解</a:t>
              </a:r>
              <a:r>
                <a:rPr lang="zh-CN" altLang="en-US" sz="2400" b="1">
                  <a:latin typeface="Times New Roman" pitchFamily="18" charset="0"/>
                  <a:ea typeface="黑体" pitchFamily="49" charset="-122"/>
                </a:rPr>
                <a:t>：燃烧</a:t>
              </a:r>
              <a:r>
                <a:rPr lang="en-US" altLang="zh-CN" sz="2400" b="1">
                  <a:latin typeface="Times New Roman" pitchFamily="18" charset="0"/>
                  <a:ea typeface="黑体" pitchFamily="49" charset="-122"/>
                </a:rPr>
                <a:t>0.5g</a:t>
              </a:r>
              <a:r>
                <a:rPr lang="zh-CN" altLang="en-US" sz="2400" b="1">
                  <a:latin typeface="Times New Roman" pitchFamily="18" charset="0"/>
                  <a:ea typeface="黑体" pitchFamily="49" charset="-122"/>
                </a:rPr>
                <a:t>联氨放热为</a:t>
              </a:r>
            </a:p>
          </p:txBody>
        </p:sp>
        <p:graphicFrame>
          <p:nvGraphicFramePr>
            <p:cNvPr id="57350" name="Object 3"/>
            <p:cNvGraphicFramePr>
              <a:graphicFrameLocks noChangeAspect="1"/>
            </p:cNvGraphicFramePr>
            <p:nvPr/>
          </p:nvGraphicFramePr>
          <p:xfrm>
            <a:off x="367" y="1732"/>
            <a:ext cx="4932" cy="860"/>
          </p:xfrm>
          <a:graphic>
            <a:graphicData uri="http://schemas.openxmlformats.org/presentationml/2006/ole">
              <p:oleObj spid="_x0000_s196613" name="Equation" r:id="rId4" imgW="3238200" imgH="647640" progId="Equation.DSMT4">
                <p:embed/>
              </p:oleObj>
            </a:graphicData>
          </a:graphic>
        </p:graphicFrame>
      </p:grpSp>
      <p:graphicFrame>
        <p:nvGraphicFramePr>
          <p:cNvPr id="9" name="Object 4"/>
          <p:cNvGraphicFramePr>
            <a:graphicFrameLocks noChangeAspect="1"/>
          </p:cNvGraphicFramePr>
          <p:nvPr/>
        </p:nvGraphicFramePr>
        <p:xfrm>
          <a:off x="1092200" y="5029200"/>
          <a:ext cx="7099300" cy="501650"/>
        </p:xfrm>
        <a:graphic>
          <a:graphicData uri="http://schemas.openxmlformats.org/presentationml/2006/ole">
            <p:oleObj spid="_x0000_s196611" name="Equation" r:id="rId5" imgW="2844720" imgH="215640" progId="Equation.3">
              <p:embed/>
            </p:oleObj>
          </a:graphicData>
        </a:graphic>
      </p:graphicFrame>
      <p:graphicFrame>
        <p:nvGraphicFramePr>
          <p:cNvPr id="10" name="Object 5"/>
          <p:cNvGraphicFramePr>
            <a:graphicFrameLocks noChangeAspect="1"/>
          </p:cNvGraphicFramePr>
          <p:nvPr/>
        </p:nvGraphicFramePr>
        <p:xfrm>
          <a:off x="881063" y="5626100"/>
          <a:ext cx="7440612" cy="550863"/>
        </p:xfrm>
        <a:graphic>
          <a:graphicData uri="http://schemas.openxmlformats.org/presentationml/2006/ole">
            <p:oleObj spid="_x0000_s196612" name="Equation" r:id="rId6" imgW="3225600" imgH="253800" progId="Equation.3">
              <p:embed/>
            </p:oleObj>
          </a:graphicData>
        </a:graphic>
      </p:graphicFrame>
      <p:sp>
        <p:nvSpPr>
          <p:cNvPr id="57353" name="Rectangle 9"/>
          <p:cNvSpPr>
            <a:spLocks noChangeArrowheads="1"/>
          </p:cNvSpPr>
          <p:nvPr/>
        </p:nvSpPr>
        <p:spPr bwMode="auto">
          <a:xfrm>
            <a:off x="1547813" y="0"/>
            <a:ext cx="7077075" cy="836613"/>
          </a:xfrm>
          <a:prstGeom prst="rect">
            <a:avLst/>
          </a:prstGeom>
          <a:noFill/>
          <a:ln w="9525">
            <a:noFill/>
            <a:miter lim="800000"/>
            <a:headEnd/>
            <a:tailEnd/>
          </a:ln>
          <a:effectLst/>
        </p:spPr>
        <p:txBody>
          <a:bodyPr anchor="ctr"/>
          <a:lstStyle/>
          <a:p>
            <a:pPr algn="ctr"/>
            <a:r>
              <a:rPr lang="en-US" altLang="zh-CN" sz="4000" b="1" dirty="0" smtClean="0">
                <a:solidFill>
                  <a:srgbClr val="FF0066"/>
                </a:solidFill>
              </a:rPr>
              <a:t>1.1.1.3 </a:t>
            </a:r>
            <a:r>
              <a:rPr lang="zh-CN" altLang="en-US" sz="4000" b="1" dirty="0">
                <a:solidFill>
                  <a:srgbClr val="FF0066"/>
                </a:solidFill>
              </a:rPr>
              <a:t>反应热的测量</a:t>
            </a:r>
          </a:p>
        </p:txBody>
      </p:sp>
      <p:sp>
        <p:nvSpPr>
          <p:cNvPr id="11" name="TextBox 10"/>
          <p:cNvSpPr txBox="1"/>
          <p:nvPr/>
        </p:nvSpPr>
        <p:spPr>
          <a:xfrm>
            <a:off x="1071538" y="2500306"/>
            <a:ext cx="3659976" cy="461665"/>
          </a:xfrm>
          <a:prstGeom prst="rect">
            <a:avLst/>
          </a:prstGeom>
          <a:noFill/>
        </p:spPr>
        <p:txBody>
          <a:bodyPr wrap="none" rtlCol="0">
            <a:spAutoFit/>
          </a:bodyPr>
          <a:lstStyle/>
          <a:p>
            <a:r>
              <a:rPr lang="zh-CN" altLang="en-US" sz="2400" b="1" dirty="0" smtClean="0"/>
              <a:t>求联氨燃烧反应的</a:t>
            </a:r>
            <a:r>
              <a:rPr lang="en-US" altLang="zh-CN" sz="2400" b="1" dirty="0" err="1" smtClean="0"/>
              <a:t>q</a:t>
            </a:r>
            <a:r>
              <a:rPr lang="en-US" altLang="zh-CN" sz="2400" b="1" baseline="-25000" dirty="0" err="1" smtClean="0"/>
              <a:t>v</a:t>
            </a:r>
            <a:r>
              <a:rPr lang="zh-CN" altLang="en-US" sz="2400" b="1" baseline="-25000" dirty="0" smtClean="0"/>
              <a:t>，</a:t>
            </a:r>
            <a:r>
              <a:rPr lang="en-US" altLang="zh-CN" sz="2400" b="1" baseline="-25000" dirty="0" smtClean="0"/>
              <a:t>m</a:t>
            </a:r>
            <a:r>
              <a:rPr lang="zh-CN" altLang="en-US" sz="2400" b="1" dirty="0" smtClean="0"/>
              <a:t>。</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547813" y="0"/>
            <a:ext cx="7596187" cy="836613"/>
          </a:xfrm>
        </p:spPr>
        <p:txBody>
          <a:bodyPr/>
          <a:lstStyle/>
          <a:p>
            <a:r>
              <a:rPr lang="en-US" altLang="zh-CN" sz="3600" dirty="0" err="1" smtClean="0"/>
              <a:t>q</a:t>
            </a:r>
            <a:r>
              <a:rPr lang="en-US" altLang="zh-CN" sz="3600" baseline="-25000" dirty="0" err="1" smtClean="0"/>
              <a:t>p</a:t>
            </a:r>
            <a:r>
              <a:rPr lang="zh-CN" altLang="en-US" sz="3600" dirty="0"/>
              <a:t>与</a:t>
            </a:r>
            <a:r>
              <a:rPr lang="en-US" altLang="zh-CN" sz="3600" dirty="0" err="1"/>
              <a:t>q</a:t>
            </a:r>
            <a:r>
              <a:rPr lang="en-US" altLang="zh-CN" sz="3600" baseline="-25000" dirty="0" err="1"/>
              <a:t>v</a:t>
            </a:r>
            <a:r>
              <a:rPr lang="zh-CN" altLang="en-US" sz="3600" dirty="0"/>
              <a:t>的</a:t>
            </a:r>
            <a:r>
              <a:rPr lang="zh-CN" altLang="en-US" sz="3600" dirty="0" smtClean="0"/>
              <a:t>关系</a:t>
            </a:r>
            <a:endParaRPr lang="zh-CN" altLang="en-US" sz="3600" dirty="0"/>
          </a:p>
        </p:txBody>
      </p:sp>
      <p:sp>
        <p:nvSpPr>
          <p:cNvPr id="76803" name="Text Box 3"/>
          <p:cNvSpPr txBox="1">
            <a:spLocks noChangeArrowheads="1"/>
          </p:cNvSpPr>
          <p:nvPr/>
        </p:nvSpPr>
        <p:spPr bwMode="auto">
          <a:xfrm>
            <a:off x="468313" y="1052513"/>
            <a:ext cx="8077200" cy="1187450"/>
          </a:xfrm>
          <a:prstGeom prst="rect">
            <a:avLst/>
          </a:prstGeom>
          <a:noFill/>
          <a:ln w="9525">
            <a:noFill/>
            <a:miter lim="800000"/>
            <a:headEnd/>
            <a:tailEnd/>
          </a:ln>
          <a:effectLst/>
        </p:spPr>
        <p:txBody>
          <a:bodyPr>
            <a:spAutoFit/>
          </a:bodyPr>
          <a:lstStyle/>
          <a:p>
            <a:pPr eaLnBrk="0" hangingPunct="0"/>
            <a:r>
              <a:rPr kumimoji="1" lang="zh-CN" altLang="en-US" sz="2400" dirty="0">
                <a:latin typeface="Times New Roman" pitchFamily="18" charset="0"/>
                <a:ea typeface="楷体_GB2312" pitchFamily="49" charset="-122"/>
              </a:rPr>
              <a:t>已知	定容反应热：</a:t>
            </a:r>
            <a:r>
              <a:rPr kumimoji="1" lang="en-US" altLang="zh-CN" sz="2400" i="1" dirty="0" err="1">
                <a:latin typeface="Times New Roman" pitchFamily="18" charset="0"/>
                <a:ea typeface="楷体_GB2312" pitchFamily="49" charset="-122"/>
              </a:rPr>
              <a:t>q</a:t>
            </a:r>
            <a:r>
              <a:rPr kumimoji="1" lang="en-US" altLang="zh-CN" sz="2400" baseline="-25000" dirty="0" err="1">
                <a:latin typeface="Times New Roman" pitchFamily="18" charset="0"/>
                <a:ea typeface="楷体_GB2312" pitchFamily="49" charset="-122"/>
              </a:rPr>
              <a:t>V</a:t>
            </a:r>
            <a:r>
              <a:rPr kumimoji="1" lang="en-US" altLang="zh-CN" sz="2400" dirty="0">
                <a:latin typeface="Times New Roman" pitchFamily="18" charset="0"/>
                <a:ea typeface="楷体_GB2312" pitchFamily="49" charset="-122"/>
              </a:rPr>
              <a:t> = </a:t>
            </a:r>
            <a:r>
              <a:rPr kumimoji="1" lang="en-US" altLang="zh-CN" sz="2400" dirty="0">
                <a:latin typeface="Times New Roman" pitchFamily="18" charset="0"/>
                <a:cs typeface="Times New Roman" pitchFamily="18" charset="0"/>
              </a:rPr>
              <a:t>Δ</a:t>
            </a:r>
            <a:r>
              <a:rPr kumimoji="1" lang="en-US" altLang="zh-CN" sz="2400" i="1" dirty="0">
                <a:latin typeface="Times New Roman" pitchFamily="18" charset="0"/>
                <a:cs typeface="Times New Roman" pitchFamily="18" charset="0"/>
              </a:rPr>
              <a:t>U</a:t>
            </a:r>
            <a:r>
              <a:rPr kumimoji="1" lang="en-US" altLang="zh-CN" sz="2400" i="1" baseline="-25000" dirty="0">
                <a:latin typeface="Times New Roman" pitchFamily="18" charset="0"/>
                <a:cs typeface="Times New Roman" pitchFamily="18" charset="0"/>
              </a:rPr>
              <a:t>V</a:t>
            </a:r>
            <a:r>
              <a:rPr kumimoji="1" lang="zh-CN" altLang="en-US" sz="2400" dirty="0">
                <a:latin typeface="Times New Roman" pitchFamily="18" charset="0"/>
              </a:rPr>
              <a:t>；</a:t>
            </a:r>
          </a:p>
          <a:p>
            <a:pPr eaLnBrk="0" hangingPunct="0"/>
            <a:r>
              <a:rPr kumimoji="1" lang="zh-CN" altLang="en-US" sz="2400" dirty="0">
                <a:latin typeface="Times New Roman" pitchFamily="18" charset="0"/>
              </a:rPr>
              <a:t>	</a:t>
            </a:r>
            <a:r>
              <a:rPr kumimoji="1" lang="zh-CN" altLang="en-US" sz="2400" dirty="0">
                <a:latin typeface="Times New Roman" pitchFamily="18" charset="0"/>
                <a:ea typeface="楷体_GB2312" pitchFamily="49" charset="-122"/>
              </a:rPr>
              <a:t>定压反应热：</a:t>
            </a:r>
            <a:r>
              <a:rPr kumimoji="1" lang="en-US" altLang="zh-CN" sz="2400" i="1" dirty="0" err="1">
                <a:latin typeface="Times New Roman" pitchFamily="18" charset="0"/>
                <a:ea typeface="楷体_GB2312" pitchFamily="49" charset="-122"/>
              </a:rPr>
              <a:t>q</a:t>
            </a:r>
            <a:r>
              <a:rPr kumimoji="1" lang="en-US" altLang="zh-CN" sz="2400" baseline="-25000" dirty="0" err="1">
                <a:latin typeface="Times New Roman" pitchFamily="18" charset="0"/>
                <a:ea typeface="楷体_GB2312" pitchFamily="49" charset="-122"/>
              </a:rPr>
              <a:t>p</a:t>
            </a:r>
            <a:r>
              <a:rPr kumimoji="1" lang="en-US" altLang="zh-CN" sz="2400" dirty="0">
                <a:latin typeface="Times New Roman" pitchFamily="18" charset="0"/>
                <a:ea typeface="楷体_GB2312" pitchFamily="49" charset="-122"/>
              </a:rPr>
              <a:t> = </a:t>
            </a:r>
            <a:r>
              <a:rPr kumimoji="1" lang="en-US" altLang="zh-CN" sz="2400" dirty="0" err="1">
                <a:latin typeface="Times New Roman" pitchFamily="18" charset="0"/>
                <a:cs typeface="Times New Roman" pitchFamily="18" charset="0"/>
              </a:rPr>
              <a:t>Δ</a:t>
            </a:r>
            <a:r>
              <a:rPr kumimoji="1" lang="en-US" altLang="zh-CN" sz="2400" i="1" dirty="0" err="1">
                <a:latin typeface="Times New Roman" pitchFamily="18" charset="0"/>
                <a:cs typeface="Times New Roman" pitchFamily="18" charset="0"/>
              </a:rPr>
              <a:t>U</a:t>
            </a:r>
            <a:r>
              <a:rPr kumimoji="1" lang="en-US" altLang="zh-CN" sz="2400" i="1" baseline="-25000" dirty="0" err="1">
                <a:latin typeface="Times New Roman" pitchFamily="18" charset="0"/>
                <a:cs typeface="Times New Roman" pitchFamily="18" charset="0"/>
              </a:rPr>
              <a:t>p</a:t>
            </a:r>
            <a:r>
              <a:rPr kumimoji="1" lang="en-US" altLang="zh-CN" sz="2400" i="1" dirty="0">
                <a:latin typeface="Times New Roman" pitchFamily="18" charset="0"/>
                <a:cs typeface="Times New Roman" pitchFamily="18" charset="0"/>
              </a:rPr>
              <a:t> + p</a:t>
            </a:r>
            <a:r>
              <a:rPr kumimoji="1" lang="en-US" altLang="zh-CN" sz="2400" dirty="0">
                <a:latin typeface="Times New Roman" pitchFamily="18" charset="0"/>
                <a:cs typeface="Times New Roman" pitchFamily="18" charset="0"/>
              </a:rPr>
              <a:t>(</a:t>
            </a:r>
            <a:r>
              <a:rPr kumimoji="1" lang="en-US" altLang="zh-CN" sz="2400" i="1" dirty="0">
                <a:latin typeface="Times New Roman" pitchFamily="18" charset="0"/>
                <a:cs typeface="Times New Roman" pitchFamily="18" charset="0"/>
              </a:rPr>
              <a:t>V</a:t>
            </a:r>
            <a:r>
              <a:rPr kumimoji="1" lang="en-US" altLang="zh-CN" sz="2400" baseline="-25000" dirty="0">
                <a:latin typeface="Times New Roman" pitchFamily="18" charset="0"/>
                <a:cs typeface="Times New Roman" pitchFamily="18" charset="0"/>
              </a:rPr>
              <a:t>2 </a:t>
            </a:r>
            <a:r>
              <a:rPr kumimoji="1" lang="en-US" altLang="zh-CN" sz="2400" dirty="0">
                <a:latin typeface="Times New Roman" pitchFamily="18" charset="0"/>
                <a:cs typeface="Times New Roman" pitchFamily="18" charset="0"/>
              </a:rPr>
              <a:t>–</a:t>
            </a:r>
            <a:r>
              <a:rPr kumimoji="1" lang="en-US" altLang="zh-CN" sz="2400" i="1" dirty="0">
                <a:latin typeface="Times New Roman" pitchFamily="18" charset="0"/>
                <a:cs typeface="Times New Roman" pitchFamily="18" charset="0"/>
              </a:rPr>
              <a:t> V</a:t>
            </a:r>
            <a:r>
              <a:rPr kumimoji="1" lang="en-US" altLang="zh-CN" sz="2400" baseline="-25000" dirty="0">
                <a:latin typeface="Times New Roman" pitchFamily="18" charset="0"/>
                <a:cs typeface="Times New Roman" pitchFamily="18" charset="0"/>
              </a:rPr>
              <a:t>1</a:t>
            </a:r>
            <a:r>
              <a:rPr kumimoji="1" lang="en-US" altLang="zh-CN" sz="2400" dirty="0">
                <a:latin typeface="Times New Roman" pitchFamily="18" charset="0"/>
                <a:cs typeface="Times New Roman" pitchFamily="18" charset="0"/>
              </a:rPr>
              <a:t>)</a:t>
            </a:r>
            <a:endParaRPr kumimoji="1" lang="en-US" altLang="zh-CN" sz="2400" dirty="0">
              <a:latin typeface="Times New Roman" pitchFamily="18" charset="0"/>
              <a:ea typeface="楷体_GB2312" pitchFamily="49" charset="-122"/>
            </a:endParaRPr>
          </a:p>
          <a:p>
            <a:pPr eaLnBrk="0" hangingPunct="0"/>
            <a:r>
              <a:rPr kumimoji="1" lang="en-US" altLang="zh-CN" sz="2400" dirty="0">
                <a:latin typeface="Times New Roman" pitchFamily="18" charset="0"/>
                <a:ea typeface="楷体_GB2312" pitchFamily="49" charset="-122"/>
              </a:rPr>
              <a:t>	</a:t>
            </a:r>
            <a:r>
              <a:rPr kumimoji="1" lang="zh-CN" altLang="en-US" sz="2400" dirty="0">
                <a:latin typeface="Times New Roman" pitchFamily="18" charset="0"/>
                <a:ea typeface="楷体_GB2312" pitchFamily="49" charset="-122"/>
              </a:rPr>
              <a:t>等温过程， </a:t>
            </a:r>
            <a:r>
              <a:rPr kumimoji="1" lang="en-US" altLang="zh-CN" sz="2400" dirty="0" err="1">
                <a:latin typeface="Times New Roman" pitchFamily="18" charset="0"/>
                <a:cs typeface="Times New Roman" pitchFamily="18" charset="0"/>
              </a:rPr>
              <a:t>Δ</a:t>
            </a:r>
            <a:r>
              <a:rPr kumimoji="1" lang="en-US" altLang="zh-CN" sz="2400" i="1" dirty="0" err="1">
                <a:latin typeface="Times New Roman" pitchFamily="18" charset="0"/>
                <a:cs typeface="Times New Roman" pitchFamily="18" charset="0"/>
              </a:rPr>
              <a:t>U</a:t>
            </a:r>
            <a:r>
              <a:rPr kumimoji="1" lang="en-US" altLang="zh-CN" sz="2400" baseline="-25000" dirty="0" err="1">
                <a:latin typeface="Times New Roman" pitchFamily="18" charset="0"/>
                <a:cs typeface="Times New Roman" pitchFamily="18" charset="0"/>
              </a:rPr>
              <a:t>p</a:t>
            </a:r>
            <a:r>
              <a:rPr kumimoji="1" lang="en-US" altLang="zh-CN" sz="2400" dirty="0">
                <a:latin typeface="Times New Roman" pitchFamily="18" charset="0"/>
                <a:cs typeface="Times New Roman" pitchFamily="18" charset="0"/>
                <a:sym typeface="Symbol" pitchFamily="18" charset="2"/>
              </a:rPr>
              <a:t> </a:t>
            </a:r>
            <a:r>
              <a:rPr kumimoji="1" lang="en-US" altLang="zh-CN" sz="2400" dirty="0">
                <a:latin typeface="Times New Roman" pitchFamily="18" charset="0"/>
                <a:cs typeface="Times New Roman" pitchFamily="18" charset="0"/>
              </a:rPr>
              <a:t>Δ</a:t>
            </a:r>
            <a:r>
              <a:rPr kumimoji="1" lang="en-US" altLang="zh-CN" sz="2400" i="1" dirty="0">
                <a:latin typeface="Times New Roman" pitchFamily="18" charset="0"/>
                <a:cs typeface="Times New Roman" pitchFamily="18" charset="0"/>
              </a:rPr>
              <a:t>U</a:t>
            </a:r>
            <a:r>
              <a:rPr kumimoji="1" lang="en-US" altLang="zh-CN" sz="2400" baseline="-25000" dirty="0">
                <a:latin typeface="Times New Roman" pitchFamily="18" charset="0"/>
                <a:cs typeface="Times New Roman" pitchFamily="18" charset="0"/>
              </a:rPr>
              <a:t>V</a:t>
            </a:r>
            <a:r>
              <a:rPr kumimoji="1" lang="zh-CN" altLang="en-US" sz="2400" dirty="0">
                <a:latin typeface="Times New Roman" pitchFamily="18" charset="0"/>
              </a:rPr>
              <a:t>，</a:t>
            </a:r>
            <a:r>
              <a:rPr kumimoji="1" lang="zh-CN" altLang="en-US" sz="2400" dirty="0">
                <a:latin typeface="Times New Roman" pitchFamily="18" charset="0"/>
                <a:ea typeface="楷体_GB2312" pitchFamily="49" charset="-122"/>
              </a:rPr>
              <a:t>则：</a:t>
            </a:r>
          </a:p>
        </p:txBody>
      </p:sp>
      <p:grpSp>
        <p:nvGrpSpPr>
          <p:cNvPr id="2" name="Group 4"/>
          <p:cNvGrpSpPr>
            <a:grpSpLocks/>
          </p:cNvGrpSpPr>
          <p:nvPr/>
        </p:nvGrpSpPr>
        <p:grpSpPr bwMode="auto">
          <a:xfrm>
            <a:off x="1187450" y="3284538"/>
            <a:ext cx="7772400" cy="914400"/>
            <a:chOff x="432" y="1632"/>
            <a:chExt cx="4896" cy="576"/>
          </a:xfrm>
        </p:grpSpPr>
        <p:sp>
          <p:nvSpPr>
            <p:cNvPr id="76805" name="Rectangle 5"/>
            <p:cNvSpPr>
              <a:spLocks noChangeArrowheads="1"/>
            </p:cNvSpPr>
            <p:nvPr/>
          </p:nvSpPr>
          <p:spPr bwMode="auto">
            <a:xfrm>
              <a:off x="480" y="1920"/>
              <a:ext cx="3320" cy="288"/>
            </a:xfrm>
            <a:prstGeom prst="rect">
              <a:avLst/>
            </a:prstGeom>
            <a:noFill/>
            <a:ln w="9525">
              <a:noFill/>
              <a:miter lim="800000"/>
              <a:headEnd/>
              <a:tailEnd/>
            </a:ln>
            <a:effectLst/>
          </p:spPr>
          <p:txBody>
            <a:bodyPr wrap="none">
              <a:spAutoFit/>
            </a:bodyPr>
            <a:lstStyle/>
            <a:p>
              <a:r>
                <a:rPr kumimoji="1" lang="en-US" altLang="zh-CN" sz="2400" i="1">
                  <a:latin typeface="Times New Roman" pitchFamily="18" charset="0"/>
                  <a:ea typeface="楷体_GB2312" pitchFamily="49" charset="-122"/>
                </a:rPr>
                <a:t>q</a:t>
              </a:r>
              <a:r>
                <a:rPr kumimoji="1" lang="en-US" altLang="zh-CN" sz="2400" baseline="-25000">
                  <a:latin typeface="Times New Roman" pitchFamily="18" charset="0"/>
                  <a:ea typeface="楷体_GB2312" pitchFamily="49" charset="-122"/>
                </a:rPr>
                <a:t>p </a:t>
              </a:r>
              <a:r>
                <a:rPr kumimoji="1" lang="en-US" altLang="zh-CN" sz="2400">
                  <a:latin typeface="Times New Roman" pitchFamily="18" charset="0"/>
                  <a:cs typeface="Times New Roman" pitchFamily="18" charset="0"/>
                </a:rPr>
                <a:t>–</a:t>
              </a:r>
              <a:r>
                <a:rPr kumimoji="1" lang="en-US" altLang="zh-CN" sz="2400">
                  <a:latin typeface="Times New Roman" pitchFamily="18" charset="0"/>
                  <a:ea typeface="楷体_GB2312" pitchFamily="49" charset="-122"/>
                </a:rPr>
                <a:t> </a:t>
              </a:r>
              <a:r>
                <a:rPr kumimoji="1" lang="en-US" altLang="zh-CN" sz="2400" i="1">
                  <a:latin typeface="Times New Roman" pitchFamily="18" charset="0"/>
                  <a:ea typeface="楷体_GB2312" pitchFamily="49" charset="-122"/>
                </a:rPr>
                <a:t>q</a:t>
              </a:r>
              <a:r>
                <a:rPr kumimoji="1" lang="en-US" altLang="zh-CN" sz="2400" baseline="-25000">
                  <a:latin typeface="Times New Roman" pitchFamily="18" charset="0"/>
                  <a:ea typeface="楷体_GB2312" pitchFamily="49" charset="-122"/>
                </a:rPr>
                <a:t>V</a:t>
              </a:r>
              <a:r>
                <a:rPr kumimoji="1" lang="en-US" altLang="zh-CN" sz="2400">
                  <a:latin typeface="Times New Roman" pitchFamily="18" charset="0"/>
                  <a:ea typeface="楷体_GB2312" pitchFamily="49" charset="-122"/>
                </a:rPr>
                <a:t> </a:t>
              </a:r>
              <a:r>
                <a:rPr kumimoji="1" lang="en-US" altLang="zh-CN" sz="2400">
                  <a:latin typeface="Times New Roman" pitchFamily="18" charset="0"/>
                  <a:cs typeface="Times New Roman" pitchFamily="18" charset="0"/>
                </a:rPr>
                <a:t>= </a:t>
              </a:r>
              <a:r>
                <a:rPr kumimoji="1" lang="en-US" altLang="zh-CN" sz="2400" i="1">
                  <a:latin typeface="Times New Roman" pitchFamily="18" charset="0"/>
                  <a:cs typeface="Times New Roman" pitchFamily="18" charset="0"/>
                </a:rPr>
                <a:t>n</a:t>
              </a:r>
              <a:r>
                <a:rPr kumimoji="1" lang="en-US" altLang="zh-CN" sz="2400" baseline="-25000">
                  <a:latin typeface="Times New Roman" pitchFamily="18" charset="0"/>
                  <a:cs typeface="Times New Roman" pitchFamily="18" charset="0"/>
                </a:rPr>
                <a:t>2</a:t>
              </a:r>
              <a:r>
                <a:rPr kumimoji="1" lang="en-US" altLang="zh-CN" sz="2400">
                  <a:latin typeface="Times New Roman" pitchFamily="18" charset="0"/>
                  <a:cs typeface="Times New Roman" pitchFamily="18" charset="0"/>
                </a:rPr>
                <a:t>(g)</a:t>
              </a:r>
              <a:r>
                <a:rPr kumimoji="1" lang="en-US" altLang="zh-CN" sz="2400" i="1">
                  <a:latin typeface="Times New Roman" pitchFamily="18" charset="0"/>
                  <a:cs typeface="Times New Roman" pitchFamily="18" charset="0"/>
                </a:rPr>
                <a:t>RT</a:t>
              </a:r>
              <a:r>
                <a:rPr kumimoji="1" lang="en-US" altLang="zh-CN" sz="2400">
                  <a:latin typeface="Times New Roman" pitchFamily="18" charset="0"/>
                  <a:cs typeface="Times New Roman" pitchFamily="18" charset="0"/>
                </a:rPr>
                <a:t> – </a:t>
              </a:r>
              <a:r>
                <a:rPr kumimoji="1" lang="en-US" altLang="zh-CN" sz="2400" i="1">
                  <a:latin typeface="Times New Roman" pitchFamily="18" charset="0"/>
                  <a:cs typeface="Times New Roman" pitchFamily="18" charset="0"/>
                </a:rPr>
                <a:t>n</a:t>
              </a:r>
              <a:r>
                <a:rPr kumimoji="1" lang="en-US" altLang="zh-CN" sz="2400" baseline="-25000">
                  <a:latin typeface="Times New Roman" pitchFamily="18" charset="0"/>
                  <a:cs typeface="Times New Roman" pitchFamily="18" charset="0"/>
                </a:rPr>
                <a:t>1</a:t>
              </a:r>
              <a:r>
                <a:rPr kumimoji="1" lang="en-US" altLang="zh-CN" sz="2400">
                  <a:latin typeface="Times New Roman" pitchFamily="18" charset="0"/>
                  <a:cs typeface="Times New Roman" pitchFamily="18" charset="0"/>
                </a:rPr>
                <a:t>(g)</a:t>
              </a:r>
              <a:r>
                <a:rPr kumimoji="1" lang="en-US" altLang="zh-CN" sz="2400" i="1">
                  <a:latin typeface="Times New Roman" pitchFamily="18" charset="0"/>
                  <a:cs typeface="Times New Roman" pitchFamily="18" charset="0"/>
                </a:rPr>
                <a:t>RT</a:t>
              </a:r>
              <a:r>
                <a:rPr kumimoji="1" lang="en-US" altLang="zh-CN" sz="2400">
                  <a:latin typeface="Times New Roman" pitchFamily="18" charset="0"/>
                  <a:cs typeface="Times New Roman" pitchFamily="18" charset="0"/>
                </a:rPr>
                <a:t> = Δ</a:t>
              </a:r>
              <a:r>
                <a:rPr kumimoji="1" lang="en-US" altLang="zh-CN" sz="2400" i="1">
                  <a:latin typeface="Times New Roman" pitchFamily="18" charset="0"/>
                  <a:cs typeface="Times New Roman" pitchFamily="18" charset="0"/>
                </a:rPr>
                <a:t>n</a:t>
              </a:r>
              <a:r>
                <a:rPr kumimoji="1" lang="en-US" altLang="zh-CN" sz="2400">
                  <a:latin typeface="Times New Roman" pitchFamily="18" charset="0"/>
                  <a:cs typeface="Times New Roman" pitchFamily="18" charset="0"/>
                </a:rPr>
                <a:t>(Bg)</a:t>
              </a:r>
              <a:r>
                <a:rPr kumimoji="1" lang="en-US" altLang="zh-CN" sz="2400" i="1">
                  <a:latin typeface="Times New Roman" pitchFamily="18" charset="0"/>
                  <a:cs typeface="Times New Roman" pitchFamily="18" charset="0"/>
                </a:rPr>
                <a:t>RT</a:t>
              </a:r>
            </a:p>
          </p:txBody>
        </p:sp>
        <p:sp>
          <p:nvSpPr>
            <p:cNvPr id="76806" name="Text Box 6"/>
            <p:cNvSpPr txBox="1">
              <a:spLocks noChangeArrowheads="1"/>
            </p:cNvSpPr>
            <p:nvPr/>
          </p:nvSpPr>
          <p:spPr bwMode="auto">
            <a:xfrm>
              <a:off x="432" y="1632"/>
              <a:ext cx="4896" cy="288"/>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ea typeface="楷体_GB2312" pitchFamily="49" charset="-122"/>
                </a:rPr>
                <a:t>对于有气体参加的反应，有：</a:t>
              </a:r>
            </a:p>
          </p:txBody>
        </p:sp>
      </p:grpSp>
      <p:sp>
        <p:nvSpPr>
          <p:cNvPr id="76808" name="Rectangle 8"/>
          <p:cNvSpPr>
            <a:spLocks noChangeArrowheads="1"/>
          </p:cNvSpPr>
          <p:nvPr/>
        </p:nvSpPr>
        <p:spPr bwMode="auto">
          <a:xfrm>
            <a:off x="1403350" y="2205038"/>
            <a:ext cx="6911975" cy="1249362"/>
          </a:xfrm>
          <a:prstGeom prst="rect">
            <a:avLst/>
          </a:prstGeom>
          <a:noFill/>
          <a:ln w="9525">
            <a:noFill/>
            <a:miter lim="800000"/>
            <a:headEnd/>
            <a:tailEnd/>
          </a:ln>
          <a:effectLst/>
        </p:spPr>
        <p:txBody>
          <a:bodyPr>
            <a:spAutoFit/>
          </a:bodyPr>
          <a:lstStyle/>
          <a:p>
            <a:r>
              <a:rPr kumimoji="1" lang="en-US" altLang="zh-CN" sz="2800" b="1">
                <a:latin typeface="Times New Roman" pitchFamily="18" charset="0"/>
                <a:cs typeface="Times New Roman" pitchFamily="18" charset="0"/>
              </a:rPr>
              <a:t>Δ</a:t>
            </a:r>
            <a:r>
              <a:rPr kumimoji="1" lang="en-US" altLang="zh-CN" sz="2800" b="1" i="1">
                <a:latin typeface="Times New Roman" pitchFamily="18" charset="0"/>
                <a:cs typeface="Times New Roman" pitchFamily="18" charset="0"/>
              </a:rPr>
              <a:t>H</a:t>
            </a:r>
            <a:r>
              <a:rPr kumimoji="1" lang="en-US" altLang="zh-CN" sz="2800" b="1">
                <a:latin typeface="Times New Roman" pitchFamily="18" charset="0"/>
                <a:cs typeface="Times New Roman" pitchFamily="18" charset="0"/>
              </a:rPr>
              <a:t> – Δ</a:t>
            </a:r>
            <a:r>
              <a:rPr kumimoji="1" lang="en-US" altLang="zh-CN" sz="2800" b="1" i="1">
                <a:latin typeface="Times New Roman" pitchFamily="18" charset="0"/>
                <a:cs typeface="Times New Roman" pitchFamily="18" charset="0"/>
              </a:rPr>
              <a:t>U</a:t>
            </a:r>
            <a:r>
              <a:rPr kumimoji="1" lang="en-US" altLang="zh-CN" sz="2800" b="1">
                <a:latin typeface="Times New Roman" pitchFamily="18" charset="0"/>
                <a:cs typeface="Times New Roman" pitchFamily="18" charset="0"/>
              </a:rPr>
              <a:t> = </a:t>
            </a:r>
            <a:r>
              <a:rPr kumimoji="1" lang="en-US" altLang="zh-CN" sz="2800" b="1" i="1">
                <a:latin typeface="Times New Roman" pitchFamily="18" charset="0"/>
                <a:ea typeface="楷体_GB2312" pitchFamily="49" charset="-122"/>
              </a:rPr>
              <a:t>q</a:t>
            </a:r>
            <a:r>
              <a:rPr kumimoji="1" lang="en-US" altLang="zh-CN" sz="2800" b="1" baseline="-25000">
                <a:latin typeface="Times New Roman" pitchFamily="18" charset="0"/>
                <a:ea typeface="楷体_GB2312" pitchFamily="49" charset="-122"/>
              </a:rPr>
              <a:t>p </a:t>
            </a:r>
            <a:r>
              <a:rPr kumimoji="1" lang="en-US" altLang="zh-CN" sz="2800" b="1">
                <a:latin typeface="Times New Roman" pitchFamily="18" charset="0"/>
                <a:cs typeface="Times New Roman" pitchFamily="18" charset="0"/>
              </a:rPr>
              <a:t>–</a:t>
            </a:r>
            <a:r>
              <a:rPr kumimoji="1" lang="en-US" altLang="zh-CN" sz="2800" b="1">
                <a:latin typeface="Times New Roman" pitchFamily="18" charset="0"/>
                <a:ea typeface="楷体_GB2312" pitchFamily="49" charset="-122"/>
              </a:rPr>
              <a:t> </a:t>
            </a:r>
            <a:r>
              <a:rPr kumimoji="1" lang="en-US" altLang="zh-CN" sz="2800" b="1" i="1">
                <a:latin typeface="Times New Roman" pitchFamily="18" charset="0"/>
                <a:ea typeface="楷体_GB2312" pitchFamily="49" charset="-122"/>
              </a:rPr>
              <a:t>q</a:t>
            </a:r>
            <a:r>
              <a:rPr kumimoji="1" lang="en-US" altLang="zh-CN" sz="2800" b="1" baseline="-25000">
                <a:latin typeface="Times New Roman" pitchFamily="18" charset="0"/>
                <a:ea typeface="楷体_GB2312" pitchFamily="49" charset="-122"/>
              </a:rPr>
              <a:t>V</a:t>
            </a:r>
            <a:r>
              <a:rPr kumimoji="1" lang="en-US" altLang="zh-CN" sz="2800" b="1">
                <a:latin typeface="Times New Roman" pitchFamily="18" charset="0"/>
                <a:ea typeface="楷体_GB2312" pitchFamily="49" charset="-122"/>
              </a:rPr>
              <a:t> = </a:t>
            </a:r>
            <a:r>
              <a:rPr kumimoji="1" lang="en-US" altLang="zh-CN" sz="2800" b="1" i="1">
                <a:latin typeface="Times New Roman" pitchFamily="18" charset="0"/>
                <a:cs typeface="Times New Roman" pitchFamily="18" charset="0"/>
              </a:rPr>
              <a:t>p</a:t>
            </a:r>
            <a:r>
              <a:rPr kumimoji="1" lang="en-US" altLang="zh-CN" sz="2800" b="1">
                <a:latin typeface="Times New Roman" pitchFamily="18" charset="0"/>
                <a:cs typeface="Times New Roman" pitchFamily="18" charset="0"/>
              </a:rPr>
              <a:t>(</a:t>
            </a:r>
            <a:r>
              <a:rPr kumimoji="1" lang="en-US" altLang="zh-CN" sz="2800" b="1" i="1">
                <a:latin typeface="Times New Roman" pitchFamily="18" charset="0"/>
                <a:cs typeface="Times New Roman" pitchFamily="18" charset="0"/>
              </a:rPr>
              <a:t>V</a:t>
            </a:r>
            <a:r>
              <a:rPr kumimoji="1" lang="en-US" altLang="zh-CN" sz="2800" b="1" baseline="-25000">
                <a:latin typeface="Times New Roman" pitchFamily="18" charset="0"/>
                <a:cs typeface="Times New Roman" pitchFamily="18" charset="0"/>
              </a:rPr>
              <a:t>2 </a:t>
            </a:r>
            <a:r>
              <a:rPr kumimoji="1" lang="en-US" altLang="zh-CN" sz="2800" b="1">
                <a:latin typeface="Times New Roman" pitchFamily="18" charset="0"/>
                <a:cs typeface="Times New Roman" pitchFamily="18" charset="0"/>
              </a:rPr>
              <a:t>–</a:t>
            </a:r>
            <a:r>
              <a:rPr kumimoji="1" lang="en-US" altLang="zh-CN" sz="2800" b="1" i="1">
                <a:latin typeface="Times New Roman" pitchFamily="18" charset="0"/>
                <a:cs typeface="Times New Roman" pitchFamily="18" charset="0"/>
              </a:rPr>
              <a:t> V</a:t>
            </a:r>
            <a:r>
              <a:rPr kumimoji="1" lang="en-US" altLang="zh-CN" sz="2800" b="1" baseline="-25000">
                <a:latin typeface="Times New Roman" pitchFamily="18" charset="0"/>
                <a:cs typeface="Times New Roman" pitchFamily="18" charset="0"/>
              </a:rPr>
              <a:t>1</a:t>
            </a:r>
            <a:r>
              <a:rPr kumimoji="1" lang="en-US" altLang="zh-CN" sz="2800" b="1">
                <a:latin typeface="Times New Roman" pitchFamily="18" charset="0"/>
                <a:cs typeface="Times New Roman" pitchFamily="18" charset="0"/>
              </a:rPr>
              <a:t>)</a:t>
            </a:r>
          </a:p>
          <a:p>
            <a:r>
              <a:rPr kumimoji="1" lang="zh-CN" altLang="en-US" sz="2400">
                <a:latin typeface="楷体_GB2312" pitchFamily="49" charset="-122"/>
                <a:ea typeface="楷体_GB2312" pitchFamily="49" charset="-122"/>
                <a:cs typeface="Times New Roman" pitchFamily="18" charset="0"/>
              </a:rPr>
              <a:t>对于无气体参加的反应，反应前后</a:t>
            </a:r>
            <a:r>
              <a:rPr kumimoji="1" lang="en-US" altLang="zh-CN" sz="2400">
                <a:latin typeface="楷体_GB2312" pitchFamily="49" charset="-122"/>
                <a:ea typeface="楷体_GB2312" pitchFamily="49" charset="-122"/>
                <a:cs typeface="Times New Roman" pitchFamily="18" charset="0"/>
              </a:rPr>
              <a:t>V</a:t>
            </a:r>
            <a:r>
              <a:rPr kumimoji="1" lang="en-US" altLang="zh-CN" sz="2400" baseline="-25000">
                <a:latin typeface="楷体_GB2312" pitchFamily="49" charset="-122"/>
                <a:ea typeface="楷体_GB2312" pitchFamily="49" charset="-122"/>
                <a:cs typeface="Times New Roman" pitchFamily="18" charset="0"/>
              </a:rPr>
              <a:t>2 </a:t>
            </a:r>
            <a:r>
              <a:rPr kumimoji="1" lang="en-US" altLang="zh-CN" sz="2400">
                <a:latin typeface="楷体_GB2312" pitchFamily="49" charset="-122"/>
                <a:ea typeface="楷体_GB2312" pitchFamily="49" charset="-122"/>
                <a:sym typeface="Symbol" pitchFamily="18" charset="2"/>
              </a:rPr>
              <a:t></a:t>
            </a:r>
            <a:r>
              <a:rPr kumimoji="1" lang="en-US" altLang="zh-CN" sz="2400">
                <a:latin typeface="楷体_GB2312" pitchFamily="49" charset="-122"/>
                <a:ea typeface="楷体_GB2312" pitchFamily="49" charset="-122"/>
              </a:rPr>
              <a:t> V</a:t>
            </a:r>
            <a:r>
              <a:rPr kumimoji="1" lang="en-US" altLang="zh-CN" sz="2400" baseline="-25000">
                <a:latin typeface="楷体_GB2312" pitchFamily="49" charset="-122"/>
                <a:ea typeface="楷体_GB2312" pitchFamily="49" charset="-122"/>
              </a:rPr>
              <a:t>1</a:t>
            </a:r>
            <a:r>
              <a:rPr kumimoji="1" lang="en-US" altLang="zh-CN" sz="2400">
                <a:latin typeface="楷体_GB2312" pitchFamily="49" charset="-122"/>
                <a:ea typeface="楷体_GB2312" pitchFamily="49" charset="-122"/>
              </a:rPr>
              <a:t>,</a:t>
            </a:r>
          </a:p>
          <a:p>
            <a:r>
              <a:rPr kumimoji="1" lang="zh-CN" altLang="en-US" sz="2400">
                <a:latin typeface="楷体_GB2312" pitchFamily="49" charset="-122"/>
                <a:ea typeface="楷体_GB2312" pitchFamily="49" charset="-122"/>
              </a:rPr>
              <a:t>因此， </a:t>
            </a:r>
            <a:r>
              <a:rPr kumimoji="1" lang="en-US" altLang="zh-CN" sz="2400" b="1">
                <a:latin typeface="楷体_GB2312" pitchFamily="49" charset="-122"/>
                <a:ea typeface="楷体_GB2312" pitchFamily="49" charset="-122"/>
              </a:rPr>
              <a:t>Δ</a:t>
            </a:r>
            <a:r>
              <a:rPr kumimoji="1" lang="en-US" altLang="zh-CN" sz="2400" b="1" i="1">
                <a:latin typeface="楷体_GB2312" pitchFamily="49" charset="-122"/>
                <a:ea typeface="楷体_GB2312" pitchFamily="49" charset="-122"/>
              </a:rPr>
              <a:t>H</a:t>
            </a:r>
            <a:r>
              <a:rPr kumimoji="1" lang="en-US" altLang="zh-CN" sz="2400" b="1">
                <a:latin typeface="楷体_GB2312" pitchFamily="49" charset="-122"/>
                <a:ea typeface="楷体_GB2312" pitchFamily="49" charset="-122"/>
              </a:rPr>
              <a:t> </a:t>
            </a:r>
            <a:r>
              <a:rPr kumimoji="1" lang="en-US" altLang="en-US" sz="1800"/>
              <a:t>≈</a:t>
            </a:r>
            <a:r>
              <a:rPr kumimoji="1" lang="en-US" altLang="zh-CN" sz="2400" b="1">
                <a:latin typeface="楷体_GB2312" pitchFamily="49" charset="-122"/>
                <a:ea typeface="楷体_GB2312" pitchFamily="49" charset="-122"/>
              </a:rPr>
              <a:t>Δ</a:t>
            </a:r>
            <a:r>
              <a:rPr kumimoji="1" lang="en-US" altLang="zh-CN" sz="2400" b="1" i="1">
                <a:latin typeface="楷体_GB2312" pitchFamily="49" charset="-122"/>
                <a:ea typeface="楷体_GB2312" pitchFamily="49" charset="-122"/>
              </a:rPr>
              <a:t>U</a:t>
            </a:r>
            <a:r>
              <a:rPr kumimoji="1" lang="en-US" altLang="zh-CN" sz="2400">
                <a:latin typeface="楷体_GB2312" pitchFamily="49" charset="-122"/>
                <a:ea typeface="楷体_GB2312" pitchFamily="49" charset="-122"/>
              </a:rPr>
              <a:t> </a:t>
            </a:r>
          </a:p>
        </p:txBody>
      </p:sp>
      <p:sp>
        <p:nvSpPr>
          <p:cNvPr id="76809" name="Text Box 9"/>
          <p:cNvSpPr txBox="1">
            <a:spLocks noChangeArrowheads="1"/>
          </p:cNvSpPr>
          <p:nvPr/>
        </p:nvSpPr>
        <p:spPr bwMode="auto">
          <a:xfrm>
            <a:off x="0" y="4221163"/>
            <a:ext cx="9144000" cy="1552575"/>
          </a:xfrm>
          <a:prstGeom prst="rect">
            <a:avLst/>
          </a:prstGeom>
          <a:noFill/>
          <a:ln w="9525">
            <a:noFill/>
            <a:miter lim="800000"/>
            <a:headEnd/>
            <a:tailEnd/>
          </a:ln>
          <a:effectLst/>
        </p:spPr>
        <p:txBody>
          <a:bodyPr>
            <a:spAutoFit/>
          </a:bodyPr>
          <a:lstStyle/>
          <a:p>
            <a:r>
              <a:rPr kumimoji="1" lang="zh-CN" altLang="en-US" sz="2400" b="1">
                <a:solidFill>
                  <a:schemeClr val="tx2"/>
                </a:solidFill>
                <a:latin typeface="楷体_GB2312" pitchFamily="49" charset="-122"/>
                <a:ea typeface="楷体_GB2312" pitchFamily="49" charset="-122"/>
              </a:rPr>
              <a:t>对于摩尔反应，则有     </a:t>
            </a:r>
            <a:r>
              <a:rPr kumimoji="1" lang="en-US" altLang="zh-CN" sz="2400" i="1">
                <a:latin typeface="楷体_GB2312" pitchFamily="49" charset="-122"/>
                <a:ea typeface="楷体_GB2312" pitchFamily="49" charset="-122"/>
              </a:rPr>
              <a:t>q</a:t>
            </a:r>
            <a:r>
              <a:rPr kumimoji="1" lang="en-US" altLang="zh-CN" sz="2400" baseline="-25000">
                <a:latin typeface="楷体_GB2312" pitchFamily="49" charset="-122"/>
                <a:ea typeface="楷体_GB2312" pitchFamily="49" charset="-122"/>
              </a:rPr>
              <a:t>p,m </a:t>
            </a:r>
            <a:r>
              <a:rPr kumimoji="1" lang="en-US" altLang="zh-CN" sz="2400">
                <a:latin typeface="Arial"/>
                <a:ea typeface="楷体_GB2312" pitchFamily="49" charset="-122"/>
              </a:rPr>
              <a:t>–</a:t>
            </a:r>
            <a:r>
              <a:rPr kumimoji="1" lang="en-US" altLang="zh-CN" sz="2400">
                <a:latin typeface="楷体_GB2312" pitchFamily="49" charset="-122"/>
                <a:ea typeface="楷体_GB2312" pitchFamily="49" charset="-122"/>
              </a:rPr>
              <a:t> </a:t>
            </a:r>
            <a:r>
              <a:rPr kumimoji="1" lang="en-US" altLang="zh-CN" sz="2400" i="1">
                <a:latin typeface="楷体_GB2312" pitchFamily="49" charset="-122"/>
                <a:ea typeface="楷体_GB2312" pitchFamily="49" charset="-122"/>
              </a:rPr>
              <a:t>q</a:t>
            </a:r>
            <a:r>
              <a:rPr kumimoji="1" lang="en-US" altLang="zh-CN" sz="2400" baseline="-25000">
                <a:latin typeface="楷体_GB2312" pitchFamily="49" charset="-122"/>
                <a:ea typeface="楷体_GB2312" pitchFamily="49" charset="-122"/>
              </a:rPr>
              <a:t>V,m</a:t>
            </a:r>
            <a:r>
              <a:rPr kumimoji="1" lang="en-US" altLang="zh-CN" sz="2400">
                <a:latin typeface="楷体_GB2312" pitchFamily="49" charset="-122"/>
                <a:ea typeface="楷体_GB2312" pitchFamily="49" charset="-122"/>
              </a:rPr>
              <a:t> =  Δ</a:t>
            </a:r>
            <a:r>
              <a:rPr kumimoji="1" lang="el-GR" altLang="zh-CN" sz="2400" i="1">
                <a:latin typeface="楷体_GB2312" pitchFamily="49" charset="-122"/>
                <a:ea typeface="楷体_GB2312" pitchFamily="49" charset="-122"/>
                <a:cs typeface="Arial" pitchFamily="34" charset="0"/>
              </a:rPr>
              <a:t>ν</a:t>
            </a:r>
            <a:r>
              <a:rPr kumimoji="1" lang="en-US" altLang="zh-CN" sz="2400">
                <a:latin typeface="楷体_GB2312" pitchFamily="49" charset="-122"/>
                <a:ea typeface="楷体_GB2312" pitchFamily="49" charset="-122"/>
              </a:rPr>
              <a:t>(Bg)</a:t>
            </a:r>
            <a:r>
              <a:rPr kumimoji="1" lang="en-US" altLang="zh-CN" sz="2400" i="1">
                <a:latin typeface="楷体_GB2312" pitchFamily="49" charset="-122"/>
                <a:ea typeface="楷体_GB2312" pitchFamily="49" charset="-122"/>
              </a:rPr>
              <a:t>RT</a:t>
            </a:r>
          </a:p>
          <a:p>
            <a:r>
              <a:rPr kumimoji="1" lang="en-US" altLang="zh-CN" sz="2400" b="1">
                <a:solidFill>
                  <a:schemeClr val="tx2"/>
                </a:solidFill>
                <a:latin typeface="楷体_GB2312" pitchFamily="49" charset="-122"/>
                <a:ea typeface="楷体_GB2312" pitchFamily="49" charset="-122"/>
              </a:rPr>
              <a:t>                  </a:t>
            </a:r>
            <a:r>
              <a:rPr kumimoji="1" lang="zh-CN" altLang="en-US" sz="2400" b="1">
                <a:solidFill>
                  <a:schemeClr val="tx2"/>
                </a:solidFill>
                <a:latin typeface="楷体_GB2312" pitchFamily="49" charset="-122"/>
                <a:ea typeface="楷体_GB2312" pitchFamily="49" charset="-122"/>
              </a:rPr>
              <a:t>或 </a:t>
            </a:r>
            <a:r>
              <a:rPr kumimoji="1" lang="en-US" altLang="zh-CN" sz="2400">
                <a:latin typeface="楷体_GB2312" pitchFamily="49" charset="-122"/>
                <a:ea typeface="楷体_GB2312" pitchFamily="49" charset="-122"/>
              </a:rPr>
              <a:t>Δ</a:t>
            </a:r>
            <a:r>
              <a:rPr kumimoji="1" lang="en-US" altLang="zh-CN" sz="2400" baseline="-25000">
                <a:latin typeface="楷体_GB2312" pitchFamily="49" charset="-122"/>
                <a:ea typeface="楷体_GB2312" pitchFamily="49" charset="-122"/>
              </a:rPr>
              <a:t>r</a:t>
            </a:r>
            <a:r>
              <a:rPr kumimoji="1" lang="en-US" altLang="zh-CN" sz="2400">
                <a:latin typeface="楷体_GB2312" pitchFamily="49" charset="-122"/>
                <a:ea typeface="楷体_GB2312" pitchFamily="49" charset="-122"/>
              </a:rPr>
              <a:t>H</a:t>
            </a:r>
            <a:r>
              <a:rPr kumimoji="1" lang="en-US" altLang="zh-CN" sz="2400" baseline="-25000">
                <a:latin typeface="楷体_GB2312" pitchFamily="49" charset="-122"/>
                <a:ea typeface="楷体_GB2312" pitchFamily="49" charset="-122"/>
              </a:rPr>
              <a:t>m</a:t>
            </a:r>
            <a:r>
              <a:rPr kumimoji="1" lang="en-US" altLang="zh-CN" sz="2400">
                <a:latin typeface="楷体_GB2312" pitchFamily="49" charset="-122"/>
                <a:ea typeface="楷体_GB2312" pitchFamily="49" charset="-122"/>
              </a:rPr>
              <a:t>- Δ</a:t>
            </a:r>
            <a:r>
              <a:rPr kumimoji="1" lang="en-US" altLang="zh-CN" sz="2400" baseline="-25000">
                <a:latin typeface="楷体_GB2312" pitchFamily="49" charset="-122"/>
                <a:ea typeface="楷体_GB2312" pitchFamily="49" charset="-122"/>
              </a:rPr>
              <a:t>r</a:t>
            </a:r>
            <a:r>
              <a:rPr kumimoji="1" lang="en-US" altLang="zh-CN" sz="2400">
                <a:latin typeface="楷体_GB2312" pitchFamily="49" charset="-122"/>
                <a:ea typeface="楷体_GB2312" pitchFamily="49" charset="-122"/>
              </a:rPr>
              <a:t>U</a:t>
            </a:r>
            <a:r>
              <a:rPr kumimoji="1" lang="en-US" altLang="zh-CN" sz="2400" baseline="-25000">
                <a:latin typeface="楷体_GB2312" pitchFamily="49" charset="-122"/>
                <a:ea typeface="楷体_GB2312" pitchFamily="49" charset="-122"/>
              </a:rPr>
              <a:t>m</a:t>
            </a:r>
            <a:r>
              <a:rPr kumimoji="1" lang="en-US" altLang="zh-CN" sz="2400">
                <a:latin typeface="楷体_GB2312" pitchFamily="49" charset="-122"/>
                <a:ea typeface="楷体_GB2312" pitchFamily="49" charset="-122"/>
              </a:rPr>
              <a:t>=  Δ</a:t>
            </a:r>
            <a:r>
              <a:rPr kumimoji="1" lang="el-GR" altLang="zh-CN" sz="2400" i="1">
                <a:latin typeface="楷体_GB2312" pitchFamily="49" charset="-122"/>
                <a:ea typeface="楷体_GB2312" pitchFamily="49" charset="-122"/>
              </a:rPr>
              <a:t>ν</a:t>
            </a:r>
            <a:r>
              <a:rPr kumimoji="1" lang="en-US" altLang="zh-CN" sz="2400">
                <a:latin typeface="楷体_GB2312" pitchFamily="49" charset="-122"/>
                <a:ea typeface="楷体_GB2312" pitchFamily="49" charset="-122"/>
              </a:rPr>
              <a:t>(Bg)</a:t>
            </a:r>
            <a:r>
              <a:rPr kumimoji="1" lang="en-US" altLang="zh-CN" sz="2400" i="1">
                <a:latin typeface="楷体_GB2312" pitchFamily="49" charset="-122"/>
                <a:ea typeface="楷体_GB2312" pitchFamily="49" charset="-122"/>
              </a:rPr>
              <a:t>RT</a:t>
            </a:r>
            <a:endParaRPr kumimoji="1" lang="en-US" altLang="zh-CN" sz="2400" b="1">
              <a:solidFill>
                <a:schemeClr val="tx2"/>
              </a:solidFill>
              <a:latin typeface="楷体_GB2312" pitchFamily="49" charset="-122"/>
              <a:ea typeface="楷体_GB2312" pitchFamily="49" charset="-122"/>
            </a:endParaRPr>
          </a:p>
          <a:p>
            <a:r>
              <a:rPr kumimoji="1" lang="zh-CN" altLang="en-US" sz="2400" b="1">
                <a:solidFill>
                  <a:schemeClr val="tx2"/>
                </a:solidFill>
                <a:latin typeface="楷体_GB2312" pitchFamily="49" charset="-122"/>
                <a:ea typeface="楷体_GB2312" pitchFamily="49" charset="-122"/>
              </a:rPr>
              <a:t>思考</a:t>
            </a:r>
            <a:r>
              <a:rPr kumimoji="1" lang="zh-CN" altLang="en-US" sz="2400">
                <a:latin typeface="楷体_GB2312" pitchFamily="49" charset="-122"/>
                <a:ea typeface="楷体_GB2312" pitchFamily="49" charset="-122"/>
              </a:rPr>
              <a:t>：若反应 </a:t>
            </a:r>
            <a:r>
              <a:rPr kumimoji="1" lang="en-US" altLang="zh-CN" sz="2400">
                <a:latin typeface="楷体_GB2312" pitchFamily="49" charset="-122"/>
                <a:ea typeface="楷体_GB2312" pitchFamily="49" charset="-122"/>
              </a:rPr>
              <a:t>C(</a:t>
            </a:r>
            <a:r>
              <a:rPr kumimoji="1" lang="zh-CN" altLang="en-US" sz="2400">
                <a:latin typeface="楷体_GB2312" pitchFamily="49" charset="-122"/>
                <a:ea typeface="楷体_GB2312" pitchFamily="49" charset="-122"/>
              </a:rPr>
              <a:t>石墨</a:t>
            </a:r>
            <a:r>
              <a:rPr kumimoji="1" lang="en-US" altLang="zh-CN" sz="2400">
                <a:latin typeface="楷体_GB2312" pitchFamily="49" charset="-122"/>
                <a:ea typeface="楷体_GB2312" pitchFamily="49" charset="-122"/>
              </a:rPr>
              <a:t>) + O</a:t>
            </a:r>
            <a:r>
              <a:rPr kumimoji="1" lang="en-US" altLang="zh-CN" sz="2400" baseline="-25000">
                <a:latin typeface="楷体_GB2312" pitchFamily="49" charset="-122"/>
                <a:ea typeface="楷体_GB2312" pitchFamily="49" charset="-122"/>
              </a:rPr>
              <a:t>2</a:t>
            </a:r>
            <a:r>
              <a:rPr kumimoji="1" lang="en-US" altLang="zh-CN" sz="2400">
                <a:latin typeface="楷体_GB2312" pitchFamily="49" charset="-122"/>
                <a:ea typeface="楷体_GB2312" pitchFamily="49" charset="-122"/>
              </a:rPr>
              <a:t>(g) →CO</a:t>
            </a:r>
            <a:r>
              <a:rPr kumimoji="1" lang="en-US" altLang="zh-CN" sz="2400" baseline="-25000">
                <a:latin typeface="楷体_GB2312" pitchFamily="49" charset="-122"/>
                <a:ea typeface="楷体_GB2312" pitchFamily="49" charset="-122"/>
              </a:rPr>
              <a:t>2</a:t>
            </a:r>
            <a:r>
              <a:rPr kumimoji="1" lang="en-US" altLang="zh-CN" sz="2400">
                <a:latin typeface="楷体_GB2312" pitchFamily="49" charset="-122"/>
                <a:ea typeface="楷体_GB2312" pitchFamily="49" charset="-122"/>
              </a:rPr>
              <a:t>(g) </a:t>
            </a:r>
            <a:r>
              <a:rPr kumimoji="1" lang="zh-CN" altLang="en-US" sz="2400">
                <a:latin typeface="楷体_GB2312" pitchFamily="49" charset="-122"/>
                <a:ea typeface="楷体_GB2312" pitchFamily="49" charset="-122"/>
              </a:rPr>
              <a:t>的 </a:t>
            </a:r>
            <a:r>
              <a:rPr kumimoji="1" lang="en-US" altLang="zh-CN" sz="2400" i="1">
                <a:latin typeface="楷体_GB2312" pitchFamily="49" charset="-122"/>
                <a:ea typeface="楷体_GB2312" pitchFamily="49" charset="-122"/>
              </a:rPr>
              <a:t>q</a:t>
            </a:r>
            <a:r>
              <a:rPr kumimoji="1" lang="en-US" altLang="zh-CN" sz="2400" baseline="-25000">
                <a:latin typeface="楷体_GB2312" pitchFamily="49" charset="-122"/>
                <a:ea typeface="楷体_GB2312" pitchFamily="49" charset="-122"/>
              </a:rPr>
              <a:t>p,m</a:t>
            </a:r>
            <a:r>
              <a:rPr kumimoji="1" lang="zh-CN" altLang="en-US" sz="2400">
                <a:latin typeface="楷体_GB2312" pitchFamily="49" charset="-122"/>
                <a:ea typeface="楷体_GB2312" pitchFamily="49" charset="-122"/>
              </a:rPr>
              <a:t>为</a:t>
            </a:r>
            <a:r>
              <a:rPr kumimoji="1" lang="en-US" altLang="zh-CN" sz="2400">
                <a:latin typeface="Times New Roman"/>
                <a:ea typeface="楷体_GB2312" pitchFamily="49" charset="-122"/>
              </a:rPr>
              <a:t>–</a:t>
            </a:r>
            <a:r>
              <a:rPr kumimoji="1" lang="en-US" altLang="zh-CN" sz="2400">
                <a:latin typeface="楷体_GB2312" pitchFamily="49" charset="-122"/>
                <a:ea typeface="楷体_GB2312" pitchFamily="49" charset="-122"/>
              </a:rPr>
              <a:t>393.5kJ</a:t>
            </a:r>
            <a:r>
              <a:rPr kumimoji="1" lang="en-US" altLang="zh-CN" sz="2400">
                <a:latin typeface="Times New Roman"/>
                <a:ea typeface="楷体_GB2312" pitchFamily="49" charset="-122"/>
              </a:rPr>
              <a:t>·</a:t>
            </a:r>
            <a:r>
              <a:rPr kumimoji="1" lang="en-US" altLang="zh-CN" sz="2400">
                <a:latin typeface="楷体_GB2312" pitchFamily="49" charset="-122"/>
                <a:ea typeface="楷体_GB2312" pitchFamily="49" charset="-122"/>
              </a:rPr>
              <a:t>mol </a:t>
            </a:r>
            <a:r>
              <a:rPr kumimoji="1" lang="en-US" altLang="zh-CN" sz="2400" baseline="30000">
                <a:latin typeface="Times New Roman"/>
                <a:ea typeface="楷体_GB2312" pitchFamily="49" charset="-122"/>
              </a:rPr>
              <a:t>–</a:t>
            </a:r>
            <a:r>
              <a:rPr kumimoji="1" lang="en-US" altLang="zh-CN" sz="2400" baseline="30000">
                <a:latin typeface="楷体_GB2312" pitchFamily="49" charset="-122"/>
                <a:ea typeface="楷体_GB2312" pitchFamily="49" charset="-122"/>
              </a:rPr>
              <a:t>1</a:t>
            </a:r>
            <a:r>
              <a:rPr kumimoji="1" lang="zh-CN" altLang="en-US" sz="2400">
                <a:latin typeface="楷体_GB2312" pitchFamily="49" charset="-122"/>
                <a:ea typeface="楷体_GB2312" pitchFamily="49" charset="-122"/>
              </a:rPr>
              <a:t>，则该反应的</a:t>
            </a:r>
            <a:r>
              <a:rPr kumimoji="1" lang="en-US" altLang="zh-CN" sz="2400" i="1">
                <a:latin typeface="楷体_GB2312" pitchFamily="49" charset="-122"/>
                <a:ea typeface="楷体_GB2312" pitchFamily="49" charset="-122"/>
              </a:rPr>
              <a:t>q</a:t>
            </a:r>
            <a:r>
              <a:rPr kumimoji="1" lang="en-US" altLang="zh-CN" sz="2400" baseline="-25000">
                <a:latin typeface="楷体_GB2312" pitchFamily="49" charset="-122"/>
                <a:ea typeface="楷体_GB2312" pitchFamily="49" charset="-122"/>
              </a:rPr>
              <a:t>V,m</a:t>
            </a:r>
            <a:r>
              <a:rPr kumimoji="1" lang="en-US" altLang="zh-CN" sz="2400">
                <a:latin typeface="楷体_GB2312" pitchFamily="49" charset="-122"/>
                <a:ea typeface="楷体_GB2312" pitchFamily="49" charset="-122"/>
              </a:rPr>
              <a:t> </a:t>
            </a:r>
            <a:r>
              <a:rPr kumimoji="1" lang="zh-CN" altLang="en-US" sz="2400">
                <a:latin typeface="楷体_GB2312" pitchFamily="49" charset="-122"/>
                <a:ea typeface="楷体_GB2312" pitchFamily="49" charset="-122"/>
              </a:rPr>
              <a:t>为多少？</a:t>
            </a:r>
          </a:p>
        </p:txBody>
      </p:sp>
      <p:sp>
        <p:nvSpPr>
          <p:cNvPr id="76810" name="Text Box 10"/>
          <p:cNvSpPr txBox="1">
            <a:spLocks noChangeArrowheads="1"/>
          </p:cNvSpPr>
          <p:nvPr/>
        </p:nvSpPr>
        <p:spPr bwMode="auto">
          <a:xfrm>
            <a:off x="3924300" y="5373688"/>
            <a:ext cx="4716463"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Times New Roman" pitchFamily="18" charset="0"/>
                <a:ea typeface="楷体_GB2312" pitchFamily="49" charset="-122"/>
              </a:rPr>
              <a:t>答：该反应的</a:t>
            </a:r>
            <a:r>
              <a:rPr kumimoji="1" lang="en-US" altLang="zh-CN" sz="2400" b="1">
                <a:solidFill>
                  <a:schemeClr val="tx2"/>
                </a:solidFill>
                <a:latin typeface="Times New Roman" pitchFamily="18" charset="0"/>
                <a:cs typeface="Times New Roman" pitchFamily="18" charset="0"/>
              </a:rPr>
              <a:t>Δ</a:t>
            </a:r>
            <a:r>
              <a:rPr kumimoji="1" lang="en-US" altLang="zh-CN" sz="2400" b="1" i="1">
                <a:solidFill>
                  <a:schemeClr val="tx2"/>
                </a:solidFill>
                <a:latin typeface="Times New Roman" pitchFamily="18" charset="0"/>
                <a:cs typeface="Times New Roman" pitchFamily="18" charset="0"/>
              </a:rPr>
              <a:t>n</a:t>
            </a:r>
            <a:r>
              <a:rPr kumimoji="1" lang="en-US" altLang="zh-CN" sz="2400" b="1">
                <a:solidFill>
                  <a:schemeClr val="tx2"/>
                </a:solidFill>
                <a:latin typeface="Times New Roman" pitchFamily="18" charset="0"/>
                <a:cs typeface="Times New Roman" pitchFamily="18" charset="0"/>
              </a:rPr>
              <a:t>(g) = 0</a:t>
            </a:r>
            <a:r>
              <a:rPr kumimoji="1" lang="zh-CN" altLang="en-US" sz="2400" b="1">
                <a:solidFill>
                  <a:schemeClr val="tx2"/>
                </a:solidFill>
                <a:latin typeface="Times New Roman" pitchFamily="18" charset="0"/>
              </a:rPr>
              <a:t>， </a:t>
            </a:r>
            <a:r>
              <a:rPr kumimoji="1" lang="en-US" altLang="zh-CN" sz="2400" b="1" i="1">
                <a:solidFill>
                  <a:schemeClr val="tx2"/>
                </a:solidFill>
                <a:latin typeface="Times New Roman" pitchFamily="18" charset="0"/>
                <a:ea typeface="楷体_GB2312" pitchFamily="49" charset="-122"/>
              </a:rPr>
              <a:t>q</a:t>
            </a:r>
            <a:r>
              <a:rPr kumimoji="1" lang="en-US" altLang="zh-CN" sz="2400" b="1" baseline="-25000">
                <a:solidFill>
                  <a:schemeClr val="tx2"/>
                </a:solidFill>
                <a:latin typeface="Times New Roman" pitchFamily="18" charset="0"/>
                <a:ea typeface="楷体_GB2312" pitchFamily="49" charset="-122"/>
              </a:rPr>
              <a:t>V</a:t>
            </a:r>
            <a:r>
              <a:rPr kumimoji="1" lang="en-US" altLang="zh-CN" sz="2400" b="1">
                <a:solidFill>
                  <a:schemeClr val="tx2"/>
                </a:solidFill>
                <a:latin typeface="Times New Roman" pitchFamily="18" charset="0"/>
                <a:ea typeface="楷体_GB2312" pitchFamily="49" charset="-122"/>
              </a:rPr>
              <a:t> </a:t>
            </a:r>
            <a:r>
              <a:rPr kumimoji="1" lang="en-US" altLang="zh-CN" sz="2400" b="1">
                <a:solidFill>
                  <a:schemeClr val="tx2"/>
                </a:solidFill>
                <a:latin typeface="Times New Roman" pitchFamily="18" charset="0"/>
                <a:cs typeface="Times New Roman" pitchFamily="18" charset="0"/>
              </a:rPr>
              <a:t>= </a:t>
            </a:r>
            <a:r>
              <a:rPr kumimoji="1" lang="en-US" altLang="zh-CN" sz="2400" b="1" i="1">
                <a:solidFill>
                  <a:schemeClr val="tx2"/>
                </a:solidFill>
                <a:latin typeface="Times New Roman" pitchFamily="18" charset="0"/>
                <a:ea typeface="楷体_GB2312" pitchFamily="49" charset="-122"/>
              </a:rPr>
              <a:t>q</a:t>
            </a:r>
            <a:r>
              <a:rPr kumimoji="1" lang="en-US" altLang="zh-CN" sz="2400" b="1" baseline="-25000">
                <a:solidFill>
                  <a:schemeClr val="tx2"/>
                </a:solidFill>
                <a:latin typeface="Times New Roman" pitchFamily="18" charset="0"/>
                <a:ea typeface="楷体_GB2312" pitchFamily="49" charset="-122"/>
              </a:rPr>
              <a:t>p </a:t>
            </a:r>
            <a:endParaRPr kumimoji="1" lang="en-US" altLang="zh-CN" sz="2400" b="1">
              <a:solidFill>
                <a:schemeClr val="tx2"/>
              </a:solidFill>
              <a:latin typeface="Times New Roman" pitchFamily="18" charset="0"/>
              <a:ea typeface="楷体_GB2312" pitchFamily="49" charset="-122"/>
            </a:endParaRPr>
          </a:p>
        </p:txBody>
      </p:sp>
      <p:sp>
        <p:nvSpPr>
          <p:cNvPr id="76811" name="Text Box 11"/>
          <p:cNvSpPr txBox="1">
            <a:spLocks noChangeArrowheads="1"/>
          </p:cNvSpPr>
          <p:nvPr/>
        </p:nvSpPr>
        <p:spPr bwMode="auto">
          <a:xfrm>
            <a:off x="609600" y="5734050"/>
            <a:ext cx="8534400" cy="731838"/>
          </a:xfrm>
          <a:prstGeom prst="rect">
            <a:avLst/>
          </a:prstGeom>
          <a:noFill/>
          <a:ln w="9525">
            <a:noFill/>
            <a:miter lim="800000"/>
            <a:headEnd/>
            <a:tailEnd/>
          </a:ln>
          <a:effectLst/>
        </p:spPr>
        <p:txBody>
          <a:bodyPr>
            <a:spAutoFit/>
          </a:bodyPr>
          <a:lstStyle/>
          <a:p>
            <a:pPr>
              <a:spcBef>
                <a:spcPct val="10000"/>
              </a:spcBef>
            </a:pPr>
            <a:r>
              <a:rPr kumimoji="1" lang="zh-CN" altLang="en-US" sz="2000" b="1" dirty="0">
                <a:solidFill>
                  <a:srgbClr val="0000CC"/>
                </a:solidFill>
                <a:latin typeface="Times New Roman" pitchFamily="18" charset="0"/>
                <a:ea typeface="楷体_GB2312" pitchFamily="49" charset="-122"/>
              </a:rPr>
              <a:t>小结	对于没有气态物质参与的反应或</a:t>
            </a:r>
            <a:r>
              <a:rPr kumimoji="1" lang="en-US" altLang="zh-CN" sz="2000" b="1" dirty="0" err="1">
                <a:solidFill>
                  <a:srgbClr val="0000CC"/>
                </a:solidFill>
                <a:latin typeface="Times New Roman" pitchFamily="18" charset="0"/>
                <a:ea typeface="楷体_GB2312" pitchFamily="49" charset="-122"/>
              </a:rPr>
              <a:t>Δ</a:t>
            </a:r>
            <a:r>
              <a:rPr kumimoji="1" lang="en-US" altLang="zh-CN" sz="2000" b="1" i="1" dirty="0" err="1">
                <a:solidFill>
                  <a:srgbClr val="0000CC"/>
                </a:solidFill>
                <a:latin typeface="Times New Roman" pitchFamily="18" charset="0"/>
                <a:ea typeface="楷体_GB2312" pitchFamily="49" charset="-122"/>
              </a:rPr>
              <a:t>n</a:t>
            </a:r>
            <a:r>
              <a:rPr kumimoji="1" lang="en-US" altLang="zh-CN" sz="2000" b="1" dirty="0">
                <a:solidFill>
                  <a:srgbClr val="0000CC"/>
                </a:solidFill>
                <a:latin typeface="Times New Roman" pitchFamily="18" charset="0"/>
                <a:ea typeface="楷体_GB2312" pitchFamily="49" charset="-122"/>
              </a:rPr>
              <a:t>(g) </a:t>
            </a:r>
            <a:r>
              <a:rPr kumimoji="1" lang="en-US" altLang="zh-CN" sz="2000" b="1" dirty="0">
                <a:solidFill>
                  <a:srgbClr val="0000CC"/>
                </a:solidFill>
                <a:latin typeface="Times New Roman" pitchFamily="18" charset="0"/>
                <a:ea typeface="楷体_GB2312" pitchFamily="49" charset="-122"/>
                <a:sym typeface="Symbol" pitchFamily="18" charset="2"/>
              </a:rPr>
              <a:t> 0</a:t>
            </a:r>
            <a:r>
              <a:rPr kumimoji="1" lang="zh-CN" altLang="en-US" sz="2000" b="1" dirty="0">
                <a:solidFill>
                  <a:srgbClr val="0000CC"/>
                </a:solidFill>
                <a:latin typeface="Times New Roman" pitchFamily="18" charset="0"/>
                <a:ea typeface="楷体_GB2312" pitchFamily="49" charset="-122"/>
                <a:sym typeface="Symbol" pitchFamily="18" charset="2"/>
              </a:rPr>
              <a:t>的反应，</a:t>
            </a:r>
            <a:r>
              <a:rPr kumimoji="1" lang="en-US" altLang="zh-CN" sz="2000" b="1" i="1" dirty="0" err="1">
                <a:solidFill>
                  <a:srgbClr val="0000CC"/>
                </a:solidFill>
                <a:latin typeface="Times New Roman" pitchFamily="18" charset="0"/>
                <a:ea typeface="楷体_GB2312" pitchFamily="49" charset="-122"/>
                <a:sym typeface="Symbol" pitchFamily="18" charset="2"/>
              </a:rPr>
              <a:t>q</a:t>
            </a:r>
            <a:r>
              <a:rPr kumimoji="1" lang="en-US" altLang="zh-CN" sz="2000" b="1" baseline="-25000" dirty="0" err="1">
                <a:solidFill>
                  <a:srgbClr val="0000CC"/>
                </a:solidFill>
                <a:latin typeface="Times New Roman" pitchFamily="18" charset="0"/>
                <a:ea typeface="楷体_GB2312" pitchFamily="49" charset="-122"/>
                <a:sym typeface="Symbol" pitchFamily="18" charset="2"/>
              </a:rPr>
              <a:t>V</a:t>
            </a:r>
            <a:r>
              <a:rPr kumimoji="1" lang="en-US" altLang="zh-CN" sz="2000" b="1" dirty="0">
                <a:solidFill>
                  <a:srgbClr val="0000CC"/>
                </a:solidFill>
                <a:latin typeface="Times New Roman" pitchFamily="18" charset="0"/>
                <a:ea typeface="楷体_GB2312" pitchFamily="49" charset="-122"/>
                <a:sym typeface="Symbol" pitchFamily="18" charset="2"/>
              </a:rPr>
              <a:t>  </a:t>
            </a:r>
            <a:r>
              <a:rPr kumimoji="1" lang="en-US" altLang="zh-CN" sz="2000" b="1" i="1" dirty="0" err="1">
                <a:solidFill>
                  <a:srgbClr val="0000CC"/>
                </a:solidFill>
                <a:latin typeface="Times New Roman" pitchFamily="18" charset="0"/>
                <a:ea typeface="楷体_GB2312" pitchFamily="49" charset="-122"/>
                <a:sym typeface="Symbol" pitchFamily="18" charset="2"/>
              </a:rPr>
              <a:t>q</a:t>
            </a:r>
            <a:r>
              <a:rPr kumimoji="1" lang="en-US" altLang="zh-CN" sz="2000" b="1" baseline="-25000" dirty="0" err="1">
                <a:solidFill>
                  <a:srgbClr val="0000CC"/>
                </a:solidFill>
                <a:latin typeface="Times New Roman" pitchFamily="18" charset="0"/>
                <a:ea typeface="楷体_GB2312" pitchFamily="49" charset="-122"/>
                <a:sym typeface="Symbol" pitchFamily="18" charset="2"/>
              </a:rPr>
              <a:t>p</a:t>
            </a:r>
            <a:endParaRPr kumimoji="1" lang="en-US" altLang="zh-CN" sz="2000" b="1" dirty="0">
              <a:solidFill>
                <a:srgbClr val="0000CC"/>
              </a:solidFill>
              <a:latin typeface="Times New Roman" pitchFamily="18" charset="0"/>
              <a:ea typeface="楷体_GB2312" pitchFamily="49" charset="-122"/>
              <a:sym typeface="Symbol" pitchFamily="18" charset="2"/>
            </a:endParaRPr>
          </a:p>
          <a:p>
            <a:pPr>
              <a:spcBef>
                <a:spcPct val="10000"/>
              </a:spcBef>
            </a:pPr>
            <a:r>
              <a:rPr kumimoji="1" lang="en-US" altLang="zh-CN" sz="2000" b="1" dirty="0">
                <a:solidFill>
                  <a:srgbClr val="0000CC"/>
                </a:solidFill>
                <a:latin typeface="Times New Roman" pitchFamily="18" charset="0"/>
                <a:ea typeface="楷体_GB2312" pitchFamily="49" charset="-122"/>
                <a:sym typeface="Symbol" pitchFamily="18" charset="2"/>
              </a:rPr>
              <a:t>	</a:t>
            </a:r>
            <a:r>
              <a:rPr kumimoji="1" lang="zh-CN" altLang="en-US" sz="2000" b="1" dirty="0">
                <a:solidFill>
                  <a:srgbClr val="0000CC"/>
                </a:solidFill>
                <a:latin typeface="Times New Roman" pitchFamily="18" charset="0"/>
                <a:ea typeface="楷体_GB2312" pitchFamily="49" charset="-122"/>
                <a:sym typeface="Symbol" pitchFamily="18" charset="2"/>
              </a:rPr>
              <a:t>对于有气态物质参与的反应，且</a:t>
            </a:r>
            <a:r>
              <a:rPr kumimoji="1" lang="en-US" altLang="zh-CN" sz="2000" b="1" dirty="0" err="1">
                <a:solidFill>
                  <a:srgbClr val="0000CC"/>
                </a:solidFill>
                <a:latin typeface="Times New Roman" pitchFamily="18" charset="0"/>
                <a:ea typeface="楷体_GB2312" pitchFamily="49" charset="-122"/>
              </a:rPr>
              <a:t>Δ</a:t>
            </a:r>
            <a:r>
              <a:rPr kumimoji="1" lang="en-US" altLang="zh-CN" sz="2000" b="1" i="1" dirty="0" err="1">
                <a:solidFill>
                  <a:srgbClr val="0000CC"/>
                </a:solidFill>
                <a:latin typeface="Times New Roman" pitchFamily="18" charset="0"/>
                <a:ea typeface="楷体_GB2312" pitchFamily="49" charset="-122"/>
              </a:rPr>
              <a:t>n</a:t>
            </a:r>
            <a:r>
              <a:rPr kumimoji="1" lang="en-US" altLang="zh-CN" sz="2000" b="1" dirty="0">
                <a:solidFill>
                  <a:srgbClr val="0000CC"/>
                </a:solidFill>
                <a:latin typeface="Times New Roman" pitchFamily="18" charset="0"/>
                <a:ea typeface="楷体_GB2312" pitchFamily="49" charset="-122"/>
              </a:rPr>
              <a:t>(g)</a:t>
            </a:r>
            <a:r>
              <a:rPr kumimoji="1" lang="en-US" altLang="zh-CN" sz="2000" b="1" dirty="0">
                <a:solidFill>
                  <a:srgbClr val="0000CC"/>
                </a:solidFill>
                <a:latin typeface="Times New Roman" pitchFamily="18" charset="0"/>
                <a:ea typeface="楷体_GB2312" pitchFamily="49" charset="-122"/>
                <a:sym typeface="Symbol" pitchFamily="18" charset="2"/>
              </a:rPr>
              <a:t>0</a:t>
            </a:r>
            <a:r>
              <a:rPr kumimoji="1" lang="zh-CN" altLang="en-US" sz="2000" b="1" dirty="0">
                <a:solidFill>
                  <a:srgbClr val="0000CC"/>
                </a:solidFill>
                <a:latin typeface="Times New Roman" pitchFamily="18" charset="0"/>
                <a:ea typeface="楷体_GB2312" pitchFamily="49" charset="-122"/>
                <a:sym typeface="Symbol" pitchFamily="18" charset="2"/>
              </a:rPr>
              <a:t>的反应，</a:t>
            </a:r>
            <a:r>
              <a:rPr kumimoji="1" lang="en-US" altLang="zh-CN" sz="2000" b="1" i="1" dirty="0" err="1">
                <a:solidFill>
                  <a:srgbClr val="0000CC"/>
                </a:solidFill>
                <a:latin typeface="Times New Roman" pitchFamily="18" charset="0"/>
                <a:ea typeface="楷体_GB2312" pitchFamily="49" charset="-122"/>
                <a:sym typeface="Symbol" pitchFamily="18" charset="2"/>
              </a:rPr>
              <a:t>q</a:t>
            </a:r>
            <a:r>
              <a:rPr kumimoji="1" lang="en-US" altLang="zh-CN" sz="2000" b="1" baseline="-25000" dirty="0" err="1">
                <a:solidFill>
                  <a:srgbClr val="0000CC"/>
                </a:solidFill>
                <a:latin typeface="Times New Roman" pitchFamily="18" charset="0"/>
                <a:ea typeface="楷体_GB2312" pitchFamily="49" charset="-122"/>
                <a:sym typeface="Symbol" pitchFamily="18" charset="2"/>
              </a:rPr>
              <a:t>V</a:t>
            </a:r>
            <a:r>
              <a:rPr kumimoji="1" lang="en-US" altLang="zh-CN" sz="2000" b="1" dirty="0">
                <a:solidFill>
                  <a:srgbClr val="0000CC"/>
                </a:solidFill>
                <a:latin typeface="Times New Roman" pitchFamily="18" charset="0"/>
                <a:ea typeface="楷体_GB2312" pitchFamily="49" charset="-122"/>
                <a:sym typeface="Symbol" pitchFamily="18" charset="2"/>
              </a:rPr>
              <a:t>  </a:t>
            </a:r>
            <a:r>
              <a:rPr kumimoji="1" lang="en-US" altLang="zh-CN" sz="2000" b="1" i="1" dirty="0" err="1">
                <a:solidFill>
                  <a:srgbClr val="0000CC"/>
                </a:solidFill>
                <a:latin typeface="Times New Roman" pitchFamily="18" charset="0"/>
                <a:ea typeface="楷体_GB2312" pitchFamily="49" charset="-122"/>
                <a:sym typeface="Symbol" pitchFamily="18" charset="2"/>
              </a:rPr>
              <a:t>q</a:t>
            </a:r>
            <a:r>
              <a:rPr kumimoji="1" lang="en-US" altLang="zh-CN" sz="2000" b="1" baseline="-25000" dirty="0" err="1">
                <a:solidFill>
                  <a:srgbClr val="0000CC"/>
                </a:solidFill>
                <a:latin typeface="Times New Roman" pitchFamily="18" charset="0"/>
                <a:ea typeface="楷体_GB2312" pitchFamily="49" charset="-122"/>
                <a:sym typeface="Symbol" pitchFamily="18" charset="2"/>
              </a:rPr>
              <a:t>p</a:t>
            </a:r>
            <a:endParaRPr kumimoji="1" lang="en-US" altLang="zh-CN" sz="2000" b="1" baseline="-25000" dirty="0">
              <a:solidFill>
                <a:srgbClr val="0000CC"/>
              </a:solidFill>
              <a:latin typeface="Times New Roman" pitchFamily="18" charset="0"/>
              <a:ea typeface="楷体_GB2312" pitchFamily="49"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blinds(horizontal)">
                                      <p:cBhvr>
                                        <p:cTn id="7" dur="500"/>
                                        <p:tgtEl>
                                          <p:spTgt spid="768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680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68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68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8" grpId="0" autoUpdateAnimBg="0"/>
      <p:bldP spid="76809" grpId="0" autoUpdateAnimBg="0"/>
      <p:bldP spid="76810" grpId="0" autoUpdateAnimBg="0"/>
      <p:bldP spid="7681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a:ln/>
        </p:spPr>
        <p:txBody>
          <a:bodyPr anchor="b"/>
          <a:lstStyle/>
          <a:p>
            <a:r>
              <a:rPr lang="zh-CN" altLang="en-US">
                <a:latin typeface="Times New Roman" pitchFamily="18" charset="0"/>
              </a:rPr>
              <a:t>研究化学反应经常遇到的问题</a:t>
            </a:r>
          </a:p>
        </p:txBody>
      </p:sp>
      <p:graphicFrame>
        <p:nvGraphicFramePr>
          <p:cNvPr id="22531" name="Object 3"/>
          <p:cNvGraphicFramePr>
            <a:graphicFrameLocks noChangeAspect="1"/>
          </p:cNvGraphicFramePr>
          <p:nvPr>
            <p:ph sz="quarter" idx="2"/>
          </p:nvPr>
        </p:nvGraphicFramePr>
        <p:xfrm>
          <a:off x="5778500" y="1628775"/>
          <a:ext cx="3365500" cy="2301875"/>
        </p:xfrm>
        <a:graphic>
          <a:graphicData uri="http://schemas.openxmlformats.org/presentationml/2006/ole">
            <p:oleObj spid="_x0000_s22531" name="Clip" r:id="rId3" imgW="4006800" imgH="2856960" progId="">
              <p:embed/>
            </p:oleObj>
          </a:graphicData>
        </a:graphic>
      </p:graphicFrame>
      <p:graphicFrame>
        <p:nvGraphicFramePr>
          <p:cNvPr id="22532" name="Object 4"/>
          <p:cNvGraphicFramePr>
            <a:graphicFrameLocks noChangeAspect="1"/>
          </p:cNvGraphicFramePr>
          <p:nvPr>
            <p:ph sz="quarter" idx="3"/>
          </p:nvPr>
        </p:nvGraphicFramePr>
        <p:xfrm>
          <a:off x="2700338" y="5300663"/>
          <a:ext cx="5259387" cy="531812"/>
        </p:xfrm>
        <a:graphic>
          <a:graphicData uri="http://schemas.openxmlformats.org/presentationml/2006/ole">
            <p:oleObj spid="_x0000_s22532" name="Equation" r:id="rId4" imgW="2260440" imgH="228600" progId="Equation.DSMT4">
              <p:embed/>
            </p:oleObj>
          </a:graphicData>
        </a:graphic>
      </p:graphicFrame>
      <p:pic>
        <p:nvPicPr>
          <p:cNvPr id="22533" name="Picture 5" descr="返回">
            <a:hlinkClick r:id="rId5" action="ppaction://hlinksldjump"/>
          </p:cNvPr>
          <p:cNvPicPr>
            <a:picLocks noChangeAspect="1" noChangeArrowheads="1"/>
          </p:cNvPicPr>
          <p:nvPr/>
        </p:nvPicPr>
        <p:blipFill>
          <a:blip r:embed="rId6"/>
          <a:srcRect/>
          <a:stretch>
            <a:fillRect/>
          </a:stretch>
        </p:blipFill>
        <p:spPr bwMode="auto">
          <a:xfrm>
            <a:off x="7494588" y="6383338"/>
            <a:ext cx="792162" cy="468312"/>
          </a:xfrm>
          <a:prstGeom prst="rect">
            <a:avLst/>
          </a:prstGeom>
          <a:noFill/>
        </p:spPr>
      </p:pic>
      <p:sp>
        <p:nvSpPr>
          <p:cNvPr id="22534" name="Rectangle 6"/>
          <p:cNvSpPr>
            <a:spLocks noChangeArrowheads="1"/>
          </p:cNvSpPr>
          <p:nvPr/>
        </p:nvSpPr>
        <p:spPr bwMode="auto">
          <a:xfrm>
            <a:off x="2519363" y="4292600"/>
            <a:ext cx="6624637" cy="2066925"/>
          </a:xfrm>
          <a:prstGeom prst="rect">
            <a:avLst/>
          </a:prstGeom>
          <a:noFill/>
          <a:ln w="9525" algn="ctr">
            <a:noFill/>
            <a:miter lim="800000"/>
            <a:headEnd/>
            <a:tailEnd/>
          </a:ln>
          <a:effectLst/>
        </p:spPr>
        <p:txBody>
          <a:bodyPr anchor="ctr">
            <a:spAutoFit/>
          </a:bodyPr>
          <a:lstStyle/>
          <a:p>
            <a:pPr eaLnBrk="0" hangingPunct="0">
              <a:lnSpc>
                <a:spcPct val="90000"/>
              </a:lnSpc>
            </a:pPr>
            <a:r>
              <a:rPr kumimoji="1" lang="zh-CN" altLang="en-US" sz="2800">
                <a:solidFill>
                  <a:srgbClr val="0000CC"/>
                </a:solidFill>
                <a:latin typeface="Times New Roman" pitchFamily="18" charset="0"/>
                <a:ea typeface="隶书" pitchFamily="49" charset="-122"/>
              </a:rPr>
              <a:t>能否利用汽车尾气污染物</a:t>
            </a:r>
            <a:r>
              <a:rPr kumimoji="1" lang="en-US" altLang="zh-CN" sz="2800">
                <a:solidFill>
                  <a:srgbClr val="0000CC"/>
                </a:solidFill>
                <a:latin typeface="Times New Roman" pitchFamily="18" charset="0"/>
                <a:ea typeface="隶书" pitchFamily="49" charset="-122"/>
              </a:rPr>
              <a:t>CO</a:t>
            </a:r>
            <a:r>
              <a:rPr kumimoji="1" lang="zh-CN" altLang="en-US" sz="2800">
                <a:solidFill>
                  <a:srgbClr val="0000CC"/>
                </a:solidFill>
                <a:latin typeface="Times New Roman" pitchFamily="18" charset="0"/>
                <a:ea typeface="隶书" pitchFamily="49" charset="-122"/>
              </a:rPr>
              <a:t>和</a:t>
            </a:r>
            <a:r>
              <a:rPr kumimoji="1" lang="en-US" altLang="zh-CN" sz="2800">
                <a:solidFill>
                  <a:srgbClr val="0000CC"/>
                </a:solidFill>
                <a:latin typeface="Times New Roman" pitchFamily="18" charset="0"/>
                <a:ea typeface="隶书" pitchFamily="49" charset="-122"/>
              </a:rPr>
              <a:t>NO</a:t>
            </a:r>
            <a:r>
              <a:rPr kumimoji="1" lang="zh-CN" altLang="en-US" sz="2800">
                <a:solidFill>
                  <a:srgbClr val="0000CC"/>
                </a:solidFill>
                <a:latin typeface="Times New Roman" pitchFamily="18" charset="0"/>
                <a:ea typeface="隶书" pitchFamily="49" charset="-122"/>
              </a:rPr>
              <a:t>之间的反应治理或改善汽车尾气对环境的污染？</a:t>
            </a:r>
          </a:p>
          <a:p>
            <a:pPr eaLnBrk="0" hangingPunct="0">
              <a:lnSpc>
                <a:spcPct val="90000"/>
              </a:lnSpc>
            </a:pPr>
            <a:endParaRPr kumimoji="1" lang="zh-CN" altLang="en-US" sz="2800">
              <a:solidFill>
                <a:srgbClr val="0000CC"/>
              </a:solidFill>
              <a:latin typeface="Times New Roman" pitchFamily="18" charset="0"/>
              <a:ea typeface="隶书" pitchFamily="49" charset="-122"/>
            </a:endParaRPr>
          </a:p>
          <a:p>
            <a:pPr eaLnBrk="0" hangingPunct="0">
              <a:lnSpc>
                <a:spcPct val="90000"/>
              </a:lnSpc>
            </a:pPr>
            <a:endParaRPr kumimoji="1" lang="zh-CN" altLang="en-US" sz="2800">
              <a:solidFill>
                <a:srgbClr val="0000CC"/>
              </a:solidFill>
              <a:latin typeface="Times New Roman" pitchFamily="18" charset="0"/>
              <a:ea typeface="隶书" pitchFamily="49" charset="-122"/>
            </a:endParaRPr>
          </a:p>
          <a:p>
            <a:pPr eaLnBrk="0" hangingPunct="0">
              <a:lnSpc>
                <a:spcPct val="90000"/>
              </a:lnSpc>
            </a:pPr>
            <a:r>
              <a:rPr kumimoji="1" lang="zh-CN" altLang="en-US" sz="3200">
                <a:solidFill>
                  <a:srgbClr val="0000CC"/>
                </a:solidFill>
                <a:latin typeface="Times New Roman" pitchFamily="18" charset="0"/>
                <a:ea typeface="黑体" pitchFamily="49" charset="-122"/>
                <a:sym typeface="Symbol" pitchFamily="18" charset="2"/>
              </a:rPr>
              <a:t></a:t>
            </a:r>
            <a:r>
              <a:rPr kumimoji="1" lang="en-US" altLang="zh-CN" sz="3200" baseline="-25000">
                <a:solidFill>
                  <a:srgbClr val="0000CC"/>
                </a:solidFill>
                <a:latin typeface="Times New Roman" pitchFamily="18" charset="0"/>
                <a:ea typeface="黑体" pitchFamily="49" charset="-122"/>
                <a:sym typeface="Symbol" pitchFamily="18" charset="2"/>
              </a:rPr>
              <a:t>r</a:t>
            </a:r>
            <a:r>
              <a:rPr kumimoji="1" lang="en-US" altLang="zh-CN" sz="3200" i="1">
                <a:solidFill>
                  <a:srgbClr val="0000CC"/>
                </a:solidFill>
                <a:latin typeface="Times New Roman" pitchFamily="18" charset="0"/>
                <a:ea typeface="黑体" pitchFamily="49" charset="-122"/>
                <a:sym typeface="Symbol" pitchFamily="18" charset="2"/>
              </a:rPr>
              <a:t>G</a:t>
            </a:r>
            <a:r>
              <a:rPr kumimoji="1" lang="en-US" altLang="zh-CN" sz="3200" baseline="-25000">
                <a:solidFill>
                  <a:srgbClr val="0000CC"/>
                </a:solidFill>
                <a:latin typeface="Times New Roman" pitchFamily="18" charset="0"/>
                <a:ea typeface="黑体" pitchFamily="49" charset="-122"/>
                <a:sym typeface="Symbol" pitchFamily="18" charset="2"/>
              </a:rPr>
              <a:t>m</a:t>
            </a:r>
            <a:r>
              <a:rPr kumimoji="1" lang="ru-RU" altLang="zh-CN" sz="3200" baseline="30000">
                <a:solidFill>
                  <a:srgbClr val="0000CC"/>
                </a:solidFill>
                <a:latin typeface="Times New Roman" pitchFamily="18" charset="0"/>
                <a:ea typeface="黑体" pitchFamily="49" charset="-122"/>
                <a:sym typeface="Symbol" pitchFamily="18" charset="2"/>
              </a:rPr>
              <a:t>ө</a:t>
            </a:r>
            <a:r>
              <a:rPr kumimoji="1" lang="en-US" altLang="zh-CN" sz="3200">
                <a:solidFill>
                  <a:srgbClr val="0000CC"/>
                </a:solidFill>
                <a:latin typeface="Times New Roman" pitchFamily="18" charset="0"/>
                <a:ea typeface="黑体" pitchFamily="49" charset="-122"/>
              </a:rPr>
              <a:t> (</a:t>
            </a:r>
            <a:r>
              <a:rPr kumimoji="1" lang="en-US" altLang="zh-CN" sz="2800">
                <a:solidFill>
                  <a:srgbClr val="0000CC"/>
                </a:solidFill>
                <a:latin typeface="Times New Roman" pitchFamily="18" charset="0"/>
                <a:ea typeface="隶书" pitchFamily="49" charset="-122"/>
              </a:rPr>
              <a:t>298.15K)=-343.74KJ</a:t>
            </a:r>
            <a:r>
              <a:rPr kumimoji="1" lang="en-US" altLang="zh-CN" sz="3200">
                <a:solidFill>
                  <a:srgbClr val="0000CC"/>
                </a:solidFill>
                <a:latin typeface="Times New Roman" pitchFamily="18" charset="0"/>
                <a:ea typeface="黑体" pitchFamily="49" charset="-122"/>
              </a:rPr>
              <a:t>·</a:t>
            </a:r>
            <a:r>
              <a:rPr kumimoji="1" lang="en-US" altLang="zh-CN" sz="2800">
                <a:solidFill>
                  <a:srgbClr val="0000CC"/>
                </a:solidFill>
                <a:latin typeface="Times New Roman" pitchFamily="18" charset="0"/>
                <a:ea typeface="隶书" pitchFamily="49" charset="-122"/>
              </a:rPr>
              <a:t>mol</a:t>
            </a:r>
            <a:r>
              <a:rPr kumimoji="1" lang="en-US" altLang="zh-CN" sz="2800" baseline="30000">
                <a:solidFill>
                  <a:srgbClr val="0000CC"/>
                </a:solidFill>
                <a:latin typeface="Times New Roman" pitchFamily="18" charset="0"/>
                <a:ea typeface="隶书" pitchFamily="49" charset="-122"/>
              </a:rPr>
              <a:t>-1</a:t>
            </a:r>
            <a:r>
              <a:rPr kumimoji="1" lang="en-US" altLang="zh-CN" sz="2800">
                <a:solidFill>
                  <a:srgbClr val="0000CC"/>
                </a:solidFill>
                <a:latin typeface="Times New Roman" pitchFamily="18" charset="0"/>
                <a:ea typeface="隶书" pitchFamily="49" charset="-122"/>
              </a:rPr>
              <a:t>  </a:t>
            </a:r>
          </a:p>
        </p:txBody>
      </p:sp>
      <p:sp>
        <p:nvSpPr>
          <p:cNvPr id="22535" name="AutoShape 7"/>
          <p:cNvSpPr>
            <a:spLocks noChangeArrowheads="1"/>
          </p:cNvSpPr>
          <p:nvPr/>
        </p:nvSpPr>
        <p:spPr bwMode="auto">
          <a:xfrm>
            <a:off x="827088" y="4294188"/>
            <a:ext cx="1223962" cy="647700"/>
          </a:xfrm>
          <a:prstGeom prst="cloudCallout">
            <a:avLst>
              <a:gd name="adj1" fmla="val 115889"/>
              <a:gd name="adj2" fmla="val 142894"/>
            </a:avLst>
          </a:prstGeom>
          <a:solidFill>
            <a:srgbClr val="EEDDFF"/>
          </a:solidFill>
          <a:ln w="9525">
            <a:solidFill>
              <a:srgbClr val="3366FF"/>
            </a:solidFill>
            <a:miter lim="800000"/>
            <a:headEnd/>
            <a:tailEnd/>
          </a:ln>
          <a:effectLst/>
        </p:spPr>
        <p:txBody>
          <a:bodyPr/>
          <a:lstStyle/>
          <a:p>
            <a:pPr algn="ctr"/>
            <a:r>
              <a:rPr kumimoji="1" lang="zh-CN" altLang="en-US" sz="2400">
                <a:solidFill>
                  <a:srgbClr val="FF0000"/>
                </a:solidFill>
                <a:latin typeface="Times New Roman" pitchFamily="18" charset="0"/>
                <a:ea typeface="隶书" pitchFamily="49" charset="-122"/>
              </a:rPr>
              <a:t>思考</a:t>
            </a:r>
          </a:p>
        </p:txBody>
      </p:sp>
      <p:sp>
        <p:nvSpPr>
          <p:cNvPr id="22536" name="Rectangle 8"/>
          <p:cNvSpPr>
            <a:spLocks noChangeArrowheads="1"/>
          </p:cNvSpPr>
          <p:nvPr/>
        </p:nvSpPr>
        <p:spPr bwMode="auto">
          <a:xfrm>
            <a:off x="468313" y="1341438"/>
            <a:ext cx="7334250" cy="2822575"/>
          </a:xfrm>
          <a:prstGeom prst="rect">
            <a:avLst/>
          </a:prstGeom>
          <a:noFill/>
          <a:ln w="9525" algn="ctr">
            <a:noFill/>
            <a:miter lim="800000"/>
            <a:headEnd/>
            <a:tailEnd/>
          </a:ln>
          <a:effectLst/>
        </p:spPr>
        <p:txBody>
          <a:bodyPr>
            <a:spAutoFit/>
          </a:bodyPr>
          <a:lstStyle/>
          <a:p>
            <a:pPr>
              <a:lnSpc>
                <a:spcPct val="140000"/>
              </a:lnSpc>
              <a:buFontTx/>
              <a:buChar char="•"/>
            </a:pPr>
            <a:r>
              <a:rPr lang="zh-CN" altLang="en-US" sz="3200">
                <a:latin typeface="Times New Roman" pitchFamily="18" charset="0"/>
              </a:rPr>
              <a:t>反应中的能量变化</a:t>
            </a:r>
            <a:r>
              <a:rPr lang="en-US" altLang="zh-CN" sz="3200">
                <a:latin typeface="Times New Roman" pitchFamily="18" charset="0"/>
              </a:rPr>
              <a:t>(</a:t>
            </a:r>
            <a:r>
              <a:rPr lang="zh-CN" altLang="en-US" sz="3200">
                <a:latin typeface="Times New Roman" pitchFamily="18" charset="0"/>
              </a:rPr>
              <a:t>热化学</a:t>
            </a:r>
            <a:r>
              <a:rPr lang="en-US" altLang="zh-CN" sz="3200">
                <a:latin typeface="Times New Roman" pitchFamily="18" charset="0"/>
              </a:rPr>
              <a:t>)</a:t>
            </a:r>
          </a:p>
          <a:p>
            <a:pPr>
              <a:lnSpc>
                <a:spcPct val="140000"/>
              </a:lnSpc>
              <a:buFontTx/>
              <a:buChar char="•"/>
            </a:pPr>
            <a:r>
              <a:rPr lang="zh-CN" altLang="en-US" sz="3200">
                <a:latin typeface="Times New Roman" pitchFamily="18" charset="0"/>
              </a:rPr>
              <a:t>化学反应能否自发进行？（方向）</a:t>
            </a:r>
          </a:p>
          <a:p>
            <a:pPr>
              <a:lnSpc>
                <a:spcPct val="140000"/>
              </a:lnSpc>
              <a:buFontTx/>
              <a:buChar char="•"/>
            </a:pPr>
            <a:r>
              <a:rPr lang="zh-CN" altLang="en-US" sz="3200">
                <a:latin typeface="Times New Roman" pitchFamily="18" charset="0"/>
              </a:rPr>
              <a:t> 反应进行的极限</a:t>
            </a:r>
            <a:r>
              <a:rPr lang="en-US" altLang="zh-CN" sz="3200">
                <a:latin typeface="Times New Roman" pitchFamily="18" charset="0"/>
              </a:rPr>
              <a:t>(</a:t>
            </a:r>
            <a:r>
              <a:rPr lang="zh-CN" altLang="en-US" sz="3200">
                <a:latin typeface="Times New Roman" pitchFamily="18" charset="0"/>
              </a:rPr>
              <a:t>化学平衡</a:t>
            </a:r>
            <a:r>
              <a:rPr lang="en-US" altLang="zh-CN" sz="3200">
                <a:latin typeface="Times New Roman" pitchFamily="18" charset="0"/>
              </a:rPr>
              <a:t>)</a:t>
            </a:r>
          </a:p>
          <a:p>
            <a:pPr>
              <a:lnSpc>
                <a:spcPct val="140000"/>
              </a:lnSpc>
              <a:buFontTx/>
              <a:buChar char="•"/>
            </a:pPr>
            <a:r>
              <a:rPr lang="zh-CN" altLang="en-US" sz="3200">
                <a:latin typeface="Times New Roman" pitchFamily="18" charset="0"/>
              </a:rPr>
              <a:t>反应进行的速率有多大？</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500034" y="1135063"/>
            <a:ext cx="8415366" cy="1938992"/>
          </a:xfrm>
          <a:prstGeom prst="rect">
            <a:avLst/>
          </a:prstGeom>
          <a:noFill/>
          <a:ln w="9525">
            <a:noFill/>
            <a:miter lim="800000"/>
            <a:headEnd/>
            <a:tailEnd/>
          </a:ln>
          <a:effectLst/>
        </p:spPr>
        <p:txBody>
          <a:bodyPr wrap="square">
            <a:spAutoFit/>
          </a:bodyPr>
          <a:lstStyle/>
          <a:p>
            <a:pPr eaLnBrk="0" hangingPunct="0"/>
            <a:r>
              <a:rPr kumimoji="1" lang="zh-CN" altLang="en-US" sz="2400" dirty="0">
                <a:solidFill>
                  <a:srgbClr val="0000CC"/>
                </a:solidFill>
                <a:latin typeface="Times New Roman" pitchFamily="18" charset="0"/>
                <a:ea typeface="黑体" pitchFamily="49" charset="-122"/>
              </a:rPr>
              <a:t>例：在</a:t>
            </a:r>
            <a:r>
              <a:rPr kumimoji="1" lang="en-US" altLang="zh-CN" sz="2400" dirty="0">
                <a:solidFill>
                  <a:srgbClr val="0000CC"/>
                </a:solidFill>
                <a:latin typeface="Times New Roman" pitchFamily="18" charset="0"/>
                <a:ea typeface="黑体" pitchFamily="49" charset="-122"/>
              </a:rPr>
              <a:t>101.3 </a:t>
            </a:r>
            <a:r>
              <a:rPr kumimoji="1" lang="en-US" altLang="zh-CN" sz="2400" dirty="0" err="1">
                <a:solidFill>
                  <a:srgbClr val="0000CC"/>
                </a:solidFill>
                <a:latin typeface="Times New Roman" pitchFamily="18" charset="0"/>
                <a:ea typeface="黑体" pitchFamily="49" charset="-122"/>
              </a:rPr>
              <a:t>kPa</a:t>
            </a:r>
            <a:r>
              <a:rPr kumimoji="1" lang="zh-CN" altLang="en-US" sz="2400" dirty="0">
                <a:solidFill>
                  <a:srgbClr val="0000CC"/>
                </a:solidFill>
                <a:latin typeface="Times New Roman" pitchFamily="18" charset="0"/>
                <a:ea typeface="黑体" pitchFamily="49" charset="-122"/>
              </a:rPr>
              <a:t>条件下，</a:t>
            </a:r>
            <a:r>
              <a:rPr kumimoji="1" lang="en-US" altLang="zh-CN" sz="2400" dirty="0">
                <a:solidFill>
                  <a:srgbClr val="0000CC"/>
                </a:solidFill>
                <a:latin typeface="Times New Roman" pitchFamily="18" charset="0"/>
                <a:ea typeface="黑体" pitchFamily="49" charset="-122"/>
              </a:rPr>
              <a:t>373 K</a:t>
            </a:r>
            <a:r>
              <a:rPr kumimoji="1" lang="zh-CN" altLang="en-US" sz="2400" dirty="0">
                <a:solidFill>
                  <a:srgbClr val="0000CC"/>
                </a:solidFill>
                <a:latin typeface="Times New Roman" pitchFamily="18" charset="0"/>
                <a:ea typeface="黑体" pitchFamily="49" charset="-122"/>
              </a:rPr>
              <a:t>时，以下反应的</a:t>
            </a:r>
            <a:r>
              <a:rPr kumimoji="1" lang="zh-CN" altLang="en-US" sz="2400" b="1" dirty="0">
                <a:solidFill>
                  <a:srgbClr val="0000CC"/>
                </a:solidFill>
                <a:latin typeface="Times New Roman" pitchFamily="18" charset="0"/>
                <a:ea typeface="黑体" pitchFamily="49" charset="-122"/>
              </a:rPr>
              <a:t>等压</a:t>
            </a:r>
            <a:r>
              <a:rPr kumimoji="1" lang="zh-CN" altLang="en-US" sz="2400" dirty="0">
                <a:solidFill>
                  <a:srgbClr val="0000CC"/>
                </a:solidFill>
                <a:latin typeface="Times New Roman" pitchFamily="18" charset="0"/>
                <a:ea typeface="黑体" pitchFamily="49" charset="-122"/>
              </a:rPr>
              <a:t>反应热是 </a:t>
            </a:r>
            <a:r>
              <a:rPr kumimoji="1" lang="en-US" altLang="zh-CN" sz="2400" dirty="0">
                <a:solidFill>
                  <a:srgbClr val="0000CC"/>
                </a:solidFill>
                <a:latin typeface="Times New Roman" pitchFamily="18" charset="0"/>
                <a:ea typeface="黑体" pitchFamily="49" charset="-122"/>
              </a:rPr>
              <a:t>- 483.62 kJ · mol </a:t>
            </a:r>
            <a:r>
              <a:rPr kumimoji="1" lang="en-US" altLang="zh-CN" sz="2400" baseline="30000" dirty="0">
                <a:solidFill>
                  <a:srgbClr val="0000CC"/>
                </a:solidFill>
                <a:latin typeface="Times New Roman" pitchFamily="18" charset="0"/>
                <a:ea typeface="黑体" pitchFamily="49" charset="-122"/>
              </a:rPr>
              <a:t>– 1</a:t>
            </a:r>
            <a:r>
              <a:rPr kumimoji="1" lang="zh-CN" altLang="en-US" sz="2400" dirty="0">
                <a:solidFill>
                  <a:srgbClr val="0000CC"/>
                </a:solidFill>
                <a:latin typeface="Times New Roman" pitchFamily="18" charset="0"/>
                <a:ea typeface="黑体" pitchFamily="49" charset="-122"/>
              </a:rPr>
              <a:t>。</a:t>
            </a:r>
          </a:p>
          <a:p>
            <a:pPr algn="ctr" eaLnBrk="0" hangingPunct="0"/>
            <a:r>
              <a:rPr kumimoji="1" lang="en-US" altLang="zh-CN" sz="2400" dirty="0">
                <a:solidFill>
                  <a:srgbClr val="0000CC"/>
                </a:solidFill>
                <a:latin typeface="Times New Roman" pitchFamily="18" charset="0"/>
                <a:ea typeface="黑体" pitchFamily="49" charset="-122"/>
              </a:rPr>
              <a:t>2H</a:t>
            </a:r>
            <a:r>
              <a:rPr kumimoji="1" lang="en-US" altLang="zh-CN" sz="2400" baseline="-30000" dirty="0">
                <a:solidFill>
                  <a:srgbClr val="0000CC"/>
                </a:solidFill>
                <a:latin typeface="Times New Roman" pitchFamily="18" charset="0"/>
                <a:ea typeface="黑体" pitchFamily="49" charset="-122"/>
              </a:rPr>
              <a:t>2</a:t>
            </a:r>
            <a:r>
              <a:rPr kumimoji="1" lang="en-US" altLang="zh-CN" sz="2400" dirty="0">
                <a:solidFill>
                  <a:srgbClr val="0000CC"/>
                </a:solidFill>
                <a:latin typeface="Times New Roman" pitchFamily="18" charset="0"/>
                <a:ea typeface="黑体" pitchFamily="49" charset="-122"/>
              </a:rPr>
              <a:t>(g)+ O</a:t>
            </a:r>
            <a:r>
              <a:rPr kumimoji="1" lang="en-US" altLang="zh-CN" sz="2400" baseline="-30000" dirty="0">
                <a:solidFill>
                  <a:srgbClr val="0000CC"/>
                </a:solidFill>
                <a:latin typeface="Times New Roman" pitchFamily="18" charset="0"/>
                <a:ea typeface="黑体" pitchFamily="49" charset="-122"/>
              </a:rPr>
              <a:t>2</a:t>
            </a:r>
            <a:r>
              <a:rPr kumimoji="1" lang="en-US" altLang="zh-CN" sz="2400" dirty="0">
                <a:solidFill>
                  <a:srgbClr val="0000CC"/>
                </a:solidFill>
                <a:latin typeface="Times New Roman" pitchFamily="18" charset="0"/>
                <a:ea typeface="黑体" pitchFamily="49" charset="-122"/>
              </a:rPr>
              <a:t>(g) → 2H</a:t>
            </a:r>
            <a:r>
              <a:rPr kumimoji="1" lang="en-US" altLang="zh-CN" sz="2400" baseline="-30000" dirty="0">
                <a:solidFill>
                  <a:srgbClr val="0000CC"/>
                </a:solidFill>
                <a:latin typeface="Times New Roman" pitchFamily="18" charset="0"/>
                <a:ea typeface="黑体" pitchFamily="49" charset="-122"/>
              </a:rPr>
              <a:t>2</a:t>
            </a:r>
            <a:r>
              <a:rPr kumimoji="1" lang="en-US" altLang="zh-CN" sz="2400" dirty="0">
                <a:solidFill>
                  <a:srgbClr val="0000CC"/>
                </a:solidFill>
                <a:latin typeface="Times New Roman" pitchFamily="18" charset="0"/>
                <a:ea typeface="黑体" pitchFamily="49" charset="-122"/>
              </a:rPr>
              <a:t>O(g)</a:t>
            </a:r>
          </a:p>
          <a:p>
            <a:pPr eaLnBrk="0" hangingPunct="0"/>
            <a:r>
              <a:rPr kumimoji="1" lang="zh-CN" altLang="en-US" sz="2400" dirty="0">
                <a:solidFill>
                  <a:srgbClr val="0000CC"/>
                </a:solidFill>
                <a:latin typeface="Times New Roman" pitchFamily="18" charset="0"/>
                <a:ea typeface="黑体" pitchFamily="49" charset="-122"/>
              </a:rPr>
              <a:t>求生成</a:t>
            </a:r>
            <a:r>
              <a:rPr kumimoji="1" lang="en-US" altLang="zh-CN" sz="2400" dirty="0">
                <a:solidFill>
                  <a:srgbClr val="0000CC"/>
                </a:solidFill>
                <a:latin typeface="Times New Roman" pitchFamily="18" charset="0"/>
                <a:ea typeface="黑体" pitchFamily="49" charset="-122"/>
              </a:rPr>
              <a:t>1mol H</a:t>
            </a:r>
            <a:r>
              <a:rPr kumimoji="1" lang="en-US" altLang="zh-CN" sz="2400" baseline="-30000" dirty="0">
                <a:solidFill>
                  <a:srgbClr val="0000CC"/>
                </a:solidFill>
                <a:latin typeface="Times New Roman" pitchFamily="18" charset="0"/>
                <a:ea typeface="黑体" pitchFamily="49" charset="-122"/>
              </a:rPr>
              <a:t>2</a:t>
            </a:r>
            <a:r>
              <a:rPr kumimoji="1" lang="en-US" altLang="zh-CN" sz="2400" dirty="0">
                <a:solidFill>
                  <a:srgbClr val="0000CC"/>
                </a:solidFill>
                <a:latin typeface="Times New Roman" pitchFamily="18" charset="0"/>
                <a:ea typeface="黑体" pitchFamily="49" charset="-122"/>
              </a:rPr>
              <a:t>O</a:t>
            </a:r>
            <a:r>
              <a:rPr kumimoji="1" lang="zh-CN" altLang="en-US" sz="2400" dirty="0">
                <a:solidFill>
                  <a:srgbClr val="0000CC"/>
                </a:solidFill>
                <a:latin typeface="Times New Roman" pitchFamily="18" charset="0"/>
                <a:ea typeface="黑体" pitchFamily="49" charset="-122"/>
              </a:rPr>
              <a:t>（</a:t>
            </a:r>
            <a:r>
              <a:rPr kumimoji="1" lang="en-US" altLang="zh-CN" sz="2400" dirty="0">
                <a:solidFill>
                  <a:srgbClr val="0000CC"/>
                </a:solidFill>
                <a:latin typeface="Times New Roman" pitchFamily="18" charset="0"/>
                <a:ea typeface="黑体" pitchFamily="49" charset="-122"/>
              </a:rPr>
              <a:t>g</a:t>
            </a:r>
            <a:r>
              <a:rPr kumimoji="1" lang="zh-CN" altLang="en-US" sz="2400" dirty="0">
                <a:solidFill>
                  <a:srgbClr val="0000CC"/>
                </a:solidFill>
                <a:latin typeface="Times New Roman" pitchFamily="18" charset="0"/>
                <a:ea typeface="黑体" pitchFamily="49" charset="-122"/>
              </a:rPr>
              <a:t>）反应时的定压反应热</a:t>
            </a:r>
            <a:r>
              <a:rPr kumimoji="1" lang="en-US" altLang="zh-CN" sz="2400" i="1" dirty="0" err="1">
                <a:solidFill>
                  <a:srgbClr val="0000CC"/>
                </a:solidFill>
                <a:latin typeface="Times New Roman" pitchFamily="18" charset="0"/>
                <a:ea typeface="黑体" pitchFamily="49" charset="-122"/>
              </a:rPr>
              <a:t>q</a:t>
            </a:r>
            <a:r>
              <a:rPr kumimoji="1" lang="en-US" altLang="zh-CN" sz="2400" i="1" baseline="-30000" dirty="0" err="1">
                <a:solidFill>
                  <a:srgbClr val="0000CC"/>
                </a:solidFill>
                <a:latin typeface="Times New Roman" pitchFamily="18" charset="0"/>
                <a:ea typeface="黑体" pitchFamily="49" charset="-122"/>
              </a:rPr>
              <a:t>P</a:t>
            </a:r>
            <a:r>
              <a:rPr kumimoji="1" lang="zh-CN" altLang="en-US" sz="2400" dirty="0">
                <a:solidFill>
                  <a:srgbClr val="0000CC"/>
                </a:solidFill>
                <a:latin typeface="Times New Roman" pitchFamily="18" charset="0"/>
                <a:ea typeface="黑体" pitchFamily="49" charset="-122"/>
              </a:rPr>
              <a:t>及定容反应热</a:t>
            </a:r>
            <a:r>
              <a:rPr kumimoji="1" lang="en-US" altLang="zh-CN" sz="2400" i="1" dirty="0" err="1">
                <a:solidFill>
                  <a:srgbClr val="0000CC"/>
                </a:solidFill>
                <a:latin typeface="Times New Roman" pitchFamily="18" charset="0"/>
                <a:ea typeface="黑体" pitchFamily="49" charset="-122"/>
              </a:rPr>
              <a:t>q</a:t>
            </a:r>
            <a:r>
              <a:rPr kumimoji="1" lang="en-US" altLang="zh-CN" sz="2400" i="1" baseline="-30000" dirty="0" err="1">
                <a:solidFill>
                  <a:srgbClr val="0000CC"/>
                </a:solidFill>
                <a:latin typeface="Times New Roman" pitchFamily="18" charset="0"/>
                <a:ea typeface="黑体" pitchFamily="49" charset="-122"/>
              </a:rPr>
              <a:t>V</a:t>
            </a:r>
            <a:r>
              <a:rPr kumimoji="1" lang="en-US" altLang="zh-CN" sz="2400" i="1" dirty="0">
                <a:solidFill>
                  <a:srgbClr val="0000CC"/>
                </a:solidFill>
                <a:latin typeface="Times New Roman" pitchFamily="18" charset="0"/>
                <a:ea typeface="黑体" pitchFamily="49" charset="-122"/>
              </a:rPr>
              <a:t> </a:t>
            </a:r>
            <a:r>
              <a:rPr kumimoji="1" lang="zh-CN" altLang="en-US" sz="2400" dirty="0">
                <a:solidFill>
                  <a:srgbClr val="0000CC"/>
                </a:solidFill>
                <a:latin typeface="Times New Roman" pitchFamily="18" charset="0"/>
                <a:ea typeface="黑体" pitchFamily="49" charset="-122"/>
              </a:rPr>
              <a:t>。</a:t>
            </a:r>
          </a:p>
        </p:txBody>
      </p:sp>
      <p:sp>
        <p:nvSpPr>
          <p:cNvPr id="80899" name="Text Box 3"/>
          <p:cNvSpPr txBox="1">
            <a:spLocks noChangeArrowheads="1"/>
          </p:cNvSpPr>
          <p:nvPr/>
        </p:nvSpPr>
        <p:spPr bwMode="auto">
          <a:xfrm>
            <a:off x="500034" y="2714620"/>
            <a:ext cx="8153400" cy="1200329"/>
          </a:xfrm>
          <a:prstGeom prst="rect">
            <a:avLst/>
          </a:prstGeom>
          <a:noFill/>
          <a:ln w="9525">
            <a:noFill/>
            <a:miter lim="800000"/>
            <a:headEnd/>
            <a:tailEnd/>
          </a:ln>
          <a:effectLst/>
        </p:spPr>
        <p:txBody>
          <a:bodyPr>
            <a:spAutoFit/>
          </a:bodyPr>
          <a:lstStyle/>
          <a:p>
            <a:pPr eaLnBrk="0" hangingPunct="0"/>
            <a:r>
              <a:rPr kumimoji="1" lang="zh-CN" altLang="en-US" sz="2400" dirty="0">
                <a:solidFill>
                  <a:srgbClr val="FF3300"/>
                </a:solidFill>
                <a:latin typeface="Times New Roman" pitchFamily="18" charset="0"/>
                <a:ea typeface="黑体" pitchFamily="49" charset="-122"/>
              </a:rPr>
              <a:t>解：</a:t>
            </a:r>
            <a:r>
              <a:rPr kumimoji="1" lang="zh-CN" altLang="en-US" sz="2400" dirty="0">
                <a:solidFill>
                  <a:srgbClr val="000000"/>
                </a:solidFill>
                <a:latin typeface="Times New Roman" pitchFamily="18" charset="0"/>
                <a:ea typeface="黑体" pitchFamily="49" charset="-122"/>
              </a:rPr>
              <a:t> ①      由于</a:t>
            </a:r>
            <a:r>
              <a:rPr kumimoji="1" lang="en-US" altLang="zh-CN" sz="2400" dirty="0">
                <a:solidFill>
                  <a:srgbClr val="000000"/>
                </a:solidFill>
                <a:latin typeface="Times New Roman" pitchFamily="18" charset="0"/>
                <a:ea typeface="黑体" pitchFamily="49" charset="-122"/>
              </a:rPr>
              <a:t>H</a:t>
            </a:r>
            <a:r>
              <a:rPr kumimoji="1" lang="en-US" altLang="zh-CN" sz="2400" baseline="-30000" dirty="0">
                <a:solidFill>
                  <a:srgbClr val="000000"/>
                </a:solidFill>
                <a:latin typeface="Times New Roman" pitchFamily="18" charset="0"/>
                <a:ea typeface="黑体" pitchFamily="49" charset="-122"/>
              </a:rPr>
              <a:t>2</a:t>
            </a:r>
            <a:r>
              <a:rPr kumimoji="1" lang="en-US" altLang="zh-CN" sz="2400" dirty="0">
                <a:solidFill>
                  <a:srgbClr val="000000"/>
                </a:solidFill>
                <a:latin typeface="Times New Roman" pitchFamily="18" charset="0"/>
                <a:ea typeface="黑体" pitchFamily="49" charset="-122"/>
              </a:rPr>
              <a:t>(g)+ 1/2O</a:t>
            </a:r>
            <a:r>
              <a:rPr kumimoji="1" lang="en-US" altLang="zh-CN" sz="2400" baseline="-30000" dirty="0">
                <a:solidFill>
                  <a:srgbClr val="000000"/>
                </a:solidFill>
                <a:latin typeface="Times New Roman" pitchFamily="18" charset="0"/>
                <a:ea typeface="黑体" pitchFamily="49" charset="-122"/>
              </a:rPr>
              <a:t>2</a:t>
            </a:r>
            <a:r>
              <a:rPr kumimoji="1" lang="en-US" altLang="zh-CN" sz="2400" dirty="0">
                <a:solidFill>
                  <a:srgbClr val="000000"/>
                </a:solidFill>
                <a:latin typeface="Times New Roman" pitchFamily="18" charset="0"/>
                <a:ea typeface="黑体" pitchFamily="49" charset="-122"/>
              </a:rPr>
              <a:t>(g) </a:t>
            </a:r>
            <a:r>
              <a:rPr kumimoji="1" lang="en-US" altLang="zh-CN" sz="2400" dirty="0">
                <a:latin typeface="Times New Roman" pitchFamily="18" charset="0"/>
                <a:ea typeface="黑体" pitchFamily="49" charset="-122"/>
              </a:rPr>
              <a:t>→</a:t>
            </a:r>
            <a:r>
              <a:rPr kumimoji="1" lang="en-US" altLang="zh-CN" sz="2400" dirty="0">
                <a:solidFill>
                  <a:srgbClr val="000000"/>
                </a:solidFill>
                <a:latin typeface="Times New Roman" pitchFamily="18" charset="0"/>
                <a:ea typeface="黑体" pitchFamily="49" charset="-122"/>
              </a:rPr>
              <a:t>H</a:t>
            </a:r>
            <a:r>
              <a:rPr kumimoji="1" lang="en-US" altLang="zh-CN" sz="2400" baseline="-30000" dirty="0">
                <a:solidFill>
                  <a:srgbClr val="000000"/>
                </a:solidFill>
                <a:latin typeface="Times New Roman" pitchFamily="18" charset="0"/>
                <a:ea typeface="黑体" pitchFamily="49" charset="-122"/>
              </a:rPr>
              <a:t>2</a:t>
            </a:r>
            <a:r>
              <a:rPr kumimoji="1" lang="en-US" altLang="zh-CN" sz="2400" dirty="0">
                <a:solidFill>
                  <a:srgbClr val="000000"/>
                </a:solidFill>
                <a:latin typeface="Times New Roman" pitchFamily="18" charset="0"/>
                <a:ea typeface="黑体" pitchFamily="49" charset="-122"/>
              </a:rPr>
              <a:t>O(g) </a:t>
            </a:r>
          </a:p>
          <a:p>
            <a:pPr eaLnBrk="0" hangingPunct="0"/>
            <a:r>
              <a:rPr kumimoji="1" lang="en-US" altLang="zh-CN" sz="2400" dirty="0">
                <a:solidFill>
                  <a:srgbClr val="000000"/>
                </a:solidFill>
                <a:latin typeface="Times New Roman" pitchFamily="18" charset="0"/>
                <a:ea typeface="黑体" pitchFamily="49" charset="-122"/>
              </a:rPr>
              <a:t>   ∵   </a:t>
            </a:r>
            <a:r>
              <a:rPr kumimoji="1" lang="zh-CN" altLang="en-US" sz="2400" dirty="0">
                <a:solidFill>
                  <a:srgbClr val="000000"/>
                </a:solidFill>
                <a:latin typeface="Times New Roman" pitchFamily="18" charset="0"/>
                <a:ea typeface="黑体" pitchFamily="49" charset="-122"/>
              </a:rPr>
              <a:t>反应在等压条件下进行，</a:t>
            </a:r>
          </a:p>
          <a:p>
            <a:pPr eaLnBrk="0" hangingPunct="0"/>
            <a:r>
              <a:rPr kumimoji="1" lang="zh-CN" altLang="en-US" sz="2400" dirty="0">
                <a:solidFill>
                  <a:srgbClr val="000000"/>
                </a:solidFill>
                <a:latin typeface="Times New Roman" pitchFamily="18" charset="0"/>
                <a:ea typeface="黑体" pitchFamily="49" charset="-122"/>
              </a:rPr>
              <a:t>   ∴   </a:t>
            </a:r>
            <a:r>
              <a:rPr kumimoji="1" lang="en-US" altLang="zh-CN" sz="2400" i="1" dirty="0" err="1">
                <a:solidFill>
                  <a:srgbClr val="000000"/>
                </a:solidFill>
                <a:latin typeface="Times New Roman" pitchFamily="18" charset="0"/>
                <a:ea typeface="黑体" pitchFamily="49" charset="-122"/>
              </a:rPr>
              <a:t>q</a:t>
            </a:r>
            <a:r>
              <a:rPr kumimoji="1" lang="en-US" altLang="zh-CN" sz="2400" i="1" baseline="-30000" dirty="0" err="1">
                <a:solidFill>
                  <a:srgbClr val="000000"/>
                </a:solidFill>
                <a:latin typeface="Times New Roman" pitchFamily="18" charset="0"/>
                <a:ea typeface="黑体" pitchFamily="49" charset="-122"/>
              </a:rPr>
              <a:t>p</a:t>
            </a:r>
            <a:r>
              <a:rPr kumimoji="1" lang="en-US" altLang="zh-CN" sz="2400" i="1" dirty="0">
                <a:solidFill>
                  <a:srgbClr val="000000"/>
                </a:solidFill>
                <a:latin typeface="Times New Roman" pitchFamily="18" charset="0"/>
                <a:ea typeface="黑体" pitchFamily="49" charset="-122"/>
              </a:rPr>
              <a:t> </a:t>
            </a:r>
            <a:r>
              <a:rPr kumimoji="1" lang="en-US" altLang="zh-CN" sz="2400" dirty="0">
                <a:solidFill>
                  <a:srgbClr val="000000"/>
                </a:solidFill>
                <a:latin typeface="Times New Roman" pitchFamily="18" charset="0"/>
                <a:ea typeface="黑体" pitchFamily="49" charset="-122"/>
              </a:rPr>
              <a:t>= Δ</a:t>
            </a:r>
            <a:r>
              <a:rPr kumimoji="1" lang="en-US" altLang="zh-CN" sz="2400" i="1" dirty="0">
                <a:solidFill>
                  <a:srgbClr val="000000"/>
                </a:solidFill>
                <a:latin typeface="Times New Roman" pitchFamily="18" charset="0"/>
                <a:ea typeface="黑体" pitchFamily="49" charset="-122"/>
              </a:rPr>
              <a:t>H</a:t>
            </a:r>
            <a:r>
              <a:rPr kumimoji="1" lang="en-US" altLang="zh-CN" sz="2400" dirty="0">
                <a:solidFill>
                  <a:srgbClr val="000000"/>
                </a:solidFill>
                <a:latin typeface="Times New Roman" pitchFamily="18" charset="0"/>
                <a:ea typeface="黑体" pitchFamily="49" charset="-122"/>
              </a:rPr>
              <a:t> = 1/2(- 483.62) = - 241.81 kJ · mol </a:t>
            </a:r>
            <a:r>
              <a:rPr kumimoji="1" lang="en-US" altLang="zh-CN" sz="2400" baseline="30000" dirty="0">
                <a:solidFill>
                  <a:srgbClr val="000000"/>
                </a:solidFill>
                <a:latin typeface="Times New Roman" pitchFamily="18" charset="0"/>
                <a:ea typeface="黑体" pitchFamily="49" charset="-122"/>
              </a:rPr>
              <a:t>– 1</a:t>
            </a:r>
            <a:endParaRPr lang="en-US" altLang="zh-CN" sz="2400" dirty="0">
              <a:solidFill>
                <a:srgbClr val="000000"/>
              </a:solidFill>
              <a:latin typeface="Times New Roman" pitchFamily="18" charset="0"/>
              <a:ea typeface="黑体" pitchFamily="49" charset="-122"/>
            </a:endParaRPr>
          </a:p>
        </p:txBody>
      </p:sp>
      <p:pic>
        <p:nvPicPr>
          <p:cNvPr id="80900" name="Picture 4"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
        <p:nvSpPr>
          <p:cNvPr id="80901" name="Rectangle 5"/>
          <p:cNvSpPr>
            <a:spLocks noGrp="1" noChangeArrowheads="1"/>
          </p:cNvSpPr>
          <p:nvPr>
            <p:ph type="title" idx="4294967295"/>
          </p:nvPr>
        </p:nvSpPr>
        <p:spPr/>
        <p:txBody>
          <a:bodyPr/>
          <a:lstStyle/>
          <a:p>
            <a:r>
              <a:rPr lang="zh-CN" altLang="en-US"/>
              <a:t>例题</a:t>
            </a:r>
          </a:p>
        </p:txBody>
      </p:sp>
      <p:sp>
        <p:nvSpPr>
          <p:cNvPr id="80902" name="Text Box 6"/>
          <p:cNvSpPr txBox="1">
            <a:spLocks noChangeArrowheads="1"/>
          </p:cNvSpPr>
          <p:nvPr/>
        </p:nvSpPr>
        <p:spPr bwMode="auto">
          <a:xfrm>
            <a:off x="395288" y="4076700"/>
            <a:ext cx="8451850" cy="2308324"/>
          </a:xfrm>
          <a:prstGeom prst="rect">
            <a:avLst/>
          </a:prstGeom>
          <a:noFill/>
          <a:ln w="9525">
            <a:noFill/>
            <a:miter lim="800000"/>
            <a:headEnd/>
            <a:tailEnd/>
          </a:ln>
          <a:effectLst/>
        </p:spPr>
        <p:txBody>
          <a:bodyPr>
            <a:spAutoFit/>
          </a:bodyPr>
          <a:lstStyle/>
          <a:p>
            <a:pPr marL="1262063" indent="-1262063" algn="just" eaLnBrk="0" hangingPunct="0"/>
            <a:r>
              <a:rPr kumimoji="1" lang="zh-CN" altLang="zh-CN" sz="2400" dirty="0">
                <a:latin typeface="Times New Roman" pitchFamily="18" charset="0"/>
                <a:ea typeface="黑体" pitchFamily="49" charset="-122"/>
              </a:rPr>
              <a:t>②</a:t>
            </a:r>
            <a:r>
              <a:rPr kumimoji="1" lang="en-US" altLang="zh-CN" sz="2400" dirty="0">
                <a:latin typeface="Times New Roman" pitchFamily="18" charset="0"/>
                <a:ea typeface="黑体" pitchFamily="49" charset="-122"/>
              </a:rPr>
              <a:t>      </a:t>
            </a:r>
            <a:r>
              <a:rPr kumimoji="1" lang="en-US" altLang="zh-CN" sz="2400" i="1" dirty="0">
                <a:latin typeface="Times New Roman" pitchFamily="18" charset="0"/>
                <a:ea typeface="黑体" pitchFamily="49" charset="-122"/>
                <a:sym typeface="Symbol" pitchFamily="18" charset="2"/>
              </a:rPr>
              <a:t>n </a:t>
            </a:r>
            <a:r>
              <a:rPr kumimoji="1" lang="en-US" altLang="zh-CN" sz="2400" dirty="0">
                <a:latin typeface="Times New Roman" pitchFamily="18" charset="0"/>
                <a:ea typeface="黑体" pitchFamily="49" charset="-122"/>
              </a:rPr>
              <a:t>= </a:t>
            </a:r>
            <a:r>
              <a:rPr kumimoji="1" lang="en-US" altLang="zh-CN" sz="2400" dirty="0">
                <a:latin typeface="宋体" pitchFamily="2" charset="-122"/>
              </a:rPr>
              <a:t>-</a:t>
            </a:r>
            <a:r>
              <a:rPr kumimoji="1" lang="en-US" altLang="zh-CN" sz="2400" dirty="0">
                <a:latin typeface="Times New Roman" pitchFamily="18" charset="0"/>
                <a:ea typeface="黑体" pitchFamily="49" charset="-122"/>
              </a:rPr>
              <a:t> 0.5 mol </a:t>
            </a:r>
            <a:r>
              <a:rPr kumimoji="1" lang="zh-CN" altLang="en-US" sz="2400" dirty="0">
                <a:latin typeface="Times New Roman" pitchFamily="18" charset="0"/>
                <a:ea typeface="黑体" pitchFamily="49" charset="-122"/>
              </a:rPr>
              <a:t>，</a:t>
            </a:r>
          </a:p>
          <a:p>
            <a:pPr marL="1262063" indent="-1262063" algn="just" eaLnBrk="0" hangingPunct="0"/>
            <a:r>
              <a:rPr kumimoji="1" lang="zh-CN" altLang="en-US" sz="2400" dirty="0">
                <a:latin typeface="Times New Roman" pitchFamily="18" charset="0"/>
                <a:ea typeface="黑体" pitchFamily="49" charset="-122"/>
              </a:rPr>
              <a:t>∴ </a:t>
            </a:r>
            <a:r>
              <a:rPr kumimoji="1" lang="en-US" altLang="zh-CN" sz="2400" i="1" dirty="0" err="1">
                <a:latin typeface="Times New Roman" pitchFamily="18" charset="0"/>
                <a:ea typeface="黑体" pitchFamily="49" charset="-122"/>
              </a:rPr>
              <a:t>p</a:t>
            </a:r>
            <a:r>
              <a:rPr kumimoji="1" lang="en-US" altLang="zh-CN" sz="2400" dirty="0" err="1">
                <a:latin typeface="Times New Roman" pitchFamily="18" charset="0"/>
                <a:ea typeface="黑体" pitchFamily="49" charset="-122"/>
              </a:rPr>
              <a:t>Δ</a:t>
            </a:r>
            <a:r>
              <a:rPr kumimoji="1" lang="en-US" altLang="zh-CN" sz="2400" i="1" dirty="0" err="1">
                <a:latin typeface="Times New Roman" pitchFamily="18" charset="0"/>
                <a:ea typeface="黑体" pitchFamily="49" charset="-122"/>
              </a:rPr>
              <a:t>V</a:t>
            </a:r>
            <a:r>
              <a:rPr kumimoji="1" lang="en-US" altLang="zh-CN" sz="2400" i="1" dirty="0">
                <a:latin typeface="Times New Roman" pitchFamily="18" charset="0"/>
                <a:ea typeface="黑体" pitchFamily="49" charset="-122"/>
              </a:rPr>
              <a:t>= </a:t>
            </a:r>
            <a:r>
              <a:rPr kumimoji="1" lang="en-US" altLang="zh-CN" sz="2400" i="1" dirty="0">
                <a:latin typeface="Times New Roman" pitchFamily="18" charset="0"/>
                <a:ea typeface="黑体" pitchFamily="49" charset="-122"/>
                <a:sym typeface="Symbol" pitchFamily="18" charset="2"/>
              </a:rPr>
              <a:t></a:t>
            </a:r>
            <a:r>
              <a:rPr kumimoji="1" lang="en-US" altLang="zh-CN" sz="2400" i="1" dirty="0" err="1">
                <a:latin typeface="Times New Roman" pitchFamily="18" charset="0"/>
                <a:ea typeface="黑体" pitchFamily="49" charset="-122"/>
                <a:sym typeface="Symbol" pitchFamily="18" charset="2"/>
              </a:rPr>
              <a:t>nRT</a:t>
            </a:r>
            <a:r>
              <a:rPr kumimoji="1" lang="en-US" altLang="zh-CN" sz="2400" dirty="0">
                <a:latin typeface="Times New Roman" pitchFamily="18" charset="0"/>
                <a:ea typeface="黑体" pitchFamily="49" charset="-122"/>
                <a:sym typeface="Symbol" pitchFamily="18" charset="2"/>
              </a:rPr>
              <a:t> </a:t>
            </a:r>
            <a:r>
              <a:rPr kumimoji="1" lang="en-US" altLang="zh-CN" sz="2400" dirty="0">
                <a:latin typeface="Times New Roman" pitchFamily="18" charset="0"/>
                <a:ea typeface="黑体" pitchFamily="49" charset="-122"/>
              </a:rPr>
              <a:t>= </a:t>
            </a:r>
            <a:r>
              <a:rPr kumimoji="1" lang="en-US" altLang="zh-CN" sz="2400" dirty="0">
                <a:latin typeface="宋体" pitchFamily="2" charset="-122"/>
              </a:rPr>
              <a:t>-</a:t>
            </a:r>
            <a:r>
              <a:rPr kumimoji="1" lang="en-US" altLang="zh-CN" sz="2400" dirty="0">
                <a:latin typeface="Times New Roman" pitchFamily="18" charset="0"/>
                <a:ea typeface="黑体" pitchFamily="49" charset="-122"/>
              </a:rPr>
              <a:t>0.5 </a:t>
            </a:r>
            <a:r>
              <a:rPr kumimoji="1" lang="en-US" altLang="zh-CN" sz="2400" dirty="0">
                <a:latin typeface="Times New Roman" pitchFamily="18" charset="0"/>
                <a:ea typeface="黑体" pitchFamily="49" charset="-122"/>
                <a:sym typeface="Symbol" pitchFamily="18" charset="2"/>
              </a:rPr>
              <a:t></a:t>
            </a:r>
            <a:r>
              <a:rPr kumimoji="1" lang="en-US" altLang="zh-CN" sz="2400" dirty="0">
                <a:latin typeface="Times New Roman" pitchFamily="18" charset="0"/>
                <a:ea typeface="黑体" pitchFamily="49" charset="-122"/>
              </a:rPr>
              <a:t> 8.314 </a:t>
            </a:r>
            <a:r>
              <a:rPr kumimoji="1" lang="en-US" altLang="zh-CN" sz="2400" dirty="0">
                <a:latin typeface="Times New Roman" pitchFamily="18" charset="0"/>
                <a:ea typeface="黑体" pitchFamily="49" charset="-122"/>
                <a:sym typeface="Symbol" pitchFamily="18" charset="2"/>
              </a:rPr>
              <a:t></a:t>
            </a:r>
            <a:r>
              <a:rPr kumimoji="1" lang="en-US" altLang="zh-CN" sz="2400" dirty="0">
                <a:latin typeface="Times New Roman" pitchFamily="18" charset="0"/>
                <a:ea typeface="黑体" pitchFamily="49" charset="-122"/>
              </a:rPr>
              <a:t> 373=-1550 J · mol </a:t>
            </a:r>
            <a:r>
              <a:rPr kumimoji="1" lang="en-US" altLang="zh-CN" sz="2400" baseline="30000" dirty="0">
                <a:latin typeface="Times New Roman" pitchFamily="18" charset="0"/>
                <a:ea typeface="黑体" pitchFamily="49" charset="-122"/>
              </a:rPr>
              <a:t>– 1</a:t>
            </a:r>
            <a:r>
              <a:rPr kumimoji="1" lang="en-US" altLang="zh-CN" sz="2400" dirty="0">
                <a:latin typeface="Times New Roman" pitchFamily="18" charset="0"/>
                <a:ea typeface="黑体" pitchFamily="49" charset="-122"/>
              </a:rPr>
              <a:t> </a:t>
            </a:r>
          </a:p>
          <a:p>
            <a:pPr marL="1262063" indent="-1262063" algn="just" eaLnBrk="0" hangingPunct="0"/>
            <a:r>
              <a:rPr kumimoji="1" lang="en-US" altLang="zh-CN" sz="2400" dirty="0">
                <a:latin typeface="Times New Roman" pitchFamily="18" charset="0"/>
                <a:ea typeface="黑体" pitchFamily="49" charset="-122"/>
              </a:rPr>
              <a:t>              = </a:t>
            </a:r>
            <a:r>
              <a:rPr kumimoji="1" lang="en-US" altLang="zh-CN" sz="2400" dirty="0">
                <a:latin typeface="宋体" pitchFamily="2" charset="-122"/>
              </a:rPr>
              <a:t>-</a:t>
            </a:r>
            <a:r>
              <a:rPr kumimoji="1" lang="en-US" altLang="zh-CN" sz="2400" dirty="0">
                <a:latin typeface="Times New Roman" pitchFamily="18" charset="0"/>
                <a:ea typeface="黑体" pitchFamily="49" charset="-122"/>
              </a:rPr>
              <a:t>1.55 kJ·mol</a:t>
            </a:r>
            <a:r>
              <a:rPr kumimoji="1" lang="en-US" altLang="zh-CN" sz="2400" baseline="30000" dirty="0">
                <a:latin typeface="Times New Roman" pitchFamily="18" charset="0"/>
                <a:ea typeface="黑体" pitchFamily="49" charset="-122"/>
              </a:rPr>
              <a:t>–1</a:t>
            </a:r>
            <a:endParaRPr kumimoji="1" lang="en-US" altLang="zh-CN" sz="2400" dirty="0">
              <a:latin typeface="Times New Roman" pitchFamily="18" charset="0"/>
              <a:ea typeface="黑体" pitchFamily="49" charset="-122"/>
            </a:endParaRPr>
          </a:p>
          <a:p>
            <a:pPr marL="1262063" indent="-1262063" algn="just" eaLnBrk="0" hangingPunct="0"/>
            <a:r>
              <a:rPr kumimoji="1" lang="en-US" altLang="zh-CN" sz="2400" dirty="0">
                <a:solidFill>
                  <a:srgbClr val="0000CC"/>
                </a:solidFill>
                <a:latin typeface="Times New Roman" pitchFamily="18" charset="0"/>
                <a:ea typeface="黑体" pitchFamily="49" charset="-122"/>
              </a:rPr>
              <a:t>∵    </a:t>
            </a:r>
            <a:r>
              <a:rPr kumimoji="1" lang="en-US" altLang="zh-CN" sz="2400" i="1" dirty="0" err="1">
                <a:solidFill>
                  <a:srgbClr val="0000CC"/>
                </a:solidFill>
                <a:latin typeface="Times New Roman" pitchFamily="18" charset="0"/>
                <a:ea typeface="黑体" pitchFamily="49" charset="-122"/>
                <a:sym typeface="Symbol" pitchFamily="18" charset="2"/>
              </a:rPr>
              <a:t>q</a:t>
            </a:r>
            <a:r>
              <a:rPr kumimoji="1" lang="en-US" altLang="zh-CN" sz="2400" i="1" baseline="-25000" dirty="0" err="1">
                <a:solidFill>
                  <a:srgbClr val="0000CC"/>
                </a:solidFill>
                <a:latin typeface="Times New Roman" pitchFamily="18" charset="0"/>
                <a:ea typeface="黑体" pitchFamily="49" charset="-122"/>
                <a:sym typeface="Symbol" pitchFamily="18" charset="2"/>
              </a:rPr>
              <a:t>p</a:t>
            </a:r>
            <a:r>
              <a:rPr kumimoji="1" lang="en-US" altLang="zh-CN" sz="2400" i="1" dirty="0">
                <a:solidFill>
                  <a:srgbClr val="0000CC"/>
                </a:solidFill>
                <a:latin typeface="Times New Roman" pitchFamily="18" charset="0"/>
                <a:ea typeface="黑体" pitchFamily="49" charset="-122"/>
                <a:sym typeface="Symbol" pitchFamily="18" charset="2"/>
              </a:rPr>
              <a:t> = </a:t>
            </a:r>
            <a:r>
              <a:rPr kumimoji="1" lang="en-US" altLang="zh-CN" sz="2400" i="1" dirty="0" err="1">
                <a:solidFill>
                  <a:srgbClr val="0000CC"/>
                </a:solidFill>
                <a:latin typeface="Times New Roman" pitchFamily="18" charset="0"/>
                <a:ea typeface="黑体" pitchFamily="49" charset="-122"/>
                <a:sym typeface="Symbol" pitchFamily="18" charset="2"/>
              </a:rPr>
              <a:t>q</a:t>
            </a:r>
            <a:r>
              <a:rPr kumimoji="1" lang="en-US" altLang="zh-CN" sz="2400" i="1" baseline="-25000" dirty="0" err="1">
                <a:solidFill>
                  <a:srgbClr val="0000CC"/>
                </a:solidFill>
                <a:latin typeface="Times New Roman" pitchFamily="18" charset="0"/>
                <a:ea typeface="黑体" pitchFamily="49" charset="-122"/>
                <a:sym typeface="Symbol" pitchFamily="18" charset="2"/>
              </a:rPr>
              <a:t>v</a:t>
            </a:r>
            <a:r>
              <a:rPr kumimoji="1" lang="en-US" altLang="zh-CN" sz="2400" i="1" dirty="0">
                <a:solidFill>
                  <a:srgbClr val="0000CC"/>
                </a:solidFill>
                <a:latin typeface="Times New Roman" pitchFamily="18" charset="0"/>
                <a:ea typeface="黑体" pitchFamily="49" charset="-122"/>
                <a:sym typeface="Symbol" pitchFamily="18" charset="2"/>
              </a:rPr>
              <a:t> + </a:t>
            </a:r>
            <a:r>
              <a:rPr kumimoji="1" lang="en-US" altLang="zh-CN" sz="2400" i="1" dirty="0" err="1">
                <a:solidFill>
                  <a:srgbClr val="0000CC"/>
                </a:solidFill>
                <a:latin typeface="Times New Roman" pitchFamily="18" charset="0"/>
                <a:ea typeface="黑体" pitchFamily="49" charset="-122"/>
                <a:sym typeface="Symbol" pitchFamily="18" charset="2"/>
              </a:rPr>
              <a:t>nRT</a:t>
            </a:r>
            <a:r>
              <a:rPr kumimoji="1" lang="en-US" altLang="zh-CN" sz="2400" dirty="0">
                <a:solidFill>
                  <a:srgbClr val="0000CC"/>
                </a:solidFill>
                <a:latin typeface="Times New Roman" pitchFamily="18" charset="0"/>
                <a:ea typeface="黑体" pitchFamily="49" charset="-122"/>
                <a:sym typeface="Symbol" pitchFamily="18" charset="2"/>
              </a:rPr>
              <a:t> </a:t>
            </a:r>
            <a:endParaRPr kumimoji="1" lang="en-US" altLang="zh-CN" sz="2400" dirty="0">
              <a:solidFill>
                <a:srgbClr val="0000CC"/>
              </a:solidFill>
              <a:latin typeface="Times New Roman" pitchFamily="18" charset="0"/>
              <a:ea typeface="黑体" pitchFamily="49" charset="-122"/>
            </a:endParaRPr>
          </a:p>
          <a:p>
            <a:pPr marL="1262063" indent="-1262063" algn="just" eaLnBrk="0" hangingPunct="0"/>
            <a:r>
              <a:rPr kumimoji="1" lang="en-US" altLang="zh-CN" sz="2400" dirty="0">
                <a:latin typeface="Times New Roman" pitchFamily="18" charset="0"/>
                <a:ea typeface="黑体" pitchFamily="49" charset="-122"/>
              </a:rPr>
              <a:t>∴    </a:t>
            </a:r>
            <a:r>
              <a:rPr kumimoji="1" lang="en-US" altLang="zh-CN" sz="2400" i="1" dirty="0" err="1">
                <a:latin typeface="Times New Roman" pitchFamily="18" charset="0"/>
                <a:ea typeface="黑体" pitchFamily="49" charset="-122"/>
                <a:sym typeface="Symbol" pitchFamily="18" charset="2"/>
              </a:rPr>
              <a:t>q</a:t>
            </a:r>
            <a:r>
              <a:rPr kumimoji="1" lang="en-US" altLang="zh-CN" sz="2400" i="1" baseline="-25000" dirty="0" err="1">
                <a:latin typeface="Times New Roman" pitchFamily="18" charset="0"/>
                <a:ea typeface="黑体" pitchFamily="49" charset="-122"/>
                <a:sym typeface="Symbol" pitchFamily="18" charset="2"/>
              </a:rPr>
              <a:t>v</a:t>
            </a:r>
            <a:r>
              <a:rPr kumimoji="1" lang="en-US" altLang="zh-CN" sz="2400" dirty="0">
                <a:latin typeface="Times New Roman" pitchFamily="18" charset="0"/>
                <a:ea typeface="黑体" pitchFamily="49" charset="-122"/>
              </a:rPr>
              <a:t>  </a:t>
            </a:r>
            <a:r>
              <a:rPr kumimoji="1" lang="en-US" altLang="zh-CN" sz="2400" i="1" dirty="0">
                <a:latin typeface="Times New Roman" pitchFamily="18" charset="0"/>
                <a:ea typeface="黑体" pitchFamily="49" charset="-122"/>
              </a:rPr>
              <a:t>= </a:t>
            </a:r>
            <a:r>
              <a:rPr kumimoji="1" lang="en-US" altLang="zh-CN" sz="2400" i="1" dirty="0" err="1">
                <a:latin typeface="Times New Roman" pitchFamily="18" charset="0"/>
                <a:ea typeface="黑体" pitchFamily="49" charset="-122"/>
                <a:sym typeface="Symbol" pitchFamily="18" charset="2"/>
              </a:rPr>
              <a:t>q</a:t>
            </a:r>
            <a:r>
              <a:rPr kumimoji="1" lang="en-US" altLang="zh-CN" sz="2400" i="1" baseline="-25000" dirty="0" err="1">
                <a:latin typeface="Times New Roman" pitchFamily="18" charset="0"/>
                <a:ea typeface="黑体" pitchFamily="49" charset="-122"/>
                <a:sym typeface="Symbol" pitchFamily="18" charset="2"/>
              </a:rPr>
              <a:t>p</a:t>
            </a:r>
            <a:r>
              <a:rPr kumimoji="1" lang="en-US" altLang="zh-CN" sz="2400" i="1" dirty="0">
                <a:latin typeface="Times New Roman" pitchFamily="18" charset="0"/>
                <a:ea typeface="黑体" pitchFamily="49" charset="-122"/>
              </a:rPr>
              <a:t>  – </a:t>
            </a:r>
            <a:r>
              <a:rPr kumimoji="1" lang="en-US" altLang="zh-CN" sz="2400" i="1" dirty="0">
                <a:latin typeface="Times New Roman" pitchFamily="18" charset="0"/>
                <a:ea typeface="黑体" pitchFamily="49" charset="-122"/>
                <a:sym typeface="Symbol" pitchFamily="18" charset="2"/>
              </a:rPr>
              <a:t></a:t>
            </a:r>
            <a:r>
              <a:rPr kumimoji="1" lang="en-US" altLang="zh-CN" sz="2400" i="1" dirty="0" err="1">
                <a:latin typeface="Times New Roman" pitchFamily="18" charset="0"/>
                <a:ea typeface="黑体" pitchFamily="49" charset="-122"/>
                <a:sym typeface="Symbol" pitchFamily="18" charset="2"/>
              </a:rPr>
              <a:t>nRT</a:t>
            </a:r>
            <a:r>
              <a:rPr kumimoji="1" lang="en-US" altLang="zh-CN" sz="2400" b="1" dirty="0">
                <a:latin typeface="Times New Roman" pitchFamily="18" charset="0"/>
                <a:ea typeface="黑体" pitchFamily="49" charset="-122"/>
                <a:sym typeface="Symbol" pitchFamily="18" charset="2"/>
              </a:rPr>
              <a:t> </a:t>
            </a:r>
            <a:endParaRPr kumimoji="1" lang="en-US" altLang="zh-CN" sz="2400" i="1" dirty="0">
              <a:latin typeface="Times New Roman" pitchFamily="18" charset="0"/>
              <a:ea typeface="黑体" pitchFamily="49" charset="-122"/>
            </a:endParaRPr>
          </a:p>
          <a:p>
            <a:pPr marL="1262063" indent="-1262063" algn="just" eaLnBrk="0" hangingPunct="0"/>
            <a:r>
              <a:rPr kumimoji="1" lang="en-US" altLang="zh-CN" sz="2400" dirty="0">
                <a:latin typeface="Times New Roman" pitchFamily="18" charset="0"/>
                <a:ea typeface="黑体" pitchFamily="49" charset="-122"/>
              </a:rPr>
              <a:t>               = </a:t>
            </a:r>
            <a:r>
              <a:rPr kumimoji="1" lang="en-US" altLang="zh-CN" sz="2400" dirty="0">
                <a:latin typeface="宋体" pitchFamily="2" charset="-122"/>
              </a:rPr>
              <a:t>-</a:t>
            </a:r>
            <a:r>
              <a:rPr kumimoji="1" lang="en-US" altLang="zh-CN" sz="2400" dirty="0">
                <a:latin typeface="Times New Roman" pitchFamily="18" charset="0"/>
                <a:ea typeface="黑体" pitchFamily="49" charset="-122"/>
              </a:rPr>
              <a:t> 241.81 – (</a:t>
            </a:r>
            <a:r>
              <a:rPr kumimoji="1" lang="en-US" altLang="zh-CN" sz="2400" dirty="0">
                <a:latin typeface="宋体" pitchFamily="2" charset="-122"/>
              </a:rPr>
              <a:t>-</a:t>
            </a:r>
            <a:r>
              <a:rPr kumimoji="1" lang="en-US" altLang="zh-CN" sz="2400" dirty="0">
                <a:latin typeface="Times New Roman" pitchFamily="18" charset="0"/>
                <a:ea typeface="黑体" pitchFamily="49" charset="-122"/>
              </a:rPr>
              <a:t>1.55) =  </a:t>
            </a:r>
            <a:r>
              <a:rPr kumimoji="1" lang="en-US" altLang="zh-CN" sz="2400" dirty="0">
                <a:latin typeface="宋体" pitchFamily="2" charset="-122"/>
              </a:rPr>
              <a:t>-</a:t>
            </a:r>
            <a:r>
              <a:rPr kumimoji="1" lang="en-US" altLang="zh-CN" sz="2400" dirty="0">
                <a:latin typeface="Times New Roman" pitchFamily="18" charset="0"/>
                <a:ea typeface="黑体" pitchFamily="49" charset="-122"/>
              </a:rPr>
              <a:t> 240.26 kJ · mol</a:t>
            </a:r>
            <a:r>
              <a:rPr kumimoji="1" lang="en-US" altLang="zh-CN" sz="2400" baseline="30000" dirty="0">
                <a:latin typeface="Times New Roman" pitchFamily="18" charset="0"/>
                <a:ea typeface="黑体" pitchFamily="49" charset="-122"/>
              </a:rPr>
              <a:t>–1</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zh-CN" altLang="en-US" dirty="0" smtClean="0"/>
              <a:t>反应热</a:t>
            </a:r>
            <a:r>
              <a:rPr lang="zh-CN" altLang="en-US" dirty="0"/>
              <a:t>的理论计算 </a:t>
            </a:r>
          </a:p>
        </p:txBody>
      </p:sp>
      <p:sp>
        <p:nvSpPr>
          <p:cNvPr id="60419" name="Text Box 3"/>
          <p:cNvSpPr txBox="1">
            <a:spLocks noChangeArrowheads="1"/>
          </p:cNvSpPr>
          <p:nvPr/>
        </p:nvSpPr>
        <p:spPr bwMode="auto">
          <a:xfrm>
            <a:off x="642910" y="1357298"/>
            <a:ext cx="7924800" cy="519113"/>
          </a:xfrm>
          <a:prstGeom prst="rect">
            <a:avLst/>
          </a:prstGeom>
          <a:noFill/>
          <a:ln w="9525">
            <a:noFill/>
            <a:miter lim="800000"/>
            <a:headEnd/>
            <a:tailEnd/>
          </a:ln>
          <a:effectLst/>
        </p:spPr>
        <p:txBody>
          <a:bodyPr>
            <a:spAutoFit/>
          </a:bodyPr>
          <a:lstStyle/>
          <a:p>
            <a:pPr>
              <a:spcBef>
                <a:spcPct val="50000"/>
              </a:spcBef>
            </a:pPr>
            <a:r>
              <a:rPr kumimoji="1" lang="zh-CN" altLang="en-US" sz="2800" dirty="0">
                <a:latin typeface="Times New Roman" pitchFamily="18" charset="0"/>
                <a:ea typeface="楷体_GB2312" pitchFamily="49" charset="-122"/>
              </a:rPr>
              <a:t>并不是所有的反应热都可以实验测定。例如反应：</a:t>
            </a:r>
          </a:p>
        </p:txBody>
      </p:sp>
      <p:sp>
        <p:nvSpPr>
          <p:cNvPr id="60420" name="Text Box 4"/>
          <p:cNvSpPr txBox="1">
            <a:spLocks noChangeArrowheads="1"/>
          </p:cNvSpPr>
          <p:nvPr/>
        </p:nvSpPr>
        <p:spPr bwMode="auto">
          <a:xfrm>
            <a:off x="1066800" y="1828800"/>
            <a:ext cx="6858000" cy="519113"/>
          </a:xfrm>
          <a:prstGeom prst="rect">
            <a:avLst/>
          </a:prstGeom>
          <a:noFill/>
          <a:ln w="9525">
            <a:noFill/>
            <a:miter lim="800000"/>
            <a:headEnd/>
            <a:tailEnd/>
          </a:ln>
          <a:effectLst/>
        </p:spPr>
        <p:txBody>
          <a:bodyPr>
            <a:spAutoFit/>
          </a:bodyPr>
          <a:lstStyle/>
          <a:p>
            <a:pPr>
              <a:spcBef>
                <a:spcPct val="50000"/>
              </a:spcBef>
            </a:pPr>
            <a:r>
              <a:rPr kumimoji="1" lang="en-US" altLang="zh-CN" sz="2800">
                <a:latin typeface="Times New Roman" pitchFamily="18" charset="0"/>
              </a:rPr>
              <a:t>2C(s) + O</a:t>
            </a:r>
            <a:r>
              <a:rPr kumimoji="1" lang="en-US" altLang="zh-CN" sz="2800" baseline="-25000">
                <a:latin typeface="Times New Roman" pitchFamily="18" charset="0"/>
              </a:rPr>
              <a:t>2</a:t>
            </a:r>
            <a:r>
              <a:rPr kumimoji="1" lang="en-US" altLang="zh-CN" sz="2800">
                <a:latin typeface="Times New Roman" pitchFamily="18" charset="0"/>
              </a:rPr>
              <a:t>(g) </a:t>
            </a:r>
            <a:r>
              <a:rPr kumimoji="1" lang="en-US" altLang="zh-CN" sz="2800">
                <a:latin typeface="Times New Roman" pitchFamily="18" charset="0"/>
                <a:cs typeface="Times New Roman" pitchFamily="18" charset="0"/>
              </a:rPr>
              <a:t>=</a:t>
            </a:r>
            <a:r>
              <a:rPr kumimoji="1" lang="en-US" altLang="zh-CN" sz="2800">
                <a:latin typeface="Times New Roman" pitchFamily="18" charset="0"/>
              </a:rPr>
              <a:t> 2CO(g)</a:t>
            </a:r>
          </a:p>
        </p:txBody>
      </p:sp>
      <p:sp>
        <p:nvSpPr>
          <p:cNvPr id="60421" name="Text Box 5"/>
          <p:cNvSpPr txBox="1">
            <a:spLocks noChangeArrowheads="1"/>
          </p:cNvSpPr>
          <p:nvPr/>
        </p:nvSpPr>
        <p:spPr bwMode="auto">
          <a:xfrm>
            <a:off x="685800" y="2590800"/>
            <a:ext cx="76962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chemeClr val="tx2"/>
                </a:solidFill>
                <a:latin typeface="Times New Roman" pitchFamily="18" charset="0"/>
              </a:rPr>
              <a:t>思考</a:t>
            </a:r>
            <a:r>
              <a:rPr kumimoji="1" lang="zh-CN" altLang="en-US" sz="2800">
                <a:latin typeface="Times New Roman" pitchFamily="18" charset="0"/>
              </a:rPr>
              <a:t>：</a:t>
            </a:r>
            <a:r>
              <a:rPr kumimoji="1" lang="zh-CN" altLang="en-US" sz="2800">
                <a:latin typeface="Times New Roman" pitchFamily="18" charset="0"/>
                <a:ea typeface="楷体_GB2312" pitchFamily="49" charset="-122"/>
              </a:rPr>
              <a:t>为什么上述反应的反应热无法实验测定？</a:t>
            </a:r>
          </a:p>
        </p:txBody>
      </p:sp>
      <p:sp>
        <p:nvSpPr>
          <p:cNvPr id="60422" name="Text Box 6"/>
          <p:cNvSpPr txBox="1">
            <a:spLocks noChangeArrowheads="1"/>
          </p:cNvSpPr>
          <p:nvPr/>
        </p:nvSpPr>
        <p:spPr bwMode="auto">
          <a:xfrm>
            <a:off x="685800" y="3352800"/>
            <a:ext cx="74676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Times New Roman" pitchFamily="18" charset="0"/>
                <a:ea typeface="楷体_GB2312" pitchFamily="49" charset="-122"/>
              </a:rPr>
              <a:t>实验过程中无法控制生成产物完全是</a:t>
            </a:r>
            <a:r>
              <a:rPr kumimoji="1" lang="en-US" altLang="zh-CN" sz="2400" b="1">
                <a:solidFill>
                  <a:schemeClr val="tx2"/>
                </a:solidFill>
                <a:latin typeface="Times New Roman" pitchFamily="18" charset="0"/>
              </a:rPr>
              <a:t>CO</a:t>
            </a:r>
            <a:r>
              <a:rPr kumimoji="1" lang="zh-CN" altLang="en-US" sz="2400" b="1">
                <a:solidFill>
                  <a:schemeClr val="tx2"/>
                </a:solidFill>
                <a:latin typeface="Times New Roman" pitchFamily="18" charset="0"/>
              </a:rPr>
              <a:t>。</a:t>
            </a:r>
          </a:p>
        </p:txBody>
      </p:sp>
      <p:sp>
        <p:nvSpPr>
          <p:cNvPr id="60423" name="Text Box 7"/>
          <p:cNvSpPr txBox="1">
            <a:spLocks noChangeArrowheads="1"/>
          </p:cNvSpPr>
          <p:nvPr/>
        </p:nvSpPr>
        <p:spPr bwMode="auto">
          <a:xfrm>
            <a:off x="838200" y="4038600"/>
            <a:ext cx="7543800" cy="519113"/>
          </a:xfrm>
          <a:prstGeom prst="rect">
            <a:avLst/>
          </a:prstGeom>
          <a:noFill/>
          <a:ln w="9525">
            <a:noFill/>
            <a:miter lim="800000"/>
            <a:headEnd/>
            <a:tailEnd/>
          </a:ln>
          <a:effectLst/>
        </p:spPr>
        <p:txBody>
          <a:bodyPr>
            <a:spAutoFit/>
          </a:bodyPr>
          <a:lstStyle/>
          <a:p>
            <a:pPr>
              <a:spcBef>
                <a:spcPct val="50000"/>
              </a:spcBef>
            </a:pPr>
            <a:r>
              <a:rPr kumimoji="1" lang="zh-CN" altLang="en-US" sz="2800">
                <a:latin typeface="Times New Roman" pitchFamily="18" charset="0"/>
                <a:ea typeface="楷体_GB2312" pitchFamily="49" charset="-122"/>
              </a:rPr>
              <a:t>因此，只能用理论方法来计算反应热。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4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0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autoUpdateAnimBg="0"/>
      <p:bldP spid="60422" grpId="0" autoUpdateAnimBg="0"/>
      <p:bldP spid="6042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7356" y="214290"/>
            <a:ext cx="6612708" cy="707886"/>
          </a:xfrm>
          <a:prstGeom prst="rect">
            <a:avLst/>
          </a:prstGeom>
        </p:spPr>
        <p:txBody>
          <a:bodyPr wrap="none">
            <a:spAutoFit/>
          </a:bodyPr>
          <a:lstStyle/>
          <a:p>
            <a:r>
              <a:rPr lang="en-US" altLang="zh-CN" sz="4000" b="1" dirty="0" smtClean="0">
                <a:solidFill>
                  <a:srgbClr val="FF0066"/>
                </a:solidFill>
                <a:latin typeface="Times New Roman" pitchFamily="18" charset="0"/>
                <a:ea typeface="黑体" pitchFamily="49" charset="-122"/>
              </a:rPr>
              <a:t>1.1.4 </a:t>
            </a:r>
            <a:r>
              <a:rPr lang="zh-CN" altLang="en-US" sz="4000" b="1" dirty="0" smtClean="0">
                <a:solidFill>
                  <a:srgbClr val="FF0066"/>
                </a:solidFill>
                <a:latin typeface="Times New Roman" pitchFamily="18" charset="0"/>
                <a:ea typeface="黑体" pitchFamily="49" charset="-122"/>
              </a:rPr>
              <a:t>化学反应热效应的计算 </a:t>
            </a:r>
            <a:endParaRPr lang="zh-CN" altLang="en-US" sz="4000" b="1" dirty="0">
              <a:solidFill>
                <a:srgbClr val="FF0066"/>
              </a:solidFill>
              <a:latin typeface="Times New Roman" pitchFamily="18" charset="0"/>
              <a:ea typeface="黑体" pitchFamily="49" charset="-122"/>
            </a:endParaRPr>
          </a:p>
        </p:txBody>
      </p:sp>
      <p:sp>
        <p:nvSpPr>
          <p:cNvPr id="3" name="矩形 2"/>
          <p:cNvSpPr/>
          <p:nvPr/>
        </p:nvSpPr>
        <p:spPr>
          <a:xfrm>
            <a:off x="1571604" y="1285860"/>
            <a:ext cx="5929354" cy="3416320"/>
          </a:xfrm>
          <a:prstGeom prst="rect">
            <a:avLst/>
          </a:prstGeom>
        </p:spPr>
        <p:txBody>
          <a:bodyPr wrap="square">
            <a:spAutoFit/>
          </a:bodyPr>
          <a:lstStyle/>
          <a:p>
            <a:pPr>
              <a:lnSpc>
                <a:spcPct val="200000"/>
              </a:lnSpc>
              <a:spcBef>
                <a:spcPct val="50000"/>
              </a:spcBef>
            </a:pPr>
            <a:r>
              <a:rPr kumimoji="1" lang="en-US" altLang="zh-CN" dirty="0" smtClean="0">
                <a:solidFill>
                  <a:srgbClr val="0000FF"/>
                </a:solidFill>
                <a:latin typeface="Times New Roman" pitchFamily="18" charset="0"/>
                <a:ea typeface="黑体" pitchFamily="49" charset="-122"/>
              </a:rPr>
              <a:t>1.1.4.1 </a:t>
            </a:r>
            <a:r>
              <a:rPr kumimoji="1" lang="zh-CN" altLang="en-US" dirty="0" smtClean="0">
                <a:solidFill>
                  <a:srgbClr val="0000FF"/>
                </a:solidFill>
                <a:latin typeface="Times New Roman" pitchFamily="18" charset="0"/>
                <a:ea typeface="黑体" pitchFamily="49" charset="-122"/>
              </a:rPr>
              <a:t>热化学方程式</a:t>
            </a:r>
          </a:p>
          <a:p>
            <a:pPr>
              <a:lnSpc>
                <a:spcPct val="200000"/>
              </a:lnSpc>
            </a:pPr>
            <a:r>
              <a:rPr kumimoji="1" lang="en-US" altLang="zh-CN" dirty="0" smtClean="0">
                <a:solidFill>
                  <a:srgbClr val="0000FF"/>
                </a:solidFill>
                <a:latin typeface="Times New Roman" pitchFamily="18" charset="0"/>
                <a:ea typeface="黑体" pitchFamily="49" charset="-122"/>
              </a:rPr>
              <a:t>1.1.4.2 </a:t>
            </a:r>
            <a:r>
              <a:rPr kumimoji="1" lang="zh-CN" altLang="en-US" dirty="0" smtClean="0">
                <a:solidFill>
                  <a:srgbClr val="0000FF"/>
                </a:solidFill>
                <a:latin typeface="Times New Roman" pitchFamily="18" charset="0"/>
                <a:ea typeface="黑体" pitchFamily="49" charset="-122"/>
              </a:rPr>
              <a:t>盖斯定律</a:t>
            </a:r>
          </a:p>
          <a:p>
            <a:pPr>
              <a:lnSpc>
                <a:spcPct val="200000"/>
              </a:lnSpc>
            </a:pPr>
            <a:r>
              <a:rPr kumimoji="1" lang="en-US" altLang="zh-CN" dirty="0" smtClean="0">
                <a:solidFill>
                  <a:srgbClr val="0000FF"/>
                </a:solidFill>
                <a:latin typeface="Times New Roman" pitchFamily="18" charset="0"/>
                <a:ea typeface="黑体" pitchFamily="49" charset="-122"/>
              </a:rPr>
              <a:t>1.1.4.3 </a:t>
            </a:r>
            <a:r>
              <a:rPr kumimoji="1" lang="zh-CN" altLang="en-US" dirty="0" smtClean="0">
                <a:solidFill>
                  <a:srgbClr val="0000FF"/>
                </a:solidFill>
                <a:latin typeface="Times New Roman" pitchFamily="18" charset="0"/>
                <a:ea typeface="黑体" pitchFamily="49" charset="-122"/>
              </a:rPr>
              <a:t>生成焓</a:t>
            </a:r>
            <a:endParaRPr kumimoji="1" lang="zh-CN" altLang="en-US" dirty="0">
              <a:solidFill>
                <a:srgbClr val="0000FF"/>
              </a:solidFill>
              <a:latin typeface="Times New Roman" pitchFamily="18" charset="0"/>
              <a:ea typeface="黑体"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txBox="1">
            <a:spLocks noChangeArrowheads="1"/>
          </p:cNvSpPr>
          <p:nvPr/>
        </p:nvSpPr>
        <p:spPr bwMode="auto">
          <a:xfrm>
            <a:off x="1371600" y="260350"/>
            <a:ext cx="7772400" cy="609600"/>
          </a:xfrm>
          <a:prstGeom prst="rect">
            <a:avLst/>
          </a:prstGeom>
          <a:noFill/>
          <a:ln w="9525">
            <a:noFill/>
            <a:miter lim="800000"/>
            <a:headEnd/>
            <a:tailEnd/>
          </a:ln>
        </p:spPr>
        <p:txBody>
          <a:bodyPr anchor="ctr"/>
          <a:lstStyle/>
          <a:p>
            <a:r>
              <a:rPr lang="en-US" altLang="zh-CN" sz="4000" b="1" dirty="0" smtClean="0">
                <a:solidFill>
                  <a:srgbClr val="FF0066"/>
                </a:solidFill>
                <a:latin typeface="Times New Roman" pitchFamily="18" charset="0"/>
                <a:ea typeface="黑体" pitchFamily="49" charset="-122"/>
              </a:rPr>
              <a:t>1.  </a:t>
            </a:r>
            <a:r>
              <a:rPr lang="zh-CN" altLang="en-US" sz="4000" b="1" dirty="0" smtClean="0">
                <a:solidFill>
                  <a:srgbClr val="FF0066"/>
                </a:solidFill>
                <a:latin typeface="Times New Roman" pitchFamily="18" charset="0"/>
                <a:ea typeface="黑体" pitchFamily="49" charset="-122"/>
              </a:rPr>
              <a:t>热化学方程式 </a:t>
            </a:r>
            <a:endParaRPr lang="zh-CN" altLang="en-US" sz="4000" b="1" dirty="0">
              <a:solidFill>
                <a:srgbClr val="FF0066"/>
              </a:solidFill>
              <a:latin typeface="Times New Roman" pitchFamily="18" charset="0"/>
              <a:ea typeface="黑体" pitchFamily="49" charset="-122"/>
            </a:endParaRPr>
          </a:p>
        </p:txBody>
      </p:sp>
      <p:sp>
        <p:nvSpPr>
          <p:cNvPr id="15" name="Rectangle 5"/>
          <p:cNvSpPr>
            <a:spLocks noChangeArrowheads="1"/>
          </p:cNvSpPr>
          <p:nvPr/>
        </p:nvSpPr>
        <p:spPr bwMode="auto">
          <a:xfrm>
            <a:off x="395288" y="1341438"/>
            <a:ext cx="8229600" cy="1828800"/>
          </a:xfrm>
          <a:prstGeom prst="rect">
            <a:avLst/>
          </a:prstGeom>
          <a:noFill/>
          <a:ln w="9525">
            <a:solidFill>
              <a:srgbClr val="0000CC"/>
            </a:solidFill>
            <a:miter lim="800000"/>
            <a:headEnd/>
            <a:tailEnd/>
          </a:ln>
        </p:spPr>
        <p:txBody>
          <a:bodyPr>
            <a:spAutoFit/>
          </a:bodyPr>
          <a:lstStyle/>
          <a:p>
            <a:pPr eaLnBrk="0" hangingPunct="0">
              <a:lnSpc>
                <a:spcPts val="3400"/>
              </a:lnSpc>
              <a:spcBef>
                <a:spcPct val="50000"/>
              </a:spcBef>
              <a:buClr>
                <a:srgbClr val="0101FF"/>
              </a:buClr>
              <a:buFont typeface="Wingdings" pitchFamily="2" charset="2"/>
              <a:buNone/>
            </a:pPr>
            <a:r>
              <a:rPr lang="en-US" altLang="zh-CN" sz="2400" b="1">
                <a:latin typeface="Times New Roman" pitchFamily="18" charset="0"/>
                <a:ea typeface="黑体" pitchFamily="49" charset="-122"/>
              </a:rPr>
              <a:t>    </a:t>
            </a:r>
            <a:r>
              <a:rPr lang="zh-CN" altLang="en-US" sz="2400" b="1">
                <a:latin typeface="Times New Roman" pitchFamily="18" charset="0"/>
                <a:ea typeface="黑体" pitchFamily="49" charset="-122"/>
              </a:rPr>
              <a:t>表示化学反应与热效应关系的方程式称为热化学方程式。其标准写法是：</a:t>
            </a:r>
            <a:r>
              <a:rPr lang="zh-CN" altLang="en-US" sz="2400" b="1">
                <a:solidFill>
                  <a:srgbClr val="0000CC"/>
                </a:solidFill>
                <a:latin typeface="Times New Roman" pitchFamily="18" charset="0"/>
                <a:ea typeface="黑体" pitchFamily="49" charset="-122"/>
              </a:rPr>
              <a:t>先写出反应方程并配平，写出各物质的聚集状态。再写出相应反应热，两者之间用分号或逗号隔开</a:t>
            </a:r>
            <a:r>
              <a:rPr lang="zh-CN" altLang="en-US" sz="2400" b="1">
                <a:latin typeface="Times New Roman" pitchFamily="18" charset="0"/>
                <a:ea typeface="黑体" pitchFamily="49" charset="-122"/>
              </a:rPr>
              <a:t>。例如：</a:t>
            </a:r>
          </a:p>
        </p:txBody>
      </p:sp>
      <p:sp>
        <p:nvSpPr>
          <p:cNvPr id="18" name="Rectangle 8"/>
          <p:cNvSpPr>
            <a:spLocks noChangeArrowheads="1"/>
          </p:cNvSpPr>
          <p:nvPr/>
        </p:nvSpPr>
        <p:spPr bwMode="auto">
          <a:xfrm>
            <a:off x="457200" y="3267083"/>
            <a:ext cx="4597400" cy="457200"/>
          </a:xfrm>
          <a:prstGeom prst="rect">
            <a:avLst/>
          </a:prstGeom>
          <a:noFill/>
          <a:ln w="9525">
            <a:noFill/>
            <a:miter lim="800000"/>
            <a:headEnd/>
            <a:tailEnd/>
          </a:ln>
        </p:spPr>
        <p:txBody>
          <a:bodyPr wrap="none">
            <a:spAutoFit/>
          </a:bodyPr>
          <a:lstStyle/>
          <a:p>
            <a:r>
              <a:rPr lang="en-US" altLang="zh-CN" sz="2400" b="1" dirty="0">
                <a:latin typeface="Times New Roman" pitchFamily="18" charset="0"/>
                <a:ea typeface="黑体" pitchFamily="49" charset="-122"/>
              </a:rPr>
              <a:t>N</a:t>
            </a:r>
            <a:r>
              <a:rPr lang="en-US" altLang="zh-CN" sz="2400" b="1" baseline="-25000" dirty="0">
                <a:latin typeface="Times New Roman" pitchFamily="18" charset="0"/>
                <a:ea typeface="黑体" pitchFamily="49" charset="-122"/>
              </a:rPr>
              <a:t>2</a:t>
            </a:r>
            <a:r>
              <a:rPr lang="en-US" altLang="zh-CN" sz="2400" b="1" dirty="0">
                <a:latin typeface="Times New Roman" pitchFamily="18" charset="0"/>
                <a:ea typeface="黑体" pitchFamily="49" charset="-122"/>
              </a:rPr>
              <a:t>H</a:t>
            </a:r>
            <a:r>
              <a:rPr lang="en-US" altLang="zh-CN" sz="2400" b="1" baseline="-25000" dirty="0">
                <a:latin typeface="Times New Roman" pitchFamily="18" charset="0"/>
                <a:ea typeface="黑体" pitchFamily="49" charset="-122"/>
              </a:rPr>
              <a:t>4</a:t>
            </a:r>
            <a:r>
              <a:rPr lang="en-US" altLang="zh-CN" sz="2400" b="1" dirty="0">
                <a:latin typeface="Times New Roman" pitchFamily="18" charset="0"/>
                <a:ea typeface="黑体" pitchFamily="49" charset="-122"/>
              </a:rPr>
              <a:t>(</a:t>
            </a:r>
            <a:r>
              <a:rPr lang="en-US" altLang="zh-CN" sz="2400" b="1" i="1" dirty="0">
                <a:latin typeface="Times New Roman" pitchFamily="18" charset="0"/>
                <a:ea typeface="黑体" pitchFamily="49" charset="-122"/>
              </a:rPr>
              <a:t>l</a:t>
            </a:r>
            <a:r>
              <a:rPr lang="en-US" altLang="zh-CN" sz="2400" b="1" dirty="0">
                <a:latin typeface="Times New Roman" pitchFamily="18" charset="0"/>
                <a:ea typeface="黑体" pitchFamily="49" charset="-122"/>
              </a:rPr>
              <a:t>)+O</a:t>
            </a:r>
            <a:r>
              <a:rPr lang="en-US" altLang="zh-CN" sz="2400" b="1" baseline="-25000" dirty="0">
                <a:latin typeface="Times New Roman" pitchFamily="18" charset="0"/>
                <a:ea typeface="黑体" pitchFamily="49" charset="-122"/>
              </a:rPr>
              <a:t>2</a:t>
            </a:r>
            <a:r>
              <a:rPr lang="en-US" altLang="zh-CN" sz="2400" b="1" dirty="0">
                <a:latin typeface="Times New Roman" pitchFamily="18" charset="0"/>
                <a:ea typeface="黑体" pitchFamily="49" charset="-122"/>
              </a:rPr>
              <a:t>(g)=N</a:t>
            </a:r>
            <a:r>
              <a:rPr lang="en-US" altLang="zh-CN" sz="2400" b="1" baseline="-25000" dirty="0">
                <a:latin typeface="Times New Roman" pitchFamily="18" charset="0"/>
                <a:ea typeface="黑体" pitchFamily="49" charset="-122"/>
              </a:rPr>
              <a:t>2 </a:t>
            </a:r>
            <a:r>
              <a:rPr lang="en-US" altLang="zh-CN" sz="2400" b="1" dirty="0">
                <a:latin typeface="Times New Roman" pitchFamily="18" charset="0"/>
                <a:ea typeface="黑体" pitchFamily="49" charset="-122"/>
              </a:rPr>
              <a:t>(g)</a:t>
            </a:r>
            <a:r>
              <a:rPr lang="en-US" altLang="zh-CN" sz="2400" b="1" baseline="-25000" dirty="0">
                <a:latin typeface="Times New Roman" pitchFamily="18" charset="0"/>
                <a:ea typeface="黑体" pitchFamily="49" charset="-122"/>
              </a:rPr>
              <a:t> </a:t>
            </a:r>
            <a:r>
              <a:rPr lang="en-US" altLang="zh-CN" sz="2400" b="1" dirty="0">
                <a:latin typeface="Times New Roman" pitchFamily="18" charset="0"/>
                <a:ea typeface="黑体" pitchFamily="49" charset="-122"/>
              </a:rPr>
              <a:t>+2H</a:t>
            </a:r>
            <a:r>
              <a:rPr lang="en-US" altLang="zh-CN" sz="2400" b="1" baseline="-25000" dirty="0">
                <a:latin typeface="Times New Roman" pitchFamily="18" charset="0"/>
                <a:ea typeface="黑体" pitchFamily="49" charset="-122"/>
              </a:rPr>
              <a:t>2</a:t>
            </a:r>
            <a:r>
              <a:rPr lang="en-US" altLang="zh-CN" sz="2400" b="1" dirty="0">
                <a:latin typeface="Times New Roman" pitchFamily="18" charset="0"/>
                <a:ea typeface="黑体" pitchFamily="49" charset="-122"/>
              </a:rPr>
              <a:t>O (</a:t>
            </a:r>
            <a:r>
              <a:rPr lang="en-US" altLang="zh-CN" sz="2400" b="1" i="1" dirty="0">
                <a:latin typeface="Times New Roman" pitchFamily="18" charset="0"/>
                <a:ea typeface="黑体" pitchFamily="49" charset="-122"/>
              </a:rPr>
              <a:t>l</a:t>
            </a:r>
            <a:r>
              <a:rPr lang="en-US" altLang="zh-CN" sz="2400" b="1" dirty="0">
                <a:latin typeface="Times New Roman" pitchFamily="18" charset="0"/>
                <a:ea typeface="黑体" pitchFamily="49" charset="-122"/>
              </a:rPr>
              <a:t>)</a:t>
            </a:r>
            <a:r>
              <a:rPr lang="zh-CN" altLang="en-US" sz="2400" b="1" dirty="0">
                <a:latin typeface="Times New Roman" pitchFamily="18" charset="0"/>
                <a:ea typeface="黑体" pitchFamily="49" charset="-122"/>
              </a:rPr>
              <a:t>； </a:t>
            </a:r>
          </a:p>
        </p:txBody>
      </p:sp>
      <p:graphicFrame>
        <p:nvGraphicFramePr>
          <p:cNvPr id="19" name="Object 4"/>
          <p:cNvGraphicFramePr>
            <a:graphicFrameLocks noChangeAspect="1"/>
          </p:cNvGraphicFramePr>
          <p:nvPr/>
        </p:nvGraphicFramePr>
        <p:xfrm>
          <a:off x="5181600" y="3176595"/>
          <a:ext cx="3048000" cy="561975"/>
        </p:xfrm>
        <a:graphic>
          <a:graphicData uri="http://schemas.openxmlformats.org/presentationml/2006/ole">
            <p:oleObj spid="_x0000_s197634" name="Equation" r:id="rId3" imgW="1320480" imgH="253800" progId="Equation.3">
              <p:embed/>
            </p:oleObj>
          </a:graphicData>
        </a:graphic>
      </p:graphicFrame>
      <p:sp>
        <p:nvSpPr>
          <p:cNvPr id="20" name="Rectangle 10"/>
          <p:cNvSpPr>
            <a:spLocks noChangeArrowheads="1"/>
          </p:cNvSpPr>
          <p:nvPr/>
        </p:nvSpPr>
        <p:spPr bwMode="auto">
          <a:xfrm>
            <a:off x="533400" y="3876683"/>
            <a:ext cx="3543300" cy="457200"/>
          </a:xfrm>
          <a:prstGeom prst="rect">
            <a:avLst/>
          </a:prstGeom>
          <a:noFill/>
          <a:ln w="9525">
            <a:noFill/>
            <a:miter lim="800000"/>
            <a:headEnd/>
            <a:tailEnd/>
          </a:ln>
        </p:spPr>
        <p:txBody>
          <a:bodyPr wrap="none">
            <a:spAutoFit/>
          </a:bodyPr>
          <a:lstStyle/>
          <a:p>
            <a:r>
              <a:rPr lang="en-US" altLang="zh-CN" sz="2400" b="1">
                <a:latin typeface="Times New Roman" pitchFamily="18" charset="0"/>
                <a:ea typeface="黑体" pitchFamily="49" charset="-122"/>
              </a:rPr>
              <a:t>2H</a:t>
            </a:r>
            <a:r>
              <a:rPr lang="en-US" altLang="zh-CN" sz="2400" b="1" baseline="-25000">
                <a:latin typeface="Times New Roman" pitchFamily="18" charset="0"/>
                <a:ea typeface="黑体" pitchFamily="49" charset="-122"/>
              </a:rPr>
              <a:t>2</a:t>
            </a:r>
            <a:r>
              <a:rPr lang="en-US" altLang="zh-CN" sz="2400" b="1">
                <a:latin typeface="Times New Roman" pitchFamily="18" charset="0"/>
                <a:ea typeface="黑体" pitchFamily="49" charset="-122"/>
              </a:rPr>
              <a:t>(g)+O</a:t>
            </a:r>
            <a:r>
              <a:rPr lang="en-US" altLang="zh-CN" sz="2400" b="1" baseline="-25000">
                <a:latin typeface="Times New Roman" pitchFamily="18" charset="0"/>
                <a:ea typeface="黑体" pitchFamily="49" charset="-122"/>
              </a:rPr>
              <a:t>2</a:t>
            </a:r>
            <a:r>
              <a:rPr lang="en-US" altLang="zh-CN" sz="2400" b="1">
                <a:latin typeface="Times New Roman" pitchFamily="18" charset="0"/>
                <a:ea typeface="黑体" pitchFamily="49" charset="-122"/>
              </a:rPr>
              <a:t>(g)=2H</a:t>
            </a:r>
            <a:r>
              <a:rPr lang="en-US" altLang="zh-CN" sz="2400" b="1" baseline="-25000">
                <a:latin typeface="Times New Roman" pitchFamily="18" charset="0"/>
                <a:ea typeface="黑体" pitchFamily="49" charset="-122"/>
              </a:rPr>
              <a:t>2</a:t>
            </a:r>
            <a:r>
              <a:rPr lang="en-US" altLang="zh-CN" sz="2400" b="1">
                <a:latin typeface="Times New Roman" pitchFamily="18" charset="0"/>
                <a:ea typeface="黑体" pitchFamily="49" charset="-122"/>
              </a:rPr>
              <a:t>O (</a:t>
            </a:r>
            <a:r>
              <a:rPr lang="en-US" altLang="zh-CN" sz="2400" b="1" i="1">
                <a:latin typeface="Times New Roman" pitchFamily="18" charset="0"/>
                <a:ea typeface="黑体" pitchFamily="49" charset="-122"/>
              </a:rPr>
              <a:t>l</a:t>
            </a:r>
            <a:r>
              <a:rPr lang="en-US" altLang="zh-CN" sz="2400" b="1">
                <a:latin typeface="Times New Roman" pitchFamily="18" charset="0"/>
                <a:ea typeface="黑体" pitchFamily="49" charset="-122"/>
              </a:rPr>
              <a:t>)</a:t>
            </a:r>
            <a:r>
              <a:rPr lang="zh-CN" altLang="en-US" sz="2400" b="1">
                <a:latin typeface="Times New Roman" pitchFamily="18" charset="0"/>
                <a:ea typeface="黑体" pitchFamily="49" charset="-122"/>
              </a:rPr>
              <a:t>； </a:t>
            </a:r>
          </a:p>
        </p:txBody>
      </p:sp>
      <p:graphicFrame>
        <p:nvGraphicFramePr>
          <p:cNvPr id="21" name="Object 5"/>
          <p:cNvGraphicFramePr>
            <a:graphicFrameLocks noChangeAspect="1"/>
          </p:cNvGraphicFramePr>
          <p:nvPr/>
        </p:nvGraphicFramePr>
        <p:xfrm>
          <a:off x="4162425" y="3786195"/>
          <a:ext cx="3076575" cy="561975"/>
        </p:xfrm>
        <a:graphic>
          <a:graphicData uri="http://schemas.openxmlformats.org/presentationml/2006/ole">
            <p:oleObj spid="_x0000_s197635" name="Equation" r:id="rId4" imgW="1333440" imgH="253800" progId="Equation.3">
              <p:embed/>
            </p:oleObj>
          </a:graphicData>
        </a:graphic>
      </p:graphicFrame>
      <p:sp>
        <p:nvSpPr>
          <p:cNvPr id="22" name="Rectangle 12"/>
          <p:cNvSpPr>
            <a:spLocks noChangeArrowheads="1"/>
          </p:cNvSpPr>
          <p:nvPr/>
        </p:nvSpPr>
        <p:spPr bwMode="auto">
          <a:xfrm>
            <a:off x="838200" y="4500570"/>
            <a:ext cx="8305800" cy="457200"/>
          </a:xfrm>
          <a:prstGeom prst="rect">
            <a:avLst/>
          </a:prstGeom>
          <a:noFill/>
          <a:ln w="9525">
            <a:noFill/>
            <a:miter lim="800000"/>
            <a:headEnd/>
            <a:tailEnd/>
          </a:ln>
        </p:spPr>
        <p:txBody>
          <a:bodyPr>
            <a:spAutoFit/>
          </a:bodyPr>
          <a:lstStyle/>
          <a:p>
            <a:r>
              <a:rPr lang="zh-CN" altLang="en-US" sz="2400" b="1">
                <a:latin typeface="Times New Roman" pitchFamily="18" charset="0"/>
                <a:ea typeface="黑体" pitchFamily="49" charset="-122"/>
              </a:rPr>
              <a:t>若不注明</a:t>
            </a:r>
            <a:r>
              <a:rPr lang="en-US" altLang="zh-CN" sz="2400" b="1" i="1">
                <a:latin typeface="Times New Roman" pitchFamily="18" charset="0"/>
                <a:ea typeface="黑体" pitchFamily="49" charset="-122"/>
              </a:rPr>
              <a:t>T, p</a:t>
            </a:r>
            <a:r>
              <a:rPr lang="en-US" altLang="zh-CN" sz="2400" b="1">
                <a:latin typeface="Times New Roman" pitchFamily="18" charset="0"/>
                <a:ea typeface="黑体" pitchFamily="49" charset="-122"/>
              </a:rPr>
              <a:t>, </a:t>
            </a:r>
            <a:r>
              <a:rPr lang="zh-CN" altLang="en-US" sz="2400" b="1">
                <a:latin typeface="Times New Roman" pitchFamily="18" charset="0"/>
                <a:ea typeface="黑体" pitchFamily="49" charset="-122"/>
              </a:rPr>
              <a:t>皆指在</a:t>
            </a:r>
            <a:r>
              <a:rPr lang="en-US" altLang="zh-CN" sz="2400" b="1" i="1">
                <a:latin typeface="Times New Roman" pitchFamily="18" charset="0"/>
                <a:ea typeface="黑体" pitchFamily="49" charset="-122"/>
              </a:rPr>
              <a:t>T</a:t>
            </a:r>
            <a:r>
              <a:rPr lang="en-US" altLang="zh-CN" sz="2400" b="1">
                <a:latin typeface="Times New Roman" pitchFamily="18" charset="0"/>
                <a:ea typeface="黑体" pitchFamily="49" charset="-122"/>
              </a:rPr>
              <a:t>=298.15 K</a:t>
            </a:r>
            <a:r>
              <a:rPr lang="zh-CN" altLang="en-US" sz="2400" b="1">
                <a:latin typeface="Times New Roman" pitchFamily="18" charset="0"/>
                <a:ea typeface="黑体" pitchFamily="49" charset="-122"/>
              </a:rPr>
              <a:t>，</a:t>
            </a:r>
            <a:r>
              <a:rPr lang="en-US" altLang="zh-CN" sz="2400" b="1" i="1">
                <a:latin typeface="Times New Roman" pitchFamily="18" charset="0"/>
                <a:ea typeface="黑体" pitchFamily="49" charset="-122"/>
              </a:rPr>
              <a:t>p</a:t>
            </a:r>
            <a:r>
              <a:rPr lang="en-US" altLang="zh-CN" sz="2400" b="1">
                <a:latin typeface="Times New Roman" pitchFamily="18" charset="0"/>
                <a:ea typeface="黑体" pitchFamily="49" charset="-122"/>
              </a:rPr>
              <a:t>=100kPa</a:t>
            </a:r>
            <a:r>
              <a:rPr lang="zh-CN" altLang="en-US" sz="2400" b="1">
                <a:latin typeface="Times New Roman" pitchFamily="18" charset="0"/>
                <a:ea typeface="黑体" pitchFamily="49" charset="-122"/>
              </a:rPr>
              <a:t>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9"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0-#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9"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P spid="18" grpId="0" autoUpdateAnimBg="0"/>
      <p:bldP spid="20" grpId="0" autoUpdateAnimBg="0"/>
      <p:bldP spid="2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C204DAC3-2B40-4A51-97AD-3F6F95AB0FE6}"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A1F3906C-9D45-460B-96FC-3FE1337CB035}" type="slidenum">
              <a:rPr lang="en-US" altLang="zh-CN"/>
              <a:pPr/>
              <a:t>44</a:t>
            </a:fld>
            <a:endParaRPr lang="en-US" altLang="zh-CN"/>
          </a:p>
        </p:txBody>
      </p:sp>
      <p:sp>
        <p:nvSpPr>
          <p:cNvPr id="10242" name="Text Box 2"/>
          <p:cNvSpPr txBox="1">
            <a:spLocks noChangeArrowheads="1"/>
          </p:cNvSpPr>
          <p:nvPr/>
        </p:nvSpPr>
        <p:spPr bwMode="auto">
          <a:xfrm>
            <a:off x="714348" y="2000240"/>
            <a:ext cx="7988300" cy="3729162"/>
          </a:xfrm>
          <a:prstGeom prst="rect">
            <a:avLst/>
          </a:prstGeom>
          <a:noFill/>
          <a:ln w="9525">
            <a:noFill/>
            <a:miter lim="800000"/>
            <a:headEnd/>
            <a:tailEnd/>
          </a:ln>
        </p:spPr>
        <p:txBody>
          <a:bodyPr>
            <a:spAutoFit/>
          </a:bodyPr>
          <a:lstStyle/>
          <a:p>
            <a:pPr algn="l">
              <a:lnSpc>
                <a:spcPct val="130000"/>
              </a:lnSpc>
              <a:spcBef>
                <a:spcPct val="50000"/>
              </a:spcBef>
            </a:pPr>
            <a:r>
              <a:rPr lang="en-US" altLang="zh-CN" dirty="0" smtClean="0"/>
              <a:t>2H</a:t>
            </a:r>
            <a:r>
              <a:rPr lang="en-US" altLang="zh-CN" baseline="-25000" dirty="0" smtClean="0"/>
              <a:t>2</a:t>
            </a:r>
            <a:r>
              <a:rPr lang="en-US" altLang="zh-CN" dirty="0" smtClean="0"/>
              <a:t>(g</a:t>
            </a:r>
            <a:r>
              <a:rPr lang="en-US" altLang="zh-CN" dirty="0"/>
              <a:t>) + O</a:t>
            </a:r>
            <a:r>
              <a:rPr lang="en-US" altLang="zh-CN" baseline="-25000" dirty="0"/>
              <a:t>2</a:t>
            </a:r>
            <a:r>
              <a:rPr lang="en-US" altLang="zh-CN" dirty="0"/>
              <a:t>(g) → 2H</a:t>
            </a:r>
            <a:r>
              <a:rPr lang="en-US" altLang="zh-CN" baseline="-25000" dirty="0"/>
              <a:t>2</a:t>
            </a:r>
            <a:r>
              <a:rPr lang="en-US" altLang="zh-CN" dirty="0"/>
              <a:t>O(g)</a:t>
            </a:r>
            <a:r>
              <a:rPr lang="zh-CN" altLang="en-US" dirty="0"/>
              <a:t>；</a:t>
            </a:r>
          </a:p>
          <a:p>
            <a:pPr algn="l">
              <a:lnSpc>
                <a:spcPct val="130000"/>
              </a:lnSpc>
              <a:spcBef>
                <a:spcPct val="50000"/>
              </a:spcBef>
            </a:pPr>
            <a:r>
              <a:rPr lang="zh-CN" altLang="en-US" dirty="0"/>
              <a:t>        </a:t>
            </a:r>
          </a:p>
          <a:p>
            <a:pPr algn="l">
              <a:lnSpc>
                <a:spcPct val="130000"/>
              </a:lnSpc>
              <a:spcBef>
                <a:spcPct val="50000"/>
              </a:spcBef>
            </a:pPr>
            <a:endParaRPr lang="zh-CN" altLang="en-US" dirty="0"/>
          </a:p>
          <a:p>
            <a:pPr algn="l">
              <a:lnSpc>
                <a:spcPct val="130000"/>
              </a:lnSpc>
              <a:spcBef>
                <a:spcPct val="50000"/>
              </a:spcBef>
            </a:pPr>
            <a:endParaRPr lang="en-US" altLang="zh-CN" dirty="0">
              <a:solidFill>
                <a:srgbClr val="FF0000"/>
              </a:solidFill>
            </a:endParaRPr>
          </a:p>
        </p:txBody>
      </p:sp>
      <p:graphicFrame>
        <p:nvGraphicFramePr>
          <p:cNvPr id="10261" name="Object 21"/>
          <p:cNvGraphicFramePr>
            <a:graphicFrameLocks noChangeAspect="1"/>
          </p:cNvGraphicFramePr>
          <p:nvPr/>
        </p:nvGraphicFramePr>
        <p:xfrm>
          <a:off x="2857488" y="3643314"/>
          <a:ext cx="5976937" cy="661987"/>
        </p:xfrm>
        <a:graphic>
          <a:graphicData uri="http://schemas.openxmlformats.org/presentationml/2006/ole">
            <p:oleObj spid="_x0000_s201730" name="Equation" r:id="rId4" imgW="2273040" imgH="253800" progId="Equation.DSMT4">
              <p:embed/>
            </p:oleObj>
          </a:graphicData>
        </a:graphic>
      </p:graphicFrame>
      <p:sp>
        <p:nvSpPr>
          <p:cNvPr id="10264" name="Rectangle 24"/>
          <p:cNvSpPr>
            <a:spLocks noChangeArrowheads="1"/>
          </p:cNvSpPr>
          <p:nvPr/>
        </p:nvSpPr>
        <p:spPr bwMode="auto">
          <a:xfrm>
            <a:off x="609600" y="304800"/>
            <a:ext cx="8229600" cy="579438"/>
          </a:xfrm>
          <a:prstGeom prst="rect">
            <a:avLst/>
          </a:prstGeom>
          <a:noFill/>
          <a:ln w="9525">
            <a:noFill/>
            <a:miter lim="800000"/>
            <a:headEnd/>
            <a:tailEnd/>
          </a:ln>
          <a:effectLst/>
        </p:spPr>
        <p:txBody>
          <a:bodyPr anchor="b"/>
          <a:lstStyle/>
          <a:p>
            <a:endParaRPr lang="zh-CN" altLang="zh-CN" sz="3600">
              <a:solidFill>
                <a:srgbClr val="FF3300"/>
              </a:solidFill>
              <a:effectLst>
                <a:outerShdw blurRad="38100" dist="38100" dir="2700000" algn="tl">
                  <a:srgbClr val="C0C0C0"/>
                </a:outerShdw>
              </a:effectLst>
            </a:endParaRPr>
          </a:p>
        </p:txBody>
      </p:sp>
      <p:sp>
        <p:nvSpPr>
          <p:cNvPr id="10266" name="AutoShape 26"/>
          <p:cNvSpPr>
            <a:spLocks noChangeArrowheads="1"/>
          </p:cNvSpPr>
          <p:nvPr/>
        </p:nvSpPr>
        <p:spPr bwMode="auto">
          <a:xfrm>
            <a:off x="2786050" y="4714884"/>
            <a:ext cx="1435097" cy="513191"/>
          </a:xfrm>
          <a:prstGeom prst="wedgeRoundRectCallout">
            <a:avLst>
              <a:gd name="adj1" fmla="val -20232"/>
              <a:gd name="adj2" fmla="val -147423"/>
              <a:gd name="adj3" fmla="val 16667"/>
            </a:avLst>
          </a:prstGeom>
          <a:solidFill>
            <a:schemeClr val="accent1"/>
          </a:solidFill>
          <a:ln w="9525">
            <a:solidFill>
              <a:schemeClr val="accent2"/>
            </a:solidFill>
            <a:miter lim="800000"/>
            <a:headEnd/>
            <a:tailEnd/>
          </a:ln>
          <a:effectLst/>
        </p:spPr>
        <p:txBody>
          <a:bodyPr wrap="square" lIns="90000" tIns="46800" rIns="90000" bIns="46800">
            <a:spAutoFit/>
          </a:bodyPr>
          <a:lstStyle/>
          <a:p>
            <a:r>
              <a:rPr kumimoji="0" lang="en-US" altLang="zh-CN" sz="2400" dirty="0"/>
              <a:t>reaction</a:t>
            </a:r>
          </a:p>
        </p:txBody>
      </p:sp>
      <p:sp>
        <p:nvSpPr>
          <p:cNvPr id="10267" name="AutoShape 27"/>
          <p:cNvSpPr>
            <a:spLocks noChangeArrowheads="1"/>
          </p:cNvSpPr>
          <p:nvPr/>
        </p:nvSpPr>
        <p:spPr bwMode="auto">
          <a:xfrm>
            <a:off x="4429124" y="4357694"/>
            <a:ext cx="992187" cy="495300"/>
          </a:xfrm>
          <a:prstGeom prst="wedgeRoundRectCallout">
            <a:avLst>
              <a:gd name="adj1" fmla="val -114624"/>
              <a:gd name="adj2" fmla="val -85260"/>
              <a:gd name="adj3" fmla="val 16667"/>
            </a:avLst>
          </a:prstGeom>
          <a:solidFill>
            <a:schemeClr val="accent1"/>
          </a:solidFill>
          <a:ln w="9525">
            <a:solidFill>
              <a:schemeClr val="accent2"/>
            </a:solidFill>
            <a:miter lim="800000"/>
            <a:headEnd/>
            <a:tailEnd/>
          </a:ln>
          <a:effectLst/>
        </p:spPr>
        <p:txBody>
          <a:bodyPr lIns="90000" tIns="46800" rIns="90000" bIns="46800">
            <a:spAutoFit/>
          </a:bodyPr>
          <a:lstStyle/>
          <a:p>
            <a:r>
              <a:rPr kumimoji="0" lang="en-US" altLang="zh-CN" sz="2400"/>
              <a:t>molar</a:t>
            </a:r>
          </a:p>
        </p:txBody>
      </p:sp>
      <p:sp>
        <p:nvSpPr>
          <p:cNvPr id="10268" name="AutoShape 28"/>
          <p:cNvSpPr>
            <a:spLocks noChangeArrowheads="1"/>
          </p:cNvSpPr>
          <p:nvPr/>
        </p:nvSpPr>
        <p:spPr bwMode="auto">
          <a:xfrm>
            <a:off x="428596" y="4572008"/>
            <a:ext cx="1692275" cy="1584325"/>
          </a:xfrm>
          <a:prstGeom prst="cloudCallout">
            <a:avLst>
              <a:gd name="adj1" fmla="val 92383"/>
              <a:gd name="adj2" fmla="val -76632"/>
            </a:avLst>
          </a:prstGeom>
          <a:solidFill>
            <a:srgbClr val="F5EBFF"/>
          </a:solidFill>
          <a:ln w="9525">
            <a:solidFill>
              <a:schemeClr val="hlink"/>
            </a:solidFill>
            <a:miter lim="800000"/>
            <a:headEnd/>
            <a:tailEnd/>
          </a:ln>
          <a:effectLst/>
        </p:spPr>
        <p:txBody>
          <a:bodyPr/>
          <a:lstStyle/>
          <a:p>
            <a:r>
              <a:rPr lang="zh-CN" altLang="en-US" sz="2400" dirty="0"/>
              <a:t>反应的</a:t>
            </a:r>
            <a:r>
              <a:rPr lang="zh-CN" altLang="en-US" sz="2400" dirty="0">
                <a:solidFill>
                  <a:srgbClr val="FF0000"/>
                </a:solidFill>
              </a:rPr>
              <a:t>标准摩尔焓变</a:t>
            </a:r>
          </a:p>
        </p:txBody>
      </p:sp>
      <p:pic>
        <p:nvPicPr>
          <p:cNvPr id="193544" name="Picture 1032" descr="返回">
            <a:hlinkClick r:id="rId5" action="ppaction://hlinksldjump"/>
          </p:cNvPr>
          <p:cNvPicPr>
            <a:picLocks noChangeAspect="1" noChangeArrowheads="1"/>
          </p:cNvPicPr>
          <p:nvPr/>
        </p:nvPicPr>
        <p:blipFill>
          <a:blip r:embed="rId6"/>
          <a:srcRect/>
          <a:stretch>
            <a:fillRect/>
          </a:stretch>
        </p:blipFill>
        <p:spPr bwMode="auto">
          <a:xfrm>
            <a:off x="7524750" y="6389688"/>
            <a:ext cx="792163" cy="468312"/>
          </a:xfrm>
          <a:prstGeom prst="rect">
            <a:avLst/>
          </a:prstGeom>
          <a:noFill/>
        </p:spPr>
      </p:pic>
      <p:sp>
        <p:nvSpPr>
          <p:cNvPr id="193545" name="Rectangle 1033"/>
          <p:cNvSpPr>
            <a:spLocks noGrp="1" noChangeArrowheads="1"/>
          </p:cNvSpPr>
          <p:nvPr>
            <p:ph type="title" idx="4294967295"/>
          </p:nvPr>
        </p:nvSpPr>
        <p:spPr/>
        <p:txBody>
          <a:bodyPr/>
          <a:lstStyle/>
          <a:p>
            <a:r>
              <a:rPr lang="en-US" altLang="zh-CN" dirty="0" smtClean="0"/>
              <a:t>1  </a:t>
            </a:r>
            <a:r>
              <a:rPr lang="zh-CN" altLang="en-US" dirty="0"/>
              <a:t>热化学方程式</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65B4B73-F3D3-409B-86F0-3DB69A1CBCB4}"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A5420323-85B7-438A-AC80-E10CEEA9AF49}" type="slidenum">
              <a:rPr lang="en-US" altLang="zh-CN"/>
              <a:pPr/>
              <a:t>45</a:t>
            </a:fld>
            <a:endParaRPr lang="en-US" altLang="zh-CN"/>
          </a:p>
        </p:txBody>
      </p:sp>
      <p:pic>
        <p:nvPicPr>
          <p:cNvPr id="192520" name="Picture 8"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
        <p:nvSpPr>
          <p:cNvPr id="192521" name="Rectangle 9"/>
          <p:cNvSpPr>
            <a:spLocks noChangeArrowheads="1"/>
          </p:cNvSpPr>
          <p:nvPr/>
        </p:nvSpPr>
        <p:spPr bwMode="auto">
          <a:xfrm>
            <a:off x="871538" y="1341438"/>
            <a:ext cx="8021637" cy="4733925"/>
          </a:xfrm>
          <a:prstGeom prst="rect">
            <a:avLst/>
          </a:prstGeom>
          <a:noFill/>
          <a:ln w="9525">
            <a:noFill/>
            <a:miter lim="800000"/>
            <a:headEnd/>
            <a:tailEnd/>
          </a:ln>
        </p:spPr>
        <p:txBody>
          <a:bodyPr/>
          <a:lstStyle/>
          <a:p>
            <a:pPr marL="342900" indent="-342900" algn="l">
              <a:lnSpc>
                <a:spcPct val="130000"/>
              </a:lnSpc>
              <a:spcBef>
                <a:spcPct val="30000"/>
              </a:spcBef>
              <a:buClr>
                <a:srgbClr val="FF00FF"/>
              </a:buClr>
              <a:buFont typeface="Wingdings" pitchFamily="2" charset="2"/>
              <a:buChar char="v"/>
            </a:pPr>
            <a:r>
              <a:rPr lang="zh-CN" altLang="en-US">
                <a:solidFill>
                  <a:srgbClr val="0000FF"/>
                </a:solidFill>
              </a:rPr>
              <a:t>某些热力学量</a:t>
            </a:r>
            <a:r>
              <a:rPr lang="en-US" altLang="zh-CN">
                <a:solidFill>
                  <a:srgbClr val="0000FF"/>
                </a:solidFill>
              </a:rPr>
              <a:t>(</a:t>
            </a:r>
            <a:r>
              <a:rPr lang="zh-CN" altLang="en-US">
                <a:solidFill>
                  <a:srgbClr val="0000FF"/>
                </a:solidFill>
              </a:rPr>
              <a:t>如热力学能</a:t>
            </a:r>
            <a:r>
              <a:rPr lang="en-US" altLang="zh-CN" i="1">
                <a:solidFill>
                  <a:srgbClr val="0000FF"/>
                </a:solidFill>
              </a:rPr>
              <a:t>U</a:t>
            </a:r>
            <a:r>
              <a:rPr lang="zh-CN" altLang="en-US">
                <a:solidFill>
                  <a:srgbClr val="0000FF"/>
                </a:solidFill>
              </a:rPr>
              <a:t>、焓</a:t>
            </a:r>
            <a:r>
              <a:rPr lang="en-US" altLang="zh-CN" i="1">
                <a:solidFill>
                  <a:srgbClr val="0000FF"/>
                </a:solidFill>
              </a:rPr>
              <a:t>H</a:t>
            </a:r>
            <a:r>
              <a:rPr lang="zh-CN" altLang="en-US">
                <a:solidFill>
                  <a:srgbClr val="0000FF"/>
                </a:solidFill>
              </a:rPr>
              <a:t>等</a:t>
            </a:r>
            <a:r>
              <a:rPr lang="en-US" altLang="zh-CN">
                <a:solidFill>
                  <a:srgbClr val="0000FF"/>
                </a:solidFill>
              </a:rPr>
              <a:t>)</a:t>
            </a:r>
            <a:r>
              <a:rPr lang="zh-CN" altLang="en-US">
                <a:solidFill>
                  <a:srgbClr val="0000FF"/>
                </a:solidFill>
              </a:rPr>
              <a:t>的绝对值是不能测量的。</a:t>
            </a:r>
          </a:p>
          <a:p>
            <a:pPr marL="342900" indent="-342900" algn="l">
              <a:lnSpc>
                <a:spcPct val="130000"/>
              </a:lnSpc>
              <a:spcBef>
                <a:spcPct val="30000"/>
              </a:spcBef>
              <a:buClr>
                <a:srgbClr val="FF00FF"/>
              </a:buClr>
              <a:buFont typeface="Wingdings" pitchFamily="2" charset="2"/>
              <a:buChar char="v"/>
            </a:pPr>
            <a:r>
              <a:rPr lang="zh-CN" altLang="en-US">
                <a:solidFill>
                  <a:srgbClr val="0000FF"/>
                </a:solidFill>
              </a:rPr>
              <a:t>标准状态</a:t>
            </a:r>
            <a:r>
              <a:rPr lang="en-US" altLang="zh-CN">
                <a:solidFill>
                  <a:srgbClr val="0000FF"/>
                </a:solidFill>
              </a:rPr>
              <a:t>(</a:t>
            </a:r>
            <a:r>
              <a:rPr lang="zh-CN" altLang="en-US">
                <a:solidFill>
                  <a:srgbClr val="0000FF"/>
                </a:solidFill>
              </a:rPr>
              <a:t>标准态</a:t>
            </a:r>
            <a:r>
              <a:rPr lang="en-US" altLang="zh-CN">
                <a:solidFill>
                  <a:srgbClr val="0000FF"/>
                </a:solidFill>
              </a:rPr>
              <a:t>)</a:t>
            </a:r>
            <a:r>
              <a:rPr lang="zh-CN" altLang="en-US">
                <a:solidFill>
                  <a:srgbClr val="0000FF"/>
                </a:solidFill>
              </a:rPr>
              <a:t>：为物质的状态定义一个基线。</a:t>
            </a:r>
          </a:p>
          <a:p>
            <a:pPr marL="342900" indent="-342900" algn="l">
              <a:lnSpc>
                <a:spcPct val="130000"/>
              </a:lnSpc>
              <a:spcBef>
                <a:spcPct val="30000"/>
              </a:spcBef>
              <a:buClr>
                <a:srgbClr val="FF00FF"/>
              </a:buClr>
              <a:buFont typeface="Wingdings" pitchFamily="2" charset="2"/>
              <a:buChar char="v"/>
            </a:pPr>
            <a:r>
              <a:rPr lang="zh-CN" altLang="en-US">
                <a:solidFill>
                  <a:srgbClr val="0000FF"/>
                </a:solidFill>
              </a:rPr>
              <a:t>上角标“</a:t>
            </a:r>
            <a:r>
              <a:rPr lang="el-GR" altLang="zh-CN" baseline="30000">
                <a:solidFill>
                  <a:srgbClr val="0000FF"/>
                </a:solidFill>
                <a:latin typeface="Batang" pitchFamily="18" charset="-127"/>
                <a:ea typeface="Batang" pitchFamily="18" charset="-127"/>
              </a:rPr>
              <a:t>θ</a:t>
            </a:r>
            <a:r>
              <a:rPr lang="en-US" altLang="zh-CN">
                <a:solidFill>
                  <a:srgbClr val="0000FF"/>
                </a:solidFill>
              </a:rPr>
              <a:t>”</a:t>
            </a:r>
            <a:r>
              <a:rPr lang="zh-CN" altLang="en-US">
                <a:solidFill>
                  <a:srgbClr val="0000FF"/>
                </a:solidFill>
              </a:rPr>
              <a:t>是表示标准状态的符号。</a:t>
            </a:r>
          </a:p>
        </p:txBody>
      </p:sp>
      <p:sp>
        <p:nvSpPr>
          <p:cNvPr id="192523" name="Rectangle 11"/>
          <p:cNvSpPr>
            <a:spLocks noGrp="1" noChangeArrowheads="1"/>
          </p:cNvSpPr>
          <p:nvPr>
            <p:ph type="title"/>
          </p:nvPr>
        </p:nvSpPr>
        <p:spPr/>
        <p:txBody>
          <a:bodyPr/>
          <a:lstStyle/>
          <a:p>
            <a:r>
              <a:rPr lang="zh-CN" altLang="en-US" sz="3600">
                <a:effectLst/>
              </a:rPr>
              <a:t>标准状态</a:t>
            </a:r>
            <a:r>
              <a:rPr lang="en-US" altLang="zh-CN" sz="3600">
                <a:effectLst/>
                <a:latin typeface="Times New Roman"/>
              </a:rPr>
              <a:t>——</a:t>
            </a:r>
            <a:r>
              <a:rPr lang="zh-CN" altLang="en-US" sz="3600">
                <a:solidFill>
                  <a:schemeClr val="hlink"/>
                </a:solidFill>
                <a:effectLst/>
              </a:rPr>
              <a:t>一个非常重要的问题！</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373" name="Group 29"/>
          <p:cNvGraphicFramePr>
            <a:graphicFrameLocks noGrp="1"/>
          </p:cNvGraphicFramePr>
          <p:nvPr>
            <p:ph idx="1"/>
          </p:nvPr>
        </p:nvGraphicFramePr>
        <p:xfrm>
          <a:off x="468313" y="1285861"/>
          <a:ext cx="8229600" cy="5211973"/>
        </p:xfrm>
        <a:graphic>
          <a:graphicData uri="http://schemas.openxmlformats.org/drawingml/2006/table">
            <a:tbl>
              <a:tblPr/>
              <a:tblGrid>
                <a:gridCol w="1457325"/>
                <a:gridCol w="6772275"/>
              </a:tblGrid>
              <a:tr h="790274">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物质</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标准态</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900113">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气体</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标准压力</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p</a:t>
                      </a:r>
                      <a:r>
                        <a:rPr kumimoji="0" lang="el-GR" altLang="zh-CN" sz="2800" b="1" i="0" u="none" strike="noStrike" cap="none" normalizeH="0" baseline="30000" smtClean="0">
                          <a:ln>
                            <a:noFill/>
                          </a:ln>
                          <a:solidFill>
                            <a:srgbClr val="0000CC"/>
                          </a:solidFill>
                          <a:effectLst/>
                          <a:latin typeface="Batang" pitchFamily="18" charset="-127"/>
                          <a:ea typeface="Batang" pitchFamily="18" charset="-127"/>
                        </a:rPr>
                        <a:t>θ</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 </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=100kPa)</a:t>
                      </a: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下表现理想气体特性时纯气体的（假想）状态</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522288">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液体</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标准压力</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p</a:t>
                      </a:r>
                      <a:r>
                        <a:rPr kumimoji="0" lang="el-GR" altLang="zh-CN" sz="2800" b="1" i="0" u="none" strike="noStrike" cap="none" normalizeH="0" baseline="30000" smtClean="0">
                          <a:ln>
                            <a:noFill/>
                          </a:ln>
                          <a:solidFill>
                            <a:srgbClr val="0000CC"/>
                          </a:solidFill>
                          <a:effectLst/>
                          <a:latin typeface="Batang" pitchFamily="18" charset="-127"/>
                          <a:ea typeface="Batang" pitchFamily="18" charset="-127"/>
                        </a:rPr>
                        <a:t>θ</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 </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=100kPa)</a:t>
                      </a: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下纯液体</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549275">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固体</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标准压力</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p</a:t>
                      </a:r>
                      <a:r>
                        <a:rPr kumimoji="0" lang="el-GR" altLang="zh-CN" sz="2800" b="1" i="0" u="none" strike="noStrike" cap="none" normalizeH="0" baseline="30000" smtClean="0">
                          <a:ln>
                            <a:noFill/>
                          </a:ln>
                          <a:solidFill>
                            <a:srgbClr val="0000CC"/>
                          </a:solidFill>
                          <a:effectLst/>
                          <a:latin typeface="Batang" pitchFamily="18" charset="-127"/>
                          <a:ea typeface="Batang" pitchFamily="18" charset="-127"/>
                        </a:rPr>
                        <a:t>θ</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 </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=100kPa)</a:t>
                      </a: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下纯固体</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865188">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溶液中的溶剂</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A</a:t>
                      </a:r>
                    </a:p>
                  </a:txBody>
                  <a:tcPr marL="0" marR="0" marT="46800" marB="4680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标准压力</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p</a:t>
                      </a:r>
                      <a:r>
                        <a:rPr kumimoji="0" lang="el-GR" altLang="zh-CN" sz="2800" b="1" i="0" u="none" strike="noStrike" cap="none" normalizeH="0" baseline="30000" smtClean="0">
                          <a:ln>
                            <a:noFill/>
                          </a:ln>
                          <a:solidFill>
                            <a:srgbClr val="0000CC"/>
                          </a:solidFill>
                          <a:effectLst/>
                          <a:latin typeface="Batang" pitchFamily="18" charset="-127"/>
                          <a:ea typeface="Batang" pitchFamily="18" charset="-127"/>
                        </a:rPr>
                        <a:t>θ</a:t>
                      </a:r>
                      <a:r>
                        <a:rPr kumimoji="0" lang="en-US" altLang="zh-CN" sz="2800" b="1" i="1" u="none" strike="noStrike" cap="none" normalizeH="0" baseline="0" smtClean="0">
                          <a:ln>
                            <a:noFill/>
                          </a:ln>
                          <a:solidFill>
                            <a:srgbClr val="0000CC"/>
                          </a:solidFill>
                          <a:effectLst/>
                          <a:latin typeface="Times New Roman" pitchFamily="18" charset="0"/>
                          <a:ea typeface="宋体" pitchFamily="2" charset="-122"/>
                        </a:rPr>
                        <a:t> </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=100kPa)</a:t>
                      </a: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下液体（或固态）纯物质</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A </a:t>
                      </a: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的状态</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miter lim="800000"/>
                      <a:headEnd type="none" w="med" len="med"/>
                      <a:tailEnd type="none" w="med" len="med"/>
                    </a:lnB>
                    <a:lnTlToBr>
                      <a:noFill/>
                    </a:lnTlToBr>
                    <a:lnBlToTr>
                      <a:noFill/>
                    </a:lnBlToTr>
                    <a:noFill/>
                  </a:tcPr>
                </a:tc>
              </a:tr>
              <a:tr h="1308100">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latin typeface="Times New Roman" pitchFamily="18" charset="0"/>
                          <a:ea typeface="宋体" pitchFamily="2" charset="-122"/>
                        </a:rPr>
                        <a:t>溶液中的溶质</a:t>
                      </a:r>
                      <a:r>
                        <a:rPr kumimoji="0" lang="en-US" altLang="zh-CN" sz="2800" b="1" i="0" u="none" strike="noStrike" cap="none" normalizeH="0" baseline="0" smtClean="0">
                          <a:ln>
                            <a:noFill/>
                          </a:ln>
                          <a:solidFill>
                            <a:srgbClr val="0000CC"/>
                          </a:solidFill>
                          <a:effectLst/>
                          <a:latin typeface="Times New Roman" pitchFamily="18" charset="0"/>
                          <a:ea typeface="宋体" pitchFamily="2" charset="-122"/>
                        </a:rPr>
                        <a:t>B</a:t>
                      </a:r>
                    </a:p>
                  </a:txBody>
                  <a:tcPr marL="0" marR="0" marT="46800" marB="4680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miter lim="800000"/>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标准压力</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a:t>
                      </a:r>
                      <a:r>
                        <a:rPr kumimoji="0" lang="en-US" altLang="zh-CN" sz="2800" b="1" i="1" u="none" strike="noStrike" cap="none" normalizeH="0" baseline="0" dirty="0" smtClean="0">
                          <a:ln>
                            <a:noFill/>
                          </a:ln>
                          <a:solidFill>
                            <a:srgbClr val="0000CC"/>
                          </a:solidFill>
                          <a:effectLst/>
                          <a:latin typeface="Times New Roman" pitchFamily="18" charset="0"/>
                          <a:ea typeface="宋体" pitchFamily="2" charset="-122"/>
                        </a:rPr>
                        <a:t>p</a:t>
                      </a:r>
                      <a:r>
                        <a:rPr kumimoji="0" lang="el-GR" altLang="zh-CN" sz="2800" b="1" i="0" u="none" strike="noStrike" cap="none" normalizeH="0" baseline="30000" dirty="0" smtClean="0">
                          <a:ln>
                            <a:noFill/>
                          </a:ln>
                          <a:solidFill>
                            <a:srgbClr val="0000CC"/>
                          </a:solidFill>
                          <a:effectLst/>
                          <a:latin typeface="Batang" pitchFamily="18" charset="-127"/>
                          <a:ea typeface="Batang" pitchFamily="18" charset="-127"/>
                        </a:rPr>
                        <a:t>θ</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a:t>
                      </a: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下质量摩尔浓度为</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1mol</a:t>
                      </a:r>
                      <a:r>
                        <a:rPr kumimoji="0" lang="en-US" altLang="zh-CN" sz="2800" b="1" i="0" u="none" strike="noStrike" cap="none" normalizeH="0" baseline="0" dirty="0" smtClean="0">
                          <a:ln>
                            <a:noFill/>
                          </a:ln>
                          <a:solidFill>
                            <a:srgbClr val="0000CC"/>
                          </a:solidFill>
                          <a:effectLst/>
                          <a:latin typeface="Arial"/>
                          <a:ea typeface="宋体" pitchFamily="2" charset="-122"/>
                        </a:rPr>
                        <a:t>·</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kg</a:t>
                      </a:r>
                      <a:r>
                        <a:rPr kumimoji="0" lang="en-US" altLang="zh-CN" sz="2800" b="1" i="0" u="none" strike="noStrike" cap="none" normalizeH="0" baseline="30000" dirty="0" smtClean="0">
                          <a:ln>
                            <a:noFill/>
                          </a:ln>
                          <a:solidFill>
                            <a:srgbClr val="0000CC"/>
                          </a:solidFill>
                          <a:effectLst/>
                          <a:latin typeface="Times New Roman" pitchFamily="18" charset="0"/>
                          <a:ea typeface="宋体" pitchFamily="2" charset="-122"/>
                        </a:rPr>
                        <a:t>-1</a:t>
                      </a:r>
                    </a:p>
                    <a:p>
                      <a:pPr marL="0" marR="0" lvl="0" indent="0" algn="l" defTabSz="914400" rtl="0" eaLnBrk="1" fontAlgn="ctr" latinLnBrk="0" hangingPunct="1">
                        <a:lnSpc>
                          <a:spcPct val="100000"/>
                        </a:lnSpc>
                        <a:spcBef>
                          <a:spcPct val="20000"/>
                        </a:spcBef>
                        <a:spcAft>
                          <a:spcPct val="0"/>
                        </a:spcAft>
                        <a:buClrTx/>
                        <a:buSzTx/>
                        <a:buFontTx/>
                        <a:buNone/>
                        <a:tabLst/>
                      </a:pP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a:t>
                      </a: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近似为</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1mol</a:t>
                      </a:r>
                      <a:r>
                        <a:rPr kumimoji="0" lang="en-US" altLang="zh-CN" sz="2800" b="1" i="0" u="none" strike="noStrike" cap="none" normalizeH="0" baseline="0" dirty="0" smtClean="0">
                          <a:ln>
                            <a:noFill/>
                          </a:ln>
                          <a:solidFill>
                            <a:srgbClr val="0000CC"/>
                          </a:solidFill>
                          <a:effectLst/>
                          <a:latin typeface="Arial"/>
                          <a:ea typeface="宋体" pitchFamily="2" charset="-122"/>
                        </a:rPr>
                        <a:t>·</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L</a:t>
                      </a:r>
                      <a:r>
                        <a:rPr kumimoji="0" lang="en-US" altLang="zh-CN" sz="2800" b="1" i="0" u="none" strike="noStrike" cap="none" normalizeH="0" baseline="30000" dirty="0" smtClean="0">
                          <a:ln>
                            <a:noFill/>
                          </a:ln>
                          <a:solidFill>
                            <a:srgbClr val="0000CC"/>
                          </a:solidFill>
                          <a:effectLst/>
                          <a:latin typeface="Times New Roman" pitchFamily="18" charset="0"/>
                          <a:ea typeface="宋体" pitchFamily="2" charset="-122"/>
                        </a:rPr>
                        <a:t>-1</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a:t>
                      </a: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并表现无限稀释溶液时溶质 </a:t>
                      </a:r>
                      <a:r>
                        <a:rPr kumimoji="0" lang="en-US" altLang="zh-CN" sz="2800" b="1" i="0" u="none" strike="noStrike" cap="none" normalizeH="0" baseline="0" dirty="0" smtClean="0">
                          <a:ln>
                            <a:noFill/>
                          </a:ln>
                          <a:solidFill>
                            <a:srgbClr val="0000CC"/>
                          </a:solidFill>
                          <a:effectLst/>
                          <a:latin typeface="Times New Roman" pitchFamily="18" charset="0"/>
                          <a:ea typeface="宋体" pitchFamily="2" charset="-122"/>
                        </a:rPr>
                        <a:t>B</a:t>
                      </a:r>
                      <a:r>
                        <a:rPr kumimoji="0" lang="zh-CN" altLang="en-US" sz="2800" b="1" i="0" u="none" strike="noStrike" cap="none" normalizeH="0" baseline="0" dirty="0" smtClean="0">
                          <a:ln>
                            <a:noFill/>
                          </a:ln>
                          <a:solidFill>
                            <a:srgbClr val="0000CC"/>
                          </a:solidFill>
                          <a:effectLst/>
                          <a:latin typeface="Times New Roman" pitchFamily="18" charset="0"/>
                          <a:ea typeface="宋体" pitchFamily="2" charset="-122"/>
                        </a:rPr>
                        <a:t>（假想）状态</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miter lim="800000"/>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185374" name="Rectangle 4"/>
          <p:cNvSpPr>
            <a:spLocks noChangeArrowheads="1"/>
          </p:cNvSpPr>
          <p:nvPr/>
        </p:nvSpPr>
        <p:spPr bwMode="auto">
          <a:xfrm>
            <a:off x="1116013" y="333375"/>
            <a:ext cx="8027987" cy="609600"/>
          </a:xfrm>
          <a:prstGeom prst="rect">
            <a:avLst/>
          </a:prstGeom>
          <a:noFill/>
          <a:ln w="9525">
            <a:noFill/>
            <a:miter lim="800000"/>
            <a:headEnd/>
            <a:tailEnd/>
          </a:ln>
          <a:effectLst/>
        </p:spPr>
        <p:txBody>
          <a:bodyPr anchor="ctr"/>
          <a:lstStyle/>
          <a:p>
            <a:pPr>
              <a:spcBef>
                <a:spcPct val="50000"/>
              </a:spcBef>
            </a:pPr>
            <a:r>
              <a:rPr kumimoji="1" lang="zh-CN" altLang="en-US" sz="4000" b="1" dirty="0" smtClean="0">
                <a:solidFill>
                  <a:srgbClr val="0000FF"/>
                </a:solidFill>
                <a:latin typeface="Times New Roman" pitchFamily="18" charset="0"/>
                <a:ea typeface="黑体" pitchFamily="49" charset="-122"/>
              </a:rPr>
              <a:t>热力学标准态：</a:t>
            </a:r>
            <a:endParaRPr kumimoji="1" lang="zh-CN" altLang="en-US" sz="4000" b="1" dirty="0">
              <a:solidFill>
                <a:srgbClr val="0000FF"/>
              </a:solidFill>
              <a:latin typeface="Times New Roman" pitchFamily="18" charset="0"/>
              <a:ea typeface="黑体"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1476375" y="260350"/>
            <a:ext cx="5811838" cy="647700"/>
          </a:xfrm>
          <a:prstGeom prst="rect">
            <a:avLst/>
          </a:prstGeom>
          <a:noFill/>
          <a:ln w="9525" algn="ctr">
            <a:noFill/>
            <a:miter lim="800000"/>
            <a:headEnd/>
            <a:tailEnd/>
          </a:ln>
          <a:effectLst/>
        </p:spPr>
        <p:txBody>
          <a:bodyPr anchor="b"/>
          <a:lstStyle/>
          <a:p>
            <a:pPr algn="ctr"/>
            <a:endParaRPr kumimoji="1" lang="zh-CN" altLang="zh-CN" sz="3200">
              <a:solidFill>
                <a:srgbClr val="FF3300"/>
              </a:solidFill>
              <a:latin typeface="Times New Roman" pitchFamily="18" charset="0"/>
              <a:ea typeface="黑体" pitchFamily="49" charset="-122"/>
            </a:endParaRPr>
          </a:p>
        </p:txBody>
      </p:sp>
      <p:pic>
        <p:nvPicPr>
          <p:cNvPr id="183299" name="Picture 3" descr="返回">
            <a:hlinkClick r:id="rId3" action="ppaction://hlinksldjump"/>
          </p:cNvPr>
          <p:cNvPicPr>
            <a:picLocks noChangeAspect="1" noChangeArrowheads="1"/>
          </p:cNvPicPr>
          <p:nvPr/>
        </p:nvPicPr>
        <p:blipFill>
          <a:blip r:embed="rId4"/>
          <a:srcRect/>
          <a:stretch>
            <a:fillRect/>
          </a:stretch>
        </p:blipFill>
        <p:spPr bwMode="auto">
          <a:xfrm>
            <a:off x="7524750" y="6389688"/>
            <a:ext cx="792163" cy="468312"/>
          </a:xfrm>
          <a:prstGeom prst="rect">
            <a:avLst/>
          </a:prstGeom>
          <a:noFill/>
        </p:spPr>
      </p:pic>
      <p:sp>
        <p:nvSpPr>
          <p:cNvPr id="183300" name="Rectangle 4"/>
          <p:cNvSpPr>
            <a:spLocks noGrp="1" noChangeArrowheads="1"/>
          </p:cNvSpPr>
          <p:nvPr>
            <p:ph type="title"/>
          </p:nvPr>
        </p:nvSpPr>
        <p:spPr/>
        <p:txBody>
          <a:bodyPr/>
          <a:lstStyle/>
          <a:p>
            <a:r>
              <a:rPr lang="en-US" altLang="zh-CN"/>
              <a:t> </a:t>
            </a:r>
            <a:r>
              <a:rPr lang="zh-CN" altLang="en-US"/>
              <a:t>热化学方程式的注意事项</a:t>
            </a:r>
          </a:p>
        </p:txBody>
      </p:sp>
      <p:grpSp>
        <p:nvGrpSpPr>
          <p:cNvPr id="2" name="Group 5"/>
          <p:cNvGrpSpPr>
            <a:grpSpLocks/>
          </p:cNvGrpSpPr>
          <p:nvPr/>
        </p:nvGrpSpPr>
        <p:grpSpPr bwMode="auto">
          <a:xfrm>
            <a:off x="0" y="1125538"/>
            <a:ext cx="8990013" cy="5191125"/>
            <a:chOff x="431" y="754"/>
            <a:chExt cx="5232" cy="3270"/>
          </a:xfrm>
        </p:grpSpPr>
        <p:graphicFrame>
          <p:nvGraphicFramePr>
            <p:cNvPr id="183302" name="Object 6"/>
            <p:cNvGraphicFramePr>
              <a:graphicFrameLocks noChangeAspect="1"/>
            </p:cNvGraphicFramePr>
            <p:nvPr/>
          </p:nvGraphicFramePr>
          <p:xfrm>
            <a:off x="2969" y="1429"/>
            <a:ext cx="508" cy="299"/>
          </p:xfrm>
          <a:graphic>
            <a:graphicData uri="http://schemas.openxmlformats.org/presentationml/2006/ole">
              <p:oleObj spid="_x0000_s198663" name="Equation" r:id="rId5" imgW="393480" imgH="241200" progId="Equation.DSMT4">
                <p:embed/>
              </p:oleObj>
            </a:graphicData>
          </a:graphic>
        </p:graphicFrame>
        <p:graphicFrame>
          <p:nvGraphicFramePr>
            <p:cNvPr id="183303" name="Object 7"/>
            <p:cNvGraphicFramePr>
              <a:graphicFrameLocks noChangeAspect="1"/>
            </p:cNvGraphicFramePr>
            <p:nvPr/>
          </p:nvGraphicFramePr>
          <p:xfrm>
            <a:off x="3152" y="1805"/>
            <a:ext cx="499" cy="306"/>
          </p:xfrm>
          <a:graphic>
            <a:graphicData uri="http://schemas.openxmlformats.org/presentationml/2006/ole">
              <p:oleObj spid="_x0000_s198664" name="Equation" r:id="rId6" imgW="393480" imgH="241200" progId="Equation.DSMT4">
                <p:embed/>
              </p:oleObj>
            </a:graphicData>
          </a:graphic>
        </p:graphicFrame>
        <p:graphicFrame>
          <p:nvGraphicFramePr>
            <p:cNvPr id="183304" name="Object 8"/>
            <p:cNvGraphicFramePr>
              <a:graphicFrameLocks noChangeAspect="1"/>
            </p:cNvGraphicFramePr>
            <p:nvPr/>
          </p:nvGraphicFramePr>
          <p:xfrm>
            <a:off x="3288" y="2943"/>
            <a:ext cx="499" cy="306"/>
          </p:xfrm>
          <a:graphic>
            <a:graphicData uri="http://schemas.openxmlformats.org/presentationml/2006/ole">
              <p:oleObj spid="_x0000_s198665" name="Equation" r:id="rId7" imgW="393480" imgH="241200" progId="Equation.DSMT4">
                <p:embed/>
              </p:oleObj>
            </a:graphicData>
          </a:graphic>
        </p:graphicFrame>
        <p:graphicFrame>
          <p:nvGraphicFramePr>
            <p:cNvPr id="183305" name="Object 9"/>
            <p:cNvGraphicFramePr>
              <a:graphicFrameLocks noChangeAspect="1"/>
            </p:cNvGraphicFramePr>
            <p:nvPr/>
          </p:nvGraphicFramePr>
          <p:xfrm>
            <a:off x="2562" y="2534"/>
            <a:ext cx="499" cy="306"/>
          </p:xfrm>
          <a:graphic>
            <a:graphicData uri="http://schemas.openxmlformats.org/presentationml/2006/ole">
              <p:oleObj spid="_x0000_s198666" name="Equation" r:id="rId8" imgW="393480" imgH="241200" progId="Equation.DSMT4">
                <p:embed/>
              </p:oleObj>
            </a:graphicData>
          </a:graphic>
        </p:graphicFrame>
        <p:graphicFrame>
          <p:nvGraphicFramePr>
            <p:cNvPr id="183306" name="Object 10"/>
            <p:cNvGraphicFramePr>
              <a:graphicFrameLocks noChangeAspect="1"/>
            </p:cNvGraphicFramePr>
            <p:nvPr/>
          </p:nvGraphicFramePr>
          <p:xfrm>
            <a:off x="3288" y="3594"/>
            <a:ext cx="545" cy="335"/>
          </p:xfrm>
          <a:graphic>
            <a:graphicData uri="http://schemas.openxmlformats.org/presentationml/2006/ole">
              <p:oleObj spid="_x0000_s198667" name="Equation" r:id="rId9" imgW="393480" imgH="241200" progId="Equation.DSMT4">
                <p:embed/>
              </p:oleObj>
            </a:graphicData>
          </a:graphic>
        </p:graphicFrame>
        <p:sp>
          <p:nvSpPr>
            <p:cNvPr id="183307" name="Rectangle 11"/>
            <p:cNvSpPr>
              <a:spLocks noChangeArrowheads="1"/>
            </p:cNvSpPr>
            <p:nvPr/>
          </p:nvSpPr>
          <p:spPr bwMode="auto">
            <a:xfrm>
              <a:off x="431" y="754"/>
              <a:ext cx="5232" cy="3270"/>
            </a:xfrm>
            <a:prstGeom prst="rect">
              <a:avLst/>
            </a:prstGeom>
            <a:solidFill>
              <a:schemeClr val="bg1"/>
            </a:solidFill>
            <a:ln w="9525">
              <a:noFill/>
              <a:miter lim="800000"/>
              <a:headEnd/>
              <a:tailEnd/>
            </a:ln>
          </p:spPr>
          <p:txBody>
            <a:bodyPr/>
            <a:lstStyle/>
            <a:p>
              <a:pPr marL="342900" indent="-342900">
                <a:lnSpc>
                  <a:spcPct val="110000"/>
                </a:lnSpc>
                <a:spcBef>
                  <a:spcPct val="20000"/>
                </a:spcBef>
                <a:buFontTx/>
                <a:buChar char="•"/>
              </a:pPr>
              <a:r>
                <a:rPr lang="zh-CN" altLang="en-US" sz="2800" dirty="0">
                  <a:latin typeface="Times New Roman" pitchFamily="18" charset="0"/>
                </a:rPr>
                <a:t>注明各物质的聚集状态</a:t>
              </a:r>
              <a:r>
                <a:rPr lang="zh-CN" altLang="en-US" sz="2800" dirty="0">
                  <a:solidFill>
                    <a:schemeClr val="hlink"/>
                  </a:solidFill>
                  <a:latin typeface="Times New Roman" pitchFamily="18" charset="0"/>
                </a:rPr>
                <a:t>、固体物质的晶型</a:t>
              </a:r>
            </a:p>
            <a:p>
              <a:pPr marL="342900" indent="-342900">
                <a:lnSpc>
                  <a:spcPct val="110000"/>
                </a:lnSpc>
                <a:spcBef>
                  <a:spcPct val="20000"/>
                </a:spcBef>
                <a:buClr>
                  <a:srgbClr val="CC3300"/>
                </a:buClr>
                <a:buFont typeface="Wingdings" pitchFamily="2" charset="2"/>
                <a:buNone/>
              </a:pPr>
              <a:r>
                <a:rPr lang="zh-CN" altLang="en-US" sz="2800" dirty="0">
                  <a:latin typeface="Times New Roman" pitchFamily="18" charset="0"/>
                </a:rPr>
                <a:t>  </a:t>
              </a:r>
              <a:r>
                <a:rPr lang="zh-CN" altLang="en-US" sz="2800" dirty="0">
                  <a:solidFill>
                    <a:srgbClr val="FF3300"/>
                  </a:solidFill>
                  <a:latin typeface="Times New Roman" pitchFamily="18" charset="0"/>
                </a:rPr>
                <a:t>聚集状态不同时，        不同。</a:t>
              </a:r>
            </a:p>
            <a:p>
              <a:pPr marL="342900" indent="-342900">
                <a:lnSpc>
                  <a:spcPct val="110000"/>
                </a:lnSpc>
                <a:spcBef>
                  <a:spcPct val="20000"/>
                </a:spcBef>
                <a:buClr>
                  <a:srgbClr val="CC3300"/>
                </a:buClr>
                <a:buFont typeface="Wingdings" pitchFamily="2" charset="2"/>
                <a:buNone/>
              </a:pPr>
              <a:r>
                <a:rPr lang="zh-CN" altLang="en-US" sz="2800" dirty="0">
                  <a:latin typeface="Times New Roman" pitchFamily="18" charset="0"/>
                </a:rPr>
                <a:t>  </a:t>
              </a:r>
              <a:r>
                <a:rPr lang="en-US" altLang="zh-CN" sz="2800" dirty="0">
                  <a:latin typeface="Times New Roman" pitchFamily="18" charset="0"/>
                </a:rPr>
                <a:t>2H</a:t>
              </a:r>
              <a:r>
                <a:rPr lang="en-US" altLang="zh-CN" sz="2800" baseline="-25000" dirty="0">
                  <a:latin typeface="Times New Roman" pitchFamily="18" charset="0"/>
                </a:rPr>
                <a:t>2</a:t>
              </a:r>
              <a:r>
                <a:rPr lang="en-US" altLang="zh-CN" sz="2800" dirty="0">
                  <a:latin typeface="Times New Roman" pitchFamily="18" charset="0"/>
                </a:rPr>
                <a:t>(g) + O</a:t>
              </a:r>
              <a:r>
                <a:rPr lang="en-US" altLang="zh-CN" sz="2800" baseline="-25000" dirty="0">
                  <a:latin typeface="Times New Roman" pitchFamily="18" charset="0"/>
                </a:rPr>
                <a:t>2</a:t>
              </a:r>
              <a:r>
                <a:rPr lang="en-US" altLang="zh-CN" sz="2800" dirty="0">
                  <a:latin typeface="Times New Roman" pitchFamily="18" charset="0"/>
                </a:rPr>
                <a:t>(g) →2H</a:t>
              </a:r>
              <a:r>
                <a:rPr lang="en-US" altLang="zh-CN" sz="2800" baseline="-25000" dirty="0">
                  <a:latin typeface="Times New Roman" pitchFamily="18" charset="0"/>
                </a:rPr>
                <a:t>2</a:t>
              </a:r>
              <a:r>
                <a:rPr lang="en-US" altLang="zh-CN" sz="2800" dirty="0">
                  <a:latin typeface="Times New Roman" pitchFamily="18" charset="0"/>
                </a:rPr>
                <a:t>O(l)</a:t>
              </a:r>
              <a:r>
                <a:rPr lang="zh-CN" altLang="en-US" sz="2800" dirty="0" smtClean="0">
                  <a:latin typeface="Times New Roman" pitchFamily="18" charset="0"/>
                </a:rPr>
                <a:t>，           </a:t>
              </a:r>
              <a:r>
                <a:rPr lang="en-US" altLang="zh-CN" sz="2800" dirty="0" smtClean="0">
                  <a:latin typeface="Times New Roman" pitchFamily="18" charset="0"/>
                </a:rPr>
                <a:t>=-</a:t>
              </a:r>
              <a:r>
                <a:rPr lang="en-US" altLang="zh-CN" sz="2800" dirty="0">
                  <a:latin typeface="Times New Roman" pitchFamily="18" charset="0"/>
                </a:rPr>
                <a:t>571.66 kJ</a:t>
              </a:r>
              <a:r>
                <a:rPr lang="en-US" altLang="zh-CN" sz="2800" dirty="0">
                  <a:latin typeface="Arial"/>
                </a:rPr>
                <a:t>·</a:t>
              </a:r>
              <a:r>
                <a:rPr lang="en-US" altLang="zh-CN" sz="2800" dirty="0">
                  <a:latin typeface="Times New Roman" pitchFamily="18" charset="0"/>
                </a:rPr>
                <a:t>mol</a:t>
              </a:r>
              <a:r>
                <a:rPr lang="en-US" altLang="zh-CN" sz="2800" baseline="30000" dirty="0">
                  <a:latin typeface="Times New Roman" pitchFamily="18" charset="0"/>
                </a:rPr>
                <a:t>-1</a:t>
              </a:r>
              <a:r>
                <a:rPr lang="en-US" altLang="zh-CN" sz="2800" dirty="0">
                  <a:latin typeface="Times New Roman" pitchFamily="18" charset="0"/>
                </a:rPr>
                <a:t>   </a:t>
              </a:r>
            </a:p>
            <a:p>
              <a:pPr marL="342900" indent="-342900">
                <a:lnSpc>
                  <a:spcPct val="110000"/>
                </a:lnSpc>
                <a:spcBef>
                  <a:spcPct val="20000"/>
                </a:spcBef>
                <a:buClr>
                  <a:srgbClr val="CC3300"/>
                </a:buClr>
                <a:buFont typeface="Wingdings" pitchFamily="2" charset="2"/>
                <a:buNone/>
              </a:pPr>
              <a:r>
                <a:rPr lang="en-US" altLang="zh-CN" sz="2800" dirty="0">
                  <a:latin typeface="Times New Roman" pitchFamily="18" charset="0"/>
                </a:rPr>
                <a:t>  2H</a:t>
              </a:r>
              <a:r>
                <a:rPr lang="en-US" altLang="zh-CN" sz="2800" baseline="-25000" dirty="0">
                  <a:latin typeface="Times New Roman" pitchFamily="18" charset="0"/>
                </a:rPr>
                <a:t>2</a:t>
              </a:r>
              <a:r>
                <a:rPr lang="en-US" altLang="zh-CN" sz="2800" dirty="0">
                  <a:latin typeface="Times New Roman" pitchFamily="18" charset="0"/>
                </a:rPr>
                <a:t>(g) + O</a:t>
              </a:r>
              <a:r>
                <a:rPr lang="en-US" altLang="zh-CN" sz="2800" baseline="-25000" dirty="0">
                  <a:latin typeface="Times New Roman" pitchFamily="18" charset="0"/>
                </a:rPr>
                <a:t>2</a:t>
              </a:r>
              <a:r>
                <a:rPr lang="en-US" altLang="zh-CN" sz="2800" dirty="0">
                  <a:latin typeface="Times New Roman" pitchFamily="18" charset="0"/>
                </a:rPr>
                <a:t>(g) →2H</a:t>
              </a:r>
              <a:r>
                <a:rPr lang="en-US" altLang="zh-CN" sz="2800" baseline="-25000" dirty="0">
                  <a:latin typeface="Times New Roman" pitchFamily="18" charset="0"/>
                </a:rPr>
                <a:t>2</a:t>
              </a:r>
              <a:r>
                <a:rPr lang="en-US" altLang="zh-CN" sz="2800" dirty="0">
                  <a:latin typeface="Times New Roman" pitchFamily="18" charset="0"/>
                </a:rPr>
                <a:t>O(</a:t>
              </a:r>
              <a:r>
                <a:rPr lang="en-US" altLang="zh-CN" sz="2800" dirty="0">
                  <a:solidFill>
                    <a:srgbClr val="FA0847"/>
                  </a:solidFill>
                  <a:latin typeface="Times New Roman" pitchFamily="18" charset="0"/>
                </a:rPr>
                <a:t>g</a:t>
              </a:r>
              <a:r>
                <a:rPr lang="en-US" altLang="zh-CN" sz="2800" dirty="0">
                  <a:latin typeface="Times New Roman" pitchFamily="18" charset="0"/>
                </a:rPr>
                <a:t>)</a:t>
              </a:r>
              <a:r>
                <a:rPr lang="zh-CN" altLang="en-US" sz="2800" dirty="0">
                  <a:latin typeface="Times New Roman" pitchFamily="18" charset="0"/>
                </a:rPr>
                <a:t>， </a:t>
              </a:r>
              <a:r>
                <a:rPr lang="zh-CN" altLang="en-US" sz="2800" dirty="0" smtClean="0">
                  <a:latin typeface="Times New Roman" pitchFamily="18" charset="0"/>
                </a:rPr>
                <a:t>        </a:t>
              </a:r>
              <a:r>
                <a:rPr lang="en-US" altLang="zh-CN" sz="2800" dirty="0" smtClean="0">
                  <a:latin typeface="Times New Roman" pitchFamily="18" charset="0"/>
                </a:rPr>
                <a:t>=-</a:t>
              </a:r>
              <a:r>
                <a:rPr lang="en-US" altLang="zh-CN" sz="2800" dirty="0">
                  <a:latin typeface="Times New Roman" pitchFamily="18" charset="0"/>
                </a:rPr>
                <a:t>483.64 kJ</a:t>
              </a:r>
              <a:r>
                <a:rPr lang="en-US" altLang="zh-CN" sz="2800" dirty="0">
                  <a:latin typeface="Arial"/>
                </a:rPr>
                <a:t>·</a:t>
              </a:r>
              <a:r>
                <a:rPr lang="en-US" altLang="zh-CN" sz="2800" dirty="0">
                  <a:latin typeface="Times New Roman" pitchFamily="18" charset="0"/>
                </a:rPr>
                <a:t>mol</a:t>
              </a:r>
              <a:r>
                <a:rPr lang="en-US" altLang="zh-CN" sz="2800" baseline="30000" dirty="0">
                  <a:latin typeface="Times New Roman" pitchFamily="18" charset="0"/>
                </a:rPr>
                <a:t>-1</a:t>
              </a:r>
              <a:endParaRPr lang="en-US" altLang="zh-CN" sz="2800" dirty="0">
                <a:latin typeface="Times New Roman" pitchFamily="18" charset="0"/>
              </a:endParaRPr>
            </a:p>
            <a:p>
              <a:pPr marL="342900" indent="-342900">
                <a:lnSpc>
                  <a:spcPct val="110000"/>
                </a:lnSpc>
                <a:spcBef>
                  <a:spcPct val="20000"/>
                </a:spcBef>
                <a:buFontTx/>
                <a:buChar char="•"/>
              </a:pPr>
              <a:r>
                <a:rPr lang="zh-CN" altLang="en-US" sz="2800" dirty="0">
                  <a:latin typeface="Times New Roman" pitchFamily="18" charset="0"/>
                </a:rPr>
                <a:t>须配平反应方程式</a:t>
              </a:r>
            </a:p>
            <a:p>
              <a:pPr marL="342900" indent="-342900">
                <a:lnSpc>
                  <a:spcPct val="110000"/>
                </a:lnSpc>
                <a:spcBef>
                  <a:spcPct val="20000"/>
                </a:spcBef>
                <a:buClr>
                  <a:srgbClr val="CC3300"/>
                </a:buClr>
                <a:buFont typeface="Wingdings" pitchFamily="2" charset="2"/>
                <a:buNone/>
              </a:pPr>
              <a:r>
                <a:rPr lang="zh-CN" altLang="en-US" sz="2800" dirty="0">
                  <a:latin typeface="Times New Roman" pitchFamily="18" charset="0"/>
                </a:rPr>
                <a:t>  </a:t>
              </a:r>
              <a:r>
                <a:rPr lang="zh-CN" altLang="en-US" sz="2800" dirty="0">
                  <a:solidFill>
                    <a:srgbClr val="FF3300"/>
                  </a:solidFill>
                  <a:latin typeface="Times New Roman" pitchFamily="18" charset="0"/>
                </a:rPr>
                <a:t>化学计量数不同时</a:t>
              </a:r>
              <a:r>
                <a:rPr lang="en-US" altLang="zh-CN" sz="2800" dirty="0">
                  <a:solidFill>
                    <a:srgbClr val="FF3300"/>
                  </a:solidFill>
                  <a:latin typeface="Times New Roman" pitchFamily="18" charset="0"/>
                </a:rPr>
                <a:t>,         </a:t>
              </a:r>
              <a:r>
                <a:rPr lang="zh-CN" altLang="en-US" sz="2800" dirty="0">
                  <a:solidFill>
                    <a:srgbClr val="FF3300"/>
                  </a:solidFill>
                  <a:latin typeface="Times New Roman" pitchFamily="18" charset="0"/>
                </a:rPr>
                <a:t>不同。</a:t>
              </a:r>
            </a:p>
            <a:p>
              <a:pPr marL="342900" indent="-342900">
                <a:lnSpc>
                  <a:spcPct val="110000"/>
                </a:lnSpc>
                <a:spcBef>
                  <a:spcPct val="20000"/>
                </a:spcBef>
                <a:buClr>
                  <a:srgbClr val="CC3300"/>
                </a:buClr>
                <a:buFont typeface="Wingdings" pitchFamily="2" charset="2"/>
                <a:buNone/>
              </a:pPr>
              <a:r>
                <a:rPr lang="zh-CN" altLang="en-US" sz="2800" dirty="0">
                  <a:latin typeface="Times New Roman" pitchFamily="18" charset="0"/>
                </a:rPr>
                <a:t> </a:t>
              </a:r>
              <a:r>
                <a:rPr lang="zh-CN" altLang="en-US" sz="2800" dirty="0" smtClean="0">
                  <a:latin typeface="Times New Roman" pitchFamily="18" charset="0"/>
                </a:rPr>
                <a:t> </a:t>
              </a:r>
              <a:r>
                <a:rPr lang="en-US" altLang="zh-CN" sz="2800" dirty="0" smtClean="0">
                  <a:latin typeface="Times New Roman" pitchFamily="18" charset="0"/>
                </a:rPr>
                <a:t>H</a:t>
              </a:r>
              <a:r>
                <a:rPr lang="en-US" altLang="zh-CN" sz="2800" baseline="-25000" dirty="0" smtClean="0">
                  <a:latin typeface="Times New Roman" pitchFamily="18" charset="0"/>
                </a:rPr>
                <a:t>2</a:t>
              </a:r>
              <a:r>
                <a:rPr lang="en-US" altLang="zh-CN" sz="2800" dirty="0" smtClean="0">
                  <a:latin typeface="Times New Roman" pitchFamily="18" charset="0"/>
                </a:rPr>
                <a:t>(g</a:t>
              </a:r>
              <a:r>
                <a:rPr lang="en-US" altLang="zh-CN" sz="2800" dirty="0">
                  <a:latin typeface="Times New Roman" pitchFamily="18" charset="0"/>
                </a:rPr>
                <a:t>) + </a:t>
              </a:r>
              <a:r>
                <a:rPr lang="en-US" altLang="zh-CN" sz="2800" dirty="0">
                  <a:solidFill>
                    <a:srgbClr val="FA0847"/>
                  </a:solidFill>
                  <a:latin typeface="Times New Roman" pitchFamily="18" charset="0"/>
                </a:rPr>
                <a:t>1/2</a:t>
              </a:r>
              <a:r>
                <a:rPr lang="en-US" altLang="zh-CN" sz="2800" dirty="0">
                  <a:latin typeface="Times New Roman" pitchFamily="18" charset="0"/>
                </a:rPr>
                <a:t>O</a:t>
              </a:r>
              <a:r>
                <a:rPr lang="en-US" altLang="zh-CN" sz="2800" baseline="-25000" dirty="0">
                  <a:latin typeface="Times New Roman" pitchFamily="18" charset="0"/>
                </a:rPr>
                <a:t>2</a:t>
              </a:r>
              <a:r>
                <a:rPr lang="en-US" altLang="zh-CN" sz="2800" dirty="0">
                  <a:latin typeface="Times New Roman" pitchFamily="18" charset="0"/>
                </a:rPr>
                <a:t>(g) →H</a:t>
              </a:r>
              <a:r>
                <a:rPr lang="en-US" altLang="zh-CN" sz="2800" baseline="-25000" dirty="0">
                  <a:latin typeface="Times New Roman" pitchFamily="18" charset="0"/>
                </a:rPr>
                <a:t>2</a:t>
              </a:r>
              <a:r>
                <a:rPr lang="en-US" altLang="zh-CN" sz="2800" dirty="0">
                  <a:latin typeface="Times New Roman" pitchFamily="18" charset="0"/>
                </a:rPr>
                <a:t>O(</a:t>
              </a:r>
              <a:r>
                <a:rPr lang="en-US" altLang="zh-CN" sz="2800" dirty="0">
                  <a:solidFill>
                    <a:srgbClr val="FA0847"/>
                  </a:solidFill>
                  <a:latin typeface="Times New Roman" pitchFamily="18" charset="0"/>
                </a:rPr>
                <a:t>g</a:t>
              </a:r>
              <a:r>
                <a:rPr lang="en-US" altLang="zh-CN" sz="2800" dirty="0">
                  <a:latin typeface="Times New Roman" pitchFamily="18" charset="0"/>
                </a:rPr>
                <a:t>) ,</a:t>
              </a:r>
              <a:r>
                <a:rPr lang="zh-CN" altLang="pt-BR" sz="2800" dirty="0"/>
                <a:t>          </a:t>
              </a:r>
              <a:r>
                <a:rPr lang="en-US" altLang="zh-CN" sz="2800" dirty="0">
                  <a:latin typeface="Times New Roman" pitchFamily="18" charset="0"/>
                </a:rPr>
                <a:t>=-241.82 kJ</a:t>
              </a:r>
              <a:r>
                <a:rPr lang="en-US" altLang="zh-CN" sz="2800" dirty="0">
                  <a:latin typeface="Arial"/>
                </a:rPr>
                <a:t>·</a:t>
              </a:r>
              <a:r>
                <a:rPr lang="en-US" altLang="zh-CN" sz="2800" dirty="0">
                  <a:latin typeface="Times New Roman" pitchFamily="18" charset="0"/>
                </a:rPr>
                <a:t>mol</a:t>
              </a:r>
              <a:r>
                <a:rPr lang="en-US" altLang="zh-CN" sz="2800" baseline="30000" dirty="0">
                  <a:latin typeface="Times New Roman" pitchFamily="18" charset="0"/>
                </a:rPr>
                <a:t>-1</a:t>
              </a:r>
            </a:p>
            <a:p>
              <a:pPr marL="342900" indent="-342900">
                <a:lnSpc>
                  <a:spcPct val="110000"/>
                </a:lnSpc>
                <a:spcBef>
                  <a:spcPct val="20000"/>
                </a:spcBef>
                <a:buFontTx/>
                <a:buChar char="•"/>
              </a:pPr>
              <a:r>
                <a:rPr lang="zh-CN" altLang="en-US" sz="2800" dirty="0">
                  <a:latin typeface="Times New Roman" pitchFamily="18" charset="0"/>
                </a:rPr>
                <a:t>正、逆反应的</a:t>
              </a:r>
              <a:r>
                <a:rPr lang="zh-CN" altLang="en-US" sz="2800" dirty="0">
                  <a:latin typeface="Times New Roman" pitchFamily="18" charset="0"/>
                  <a:sym typeface="Symbol" pitchFamily="18" charset="2"/>
                </a:rPr>
                <a:t>绝对值相同</a:t>
              </a:r>
              <a:r>
                <a:rPr lang="zh-CN" altLang="en-US" sz="2800" dirty="0">
                  <a:latin typeface="Times New Roman" pitchFamily="18" charset="0"/>
                </a:rPr>
                <a:t>，符号相反。如</a:t>
              </a:r>
            </a:p>
            <a:p>
              <a:pPr marL="342900" indent="-342900">
                <a:lnSpc>
                  <a:spcPct val="110000"/>
                </a:lnSpc>
                <a:spcBef>
                  <a:spcPct val="20000"/>
                </a:spcBef>
                <a:buClr>
                  <a:srgbClr val="CC3300"/>
                </a:buClr>
                <a:buFont typeface="Wingdings" pitchFamily="2" charset="2"/>
                <a:buNone/>
              </a:pPr>
              <a:r>
                <a:rPr lang="zh-CN" altLang="en-US" sz="2800" dirty="0">
                  <a:latin typeface="Times New Roman" pitchFamily="18" charset="0"/>
                </a:rPr>
                <a:t> </a:t>
              </a:r>
              <a:r>
                <a:rPr lang="en-US" altLang="zh-CN" sz="2800" dirty="0">
                  <a:latin typeface="Times New Roman" pitchFamily="18" charset="0"/>
                </a:rPr>
                <a:t>H</a:t>
              </a:r>
              <a:r>
                <a:rPr lang="en-US" altLang="zh-CN" sz="2800" baseline="-30000" dirty="0">
                  <a:latin typeface="Times New Roman" pitchFamily="18" charset="0"/>
                </a:rPr>
                <a:t>2</a:t>
              </a:r>
              <a:r>
                <a:rPr lang="en-US" altLang="zh-CN" sz="2800" dirty="0">
                  <a:latin typeface="Times New Roman" pitchFamily="18" charset="0"/>
                </a:rPr>
                <a:t>O(g) →H</a:t>
              </a:r>
              <a:r>
                <a:rPr lang="en-US" altLang="zh-CN" sz="2800" baseline="-30000" dirty="0">
                  <a:latin typeface="Times New Roman" pitchFamily="18" charset="0"/>
                </a:rPr>
                <a:t>2</a:t>
              </a:r>
              <a:r>
                <a:rPr lang="en-US" altLang="zh-CN" sz="2800" dirty="0">
                  <a:latin typeface="Times New Roman" pitchFamily="18" charset="0"/>
                </a:rPr>
                <a:t>(g) + </a:t>
              </a:r>
              <a:r>
                <a:rPr lang="en-US" altLang="zh-CN" sz="2800" dirty="0">
                  <a:solidFill>
                    <a:srgbClr val="FA0847"/>
                  </a:solidFill>
                  <a:latin typeface="Times New Roman" pitchFamily="18" charset="0"/>
                </a:rPr>
                <a:t>1/2</a:t>
              </a:r>
              <a:r>
                <a:rPr lang="en-US" altLang="zh-CN" sz="2800" dirty="0">
                  <a:latin typeface="Times New Roman" pitchFamily="18" charset="0"/>
                </a:rPr>
                <a:t> O</a:t>
              </a:r>
              <a:r>
                <a:rPr lang="en-US" altLang="zh-CN" sz="2800" baseline="-30000" dirty="0">
                  <a:latin typeface="Times New Roman" pitchFamily="18" charset="0"/>
                </a:rPr>
                <a:t>2</a:t>
              </a:r>
              <a:r>
                <a:rPr lang="en-US" altLang="zh-CN" sz="2800" dirty="0">
                  <a:latin typeface="Times New Roman" pitchFamily="18" charset="0"/>
                </a:rPr>
                <a:t>(g) ,</a:t>
              </a:r>
              <a:r>
                <a:rPr lang="zh-CN" altLang="pt-BR" sz="2800" dirty="0"/>
                <a:t>           </a:t>
              </a:r>
              <a:r>
                <a:rPr lang="en-US" altLang="zh-CN" sz="2800" dirty="0">
                  <a:latin typeface="Times New Roman" pitchFamily="18" charset="0"/>
                </a:rPr>
                <a:t>= +241.82 kJ</a:t>
              </a:r>
              <a:r>
                <a:rPr lang="en-US" altLang="zh-CN" sz="2800" dirty="0">
                  <a:latin typeface="Arial"/>
                </a:rPr>
                <a:t>·</a:t>
              </a:r>
              <a:r>
                <a:rPr lang="en-US" altLang="zh-CN" sz="2800" dirty="0">
                  <a:latin typeface="Times New Roman" pitchFamily="18" charset="0"/>
                </a:rPr>
                <a:t>mol</a:t>
              </a:r>
              <a:r>
                <a:rPr lang="en-US" altLang="zh-CN" sz="2800" baseline="30000" dirty="0">
                  <a:latin typeface="Times New Roman" pitchFamily="18" charset="0"/>
                </a:rPr>
                <a:t>-1</a:t>
              </a:r>
              <a:r>
                <a:rPr lang="en-US" altLang="zh-CN" sz="2800" dirty="0">
                  <a:latin typeface="Times New Roman" pitchFamily="18" charset="0"/>
                </a:rPr>
                <a:t>   </a:t>
              </a:r>
            </a:p>
          </p:txBody>
        </p:sp>
      </p:grpSp>
      <p:graphicFrame>
        <p:nvGraphicFramePr>
          <p:cNvPr id="183308" name="Rectangle 12"/>
          <p:cNvGraphicFramePr>
            <a:graphicFrameLocks/>
          </p:cNvGraphicFramePr>
          <p:nvPr/>
        </p:nvGraphicFramePr>
        <p:xfrm>
          <a:off x="1524000" y="1397000"/>
          <a:ext cx="6096000" cy="4064000"/>
        </p:xfrm>
        <a:graphic>
          <a:graphicData uri="http://schemas.openxmlformats.org/presentationml/2006/ole">
            <p:oleObj spid="_x0000_s198658" name="公式" r:id="rId10" imgW="0" imgH="0" progId="Equation.3">
              <p:embed/>
            </p:oleObj>
          </a:graphicData>
        </a:graphic>
      </p:graphicFrame>
      <p:graphicFrame>
        <p:nvGraphicFramePr>
          <p:cNvPr id="183309" name="Object 13"/>
          <p:cNvGraphicFramePr>
            <a:graphicFrameLocks noChangeAspect="1"/>
          </p:cNvGraphicFramePr>
          <p:nvPr/>
        </p:nvGraphicFramePr>
        <p:xfrm>
          <a:off x="2916238" y="1700213"/>
          <a:ext cx="792162" cy="528637"/>
        </p:xfrm>
        <a:graphic>
          <a:graphicData uri="http://schemas.openxmlformats.org/presentationml/2006/ole">
            <p:oleObj spid="_x0000_s198659" name="Equation" r:id="rId11" imgW="406080" imgH="241200" progId="Equation.DSMT4">
              <p:embed/>
            </p:oleObj>
          </a:graphicData>
        </a:graphic>
      </p:graphicFrame>
      <p:graphicFrame>
        <p:nvGraphicFramePr>
          <p:cNvPr id="183310" name="Object 14"/>
          <p:cNvGraphicFramePr>
            <a:graphicFrameLocks noChangeAspect="1"/>
          </p:cNvGraphicFramePr>
          <p:nvPr/>
        </p:nvGraphicFramePr>
        <p:xfrm>
          <a:off x="3214678" y="3929066"/>
          <a:ext cx="720725" cy="481012"/>
        </p:xfrm>
        <a:graphic>
          <a:graphicData uri="http://schemas.openxmlformats.org/presentationml/2006/ole">
            <p:oleObj spid="_x0000_s198660" name="Equation" r:id="rId12" imgW="406080" imgH="241200" progId="Equation.DSMT4">
              <p:embed/>
            </p:oleObj>
          </a:graphicData>
        </a:graphic>
      </p:graphicFrame>
      <p:graphicFrame>
        <p:nvGraphicFramePr>
          <p:cNvPr id="183311" name="Object 15"/>
          <p:cNvGraphicFramePr>
            <a:graphicFrameLocks noChangeAspect="1"/>
          </p:cNvGraphicFramePr>
          <p:nvPr/>
        </p:nvGraphicFramePr>
        <p:xfrm>
          <a:off x="4429124" y="4429132"/>
          <a:ext cx="863600" cy="576263"/>
        </p:xfrm>
        <a:graphic>
          <a:graphicData uri="http://schemas.openxmlformats.org/presentationml/2006/ole">
            <p:oleObj spid="_x0000_s198661" name="Equation" r:id="rId13" imgW="406080" imgH="241200" progId="Equation.DSMT4">
              <p:embed/>
            </p:oleObj>
          </a:graphicData>
        </a:graphic>
      </p:graphicFrame>
      <p:graphicFrame>
        <p:nvGraphicFramePr>
          <p:cNvPr id="183312" name="Object 16"/>
          <p:cNvGraphicFramePr>
            <a:graphicFrameLocks noChangeAspect="1"/>
          </p:cNvGraphicFramePr>
          <p:nvPr/>
        </p:nvGraphicFramePr>
        <p:xfrm>
          <a:off x="4643438" y="5572140"/>
          <a:ext cx="720725" cy="479425"/>
        </p:xfrm>
        <a:graphic>
          <a:graphicData uri="http://schemas.openxmlformats.org/presentationml/2006/ole">
            <p:oleObj spid="_x0000_s198662" name="Equation" r:id="rId14" imgW="406080" imgH="241200" progId="Equation.DSMT4">
              <p:embed/>
            </p:oleObj>
          </a:graphicData>
        </a:graphic>
      </p:graphicFrame>
      <p:graphicFrame>
        <p:nvGraphicFramePr>
          <p:cNvPr id="198668" name="Object 12"/>
          <p:cNvGraphicFramePr>
            <a:graphicFrameLocks noChangeAspect="1"/>
          </p:cNvGraphicFramePr>
          <p:nvPr/>
        </p:nvGraphicFramePr>
        <p:xfrm>
          <a:off x="4357686" y="2285992"/>
          <a:ext cx="792162" cy="528637"/>
        </p:xfrm>
        <a:graphic>
          <a:graphicData uri="http://schemas.openxmlformats.org/presentationml/2006/ole">
            <p:oleObj spid="_x0000_s198668" name="Equation" r:id="rId15" imgW="406080" imgH="241200" progId="Equation.DSMT4">
              <p:embed/>
            </p:oleObj>
          </a:graphicData>
        </a:graphic>
      </p:graphicFrame>
      <p:graphicFrame>
        <p:nvGraphicFramePr>
          <p:cNvPr id="198669" name="Object 13"/>
          <p:cNvGraphicFramePr>
            <a:graphicFrameLocks noChangeAspect="1"/>
          </p:cNvGraphicFramePr>
          <p:nvPr/>
        </p:nvGraphicFramePr>
        <p:xfrm>
          <a:off x="4357686" y="2857496"/>
          <a:ext cx="792162" cy="528637"/>
        </p:xfrm>
        <a:graphic>
          <a:graphicData uri="http://schemas.openxmlformats.org/presentationml/2006/ole">
            <p:oleObj spid="_x0000_s198669" name="Equation" r:id="rId16" imgW="406080" imgH="241200" progId="Equation.DSMT4">
              <p:embed/>
            </p:oleObj>
          </a:graphicData>
        </a:graphic>
      </p:graphicFrame>
    </p:spTree>
  </p:cSld>
  <p:clrMapOvr>
    <a:masterClrMapping/>
  </p:clrMapOvr>
  <p:transition>
    <p:blind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2"/>
          <p:cNvGraphicFramePr>
            <a:graphicFrameLocks noChangeAspect="1"/>
          </p:cNvGraphicFramePr>
          <p:nvPr>
            <p:ph sz="quarter" idx="2"/>
          </p:nvPr>
        </p:nvGraphicFramePr>
        <p:xfrm>
          <a:off x="2428860" y="4071942"/>
          <a:ext cx="5694363" cy="592148"/>
        </p:xfrm>
        <a:graphic>
          <a:graphicData uri="http://schemas.openxmlformats.org/presentationml/2006/ole">
            <p:oleObj spid="_x0000_s199682" name="Equation" r:id="rId3" imgW="2197080" imgH="253800" progId="Equation.DSMT4">
              <p:embed/>
            </p:oleObj>
          </a:graphicData>
        </a:graphic>
      </p:graphicFrame>
      <p:graphicFrame>
        <p:nvGraphicFramePr>
          <p:cNvPr id="184323" name="Object 3"/>
          <p:cNvGraphicFramePr>
            <a:graphicFrameLocks noChangeAspect="1"/>
          </p:cNvGraphicFramePr>
          <p:nvPr>
            <p:ph sz="quarter" idx="3"/>
          </p:nvPr>
        </p:nvGraphicFramePr>
        <p:xfrm>
          <a:off x="2500298" y="4643446"/>
          <a:ext cx="5429250" cy="641350"/>
        </p:xfrm>
        <a:graphic>
          <a:graphicData uri="http://schemas.openxmlformats.org/presentationml/2006/ole">
            <p:oleObj spid="_x0000_s199683" name="Equation" r:id="rId4" imgW="2057400" imgH="253800" progId="Equation.DSMT4">
              <p:embed/>
            </p:oleObj>
          </a:graphicData>
        </a:graphic>
      </p:graphicFrame>
      <p:sp>
        <p:nvSpPr>
          <p:cNvPr id="184324" name="Rectangle 4"/>
          <p:cNvSpPr>
            <a:spLocks noChangeArrowheads="1"/>
          </p:cNvSpPr>
          <p:nvPr/>
        </p:nvSpPr>
        <p:spPr bwMode="auto">
          <a:xfrm>
            <a:off x="1497013" y="260350"/>
            <a:ext cx="5811837" cy="647700"/>
          </a:xfrm>
          <a:prstGeom prst="rect">
            <a:avLst/>
          </a:prstGeom>
          <a:noFill/>
          <a:ln w="9525" algn="ctr">
            <a:noFill/>
            <a:miter lim="800000"/>
            <a:headEnd/>
            <a:tailEnd/>
          </a:ln>
          <a:effectLst/>
        </p:spPr>
        <p:txBody>
          <a:bodyPr anchor="b"/>
          <a:lstStyle/>
          <a:p>
            <a:pPr algn="ctr"/>
            <a:endParaRPr kumimoji="1" lang="zh-CN" altLang="zh-CN" sz="3200" i="1">
              <a:solidFill>
                <a:srgbClr val="FF3300"/>
              </a:solidFill>
              <a:latin typeface="Times New Roman" pitchFamily="18" charset="0"/>
              <a:ea typeface="黑体" pitchFamily="49" charset="-122"/>
            </a:endParaRPr>
          </a:p>
        </p:txBody>
      </p:sp>
      <p:sp>
        <p:nvSpPr>
          <p:cNvPr id="184326" name="Rectangle 6"/>
          <p:cNvSpPr>
            <a:spLocks noGrp="1" noChangeArrowheads="1"/>
          </p:cNvSpPr>
          <p:nvPr>
            <p:ph type="title"/>
          </p:nvPr>
        </p:nvSpPr>
        <p:spPr/>
        <p:txBody>
          <a:bodyPr/>
          <a:lstStyle/>
          <a:p>
            <a:r>
              <a:rPr lang="en-US" altLang="zh-CN"/>
              <a:t> </a:t>
            </a:r>
            <a:r>
              <a:rPr lang="zh-CN" altLang="en-US" i="1"/>
              <a:t>热化学方程式的注意事项</a:t>
            </a:r>
          </a:p>
        </p:txBody>
      </p:sp>
      <p:sp>
        <p:nvSpPr>
          <p:cNvPr id="184327" name="Rectangle 7"/>
          <p:cNvSpPr>
            <a:spLocks noChangeArrowheads="1"/>
          </p:cNvSpPr>
          <p:nvPr/>
        </p:nvSpPr>
        <p:spPr bwMode="auto">
          <a:xfrm>
            <a:off x="857224" y="1142984"/>
            <a:ext cx="7905750" cy="4899025"/>
          </a:xfrm>
          <a:prstGeom prst="rect">
            <a:avLst/>
          </a:prstGeom>
          <a:noFill/>
          <a:ln w="9525">
            <a:noFill/>
            <a:miter lim="800000"/>
            <a:headEnd/>
            <a:tailEnd/>
          </a:ln>
        </p:spPr>
        <p:txBody>
          <a:bodyPr/>
          <a:lstStyle/>
          <a:p>
            <a:pPr marL="342900" indent="-342900">
              <a:lnSpc>
                <a:spcPct val="110000"/>
              </a:lnSpc>
              <a:spcBef>
                <a:spcPct val="40000"/>
              </a:spcBef>
              <a:buFontTx/>
              <a:buChar char="•"/>
            </a:pPr>
            <a:r>
              <a:rPr lang="zh-CN" altLang="en-US" sz="2800" dirty="0">
                <a:latin typeface="Times New Roman" pitchFamily="18" charset="0"/>
              </a:rPr>
              <a:t>注明反应物温度和压力，若为</a:t>
            </a:r>
            <a:r>
              <a:rPr lang="en-US" altLang="zh-CN" sz="2800" dirty="0">
                <a:latin typeface="Times New Roman" pitchFamily="18" charset="0"/>
              </a:rPr>
              <a:t>298.15K</a:t>
            </a:r>
            <a:r>
              <a:rPr lang="zh-CN" altLang="en-US" sz="2800" dirty="0">
                <a:latin typeface="Times New Roman" pitchFamily="18" charset="0"/>
              </a:rPr>
              <a:t>和</a:t>
            </a:r>
            <a:r>
              <a:rPr lang="en-US" altLang="zh-CN" sz="2800" dirty="0">
                <a:latin typeface="Times New Roman" pitchFamily="18" charset="0"/>
              </a:rPr>
              <a:t>100kPa</a:t>
            </a:r>
            <a:r>
              <a:rPr lang="zh-CN" altLang="en-US" sz="2800" dirty="0">
                <a:latin typeface="Times New Roman" pitchFamily="18" charset="0"/>
              </a:rPr>
              <a:t>时可不予注明。 </a:t>
            </a:r>
          </a:p>
          <a:p>
            <a:pPr marL="342900" indent="-342900">
              <a:lnSpc>
                <a:spcPct val="110000"/>
              </a:lnSpc>
              <a:spcBef>
                <a:spcPct val="40000"/>
              </a:spcBef>
            </a:pPr>
            <a:r>
              <a:rPr lang="zh-CN" altLang="en-US" sz="2800" dirty="0">
                <a:latin typeface="Times New Roman" pitchFamily="18" charset="0"/>
              </a:rPr>
              <a:t>    </a:t>
            </a:r>
            <a:r>
              <a:rPr lang="zh-CN" altLang="en-US" sz="2800" dirty="0">
                <a:solidFill>
                  <a:srgbClr val="FF3300"/>
                </a:solidFill>
                <a:latin typeface="Times New Roman" pitchFamily="18" charset="0"/>
              </a:rPr>
              <a:t>因为反应的焓变随温度和压力改变而有所不同。</a:t>
            </a:r>
          </a:p>
          <a:p>
            <a:pPr marL="342900" indent="-342900">
              <a:lnSpc>
                <a:spcPct val="110000"/>
              </a:lnSpc>
              <a:spcBef>
                <a:spcPct val="40000"/>
              </a:spcBef>
            </a:pPr>
            <a:r>
              <a:rPr lang="zh-CN" altLang="en-US" sz="2800" dirty="0">
                <a:latin typeface="Times New Roman" pitchFamily="18" charset="0"/>
              </a:rPr>
              <a:t>    例如在</a:t>
            </a:r>
            <a:r>
              <a:rPr lang="en-US" altLang="zh-CN" sz="2800" dirty="0">
                <a:latin typeface="Times New Roman" pitchFamily="18" charset="0"/>
              </a:rPr>
              <a:t>298.15K</a:t>
            </a:r>
            <a:r>
              <a:rPr lang="zh-CN" altLang="en-US" sz="2800" dirty="0">
                <a:latin typeface="Times New Roman" pitchFamily="18" charset="0"/>
              </a:rPr>
              <a:t>与</a:t>
            </a:r>
            <a:r>
              <a:rPr lang="en-US" altLang="zh-CN" sz="2800" dirty="0">
                <a:latin typeface="Times New Roman" pitchFamily="18" charset="0"/>
              </a:rPr>
              <a:t>1273K</a:t>
            </a:r>
            <a:r>
              <a:rPr lang="zh-CN" altLang="en-US" sz="2800" dirty="0">
                <a:latin typeface="Times New Roman" pitchFamily="18" charset="0"/>
              </a:rPr>
              <a:t>时：</a:t>
            </a:r>
          </a:p>
          <a:p>
            <a:pPr marL="342900" indent="-342900">
              <a:lnSpc>
                <a:spcPct val="110000"/>
              </a:lnSpc>
              <a:spcBef>
                <a:spcPct val="40000"/>
              </a:spcBef>
            </a:pPr>
            <a:r>
              <a:rPr lang="zh-CN" altLang="en-US" sz="2800" dirty="0">
                <a:latin typeface="Times New Roman" pitchFamily="18" charset="0"/>
              </a:rPr>
              <a:t>    </a:t>
            </a:r>
            <a:r>
              <a:rPr lang="en-US" altLang="zh-CN" sz="2800" dirty="0">
                <a:latin typeface="Times New Roman" pitchFamily="18" charset="0"/>
              </a:rPr>
              <a:t>CH</a:t>
            </a:r>
            <a:r>
              <a:rPr lang="en-US" altLang="zh-CN" sz="2800" baseline="-25000" dirty="0">
                <a:latin typeface="Times New Roman" pitchFamily="18" charset="0"/>
              </a:rPr>
              <a:t>4</a:t>
            </a:r>
            <a:r>
              <a:rPr lang="en-US" altLang="zh-CN" sz="2800" dirty="0">
                <a:latin typeface="Times New Roman" pitchFamily="18" charset="0"/>
              </a:rPr>
              <a:t>(g) + H</a:t>
            </a:r>
            <a:r>
              <a:rPr lang="en-US" altLang="zh-CN" sz="2800" baseline="-25000" dirty="0">
                <a:latin typeface="Times New Roman" pitchFamily="18" charset="0"/>
              </a:rPr>
              <a:t>2</a:t>
            </a:r>
            <a:r>
              <a:rPr lang="en-US" altLang="zh-CN" sz="2800" dirty="0">
                <a:latin typeface="Times New Roman" pitchFamily="18" charset="0"/>
              </a:rPr>
              <a:t>O(g) → CO(g) +3H</a:t>
            </a:r>
            <a:r>
              <a:rPr lang="en-US" altLang="zh-CN" sz="2800" baseline="-25000" dirty="0">
                <a:latin typeface="Times New Roman" pitchFamily="18" charset="0"/>
              </a:rPr>
              <a:t>2</a:t>
            </a:r>
            <a:r>
              <a:rPr lang="en-US" altLang="zh-CN" sz="2800" dirty="0">
                <a:latin typeface="Times New Roman" pitchFamily="18" charset="0"/>
              </a:rPr>
              <a:t>(g)</a:t>
            </a:r>
          </a:p>
          <a:p>
            <a:pPr marL="342900" indent="-342900">
              <a:lnSpc>
                <a:spcPct val="110000"/>
              </a:lnSpc>
              <a:spcBef>
                <a:spcPct val="40000"/>
              </a:spcBef>
            </a:pPr>
            <a:endParaRPr lang="en-US" altLang="zh-CN" sz="2800" dirty="0">
              <a:latin typeface="Times New Roman" pitchFamily="18"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4"/>
          <p:cNvSpPr>
            <a:spLocks noGrp="1"/>
          </p:cNvSpPr>
          <p:nvPr>
            <p:ph type="dt" sz="half" idx="10"/>
          </p:nvPr>
        </p:nvSpPr>
        <p:spPr/>
        <p:txBody>
          <a:bodyPr/>
          <a:lstStyle/>
          <a:p>
            <a:fld id="{2F7D0FD5-47E6-4BEA-9B00-F724B2050010}" type="datetime1">
              <a:rPr lang="zh-CN" altLang="en-US"/>
              <a:pPr/>
              <a:t>2017/11/1</a:t>
            </a:fld>
            <a:endParaRPr lang="en-US" altLang="zh-CN"/>
          </a:p>
        </p:txBody>
      </p:sp>
      <p:sp>
        <p:nvSpPr>
          <p:cNvPr id="20" name="灯片编号占位符 6"/>
          <p:cNvSpPr>
            <a:spLocks noGrp="1"/>
          </p:cNvSpPr>
          <p:nvPr>
            <p:ph type="sldNum" sz="quarter" idx="12"/>
          </p:nvPr>
        </p:nvSpPr>
        <p:spPr/>
        <p:txBody>
          <a:bodyPr/>
          <a:lstStyle/>
          <a:p>
            <a:fld id="{C1835977-9A8E-46E7-8988-CAF52D92451B}" type="slidenum">
              <a:rPr lang="en-US" altLang="zh-CN"/>
              <a:pPr/>
              <a:t>49</a:t>
            </a:fld>
            <a:endParaRPr lang="en-US" altLang="zh-CN"/>
          </a:p>
        </p:txBody>
      </p:sp>
      <p:grpSp>
        <p:nvGrpSpPr>
          <p:cNvPr id="2" name="Group 19"/>
          <p:cNvGrpSpPr>
            <a:grpSpLocks/>
          </p:cNvGrpSpPr>
          <p:nvPr/>
        </p:nvGrpSpPr>
        <p:grpSpPr bwMode="auto">
          <a:xfrm>
            <a:off x="3962400" y="3124200"/>
            <a:ext cx="3890963" cy="2389188"/>
            <a:chOff x="1429" y="1824"/>
            <a:chExt cx="2695" cy="1805"/>
          </a:xfrm>
        </p:grpSpPr>
        <p:sp>
          <p:nvSpPr>
            <p:cNvPr id="219141" name="Text Box 5"/>
            <p:cNvSpPr txBox="1">
              <a:spLocks noChangeArrowheads="1"/>
            </p:cNvSpPr>
            <p:nvPr/>
          </p:nvSpPr>
          <p:spPr bwMode="auto">
            <a:xfrm>
              <a:off x="1429" y="2049"/>
              <a:ext cx="699" cy="445"/>
            </a:xfrm>
            <a:prstGeom prst="rect">
              <a:avLst/>
            </a:prstGeom>
            <a:gradFill rotWithShape="1">
              <a:gsLst>
                <a:gs pos="0">
                  <a:srgbClr val="FFFFFF"/>
                </a:gs>
                <a:gs pos="100000">
                  <a:schemeClr val="hlink"/>
                </a:gs>
              </a:gsLst>
              <a:lin ang="2700000" scaled="1"/>
            </a:gradFill>
            <a:ln w="9525">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l" eaLnBrk="0" hangingPunct="0"/>
              <a:r>
                <a:rPr lang="zh-CN" altLang="en-US" b="1">
                  <a:solidFill>
                    <a:srgbClr val="0000FF"/>
                  </a:solidFill>
                  <a:ea typeface="宋体" pitchFamily="2" charset="-122"/>
                </a:rPr>
                <a:t>始态</a:t>
              </a:r>
              <a:endParaRPr lang="zh-CN" altLang="en-US" sz="2400" b="1">
                <a:solidFill>
                  <a:srgbClr val="0000FF"/>
                </a:solidFill>
                <a:ea typeface="宋体" pitchFamily="2" charset="-122"/>
              </a:endParaRPr>
            </a:p>
          </p:txBody>
        </p:sp>
        <p:sp>
          <p:nvSpPr>
            <p:cNvPr id="219142" name="Text Box 6"/>
            <p:cNvSpPr txBox="1">
              <a:spLocks noChangeArrowheads="1"/>
            </p:cNvSpPr>
            <p:nvPr/>
          </p:nvSpPr>
          <p:spPr bwMode="auto">
            <a:xfrm>
              <a:off x="3425" y="2005"/>
              <a:ext cx="699" cy="445"/>
            </a:xfrm>
            <a:prstGeom prst="rect">
              <a:avLst/>
            </a:prstGeom>
            <a:gradFill rotWithShape="1">
              <a:gsLst>
                <a:gs pos="0">
                  <a:srgbClr val="FFFFFF"/>
                </a:gs>
                <a:gs pos="100000">
                  <a:schemeClr val="hlink"/>
                </a:gs>
              </a:gsLst>
              <a:lin ang="0" scaled="1"/>
            </a:gradFill>
            <a:ln w="9525">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l" eaLnBrk="0" hangingPunct="0"/>
              <a:r>
                <a:rPr lang="zh-CN" altLang="en-US" b="1">
                  <a:solidFill>
                    <a:srgbClr val="FA0847"/>
                  </a:solidFill>
                  <a:ea typeface="宋体" pitchFamily="2" charset="-122"/>
                </a:rPr>
                <a:t>终态</a:t>
              </a:r>
            </a:p>
          </p:txBody>
        </p:sp>
        <p:sp>
          <p:nvSpPr>
            <p:cNvPr id="219143" name="Text Box 7"/>
            <p:cNvSpPr txBox="1">
              <a:spLocks noChangeArrowheads="1"/>
            </p:cNvSpPr>
            <p:nvPr/>
          </p:nvSpPr>
          <p:spPr bwMode="auto">
            <a:xfrm>
              <a:off x="2382" y="3184"/>
              <a:ext cx="979" cy="445"/>
            </a:xfrm>
            <a:prstGeom prst="rect">
              <a:avLst/>
            </a:prstGeom>
            <a:solidFill>
              <a:srgbClr val="FFCC66"/>
            </a:solidFill>
            <a:ln w="9525">
              <a:solidFill>
                <a:schemeClr val="tx2"/>
              </a:solidFill>
              <a:miter lim="800000"/>
              <a:headEnd/>
              <a:tailEnd/>
            </a:ln>
            <a:effectLst>
              <a:outerShdw dist="107763" dir="2700000" algn="ctr" rotWithShape="0">
                <a:schemeClr val="bg2">
                  <a:alpha val="50000"/>
                </a:schemeClr>
              </a:outerShdw>
            </a:effectLst>
          </p:spPr>
          <p:txBody>
            <a:bodyPr wrap="none">
              <a:spAutoFit/>
            </a:bodyPr>
            <a:lstStyle/>
            <a:p>
              <a:pPr algn="l" eaLnBrk="0" hangingPunct="0"/>
              <a:r>
                <a:rPr lang="zh-CN" altLang="en-US">
                  <a:ea typeface="宋体" pitchFamily="2" charset="-122"/>
                </a:rPr>
                <a:t>中间态</a:t>
              </a:r>
            </a:p>
          </p:txBody>
        </p:sp>
        <p:graphicFrame>
          <p:nvGraphicFramePr>
            <p:cNvPr id="219144" name="Object 8"/>
            <p:cNvGraphicFramePr>
              <a:graphicFrameLocks noChangeAspect="1"/>
            </p:cNvGraphicFramePr>
            <p:nvPr/>
          </p:nvGraphicFramePr>
          <p:xfrm>
            <a:off x="3198" y="2685"/>
            <a:ext cx="883" cy="336"/>
          </p:xfrm>
          <a:graphic>
            <a:graphicData uri="http://schemas.openxmlformats.org/presentationml/2006/ole">
              <p:oleObj spid="_x0000_s307203" name="公式" r:id="rId3" imgW="393480" imgH="228600" progId="Equation.3">
                <p:embed/>
              </p:oleObj>
            </a:graphicData>
          </a:graphic>
        </p:graphicFrame>
        <p:graphicFrame>
          <p:nvGraphicFramePr>
            <p:cNvPr id="219145" name="Object 9"/>
            <p:cNvGraphicFramePr>
              <a:graphicFrameLocks noChangeAspect="1"/>
            </p:cNvGraphicFramePr>
            <p:nvPr/>
          </p:nvGraphicFramePr>
          <p:xfrm>
            <a:off x="2245" y="1824"/>
            <a:ext cx="802" cy="334"/>
          </p:xfrm>
          <a:graphic>
            <a:graphicData uri="http://schemas.openxmlformats.org/presentationml/2006/ole">
              <p:oleObj spid="_x0000_s307204" name="公式" r:id="rId4" imgW="330120" imgH="215640" progId="Equation.3">
                <p:embed/>
              </p:oleObj>
            </a:graphicData>
          </a:graphic>
        </p:graphicFrame>
        <p:sp>
          <p:nvSpPr>
            <p:cNvPr id="219146" name="Line 10"/>
            <p:cNvSpPr>
              <a:spLocks noChangeShapeType="1"/>
            </p:cNvSpPr>
            <p:nvPr/>
          </p:nvSpPr>
          <p:spPr bwMode="auto">
            <a:xfrm>
              <a:off x="2109" y="2413"/>
              <a:ext cx="528" cy="720"/>
            </a:xfrm>
            <a:prstGeom prst="line">
              <a:avLst/>
            </a:prstGeom>
            <a:noFill/>
            <a:ln w="9525">
              <a:solidFill>
                <a:srgbClr val="0000FF"/>
              </a:solidFill>
              <a:round/>
              <a:headEnd/>
              <a:tailEnd type="triangle" w="med" len="med"/>
            </a:ln>
            <a:effectLst>
              <a:outerShdw dist="35921" dir="2700000" algn="ctr" rotWithShape="0">
                <a:srgbClr val="808080"/>
              </a:outerShdw>
            </a:effectLst>
          </p:spPr>
          <p:txBody>
            <a:bodyPr wrap="none" anchor="ctr"/>
            <a:lstStyle/>
            <a:p>
              <a:endParaRPr lang="zh-CN" altLang="en-US"/>
            </a:p>
          </p:txBody>
        </p:sp>
        <p:sp>
          <p:nvSpPr>
            <p:cNvPr id="219147" name="Line 11"/>
            <p:cNvSpPr>
              <a:spLocks noChangeShapeType="1"/>
            </p:cNvSpPr>
            <p:nvPr/>
          </p:nvSpPr>
          <p:spPr bwMode="auto">
            <a:xfrm flipV="1">
              <a:off x="2881" y="2413"/>
              <a:ext cx="536" cy="736"/>
            </a:xfrm>
            <a:prstGeom prst="line">
              <a:avLst/>
            </a:prstGeom>
            <a:noFill/>
            <a:ln w="9525">
              <a:solidFill>
                <a:srgbClr val="0000FF"/>
              </a:solidFill>
              <a:round/>
              <a:headEnd/>
              <a:tailEnd type="triangle" w="med" len="med"/>
            </a:ln>
          </p:spPr>
          <p:txBody>
            <a:bodyPr wrap="none" anchor="ctr"/>
            <a:lstStyle/>
            <a:p>
              <a:endParaRPr lang="zh-CN" altLang="en-US"/>
            </a:p>
          </p:txBody>
        </p:sp>
        <p:graphicFrame>
          <p:nvGraphicFramePr>
            <p:cNvPr id="219148" name="Object 12"/>
            <p:cNvGraphicFramePr>
              <a:graphicFrameLocks noChangeAspect="1"/>
            </p:cNvGraphicFramePr>
            <p:nvPr/>
          </p:nvGraphicFramePr>
          <p:xfrm>
            <a:off x="1474" y="2685"/>
            <a:ext cx="858" cy="346"/>
          </p:xfrm>
          <a:graphic>
            <a:graphicData uri="http://schemas.openxmlformats.org/presentationml/2006/ole">
              <p:oleObj spid="_x0000_s307205" name="公式" r:id="rId5" imgW="457200" imgH="253800" progId="Equation.3">
                <p:embed/>
              </p:oleObj>
            </a:graphicData>
          </a:graphic>
        </p:graphicFrame>
        <p:sp>
          <p:nvSpPr>
            <p:cNvPr id="219149" name="AutoShape 13"/>
            <p:cNvSpPr>
              <a:spLocks noChangeArrowheads="1"/>
            </p:cNvSpPr>
            <p:nvPr/>
          </p:nvSpPr>
          <p:spPr bwMode="auto">
            <a:xfrm>
              <a:off x="2109" y="2141"/>
              <a:ext cx="1270" cy="46"/>
            </a:xfrm>
            <a:prstGeom prst="rightArrow">
              <a:avLst>
                <a:gd name="adj1" fmla="val 50000"/>
                <a:gd name="adj2" fmla="val 690217"/>
              </a:avLst>
            </a:prstGeom>
            <a:solidFill>
              <a:srgbClr val="FA0847"/>
            </a:solidFill>
            <a:ln w="9525">
              <a:solidFill>
                <a:schemeClr val="tx2"/>
              </a:solidFill>
              <a:miter lim="800000"/>
              <a:headEnd/>
              <a:tailEnd/>
            </a:ln>
            <a:effectLst/>
          </p:spPr>
          <p:txBody>
            <a:bodyPr wrap="none" anchor="ctr"/>
            <a:lstStyle/>
            <a:p>
              <a:endParaRPr lang="zh-CN" altLang="en-US"/>
            </a:p>
          </p:txBody>
        </p:sp>
      </p:grpSp>
      <p:graphicFrame>
        <p:nvGraphicFramePr>
          <p:cNvPr id="219150" name="Object 14"/>
          <p:cNvGraphicFramePr>
            <a:graphicFrameLocks noChangeAspect="1"/>
          </p:cNvGraphicFramePr>
          <p:nvPr>
            <p:ph sz="half" idx="2"/>
          </p:nvPr>
        </p:nvGraphicFramePr>
        <p:xfrm>
          <a:off x="4332288" y="5661025"/>
          <a:ext cx="3408362" cy="573088"/>
        </p:xfrm>
        <a:graphic>
          <a:graphicData uri="http://schemas.openxmlformats.org/presentationml/2006/ole">
            <p:oleObj spid="_x0000_s307202" name="Equation" r:id="rId6" imgW="1511280" imgH="253800" progId="Equation.DSMT4">
              <p:embed/>
            </p:oleObj>
          </a:graphicData>
        </a:graphic>
      </p:graphicFrame>
      <p:pic>
        <p:nvPicPr>
          <p:cNvPr id="219156" name="Picture 20"/>
          <p:cNvPicPr>
            <a:picLocks noChangeAspect="1" noChangeArrowheads="1"/>
          </p:cNvPicPr>
          <p:nvPr/>
        </p:nvPicPr>
        <p:blipFill>
          <a:blip r:embed="rId7"/>
          <a:srcRect/>
          <a:stretch>
            <a:fillRect/>
          </a:stretch>
        </p:blipFill>
        <p:spPr bwMode="auto">
          <a:xfrm>
            <a:off x="990600" y="3352800"/>
            <a:ext cx="2043113" cy="2895600"/>
          </a:xfrm>
          <a:prstGeom prst="rect">
            <a:avLst/>
          </a:prstGeom>
          <a:noFill/>
          <a:ln w="28575">
            <a:solidFill>
              <a:srgbClr val="FF0000"/>
            </a:solidFill>
            <a:miter lim="800000"/>
            <a:headEnd/>
            <a:tailEnd/>
          </a:ln>
          <a:effectLst/>
        </p:spPr>
      </p:pic>
      <p:sp>
        <p:nvSpPr>
          <p:cNvPr id="219157" name="Rectangle 21"/>
          <p:cNvSpPr>
            <a:spLocks noChangeArrowheads="1"/>
          </p:cNvSpPr>
          <p:nvPr/>
        </p:nvSpPr>
        <p:spPr bwMode="auto">
          <a:xfrm>
            <a:off x="304800" y="176213"/>
            <a:ext cx="8540750" cy="738187"/>
          </a:xfrm>
          <a:prstGeom prst="rect">
            <a:avLst/>
          </a:prstGeom>
          <a:noFill/>
          <a:ln w="9525">
            <a:noFill/>
            <a:miter lim="800000"/>
            <a:headEnd/>
            <a:tailEnd/>
          </a:ln>
          <a:effectLst/>
        </p:spPr>
        <p:txBody>
          <a:bodyPr anchor="b"/>
          <a:lstStyle/>
          <a:p>
            <a:endParaRPr lang="zh-CN" altLang="zh-CN" sz="3600">
              <a:solidFill>
                <a:srgbClr val="FF3300"/>
              </a:solidFill>
              <a:effectLst>
                <a:outerShdw blurRad="38100" dist="38100" dir="2700000" algn="tl">
                  <a:srgbClr val="C0C0C0"/>
                </a:outerShdw>
              </a:effectLst>
            </a:endParaRPr>
          </a:p>
        </p:txBody>
      </p:sp>
      <p:pic>
        <p:nvPicPr>
          <p:cNvPr id="219159" name="Picture 23" descr="返回">
            <a:hlinkClick r:id="rId8" action="ppaction://hlinksldjump"/>
          </p:cNvPr>
          <p:cNvPicPr>
            <a:picLocks noChangeAspect="1" noChangeArrowheads="1"/>
          </p:cNvPicPr>
          <p:nvPr/>
        </p:nvPicPr>
        <p:blipFill>
          <a:blip r:embed="rId9"/>
          <a:srcRect/>
          <a:stretch>
            <a:fillRect/>
          </a:stretch>
        </p:blipFill>
        <p:spPr bwMode="auto">
          <a:xfrm>
            <a:off x="7524750" y="6389688"/>
            <a:ext cx="792163" cy="468312"/>
          </a:xfrm>
          <a:prstGeom prst="rect">
            <a:avLst/>
          </a:prstGeom>
          <a:noFill/>
        </p:spPr>
      </p:pic>
      <p:sp>
        <p:nvSpPr>
          <p:cNvPr id="219160" name="Rectangle 24"/>
          <p:cNvSpPr>
            <a:spLocks noChangeArrowheads="1"/>
          </p:cNvSpPr>
          <p:nvPr/>
        </p:nvSpPr>
        <p:spPr bwMode="auto">
          <a:xfrm>
            <a:off x="393669" y="1000108"/>
            <a:ext cx="8750331" cy="1589083"/>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None/>
            </a:pPr>
            <a:r>
              <a:rPr lang="en-US" altLang="zh-CN" sz="2400" dirty="0">
                <a:solidFill>
                  <a:schemeClr val="hlink"/>
                </a:solidFill>
              </a:rPr>
              <a:t>    </a:t>
            </a:r>
            <a:r>
              <a:rPr lang="en-US" altLang="zh-CN" sz="2400" dirty="0" smtClean="0">
                <a:solidFill>
                  <a:schemeClr val="hlink"/>
                </a:solidFill>
              </a:rPr>
              <a:t>          </a:t>
            </a:r>
            <a:r>
              <a:rPr lang="en-US" altLang="zh-CN" sz="2400" dirty="0" smtClean="0"/>
              <a:t>1840 </a:t>
            </a:r>
            <a:r>
              <a:rPr lang="zh-CN" altLang="en-US" sz="2400" dirty="0"/>
              <a:t>年，瑞士籍俄国化学家 </a:t>
            </a:r>
            <a:r>
              <a:rPr lang="en-US" altLang="zh-CN" sz="2400" dirty="0"/>
              <a:t>Hess </a:t>
            </a:r>
            <a:r>
              <a:rPr lang="zh-CN" altLang="en-US" sz="2400" dirty="0"/>
              <a:t>通过实验总结出一条规律：</a:t>
            </a:r>
            <a:r>
              <a:rPr lang="zh-CN" altLang="zh-CN" sz="2400" dirty="0">
                <a:solidFill>
                  <a:srgbClr val="0000CC"/>
                </a:solidFill>
              </a:rPr>
              <a:t>化学反应不管是一步完成还是分几步完成，其</a:t>
            </a:r>
            <a:r>
              <a:rPr lang="zh-CN" altLang="en-US" sz="2400" dirty="0">
                <a:solidFill>
                  <a:srgbClr val="0000CC"/>
                </a:solidFill>
              </a:rPr>
              <a:t>总</a:t>
            </a:r>
            <a:r>
              <a:rPr lang="zh-CN" altLang="zh-CN" sz="2400" dirty="0">
                <a:solidFill>
                  <a:srgbClr val="0000CC"/>
                </a:solidFill>
              </a:rPr>
              <a:t>反应</a:t>
            </a:r>
            <a:r>
              <a:rPr lang="zh-CN" altLang="en-US" sz="2400" dirty="0">
                <a:solidFill>
                  <a:srgbClr val="0000CC"/>
                </a:solidFill>
              </a:rPr>
              <a:t>放出或吸收的</a:t>
            </a:r>
            <a:r>
              <a:rPr lang="zh-CN" altLang="zh-CN" sz="2400" dirty="0">
                <a:solidFill>
                  <a:srgbClr val="0000CC"/>
                </a:solidFill>
              </a:rPr>
              <a:t>热总是相同的。</a:t>
            </a:r>
            <a:endParaRPr lang="zh-CN" altLang="en-US" sz="2400" dirty="0">
              <a:solidFill>
                <a:srgbClr val="0000CC"/>
              </a:solidFill>
            </a:endParaRPr>
          </a:p>
        </p:txBody>
      </p:sp>
      <p:sp>
        <p:nvSpPr>
          <p:cNvPr id="219162" name="Rectangle 26"/>
          <p:cNvSpPr>
            <a:spLocks noGrp="1" noChangeArrowheads="1"/>
          </p:cNvSpPr>
          <p:nvPr>
            <p:ph type="title"/>
          </p:nvPr>
        </p:nvSpPr>
        <p:spPr/>
        <p:txBody>
          <a:bodyPr/>
          <a:lstStyle/>
          <a:p>
            <a:r>
              <a:rPr lang="en-US" altLang="zh-CN">
                <a:latin typeface="Times New Roman" pitchFamily="18" charset="0"/>
              </a:rPr>
              <a:t> 1.1.4.2   Hess </a:t>
            </a:r>
            <a:r>
              <a:rPr lang="zh-CN" altLang="zh-CN">
                <a:latin typeface="Times New Roman" pitchFamily="18" charset="0"/>
              </a:rPr>
              <a:t>定</a:t>
            </a:r>
            <a:r>
              <a:rPr lang="zh-CN" altLang="en-US">
                <a:latin typeface="Times New Roman" pitchFamily="18" charset="0"/>
              </a:rPr>
              <a:t> </a:t>
            </a:r>
            <a:r>
              <a:rPr lang="zh-CN" altLang="zh-CN">
                <a:latin typeface="Times New Roman" pitchFamily="18" charset="0"/>
              </a:rPr>
              <a:t>律</a:t>
            </a:r>
            <a:r>
              <a:rPr lang="en-US" altLang="zh-CN">
                <a:latin typeface="Times New Roman" pitchFamily="18" charset="0"/>
              </a:rPr>
              <a:t>(</a:t>
            </a:r>
            <a:r>
              <a:rPr lang="en-US" altLang="zh-CN" b="1" i="1">
                <a:solidFill>
                  <a:srgbClr val="FF00FF"/>
                </a:solidFill>
                <a:latin typeface="Times New Roman" pitchFamily="18" charset="0"/>
              </a:rPr>
              <a:t>Hess’s Law</a:t>
            </a:r>
            <a:r>
              <a:rPr lang="en-US" altLang="zh-CN">
                <a:latin typeface="Times New Roman" pitchFamily="18" charset="0"/>
              </a:rPr>
              <a:t>)</a:t>
            </a:r>
          </a:p>
        </p:txBody>
      </p:sp>
      <p:sp>
        <p:nvSpPr>
          <p:cNvPr id="21" name="Text Box 5"/>
          <p:cNvSpPr txBox="1">
            <a:spLocks noChangeArrowheads="1"/>
          </p:cNvSpPr>
          <p:nvPr/>
        </p:nvSpPr>
        <p:spPr bwMode="auto">
          <a:xfrm>
            <a:off x="642910" y="2428868"/>
            <a:ext cx="8229600" cy="830997"/>
          </a:xfrm>
          <a:prstGeom prst="rect">
            <a:avLst/>
          </a:prstGeom>
          <a:noFill/>
          <a:ln w="9525">
            <a:noFill/>
            <a:miter lim="800000"/>
            <a:headEnd/>
            <a:tailEnd/>
          </a:ln>
        </p:spPr>
        <p:txBody>
          <a:bodyPr>
            <a:spAutoFit/>
          </a:bodyPr>
          <a:lstStyle/>
          <a:p>
            <a:pPr>
              <a:spcBef>
                <a:spcPct val="50000"/>
              </a:spcBef>
            </a:pPr>
            <a:r>
              <a:rPr kumimoji="1" lang="zh-CN" altLang="en-US" sz="2400" b="1" dirty="0" smtClean="0">
                <a:latin typeface="黑体" pitchFamily="49" charset="-122"/>
                <a:ea typeface="黑体" pitchFamily="49" charset="-122"/>
              </a:rPr>
              <a:t>    化学反应</a:t>
            </a:r>
            <a:r>
              <a:rPr kumimoji="1" lang="zh-CN" altLang="en-US" sz="2400" b="1" dirty="0">
                <a:latin typeface="黑体" pitchFamily="49" charset="-122"/>
                <a:ea typeface="黑体" pitchFamily="49" charset="-122"/>
              </a:rPr>
              <a:t>的恒压或恒容反应热只与物质的始态或终态有关而与变化的途径无关。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1547813" y="0"/>
            <a:ext cx="7596187" cy="836613"/>
          </a:xfrm>
        </p:spPr>
        <p:txBody>
          <a:bodyPr/>
          <a:lstStyle/>
          <a:p>
            <a:r>
              <a:rPr lang="zh-CN" altLang="en-US" dirty="0" smtClean="0"/>
              <a:t>第</a:t>
            </a:r>
            <a:r>
              <a:rPr lang="en-US" altLang="zh-CN" dirty="0" smtClean="0"/>
              <a:t>1</a:t>
            </a:r>
            <a:r>
              <a:rPr lang="zh-CN" altLang="en-US" dirty="0" smtClean="0"/>
              <a:t>章   </a:t>
            </a:r>
            <a:r>
              <a:rPr lang="zh-CN" altLang="en-US" dirty="0"/>
              <a:t>化学反应的</a:t>
            </a:r>
            <a:r>
              <a:rPr lang="zh-CN" altLang="en-US" dirty="0" smtClean="0"/>
              <a:t>基本规律</a:t>
            </a:r>
            <a:endParaRPr lang="zh-CN" altLang="en-US" dirty="0"/>
          </a:p>
        </p:txBody>
      </p:sp>
      <p:sp>
        <p:nvSpPr>
          <p:cNvPr id="7" name="Rectangle 7"/>
          <p:cNvSpPr>
            <a:spLocks noChangeArrowheads="1"/>
          </p:cNvSpPr>
          <p:nvPr/>
        </p:nvSpPr>
        <p:spPr bwMode="auto">
          <a:xfrm>
            <a:off x="1214414" y="1214422"/>
            <a:ext cx="7399337" cy="5286412"/>
          </a:xfrm>
          <a:prstGeom prst="rect">
            <a:avLst/>
          </a:prstGeom>
          <a:noFill/>
          <a:ln w="9525">
            <a:noFill/>
            <a:miter lim="800000"/>
            <a:headEnd/>
            <a:tailEnd/>
          </a:ln>
        </p:spPr>
        <p:txBody>
          <a:bodyPr/>
          <a:lstStyle/>
          <a:p>
            <a:pPr marL="342900" indent="-342900" algn="l">
              <a:lnSpc>
                <a:spcPct val="150000"/>
              </a:lnSpc>
              <a:spcBef>
                <a:spcPct val="10000"/>
              </a:spcBef>
              <a:buClr>
                <a:srgbClr val="FF00FF"/>
              </a:buClr>
              <a:buFont typeface="Wingdings" pitchFamily="2" charset="2"/>
              <a:buNone/>
            </a:pPr>
            <a:r>
              <a:rPr lang="en-US" altLang="zh-CN" sz="3200" u="sng" dirty="0">
                <a:solidFill>
                  <a:srgbClr val="00B0F0"/>
                </a:solidFill>
                <a:hlinkClick r:id="rId2" action="ppaction://hlinksldjump"/>
              </a:rPr>
              <a:t>1.1  </a:t>
            </a:r>
            <a:r>
              <a:rPr lang="zh-CN" altLang="en-US" sz="3200" u="sng" dirty="0">
                <a:solidFill>
                  <a:srgbClr val="00B0F0"/>
                </a:solidFill>
                <a:hlinkClick r:id="rId2" action="ppaction://hlinksldjump"/>
              </a:rPr>
              <a:t>化学反应中的能量关系 </a:t>
            </a:r>
            <a:endParaRPr lang="zh-CN" altLang="en-US" sz="3200" u="sng" dirty="0">
              <a:solidFill>
                <a:srgbClr val="00B0F0"/>
              </a:solidFill>
            </a:endParaRPr>
          </a:p>
          <a:p>
            <a:pPr marL="342900" indent="-342900" algn="l">
              <a:lnSpc>
                <a:spcPct val="150000"/>
              </a:lnSpc>
              <a:spcBef>
                <a:spcPct val="10000"/>
              </a:spcBef>
            </a:pPr>
            <a:r>
              <a:rPr lang="en-US" altLang="zh-CN" sz="3200" u="sng" dirty="0">
                <a:solidFill>
                  <a:srgbClr val="00B0F0"/>
                </a:solidFill>
                <a:hlinkClick r:id="rId3" action="ppaction://hlinksldjump"/>
              </a:rPr>
              <a:t>1.2  </a:t>
            </a:r>
            <a:r>
              <a:rPr lang="zh-CN" altLang="en-US" sz="3200" u="sng" dirty="0">
                <a:solidFill>
                  <a:srgbClr val="00B0F0"/>
                </a:solidFill>
                <a:hlinkClick r:id="rId3" action="ppaction://hlinksldjump"/>
              </a:rPr>
              <a:t>化学反应的方向和吉布斯</a:t>
            </a:r>
            <a:r>
              <a:rPr lang="zh-CN" altLang="en-US" sz="3200" u="sng" dirty="0">
                <a:solidFill>
                  <a:srgbClr val="00B0F0"/>
                </a:solidFill>
                <a:latin typeface="Arial Narrow" pitchFamily="34" charset="0"/>
                <a:hlinkClick r:id="rId3" action="ppaction://hlinksldjump"/>
              </a:rPr>
              <a:t>自由能</a:t>
            </a:r>
            <a:r>
              <a:rPr lang="zh-CN" altLang="en-US" sz="3200" u="sng" dirty="0">
                <a:solidFill>
                  <a:srgbClr val="00B0F0"/>
                </a:solidFill>
                <a:hlinkClick r:id="rId3" action="ppaction://hlinksldjump"/>
              </a:rPr>
              <a:t>变 </a:t>
            </a:r>
            <a:endParaRPr lang="zh-CN" altLang="en-US" sz="3200" u="sng" dirty="0">
              <a:solidFill>
                <a:srgbClr val="00B0F0"/>
              </a:solidFill>
            </a:endParaRPr>
          </a:p>
          <a:p>
            <a:pPr marL="342900" indent="-342900" algn="l">
              <a:lnSpc>
                <a:spcPct val="150000"/>
              </a:lnSpc>
              <a:spcBef>
                <a:spcPct val="10000"/>
              </a:spcBef>
            </a:pPr>
            <a:r>
              <a:rPr lang="en-US" altLang="zh-CN" sz="3200" u="sng" dirty="0">
                <a:solidFill>
                  <a:srgbClr val="00B0F0"/>
                </a:solidFill>
                <a:hlinkClick r:id="rId4" action="ppaction://hlinksldjump"/>
              </a:rPr>
              <a:t>1.3  </a:t>
            </a:r>
            <a:r>
              <a:rPr lang="zh-CN" altLang="en-US" sz="3200" u="sng" dirty="0">
                <a:solidFill>
                  <a:srgbClr val="00B0F0"/>
                </a:solidFill>
                <a:hlinkClick r:id="rId4" action="ppaction://hlinksldjump"/>
              </a:rPr>
              <a:t>化学反应进行的程度和化学平衡</a:t>
            </a:r>
            <a:endParaRPr lang="zh-CN" altLang="en-US" sz="3200" u="sng" dirty="0">
              <a:solidFill>
                <a:srgbClr val="00B0F0"/>
              </a:solidFill>
            </a:endParaRPr>
          </a:p>
          <a:p>
            <a:pPr marL="342900" indent="-342900" algn="l">
              <a:lnSpc>
                <a:spcPct val="150000"/>
              </a:lnSpc>
              <a:spcBef>
                <a:spcPct val="10000"/>
              </a:spcBef>
            </a:pPr>
            <a:r>
              <a:rPr lang="en-US" altLang="zh-CN" sz="3200" u="sng" dirty="0">
                <a:solidFill>
                  <a:srgbClr val="00B0F0"/>
                </a:solidFill>
                <a:hlinkClick r:id="" action="ppaction://noaction"/>
              </a:rPr>
              <a:t>1.4  </a:t>
            </a:r>
            <a:r>
              <a:rPr lang="zh-CN" altLang="en-US" sz="3200" u="sng" dirty="0">
                <a:solidFill>
                  <a:srgbClr val="00B0F0"/>
                </a:solidFill>
                <a:hlinkClick r:id="" action="ppaction://noaction"/>
              </a:rPr>
              <a:t>化学反应速率</a:t>
            </a:r>
            <a:endParaRPr lang="zh-CN" altLang="en-US" sz="3200" u="sng" dirty="0">
              <a:solidFill>
                <a:srgbClr val="00B0F0"/>
              </a:solidFill>
            </a:endParaRPr>
          </a:p>
          <a:p>
            <a:pPr marL="342900" indent="-342900" algn="l">
              <a:lnSpc>
                <a:spcPct val="150000"/>
              </a:lnSpc>
              <a:spcBef>
                <a:spcPct val="10000"/>
              </a:spcBef>
            </a:pPr>
            <a:endParaRPr lang="zh-CN" altLang="en-US" sz="3200" u="sng"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500"/>
                                        <p:tgtEl>
                                          <p:spTgt spid="7">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linds(horizontal)">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696913" y="3954463"/>
          <a:ext cx="2008187" cy="1249362"/>
        </p:xfrm>
        <a:graphic>
          <a:graphicData uri="http://schemas.openxmlformats.org/presentationml/2006/ole">
            <p:oleObj spid="_x0000_s78850" name="Equation" r:id="rId3" imgW="1015920" imgH="634680" progId="Equation.3">
              <p:embed/>
            </p:oleObj>
          </a:graphicData>
        </a:graphic>
      </p:graphicFrame>
      <p:graphicFrame>
        <p:nvGraphicFramePr>
          <p:cNvPr id="5" name="Object 3"/>
          <p:cNvGraphicFramePr>
            <a:graphicFrameLocks noChangeAspect="1"/>
          </p:cNvGraphicFramePr>
          <p:nvPr/>
        </p:nvGraphicFramePr>
        <p:xfrm>
          <a:off x="3403600" y="4176713"/>
          <a:ext cx="3632200" cy="1401762"/>
        </p:xfrm>
        <a:graphic>
          <a:graphicData uri="http://schemas.openxmlformats.org/presentationml/2006/ole">
            <p:oleObj spid="_x0000_s78851" name="Equation" r:id="rId4" imgW="1815840" imgH="698400" progId="Equation.3">
              <p:embed/>
            </p:oleObj>
          </a:graphicData>
        </a:graphic>
      </p:graphicFrame>
      <p:sp>
        <p:nvSpPr>
          <p:cNvPr id="6" name="Line 7"/>
          <p:cNvSpPr>
            <a:spLocks noChangeShapeType="1"/>
          </p:cNvSpPr>
          <p:nvPr/>
        </p:nvSpPr>
        <p:spPr bwMode="auto">
          <a:xfrm>
            <a:off x="533400" y="3935413"/>
            <a:ext cx="7620000" cy="0"/>
          </a:xfrm>
          <a:prstGeom prst="line">
            <a:avLst/>
          </a:prstGeom>
          <a:noFill/>
          <a:ln w="12700">
            <a:solidFill>
              <a:schemeClr val="tx1"/>
            </a:solidFill>
            <a:miter lim="800000"/>
            <a:headEnd/>
            <a:tailEnd/>
          </a:ln>
        </p:spPr>
        <p:txBody>
          <a:bodyPr wrap="none"/>
          <a:lstStyle/>
          <a:p>
            <a:endParaRPr lang="zh-CN" altLang="en-US"/>
          </a:p>
        </p:txBody>
      </p:sp>
      <p:sp>
        <p:nvSpPr>
          <p:cNvPr id="7" name="Rectangle 8"/>
          <p:cNvSpPr>
            <a:spLocks noChangeArrowheads="1"/>
          </p:cNvSpPr>
          <p:nvPr/>
        </p:nvSpPr>
        <p:spPr bwMode="auto">
          <a:xfrm>
            <a:off x="685800" y="5654675"/>
            <a:ext cx="7772400" cy="822325"/>
          </a:xfrm>
          <a:prstGeom prst="rect">
            <a:avLst/>
          </a:prstGeom>
          <a:noFill/>
          <a:ln w="9525">
            <a:noFill/>
            <a:miter lim="800000"/>
            <a:headEnd/>
            <a:tailEnd/>
          </a:ln>
        </p:spPr>
        <p:txBody>
          <a:bodyPr>
            <a:spAutoFit/>
          </a:bodyPr>
          <a:lstStyle/>
          <a:p>
            <a:r>
              <a:rPr kumimoji="1" lang="zh-CN" altLang="en-US" sz="2400" b="1">
                <a:solidFill>
                  <a:srgbClr val="0000FF"/>
                </a:solidFill>
                <a:latin typeface="黑体" pitchFamily="49" charset="-122"/>
                <a:ea typeface="黑体" pitchFamily="49" charset="-122"/>
              </a:rPr>
              <a:t>由盖斯定律知：若化学反应可以加和，则其反应热也可以加和。</a:t>
            </a:r>
          </a:p>
        </p:txBody>
      </p:sp>
      <p:grpSp>
        <p:nvGrpSpPr>
          <p:cNvPr id="2" name="Group 9"/>
          <p:cNvGrpSpPr>
            <a:grpSpLocks/>
          </p:cNvGrpSpPr>
          <p:nvPr/>
        </p:nvGrpSpPr>
        <p:grpSpPr bwMode="auto">
          <a:xfrm>
            <a:off x="685800" y="3292475"/>
            <a:ext cx="6434138" cy="719138"/>
            <a:chOff x="432" y="1680"/>
            <a:chExt cx="4053" cy="453"/>
          </a:xfrm>
        </p:grpSpPr>
        <p:graphicFrame>
          <p:nvGraphicFramePr>
            <p:cNvPr id="78855" name="Object 4"/>
            <p:cNvGraphicFramePr>
              <a:graphicFrameLocks noChangeAspect="1"/>
            </p:cNvGraphicFramePr>
            <p:nvPr/>
          </p:nvGraphicFramePr>
          <p:xfrm>
            <a:off x="2138" y="1776"/>
            <a:ext cx="2347" cy="314"/>
          </p:xfrm>
          <a:graphic>
            <a:graphicData uri="http://schemas.openxmlformats.org/presentationml/2006/ole">
              <p:oleObj spid="_x0000_s78855" name="Equation" r:id="rId5" imgW="1676160" imgH="253800" progId="Equation.3">
                <p:embed/>
              </p:oleObj>
            </a:graphicData>
          </a:graphic>
        </p:graphicFrame>
        <p:graphicFrame>
          <p:nvGraphicFramePr>
            <p:cNvPr id="78856" name="Object 5"/>
            <p:cNvGraphicFramePr>
              <a:graphicFrameLocks noChangeAspect="1"/>
            </p:cNvGraphicFramePr>
            <p:nvPr/>
          </p:nvGraphicFramePr>
          <p:xfrm>
            <a:off x="432" y="1680"/>
            <a:ext cx="1319" cy="453"/>
          </p:xfrm>
          <a:graphic>
            <a:graphicData uri="http://schemas.openxmlformats.org/presentationml/2006/ole">
              <p:oleObj spid="_x0000_s78856" name="Equation" r:id="rId6" imgW="1206360" imgH="393480" progId="Equation.3">
                <p:embed/>
              </p:oleObj>
            </a:graphicData>
          </a:graphic>
        </p:graphicFrame>
      </p:grpSp>
      <p:grpSp>
        <p:nvGrpSpPr>
          <p:cNvPr id="78857" name="Group 12"/>
          <p:cNvGrpSpPr>
            <a:grpSpLocks/>
          </p:cNvGrpSpPr>
          <p:nvPr/>
        </p:nvGrpSpPr>
        <p:grpSpPr bwMode="auto">
          <a:xfrm>
            <a:off x="533400" y="1430338"/>
            <a:ext cx="8229600" cy="1252537"/>
            <a:chOff x="336" y="507"/>
            <a:chExt cx="5184" cy="789"/>
          </a:xfrm>
        </p:grpSpPr>
        <p:graphicFrame>
          <p:nvGraphicFramePr>
            <p:cNvPr id="78858" name="Object 6"/>
            <p:cNvGraphicFramePr>
              <a:graphicFrameLocks noChangeAspect="1"/>
            </p:cNvGraphicFramePr>
            <p:nvPr/>
          </p:nvGraphicFramePr>
          <p:xfrm>
            <a:off x="3145" y="507"/>
            <a:ext cx="1319" cy="453"/>
          </p:xfrm>
          <a:graphic>
            <a:graphicData uri="http://schemas.openxmlformats.org/presentationml/2006/ole">
              <p:oleObj spid="_x0000_s78858" name="Equation" r:id="rId7" imgW="1206360" imgH="393480" progId="Equation.3">
                <p:embed/>
              </p:oleObj>
            </a:graphicData>
          </a:graphic>
        </p:graphicFrame>
        <p:sp>
          <p:nvSpPr>
            <p:cNvPr id="78859" name="Text Box 14"/>
            <p:cNvSpPr txBox="1">
              <a:spLocks noChangeArrowheads="1"/>
            </p:cNvSpPr>
            <p:nvPr/>
          </p:nvSpPr>
          <p:spPr bwMode="auto">
            <a:xfrm>
              <a:off x="336" y="576"/>
              <a:ext cx="1680" cy="288"/>
            </a:xfrm>
            <a:prstGeom prst="rect">
              <a:avLst/>
            </a:prstGeom>
            <a:noFill/>
            <a:ln w="9525">
              <a:noFill/>
              <a:miter lim="800000"/>
              <a:headEnd/>
              <a:tailEnd/>
            </a:ln>
          </p:spPr>
          <p:txBody>
            <a:bodyPr>
              <a:spAutoFit/>
            </a:bodyPr>
            <a:lstStyle/>
            <a:p>
              <a:pPr>
                <a:spcBef>
                  <a:spcPct val="50000"/>
                </a:spcBef>
              </a:pPr>
              <a:r>
                <a:rPr kumimoji="1" lang="zh-CN" altLang="en-US" sz="2400" b="1">
                  <a:latin typeface="黑体" pitchFamily="49" charset="-122"/>
                  <a:ea typeface="黑体" pitchFamily="49" charset="-122"/>
                </a:rPr>
                <a:t>例</a:t>
              </a:r>
              <a:r>
                <a:rPr kumimoji="1" lang="en-US" altLang="zh-CN" sz="2400" b="1">
                  <a:latin typeface="黑体" pitchFamily="49" charset="-122"/>
                  <a:ea typeface="黑体" pitchFamily="49" charset="-122"/>
                </a:rPr>
                <a:t>1.3</a:t>
              </a:r>
              <a:r>
                <a:rPr kumimoji="1" lang="en-US" altLang="zh-CN" sz="2400">
                  <a:latin typeface="黑体" pitchFamily="49" charset="-122"/>
                  <a:ea typeface="黑体" pitchFamily="49" charset="-122"/>
                </a:rPr>
                <a:t> </a:t>
              </a:r>
              <a:r>
                <a:rPr kumimoji="1" lang="zh-CN" altLang="en-US" sz="2400">
                  <a:latin typeface="黑体" pitchFamily="49" charset="-122"/>
                  <a:ea typeface="黑体" pitchFamily="49" charset="-122"/>
                </a:rPr>
                <a:t>已知反应</a:t>
              </a:r>
            </a:p>
          </p:txBody>
        </p:sp>
        <p:graphicFrame>
          <p:nvGraphicFramePr>
            <p:cNvPr id="78860" name="Object 7"/>
            <p:cNvGraphicFramePr>
              <a:graphicFrameLocks noChangeAspect="1"/>
            </p:cNvGraphicFramePr>
            <p:nvPr/>
          </p:nvGraphicFramePr>
          <p:xfrm>
            <a:off x="1824" y="610"/>
            <a:ext cx="1200" cy="254"/>
          </p:xfrm>
          <a:graphic>
            <a:graphicData uri="http://schemas.openxmlformats.org/presentationml/2006/ole">
              <p:oleObj spid="_x0000_s78860" name="Equation" r:id="rId8" imgW="965160" imgH="215640" progId="Equation.3">
                <p:embed/>
              </p:oleObj>
            </a:graphicData>
          </a:graphic>
        </p:graphicFrame>
        <p:sp>
          <p:nvSpPr>
            <p:cNvPr id="78861" name="Text Box 16"/>
            <p:cNvSpPr txBox="1">
              <a:spLocks noChangeArrowheads="1"/>
            </p:cNvSpPr>
            <p:nvPr/>
          </p:nvSpPr>
          <p:spPr bwMode="auto">
            <a:xfrm>
              <a:off x="2880" y="576"/>
              <a:ext cx="288" cy="288"/>
            </a:xfrm>
            <a:prstGeom prst="rect">
              <a:avLst/>
            </a:prstGeom>
            <a:noFill/>
            <a:ln w="9525">
              <a:noFill/>
              <a:miter lim="800000"/>
              <a:headEnd/>
              <a:tailEnd/>
            </a:ln>
          </p:spPr>
          <p:txBody>
            <a:bodyPr>
              <a:spAutoFit/>
            </a:bodyPr>
            <a:lstStyle/>
            <a:p>
              <a:pPr>
                <a:spcBef>
                  <a:spcPct val="50000"/>
                </a:spcBef>
              </a:pPr>
              <a:r>
                <a:rPr kumimoji="1" lang="zh-CN" altLang="en-US" sz="2400">
                  <a:latin typeface="黑体" pitchFamily="49" charset="-122"/>
                  <a:ea typeface="黑体" pitchFamily="49" charset="-122"/>
                </a:rPr>
                <a:t>和</a:t>
              </a:r>
            </a:p>
          </p:txBody>
        </p:sp>
        <p:sp>
          <p:nvSpPr>
            <p:cNvPr id="78862" name="Text Box 17"/>
            <p:cNvSpPr txBox="1">
              <a:spLocks noChangeArrowheads="1"/>
            </p:cNvSpPr>
            <p:nvPr/>
          </p:nvSpPr>
          <p:spPr bwMode="auto">
            <a:xfrm>
              <a:off x="4368" y="576"/>
              <a:ext cx="1152" cy="288"/>
            </a:xfrm>
            <a:prstGeom prst="rect">
              <a:avLst/>
            </a:prstGeom>
            <a:noFill/>
            <a:ln w="9525">
              <a:noFill/>
              <a:miter lim="800000"/>
              <a:headEnd/>
              <a:tailEnd/>
            </a:ln>
          </p:spPr>
          <p:txBody>
            <a:bodyPr>
              <a:spAutoFit/>
            </a:bodyPr>
            <a:lstStyle/>
            <a:p>
              <a:pPr>
                <a:spcBef>
                  <a:spcPct val="50000"/>
                </a:spcBef>
              </a:pPr>
              <a:r>
                <a:rPr kumimoji="1" lang="zh-CN" altLang="en-US" sz="2400">
                  <a:latin typeface="黑体" pitchFamily="49" charset="-122"/>
                  <a:ea typeface="黑体" pitchFamily="49" charset="-122"/>
                </a:rPr>
                <a:t>的反应焓，</a:t>
              </a:r>
            </a:p>
          </p:txBody>
        </p:sp>
        <p:grpSp>
          <p:nvGrpSpPr>
            <p:cNvPr id="78863" name="Group 18"/>
            <p:cNvGrpSpPr>
              <a:grpSpLocks/>
            </p:cNvGrpSpPr>
            <p:nvPr/>
          </p:nvGrpSpPr>
          <p:grpSpPr bwMode="auto">
            <a:xfrm>
              <a:off x="336" y="808"/>
              <a:ext cx="2880" cy="488"/>
              <a:chOff x="624" y="816"/>
              <a:chExt cx="2880" cy="488"/>
            </a:xfrm>
          </p:grpSpPr>
          <p:sp>
            <p:nvSpPr>
              <p:cNvPr id="78864" name="Text Box 19"/>
              <p:cNvSpPr txBox="1">
                <a:spLocks noChangeArrowheads="1"/>
              </p:cNvSpPr>
              <p:nvPr/>
            </p:nvSpPr>
            <p:spPr bwMode="auto">
              <a:xfrm>
                <a:off x="624" y="912"/>
                <a:ext cx="672" cy="288"/>
              </a:xfrm>
              <a:prstGeom prst="rect">
                <a:avLst/>
              </a:prstGeom>
              <a:noFill/>
              <a:ln w="9525">
                <a:noFill/>
                <a:miter lim="800000"/>
                <a:headEnd/>
                <a:tailEnd/>
              </a:ln>
            </p:spPr>
            <p:txBody>
              <a:bodyPr>
                <a:spAutoFit/>
              </a:bodyPr>
              <a:lstStyle/>
              <a:p>
                <a:pPr>
                  <a:spcBef>
                    <a:spcPct val="50000"/>
                  </a:spcBef>
                </a:pPr>
                <a:r>
                  <a:rPr kumimoji="1" lang="zh-CN" altLang="en-US" sz="2400">
                    <a:latin typeface="黑体" pitchFamily="49" charset="-122"/>
                    <a:ea typeface="黑体" pitchFamily="49" charset="-122"/>
                  </a:rPr>
                  <a:t>计算</a:t>
                </a:r>
              </a:p>
            </p:txBody>
          </p:sp>
          <p:graphicFrame>
            <p:nvGraphicFramePr>
              <p:cNvPr id="78865" name="Object 8"/>
              <p:cNvGraphicFramePr>
                <a:graphicFrameLocks noChangeAspect="1"/>
              </p:cNvGraphicFramePr>
              <p:nvPr/>
            </p:nvGraphicFramePr>
            <p:xfrm>
              <a:off x="1152" y="816"/>
              <a:ext cx="1217" cy="488"/>
            </p:xfrm>
            <a:graphic>
              <a:graphicData uri="http://schemas.openxmlformats.org/presentationml/2006/ole">
                <p:oleObj spid="_x0000_s78865" name="Equation" r:id="rId9" imgW="977760" imgH="393480" progId="Equation.3">
                  <p:embed/>
                </p:oleObj>
              </a:graphicData>
            </a:graphic>
          </p:graphicFrame>
          <p:sp>
            <p:nvSpPr>
              <p:cNvPr id="78866" name="Text Box 21"/>
              <p:cNvSpPr txBox="1">
                <a:spLocks noChangeArrowheads="1"/>
              </p:cNvSpPr>
              <p:nvPr/>
            </p:nvSpPr>
            <p:spPr bwMode="auto">
              <a:xfrm>
                <a:off x="2352" y="912"/>
                <a:ext cx="1152" cy="288"/>
              </a:xfrm>
              <a:prstGeom prst="rect">
                <a:avLst/>
              </a:prstGeom>
              <a:noFill/>
              <a:ln w="9525">
                <a:noFill/>
                <a:miter lim="800000"/>
                <a:headEnd/>
                <a:tailEnd/>
              </a:ln>
            </p:spPr>
            <p:txBody>
              <a:bodyPr>
                <a:spAutoFit/>
              </a:bodyPr>
              <a:lstStyle/>
              <a:p>
                <a:pPr>
                  <a:spcBef>
                    <a:spcPct val="50000"/>
                  </a:spcBef>
                </a:pPr>
                <a:r>
                  <a:rPr kumimoji="1" lang="zh-CN" altLang="en-US" sz="2400">
                    <a:latin typeface="黑体" pitchFamily="49" charset="-122"/>
                    <a:ea typeface="黑体" pitchFamily="49" charset="-122"/>
                  </a:rPr>
                  <a:t>的反应焓，</a:t>
                </a:r>
              </a:p>
            </p:txBody>
          </p:sp>
        </p:grpSp>
      </p:grpSp>
      <p:grpSp>
        <p:nvGrpSpPr>
          <p:cNvPr id="9" name="Group 22"/>
          <p:cNvGrpSpPr>
            <a:grpSpLocks/>
          </p:cNvGrpSpPr>
          <p:nvPr/>
        </p:nvGrpSpPr>
        <p:grpSpPr bwMode="auto">
          <a:xfrm>
            <a:off x="609600" y="2530475"/>
            <a:ext cx="6475413" cy="955675"/>
            <a:chOff x="384" y="1200"/>
            <a:chExt cx="4079" cy="602"/>
          </a:xfrm>
        </p:grpSpPr>
        <p:graphicFrame>
          <p:nvGraphicFramePr>
            <p:cNvPr id="78868" name="Object 9"/>
            <p:cNvGraphicFramePr>
              <a:graphicFrameLocks noChangeAspect="1"/>
            </p:cNvGraphicFramePr>
            <p:nvPr/>
          </p:nvGraphicFramePr>
          <p:xfrm>
            <a:off x="458" y="1477"/>
            <a:ext cx="1318" cy="279"/>
          </p:xfrm>
          <a:graphic>
            <a:graphicData uri="http://schemas.openxmlformats.org/presentationml/2006/ole">
              <p:oleObj spid="_x0000_s78868" name="Equation" r:id="rId10" imgW="965160" imgH="215640" progId="Equation.3">
                <p:embed/>
              </p:oleObj>
            </a:graphicData>
          </a:graphic>
        </p:graphicFrame>
        <p:sp>
          <p:nvSpPr>
            <p:cNvPr id="78869" name="Text Box 24"/>
            <p:cNvSpPr txBox="1">
              <a:spLocks noChangeArrowheads="1"/>
            </p:cNvSpPr>
            <p:nvPr/>
          </p:nvSpPr>
          <p:spPr bwMode="auto">
            <a:xfrm>
              <a:off x="384" y="1200"/>
              <a:ext cx="768" cy="288"/>
            </a:xfrm>
            <a:prstGeom prst="rect">
              <a:avLst/>
            </a:prstGeom>
            <a:noFill/>
            <a:ln w="9525">
              <a:noFill/>
              <a:miter lim="800000"/>
              <a:headEnd/>
              <a:tailEnd/>
            </a:ln>
          </p:spPr>
          <p:txBody>
            <a:bodyPr>
              <a:spAutoFit/>
            </a:bodyPr>
            <a:lstStyle/>
            <a:p>
              <a:pPr>
                <a:spcBef>
                  <a:spcPct val="50000"/>
                </a:spcBef>
              </a:pPr>
              <a:r>
                <a:rPr kumimoji="1" lang="zh-CN" altLang="en-US" sz="2400" b="1">
                  <a:latin typeface="黑体" pitchFamily="49" charset="-122"/>
                  <a:ea typeface="黑体" pitchFamily="49" charset="-122"/>
                </a:rPr>
                <a:t>解：</a:t>
              </a:r>
            </a:p>
          </p:txBody>
        </p:sp>
        <p:graphicFrame>
          <p:nvGraphicFramePr>
            <p:cNvPr id="78870" name="Object 10"/>
            <p:cNvGraphicFramePr>
              <a:graphicFrameLocks noChangeAspect="1"/>
            </p:cNvGraphicFramePr>
            <p:nvPr/>
          </p:nvGraphicFramePr>
          <p:xfrm>
            <a:off x="2112" y="1485"/>
            <a:ext cx="2351" cy="317"/>
          </p:xfrm>
          <a:graphic>
            <a:graphicData uri="http://schemas.openxmlformats.org/presentationml/2006/ole">
              <p:oleObj spid="_x0000_s78870" name="Equation" r:id="rId11" imgW="1663560" imgH="253800"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ChangeArrowheads="1"/>
          </p:cNvSpPr>
          <p:nvPr>
            <p:ph type="body" idx="4294967295"/>
          </p:nvPr>
        </p:nvSpPr>
        <p:spPr>
          <a:xfrm>
            <a:off x="381000" y="1600200"/>
            <a:ext cx="8458200" cy="5410200"/>
          </a:xfrm>
          <a:ln/>
        </p:spPr>
        <p:txBody>
          <a:bodyPr/>
          <a:lstStyle/>
          <a:p>
            <a:r>
              <a:rPr lang="zh-CN" altLang="en-US" sz="2400" b="1">
                <a:latin typeface="黑体" pitchFamily="49" charset="-122"/>
                <a:ea typeface="黑体" pitchFamily="49" charset="-122"/>
              </a:rPr>
              <a:t>应用代数运算法时必须注意两点：</a:t>
            </a:r>
          </a:p>
          <a:p>
            <a:r>
              <a:rPr lang="zh-CN" altLang="en-US" sz="2400" b="1">
                <a:latin typeface="黑体" pitchFamily="49" charset="-122"/>
                <a:ea typeface="黑体" pitchFamily="49" charset="-122"/>
              </a:rPr>
              <a:t>    </a:t>
            </a:r>
          </a:p>
          <a:p>
            <a:r>
              <a:rPr lang="zh-CN" altLang="en-US" sz="2400" b="1">
                <a:latin typeface="黑体" pitchFamily="49" charset="-122"/>
                <a:ea typeface="黑体" pitchFamily="49" charset="-122"/>
              </a:rPr>
              <a:t>① 只有条件（如温度）相同的反应和聚集状态相同的同一物质，才能相加减。</a:t>
            </a:r>
          </a:p>
          <a:p>
            <a:endParaRPr lang="zh-CN" altLang="en-US" sz="2400" b="1">
              <a:latin typeface="黑体" pitchFamily="49" charset="-122"/>
              <a:ea typeface="黑体" pitchFamily="49" charset="-122"/>
            </a:endParaRPr>
          </a:p>
          <a:p>
            <a:r>
              <a:rPr lang="zh-CN" altLang="en-US" sz="2400" b="1">
                <a:latin typeface="黑体" pitchFamily="49" charset="-122"/>
                <a:ea typeface="黑体" pitchFamily="49" charset="-122"/>
              </a:rPr>
              <a:t>② 将方程式同乘或除一系数时，该反应热效应也应同乘或除一系数。</a:t>
            </a:r>
          </a:p>
          <a:p>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smtClean="0"/>
              <a:t>1.1.4.3  </a:t>
            </a:r>
            <a:r>
              <a:rPr lang="zh-CN" altLang="en-US" dirty="0"/>
              <a:t>标准摩尔生成焓</a:t>
            </a:r>
          </a:p>
        </p:txBody>
      </p:sp>
      <p:graphicFrame>
        <p:nvGraphicFramePr>
          <p:cNvPr id="85001" name="Object 9"/>
          <p:cNvGraphicFramePr>
            <a:graphicFrameLocks noChangeAspect="1"/>
          </p:cNvGraphicFramePr>
          <p:nvPr>
            <p:ph sz="half" idx="1"/>
          </p:nvPr>
        </p:nvGraphicFramePr>
        <p:xfrm>
          <a:off x="2051050" y="4941888"/>
          <a:ext cx="925513" cy="531812"/>
        </p:xfrm>
        <a:graphic>
          <a:graphicData uri="http://schemas.openxmlformats.org/presentationml/2006/ole">
            <p:oleObj spid="_x0000_s85001" name="Equation" r:id="rId3" imgW="419040" imgH="241200" progId="Equation.DSMT4">
              <p:embed/>
            </p:oleObj>
          </a:graphicData>
        </a:graphic>
      </p:graphicFrame>
      <p:graphicFrame>
        <p:nvGraphicFramePr>
          <p:cNvPr id="84995" name="Object 3"/>
          <p:cNvGraphicFramePr>
            <a:graphicFrameLocks noChangeAspect="1"/>
          </p:cNvGraphicFramePr>
          <p:nvPr>
            <p:ph sz="quarter" idx="2"/>
          </p:nvPr>
        </p:nvGraphicFramePr>
        <p:xfrm>
          <a:off x="3924300" y="2565400"/>
          <a:ext cx="2232025" cy="433388"/>
        </p:xfrm>
        <a:graphic>
          <a:graphicData uri="http://schemas.openxmlformats.org/presentationml/2006/ole">
            <p:oleObj spid="_x0000_s84995" name="Equation" r:id="rId4" imgW="1244520" imgH="241200" progId="Equation.DSMT4">
              <p:embed/>
            </p:oleObj>
          </a:graphicData>
        </a:graphic>
      </p:graphicFrame>
      <p:sp>
        <p:nvSpPr>
          <p:cNvPr id="84996" name="AutoShape 4"/>
          <p:cNvSpPr>
            <a:spLocks noChangeArrowheads="1"/>
          </p:cNvSpPr>
          <p:nvPr/>
        </p:nvSpPr>
        <p:spPr bwMode="auto">
          <a:xfrm>
            <a:off x="2941638" y="3359150"/>
            <a:ext cx="1485900" cy="495300"/>
          </a:xfrm>
          <a:prstGeom prst="wedgeRoundRectCallout">
            <a:avLst>
              <a:gd name="adj1" fmla="val 34722"/>
              <a:gd name="adj2" fmla="val -117949"/>
              <a:gd name="adj3" fmla="val 16667"/>
            </a:avLst>
          </a:prstGeom>
          <a:solidFill>
            <a:schemeClr val="accent1"/>
          </a:solidFill>
          <a:ln w="9525">
            <a:solidFill>
              <a:schemeClr val="accent2"/>
            </a:solidFill>
            <a:miter lim="800000"/>
            <a:headEnd/>
            <a:tailEnd/>
          </a:ln>
          <a:effectLst/>
        </p:spPr>
        <p:txBody>
          <a:bodyPr lIns="90000" tIns="46800" rIns="90000" bIns="46800">
            <a:spAutoFit/>
          </a:bodyPr>
          <a:lstStyle/>
          <a:p>
            <a:pPr algn="ctr"/>
            <a:r>
              <a:rPr lang="en-US" altLang="zh-CN" sz="2400">
                <a:latin typeface="Times New Roman" pitchFamily="18" charset="0"/>
                <a:ea typeface="黑体" pitchFamily="49" charset="-122"/>
              </a:rPr>
              <a:t>formation</a:t>
            </a:r>
          </a:p>
        </p:txBody>
      </p:sp>
      <p:sp>
        <p:nvSpPr>
          <p:cNvPr id="84997" name="AutoShape 5"/>
          <p:cNvSpPr>
            <a:spLocks noChangeArrowheads="1"/>
          </p:cNvSpPr>
          <p:nvPr/>
        </p:nvSpPr>
        <p:spPr bwMode="auto">
          <a:xfrm>
            <a:off x="4932363" y="3365500"/>
            <a:ext cx="955675" cy="495300"/>
          </a:xfrm>
          <a:prstGeom prst="wedgeRoundRectCallout">
            <a:avLst>
              <a:gd name="adj1" fmla="val -89866"/>
              <a:gd name="adj2" fmla="val -120833"/>
              <a:gd name="adj3" fmla="val 16667"/>
            </a:avLst>
          </a:prstGeom>
          <a:solidFill>
            <a:schemeClr val="accent1"/>
          </a:solidFill>
          <a:ln w="9525">
            <a:solidFill>
              <a:schemeClr val="accent2"/>
            </a:solidFill>
            <a:miter lim="800000"/>
            <a:headEnd/>
            <a:tailEnd/>
          </a:ln>
          <a:effectLst/>
        </p:spPr>
        <p:txBody>
          <a:bodyPr lIns="90000" tIns="46800" rIns="90000" bIns="46800">
            <a:spAutoFit/>
          </a:bodyPr>
          <a:lstStyle/>
          <a:p>
            <a:pPr algn="ctr"/>
            <a:r>
              <a:rPr lang="en-US" altLang="zh-CN" sz="2400">
                <a:latin typeface="Times New Roman" pitchFamily="18" charset="0"/>
                <a:ea typeface="黑体" pitchFamily="49" charset="-122"/>
              </a:rPr>
              <a:t>molar</a:t>
            </a:r>
          </a:p>
        </p:txBody>
      </p:sp>
      <p:pic>
        <p:nvPicPr>
          <p:cNvPr id="84998" name="Picture 6" descr="返回">
            <a:hlinkClick r:id="rId5" action="ppaction://hlinksldjump"/>
          </p:cNvPr>
          <p:cNvPicPr>
            <a:picLocks noChangeAspect="1" noChangeArrowheads="1"/>
          </p:cNvPicPr>
          <p:nvPr/>
        </p:nvPicPr>
        <p:blipFill>
          <a:blip r:embed="rId6"/>
          <a:srcRect/>
          <a:stretch>
            <a:fillRect/>
          </a:stretch>
        </p:blipFill>
        <p:spPr bwMode="auto">
          <a:xfrm>
            <a:off x="7524750" y="6389688"/>
            <a:ext cx="792163" cy="468312"/>
          </a:xfrm>
          <a:prstGeom prst="rect">
            <a:avLst/>
          </a:prstGeom>
          <a:noFill/>
        </p:spPr>
      </p:pic>
      <p:sp>
        <p:nvSpPr>
          <p:cNvPr id="84999" name="Rectangle 7"/>
          <p:cNvSpPr>
            <a:spLocks noChangeArrowheads="1"/>
          </p:cNvSpPr>
          <p:nvPr/>
        </p:nvSpPr>
        <p:spPr bwMode="auto">
          <a:xfrm>
            <a:off x="585788" y="1052513"/>
            <a:ext cx="8558212" cy="1728787"/>
          </a:xfrm>
          <a:prstGeom prst="rect">
            <a:avLst/>
          </a:prstGeom>
          <a:noFill/>
          <a:ln w="9525">
            <a:noFill/>
            <a:miter lim="800000"/>
            <a:headEnd/>
            <a:tailEnd/>
          </a:ln>
        </p:spPr>
        <p:txBody>
          <a:bodyPr/>
          <a:lstStyle/>
          <a:p>
            <a:pPr marL="342900" indent="-342900">
              <a:lnSpc>
                <a:spcPct val="95000"/>
              </a:lnSpc>
              <a:spcBef>
                <a:spcPct val="20000"/>
              </a:spcBef>
              <a:buFontTx/>
              <a:buChar char="•"/>
            </a:pPr>
            <a:r>
              <a:rPr lang="zh-CN" altLang="en-US" sz="2800">
                <a:solidFill>
                  <a:srgbClr val="FF3300"/>
                </a:solidFill>
                <a:latin typeface="Times New Roman" pitchFamily="18" charset="0"/>
              </a:rPr>
              <a:t>定义：</a:t>
            </a:r>
            <a:r>
              <a:rPr lang="zh-CN" altLang="fr-FR" sz="2800">
                <a:latin typeface="Times New Roman" pitchFamily="18" charset="0"/>
              </a:rPr>
              <a:t>在温度</a:t>
            </a:r>
            <a:r>
              <a:rPr lang="fr-FR" altLang="zh-CN" sz="2800" b="1" i="1">
                <a:latin typeface="Times New Roman" pitchFamily="18" charset="0"/>
              </a:rPr>
              <a:t>T</a:t>
            </a:r>
            <a:r>
              <a:rPr lang="zh-CN" altLang="fr-FR" sz="2800">
                <a:latin typeface="Times New Roman" pitchFamily="18" charset="0"/>
              </a:rPr>
              <a:t>下，由参考状态单质生成物质</a:t>
            </a:r>
            <a:r>
              <a:rPr lang="fr-FR" altLang="zh-CN" sz="2800">
                <a:latin typeface="Times New Roman" pitchFamily="18" charset="0"/>
              </a:rPr>
              <a:t>B </a:t>
            </a:r>
            <a:r>
              <a:rPr lang="en-US" altLang="zh-CN" sz="2800">
                <a:latin typeface="Times New Roman" pitchFamily="18" charset="0"/>
              </a:rPr>
              <a:t>(</a:t>
            </a:r>
            <a:r>
              <a:rPr lang="en-US" altLang="zh-CN" sz="2800" i="1">
                <a:latin typeface="Times New Roman" pitchFamily="18" charset="0"/>
              </a:rPr>
              <a:t>ν</a:t>
            </a:r>
            <a:r>
              <a:rPr lang="en-US" altLang="zh-CN" sz="2800" baseline="-25000">
                <a:latin typeface="Times New Roman" pitchFamily="18" charset="0"/>
              </a:rPr>
              <a:t>B</a:t>
            </a:r>
            <a:r>
              <a:rPr lang="en-US" altLang="zh-CN" sz="2800" i="1">
                <a:latin typeface="Times New Roman" pitchFamily="18" charset="0"/>
              </a:rPr>
              <a:t>= +</a:t>
            </a:r>
            <a:r>
              <a:rPr lang="en-US" altLang="zh-CN" sz="2800">
                <a:latin typeface="Times New Roman" pitchFamily="18" charset="0"/>
              </a:rPr>
              <a:t>1)</a:t>
            </a:r>
            <a:r>
              <a:rPr lang="zh-CN" altLang="fr-FR" sz="2800">
                <a:latin typeface="Times New Roman" pitchFamily="18" charset="0"/>
              </a:rPr>
              <a:t>时反应的标准摩尔焓变，称为</a:t>
            </a:r>
            <a:r>
              <a:rPr lang="fr-FR" altLang="zh-CN" sz="2800">
                <a:solidFill>
                  <a:srgbClr val="FF3300"/>
                </a:solidFill>
                <a:latin typeface="Times New Roman" pitchFamily="18" charset="0"/>
              </a:rPr>
              <a:t>B </a:t>
            </a:r>
            <a:r>
              <a:rPr lang="zh-CN" altLang="fr-FR" sz="2800">
                <a:solidFill>
                  <a:srgbClr val="FF3300"/>
                </a:solidFill>
                <a:latin typeface="Times New Roman" pitchFamily="18" charset="0"/>
              </a:rPr>
              <a:t>的标准摩尔生成焓</a:t>
            </a:r>
            <a:r>
              <a:rPr lang="en-US" altLang="zh-CN" sz="2800">
                <a:latin typeface="Times New Roman" pitchFamily="18" charset="0"/>
              </a:rPr>
              <a:t>(</a:t>
            </a:r>
            <a:r>
              <a:rPr lang="en-US" altLang="zh-CN" sz="2800" i="1">
                <a:solidFill>
                  <a:srgbClr val="FF00FF"/>
                </a:solidFill>
                <a:effectLst>
                  <a:outerShdw blurRad="38100" dist="38100" dir="2700000" algn="tl">
                    <a:srgbClr val="C0C0C0"/>
                  </a:outerShdw>
                </a:effectLst>
                <a:latin typeface="Times New Roman" pitchFamily="18" charset="0"/>
              </a:rPr>
              <a:t>standard enthalpies of formation</a:t>
            </a:r>
            <a:r>
              <a:rPr lang="en-US" altLang="zh-CN" sz="2800">
                <a:solidFill>
                  <a:srgbClr val="FF0000"/>
                </a:solidFill>
                <a:latin typeface="Times New Roman" pitchFamily="18" charset="0"/>
              </a:rPr>
              <a:t> </a:t>
            </a:r>
            <a:r>
              <a:rPr lang="en-US" altLang="zh-CN" sz="2800">
                <a:latin typeface="Times New Roman" pitchFamily="18" charset="0"/>
              </a:rPr>
              <a:t>)</a:t>
            </a:r>
            <a:r>
              <a:rPr lang="zh-CN" altLang="fr-FR" sz="2800">
                <a:solidFill>
                  <a:srgbClr val="FF3300"/>
                </a:solidFill>
                <a:latin typeface="Times New Roman" pitchFamily="18" charset="0"/>
              </a:rPr>
              <a:t> </a:t>
            </a:r>
            <a:r>
              <a:rPr lang="zh-CN" altLang="fr-FR" sz="2800">
                <a:latin typeface="Times New Roman" pitchFamily="18" charset="0"/>
              </a:rPr>
              <a:t>。</a:t>
            </a:r>
          </a:p>
          <a:p>
            <a:pPr marL="342900" indent="-342900">
              <a:lnSpc>
                <a:spcPct val="95000"/>
              </a:lnSpc>
              <a:spcBef>
                <a:spcPct val="20000"/>
              </a:spcBef>
              <a:buFontTx/>
              <a:buChar char="•"/>
            </a:pPr>
            <a:r>
              <a:rPr lang="zh-CN" altLang="en-US" sz="2800">
                <a:latin typeface="Times New Roman" pitchFamily="18" charset="0"/>
              </a:rPr>
              <a:t>单位：</a:t>
            </a:r>
            <a:r>
              <a:rPr lang="en-US" altLang="zh-CN" sz="2800">
                <a:latin typeface="Times New Roman" pitchFamily="18" charset="0"/>
              </a:rPr>
              <a:t>kJ</a:t>
            </a:r>
            <a:r>
              <a:rPr lang="en-US" altLang="zh-CN" sz="2800">
                <a:latin typeface="Arial"/>
              </a:rPr>
              <a:t>·</a:t>
            </a:r>
            <a:r>
              <a:rPr lang="en-US" altLang="zh-CN" sz="2800">
                <a:latin typeface="Times New Roman" pitchFamily="18" charset="0"/>
              </a:rPr>
              <a:t>mol</a:t>
            </a:r>
            <a:r>
              <a:rPr lang="en-US" altLang="zh-CN" sz="2800" baseline="30000">
                <a:latin typeface="Times New Roman" pitchFamily="18" charset="0"/>
              </a:rPr>
              <a:t>-1</a:t>
            </a:r>
          </a:p>
        </p:txBody>
      </p:sp>
      <p:sp>
        <p:nvSpPr>
          <p:cNvPr id="85000" name="Rectangle 8"/>
          <p:cNvSpPr>
            <a:spLocks noChangeArrowheads="1"/>
          </p:cNvSpPr>
          <p:nvPr/>
        </p:nvSpPr>
        <p:spPr bwMode="auto">
          <a:xfrm>
            <a:off x="1547813" y="4365625"/>
            <a:ext cx="6096000" cy="1895475"/>
          </a:xfrm>
          <a:prstGeom prst="rect">
            <a:avLst/>
          </a:prstGeom>
          <a:noFill/>
          <a:ln w="63500" algn="ctr">
            <a:noFill/>
            <a:miter lim="800000"/>
            <a:headEnd/>
            <a:tailEnd/>
          </a:ln>
          <a:effectLst/>
        </p:spPr>
        <p:txBody>
          <a:bodyPr wrap="none">
            <a:spAutoFit/>
          </a:bodyPr>
          <a:lstStyle/>
          <a:p>
            <a:pPr algn="ctr">
              <a:lnSpc>
                <a:spcPct val="110000"/>
              </a:lnSpc>
              <a:spcBef>
                <a:spcPct val="20000"/>
              </a:spcBef>
              <a:buClr>
                <a:srgbClr val="CC3300"/>
              </a:buClr>
              <a:buFont typeface="Wingdings" pitchFamily="2" charset="2"/>
              <a:buNone/>
            </a:pPr>
            <a:r>
              <a:rPr kumimoji="1" lang="en-US" altLang="zh-CN" sz="3200">
                <a:solidFill>
                  <a:srgbClr val="0000FF"/>
                </a:solidFill>
                <a:latin typeface="Times New Roman" pitchFamily="18" charset="0"/>
                <a:ea typeface="黑体" pitchFamily="49" charset="-122"/>
              </a:rPr>
              <a:t>H</a:t>
            </a:r>
            <a:r>
              <a:rPr kumimoji="1" lang="en-US" altLang="zh-CN" sz="3200" baseline="-25000">
                <a:solidFill>
                  <a:srgbClr val="0000FF"/>
                </a:solidFill>
                <a:latin typeface="Times New Roman" pitchFamily="18" charset="0"/>
                <a:ea typeface="黑体" pitchFamily="49" charset="-122"/>
              </a:rPr>
              <a:t>2</a:t>
            </a:r>
            <a:r>
              <a:rPr kumimoji="1" lang="en-US" altLang="zh-CN" sz="3200">
                <a:solidFill>
                  <a:srgbClr val="0000FF"/>
                </a:solidFill>
                <a:latin typeface="Times New Roman" pitchFamily="18" charset="0"/>
                <a:ea typeface="黑体" pitchFamily="49" charset="-122"/>
              </a:rPr>
              <a:t>(g) + </a:t>
            </a:r>
            <a:r>
              <a:rPr kumimoji="1" lang="en-US" altLang="zh-CN" sz="3200">
                <a:solidFill>
                  <a:schemeClr val="hlink"/>
                </a:solidFill>
                <a:latin typeface="Times New Roman" pitchFamily="18" charset="0"/>
                <a:ea typeface="黑体" pitchFamily="49" charset="-122"/>
              </a:rPr>
              <a:t>1/2</a:t>
            </a:r>
            <a:r>
              <a:rPr kumimoji="1" lang="en-US" altLang="zh-CN" sz="3200">
                <a:solidFill>
                  <a:srgbClr val="0000FF"/>
                </a:solidFill>
                <a:latin typeface="Times New Roman" pitchFamily="18" charset="0"/>
                <a:ea typeface="黑体" pitchFamily="49" charset="-122"/>
              </a:rPr>
              <a:t>O</a:t>
            </a:r>
            <a:r>
              <a:rPr kumimoji="1" lang="en-US" altLang="zh-CN" sz="3200" baseline="-25000">
                <a:solidFill>
                  <a:srgbClr val="0000FF"/>
                </a:solidFill>
                <a:latin typeface="Times New Roman" pitchFamily="18" charset="0"/>
                <a:ea typeface="黑体" pitchFamily="49" charset="-122"/>
              </a:rPr>
              <a:t>2</a:t>
            </a:r>
            <a:r>
              <a:rPr kumimoji="1" lang="en-US" altLang="zh-CN" sz="3200">
                <a:solidFill>
                  <a:srgbClr val="0000FF"/>
                </a:solidFill>
                <a:latin typeface="Times New Roman" pitchFamily="18" charset="0"/>
                <a:ea typeface="黑体" pitchFamily="49" charset="-122"/>
              </a:rPr>
              <a:t>(g) →H</a:t>
            </a:r>
            <a:r>
              <a:rPr kumimoji="1" lang="en-US" altLang="zh-CN" sz="3200" baseline="-25000">
                <a:solidFill>
                  <a:srgbClr val="0000FF"/>
                </a:solidFill>
                <a:latin typeface="Times New Roman" pitchFamily="18" charset="0"/>
                <a:ea typeface="黑体" pitchFamily="49" charset="-122"/>
              </a:rPr>
              <a:t>2</a:t>
            </a:r>
            <a:r>
              <a:rPr kumimoji="1" lang="en-US" altLang="zh-CN" sz="3200">
                <a:solidFill>
                  <a:srgbClr val="0000FF"/>
                </a:solidFill>
                <a:latin typeface="Times New Roman" pitchFamily="18" charset="0"/>
                <a:ea typeface="黑体" pitchFamily="49" charset="-122"/>
              </a:rPr>
              <a:t>O(</a:t>
            </a:r>
            <a:r>
              <a:rPr kumimoji="1" lang="en-US" altLang="zh-CN" sz="3200">
                <a:solidFill>
                  <a:schemeClr val="hlink"/>
                </a:solidFill>
                <a:latin typeface="Times New Roman" pitchFamily="18" charset="0"/>
                <a:ea typeface="黑体" pitchFamily="49" charset="-122"/>
              </a:rPr>
              <a:t>g</a:t>
            </a:r>
            <a:r>
              <a:rPr kumimoji="1" lang="en-US" altLang="zh-CN" sz="3200">
                <a:solidFill>
                  <a:srgbClr val="0000FF"/>
                </a:solidFill>
                <a:latin typeface="Times New Roman" pitchFamily="18" charset="0"/>
                <a:ea typeface="黑体" pitchFamily="49" charset="-122"/>
              </a:rPr>
              <a:t>) </a:t>
            </a:r>
          </a:p>
          <a:p>
            <a:pPr algn="ctr">
              <a:lnSpc>
                <a:spcPct val="110000"/>
              </a:lnSpc>
              <a:spcBef>
                <a:spcPct val="20000"/>
              </a:spcBef>
              <a:buClr>
                <a:srgbClr val="CC3300"/>
              </a:buClr>
              <a:buFont typeface="Wingdings" pitchFamily="2" charset="2"/>
              <a:buNone/>
            </a:pPr>
            <a:r>
              <a:rPr kumimoji="1" lang="en-US" altLang="zh-CN" sz="3200">
                <a:solidFill>
                  <a:srgbClr val="0000FF"/>
                </a:solidFill>
                <a:latin typeface="Times New Roman" pitchFamily="18" charset="0"/>
                <a:ea typeface="黑体" pitchFamily="49" charset="-122"/>
              </a:rPr>
              <a:t>= -241.82 kJ·mol-1</a:t>
            </a:r>
          </a:p>
          <a:p>
            <a:pPr algn="ctr">
              <a:lnSpc>
                <a:spcPct val="110000"/>
              </a:lnSpc>
              <a:spcBef>
                <a:spcPct val="20000"/>
              </a:spcBef>
              <a:buClr>
                <a:srgbClr val="CC3300"/>
              </a:buClr>
              <a:buFont typeface="Wingdings" pitchFamily="2" charset="2"/>
              <a:buNone/>
            </a:pPr>
            <a:r>
              <a:rPr kumimoji="1" lang="pt-BR" altLang="zh-CN" sz="3200">
                <a:solidFill>
                  <a:srgbClr val="0000FF"/>
                </a:solidFill>
                <a:latin typeface="Times New Roman" pitchFamily="18" charset="0"/>
                <a:ea typeface="黑体" pitchFamily="49" charset="-122"/>
              </a:rPr>
              <a:t>(H</a:t>
            </a:r>
            <a:r>
              <a:rPr kumimoji="1" lang="pt-BR" altLang="zh-CN" sz="3200" baseline="-25000">
                <a:solidFill>
                  <a:srgbClr val="0000FF"/>
                </a:solidFill>
                <a:latin typeface="Times New Roman" pitchFamily="18" charset="0"/>
                <a:ea typeface="黑体" pitchFamily="49" charset="-122"/>
              </a:rPr>
              <a:t>2</a:t>
            </a:r>
            <a:r>
              <a:rPr kumimoji="1" lang="pt-BR" altLang="zh-CN" sz="3200">
                <a:solidFill>
                  <a:srgbClr val="0000FF"/>
                </a:solidFill>
                <a:latin typeface="Times New Roman" pitchFamily="18" charset="0"/>
                <a:ea typeface="黑体" pitchFamily="49" charset="-122"/>
              </a:rPr>
              <a:t>O,g,298.15K)</a:t>
            </a:r>
            <a:r>
              <a:rPr kumimoji="1" lang="en-US" altLang="zh-CN" sz="3200">
                <a:solidFill>
                  <a:srgbClr val="0000FF"/>
                </a:solidFill>
                <a:latin typeface="Times New Roman" pitchFamily="18" charset="0"/>
                <a:ea typeface="黑体" pitchFamily="49" charset="-122"/>
              </a:rPr>
              <a:t> = -241.82 kJ·mol</a:t>
            </a:r>
            <a:r>
              <a:rPr kumimoji="1" lang="en-US" altLang="zh-CN" sz="3200" baseline="30000">
                <a:solidFill>
                  <a:srgbClr val="0000FF"/>
                </a:solidFill>
                <a:latin typeface="Times New Roman" pitchFamily="18" charset="0"/>
                <a:ea typeface="黑体" pitchFamily="49" charset="-122"/>
              </a:rPr>
              <a:t>-1</a:t>
            </a:r>
          </a:p>
        </p:txBody>
      </p:sp>
      <p:graphicFrame>
        <p:nvGraphicFramePr>
          <p:cNvPr id="85002" name="Object 10"/>
          <p:cNvGraphicFramePr>
            <a:graphicFrameLocks noChangeAspect="1"/>
          </p:cNvGraphicFramePr>
          <p:nvPr>
            <p:ph sz="quarter" idx="3"/>
          </p:nvPr>
        </p:nvGraphicFramePr>
        <p:xfrm>
          <a:off x="684213" y="5734050"/>
          <a:ext cx="865187" cy="498475"/>
        </p:xfrm>
        <a:graphic>
          <a:graphicData uri="http://schemas.openxmlformats.org/presentationml/2006/ole">
            <p:oleObj spid="_x0000_s85002" name="Equation" r:id="rId7" imgW="419040" imgH="241200" progId="Equation.DSMT4">
              <p:embed/>
            </p:oleObj>
          </a:graphicData>
        </a:graphic>
      </p:graphicFrame>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endParaRPr lang="zh-CN" altLang="zh-CN"/>
          </a:p>
        </p:txBody>
      </p:sp>
      <p:sp>
        <p:nvSpPr>
          <p:cNvPr id="86019" name="Rectangle 3"/>
          <p:cNvSpPr>
            <a:spLocks noChangeArrowheads="1"/>
          </p:cNvSpPr>
          <p:nvPr/>
        </p:nvSpPr>
        <p:spPr bwMode="auto">
          <a:xfrm>
            <a:off x="611188" y="1268413"/>
            <a:ext cx="8242300" cy="2160587"/>
          </a:xfrm>
          <a:prstGeom prst="rect">
            <a:avLst/>
          </a:prstGeom>
          <a:noFill/>
          <a:ln w="9525">
            <a:noFill/>
            <a:miter lim="800000"/>
            <a:headEnd/>
            <a:tailEnd/>
          </a:ln>
        </p:spPr>
        <p:txBody>
          <a:bodyPr/>
          <a:lstStyle/>
          <a:p>
            <a:pPr marL="342900" indent="-342900">
              <a:lnSpc>
                <a:spcPct val="110000"/>
              </a:lnSpc>
              <a:spcBef>
                <a:spcPct val="35000"/>
              </a:spcBef>
              <a:buClr>
                <a:srgbClr val="FF00FF"/>
              </a:buClr>
              <a:buFont typeface="Wingdings" pitchFamily="2" charset="2"/>
              <a:buChar char="v"/>
            </a:pPr>
            <a:r>
              <a:rPr kumimoji="1" lang="zh-CN" altLang="fr-FR" sz="2800">
                <a:solidFill>
                  <a:srgbClr val="FF3300"/>
                </a:solidFill>
                <a:latin typeface="Times New Roman" pitchFamily="18" charset="0"/>
                <a:ea typeface="黑体" pitchFamily="49" charset="-122"/>
              </a:rPr>
              <a:t>参考状态单质</a:t>
            </a:r>
            <a:r>
              <a:rPr kumimoji="1" lang="zh-CN" altLang="en-US" sz="2800">
                <a:solidFill>
                  <a:srgbClr val="FF3300"/>
                </a:solidFill>
                <a:latin typeface="Times New Roman" pitchFamily="18" charset="0"/>
                <a:ea typeface="黑体" pitchFamily="49" charset="-122"/>
              </a:rPr>
              <a:t>：</a:t>
            </a:r>
            <a:r>
              <a:rPr kumimoji="1" lang="zh-CN" altLang="en-US" sz="2800">
                <a:solidFill>
                  <a:srgbClr val="0000FF"/>
                </a:solidFill>
                <a:latin typeface="Times New Roman" pitchFamily="18" charset="0"/>
                <a:ea typeface="黑体" pitchFamily="49" charset="-122"/>
              </a:rPr>
              <a:t>一般是指每种单质在所</a:t>
            </a:r>
            <a:r>
              <a:rPr kumimoji="1" lang="zh-CN" altLang="en-US" sz="2800">
                <a:solidFill>
                  <a:srgbClr val="FF0066"/>
                </a:solidFill>
                <a:latin typeface="Times New Roman" pitchFamily="18" charset="0"/>
                <a:ea typeface="黑体" pitchFamily="49" charset="-122"/>
              </a:rPr>
              <a:t>讨论的温度</a:t>
            </a:r>
            <a:r>
              <a:rPr kumimoji="1" lang="en-US" altLang="zh-CN" sz="2800" i="1">
                <a:solidFill>
                  <a:srgbClr val="0000FF"/>
                </a:solidFill>
                <a:latin typeface="Times New Roman" pitchFamily="18" charset="0"/>
                <a:ea typeface="黑体" pitchFamily="49" charset="-122"/>
              </a:rPr>
              <a:t>T </a:t>
            </a:r>
            <a:r>
              <a:rPr kumimoji="1" lang="zh-CN" altLang="en-US" sz="2800">
                <a:solidFill>
                  <a:srgbClr val="0000FF"/>
                </a:solidFill>
                <a:latin typeface="Times New Roman" pitchFamily="18" charset="0"/>
                <a:ea typeface="黑体" pitchFamily="49" charset="-122"/>
              </a:rPr>
              <a:t>下及标准压力</a:t>
            </a:r>
            <a:r>
              <a:rPr kumimoji="1" lang="en-US" altLang="zh-CN" sz="2800" i="1">
                <a:solidFill>
                  <a:srgbClr val="0000FF"/>
                </a:solidFill>
                <a:latin typeface="Times New Roman" pitchFamily="18" charset="0"/>
                <a:ea typeface="黑体" pitchFamily="49" charset="-122"/>
              </a:rPr>
              <a:t>p</a:t>
            </a:r>
            <a:r>
              <a:rPr kumimoji="1" lang="en-US" altLang="zh-CN" sz="2800" i="1" baseline="30000">
                <a:solidFill>
                  <a:srgbClr val="0000FF"/>
                </a:solidFill>
                <a:latin typeface="Arial Narrow" pitchFamily="34" charset="0"/>
                <a:ea typeface="Batang" pitchFamily="18" charset="-127"/>
              </a:rPr>
              <a:t> </a:t>
            </a:r>
            <a:r>
              <a:rPr kumimoji="1" lang="el-GR" altLang="zh-CN" sz="3200" baseline="30000">
                <a:solidFill>
                  <a:schemeClr val="hlink"/>
                </a:solidFill>
                <a:latin typeface="Arial Narrow" pitchFamily="34" charset="0"/>
                <a:ea typeface="Batang" pitchFamily="18" charset="-127"/>
              </a:rPr>
              <a:t>θ</a:t>
            </a:r>
            <a:r>
              <a:rPr kumimoji="1" lang="en-US" altLang="zh-CN" sz="2800" i="1" baseline="30000">
                <a:solidFill>
                  <a:srgbClr val="0000FF"/>
                </a:solidFill>
                <a:latin typeface="Arial Narrow" pitchFamily="34" charset="0"/>
                <a:ea typeface="Batang" pitchFamily="18" charset="-127"/>
              </a:rPr>
              <a:t> </a:t>
            </a:r>
            <a:r>
              <a:rPr kumimoji="1" lang="zh-CN" altLang="en-US" sz="2800">
                <a:solidFill>
                  <a:srgbClr val="0000FF"/>
                </a:solidFill>
                <a:latin typeface="Times New Roman" pitchFamily="18" charset="0"/>
                <a:ea typeface="黑体" pitchFamily="49" charset="-122"/>
              </a:rPr>
              <a:t>时最稳定的状态</a:t>
            </a:r>
            <a:r>
              <a:rPr kumimoji="1" lang="zh-CN" altLang="fr-FR" sz="2800">
                <a:solidFill>
                  <a:srgbClr val="0000FF"/>
                </a:solidFill>
                <a:latin typeface="Times New Roman" pitchFamily="18" charset="0"/>
                <a:ea typeface="黑体" pitchFamily="49" charset="-122"/>
              </a:rPr>
              <a:t>。如：</a:t>
            </a:r>
            <a:r>
              <a:rPr kumimoji="1" lang="en-US" altLang="zh-CN" sz="2800">
                <a:solidFill>
                  <a:srgbClr val="0000FF"/>
                </a:solidFill>
                <a:latin typeface="Times New Roman" pitchFamily="18" charset="0"/>
                <a:ea typeface="黑体" pitchFamily="49" charset="-122"/>
              </a:rPr>
              <a:t>O</a:t>
            </a:r>
            <a:r>
              <a:rPr kumimoji="1" lang="en-US" altLang="zh-CN" sz="2800" baseline="-25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(g)</a:t>
            </a:r>
            <a:r>
              <a:rPr kumimoji="1" lang="zh-CN" altLang="en-US" sz="2800">
                <a:solidFill>
                  <a:srgbClr val="0000FF"/>
                </a:solidFill>
                <a:latin typeface="Times New Roman" pitchFamily="18" charset="0"/>
                <a:ea typeface="黑体" pitchFamily="49" charset="-122"/>
              </a:rPr>
              <a:t>，</a:t>
            </a:r>
            <a:r>
              <a:rPr kumimoji="1" lang="en-US" altLang="zh-CN" sz="2800">
                <a:solidFill>
                  <a:srgbClr val="0000FF"/>
                </a:solidFill>
                <a:latin typeface="Times New Roman" pitchFamily="18" charset="0"/>
                <a:ea typeface="黑体" pitchFamily="49" charset="-122"/>
              </a:rPr>
              <a:t>H</a:t>
            </a:r>
            <a:r>
              <a:rPr kumimoji="1" lang="en-US" altLang="zh-CN" sz="2800" baseline="-25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(g) </a:t>
            </a:r>
            <a:r>
              <a:rPr kumimoji="1" lang="zh-CN" altLang="en-US" sz="2800">
                <a:solidFill>
                  <a:srgbClr val="0000FF"/>
                </a:solidFill>
                <a:latin typeface="Times New Roman" pitchFamily="18" charset="0"/>
                <a:ea typeface="黑体" pitchFamily="49" charset="-122"/>
              </a:rPr>
              <a:t>，</a:t>
            </a:r>
            <a:r>
              <a:rPr kumimoji="1" lang="zh-CN" altLang="en-US" sz="2800">
                <a:latin typeface="Times New Roman" pitchFamily="18" charset="0"/>
                <a:ea typeface="黑体" pitchFamily="49" charset="-122"/>
              </a:rPr>
              <a:t> </a:t>
            </a:r>
            <a:r>
              <a:rPr kumimoji="1" lang="en-US" altLang="zh-CN" sz="2800">
                <a:solidFill>
                  <a:srgbClr val="0000FF"/>
                </a:solidFill>
                <a:latin typeface="Times New Roman" pitchFamily="18" charset="0"/>
                <a:ea typeface="黑体" pitchFamily="49" charset="-122"/>
              </a:rPr>
              <a:t>Br</a:t>
            </a:r>
            <a:r>
              <a:rPr kumimoji="1" lang="en-US" altLang="zh-CN" sz="2800" baseline="-25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(l) </a:t>
            </a:r>
            <a:r>
              <a:rPr kumimoji="1" lang="zh-CN" altLang="en-US" sz="2800">
                <a:solidFill>
                  <a:srgbClr val="0000FF"/>
                </a:solidFill>
                <a:latin typeface="Times New Roman" pitchFamily="18" charset="0"/>
                <a:ea typeface="黑体" pitchFamily="49" charset="-122"/>
              </a:rPr>
              <a:t>，</a:t>
            </a:r>
            <a:r>
              <a:rPr kumimoji="1" lang="en-US" altLang="zh-CN" sz="2800">
                <a:solidFill>
                  <a:srgbClr val="0000FF"/>
                </a:solidFill>
                <a:latin typeface="Times New Roman" pitchFamily="18" charset="0"/>
                <a:ea typeface="黑体" pitchFamily="49" charset="-122"/>
              </a:rPr>
              <a:t>I</a:t>
            </a:r>
            <a:r>
              <a:rPr kumimoji="1" lang="en-US" altLang="zh-CN" sz="2800" baseline="-25000">
                <a:solidFill>
                  <a:srgbClr val="0000FF"/>
                </a:solidFill>
                <a:latin typeface="Times New Roman" pitchFamily="18" charset="0"/>
                <a:ea typeface="黑体" pitchFamily="49" charset="-122"/>
              </a:rPr>
              <a:t>2</a:t>
            </a:r>
            <a:r>
              <a:rPr kumimoji="1" lang="en-US" altLang="zh-CN" sz="2800">
                <a:solidFill>
                  <a:srgbClr val="0000FF"/>
                </a:solidFill>
                <a:latin typeface="Times New Roman" pitchFamily="18" charset="0"/>
                <a:ea typeface="黑体" pitchFamily="49" charset="-122"/>
              </a:rPr>
              <a:t>(s) </a:t>
            </a:r>
            <a:r>
              <a:rPr kumimoji="1" lang="zh-CN" altLang="en-US" sz="2800">
                <a:solidFill>
                  <a:srgbClr val="0000FF"/>
                </a:solidFill>
                <a:latin typeface="Times New Roman" pitchFamily="18" charset="0"/>
                <a:ea typeface="黑体" pitchFamily="49" charset="-122"/>
              </a:rPr>
              <a:t>，石墨，</a:t>
            </a:r>
            <a:r>
              <a:rPr kumimoji="1" lang="zh-CN" altLang="en-US" sz="2800">
                <a:solidFill>
                  <a:srgbClr val="FF0066"/>
                </a:solidFill>
                <a:latin typeface="Times New Roman" pitchFamily="18" charset="0"/>
                <a:ea typeface="黑体" pitchFamily="49" charset="-122"/>
              </a:rPr>
              <a:t>白磷</a:t>
            </a:r>
            <a:r>
              <a:rPr kumimoji="1" lang="en-US" altLang="zh-CN" sz="2800">
                <a:solidFill>
                  <a:srgbClr val="0000FF"/>
                </a:solidFill>
                <a:latin typeface="Times New Roman" pitchFamily="18" charset="0"/>
                <a:ea typeface="黑体" pitchFamily="49" charset="-122"/>
              </a:rPr>
              <a:t>P</a:t>
            </a:r>
            <a:r>
              <a:rPr kumimoji="1" lang="en-US" altLang="zh-CN" sz="2800" baseline="-25000">
                <a:solidFill>
                  <a:srgbClr val="0000FF"/>
                </a:solidFill>
                <a:latin typeface="Times New Roman" pitchFamily="18" charset="0"/>
                <a:ea typeface="黑体" pitchFamily="49" charset="-122"/>
              </a:rPr>
              <a:t>4</a:t>
            </a:r>
            <a:r>
              <a:rPr kumimoji="1" lang="en-US" altLang="zh-CN" sz="2800">
                <a:solidFill>
                  <a:srgbClr val="0000FF"/>
                </a:solidFill>
                <a:latin typeface="Times New Roman" pitchFamily="18" charset="0"/>
                <a:ea typeface="黑体" pitchFamily="49" charset="-122"/>
              </a:rPr>
              <a:t>(s)</a:t>
            </a:r>
            <a:r>
              <a:rPr kumimoji="1" lang="zh-CN" altLang="en-US" sz="2800">
                <a:solidFill>
                  <a:srgbClr val="0000FF"/>
                </a:solidFill>
                <a:latin typeface="Times New Roman" pitchFamily="18" charset="0"/>
                <a:ea typeface="黑体" pitchFamily="49" charset="-122"/>
              </a:rPr>
              <a:t>。</a:t>
            </a:r>
          </a:p>
          <a:p>
            <a:pPr marL="342900" indent="-342900">
              <a:lnSpc>
                <a:spcPct val="110000"/>
              </a:lnSpc>
              <a:spcBef>
                <a:spcPct val="35000"/>
              </a:spcBef>
              <a:buClr>
                <a:srgbClr val="FF00FF"/>
              </a:buClr>
              <a:buFont typeface="Wingdings" pitchFamily="2" charset="2"/>
              <a:buChar char="v"/>
            </a:pPr>
            <a:r>
              <a:rPr kumimoji="1" lang="zh-CN" altLang="en-US" sz="2800">
                <a:solidFill>
                  <a:srgbClr val="0000FF"/>
                </a:solidFill>
                <a:latin typeface="Times New Roman" pitchFamily="18" charset="0"/>
                <a:ea typeface="黑体" pitchFamily="49" charset="-122"/>
              </a:rPr>
              <a:t>参考状态单质的标准摩尔生成焓为零。</a:t>
            </a:r>
          </a:p>
        </p:txBody>
      </p:sp>
      <p:graphicFrame>
        <p:nvGraphicFramePr>
          <p:cNvPr id="86020" name="Object 4"/>
          <p:cNvGraphicFramePr>
            <a:graphicFrameLocks noChangeAspect="1"/>
          </p:cNvGraphicFramePr>
          <p:nvPr>
            <p:ph idx="1"/>
          </p:nvPr>
        </p:nvGraphicFramePr>
        <p:xfrm>
          <a:off x="2071688" y="3492500"/>
          <a:ext cx="3962400" cy="566738"/>
        </p:xfrm>
        <a:graphic>
          <a:graphicData uri="http://schemas.openxmlformats.org/presentationml/2006/ole">
            <p:oleObj spid="_x0000_s86020" name="Equation" r:id="rId3" imgW="1612800" imgH="241200" progId="Equation.DSMT4">
              <p:embed/>
            </p:oleObj>
          </a:graphicData>
        </a:graphic>
      </p:graphicFrame>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1690688" y="368300"/>
            <a:ext cx="6410325" cy="561975"/>
          </a:xfrm>
          <a:prstGeom prst="rect">
            <a:avLst/>
          </a:prstGeom>
          <a:noFill/>
          <a:ln w="9525">
            <a:noFill/>
            <a:miter lim="800000"/>
            <a:headEnd/>
            <a:tailEnd/>
          </a:ln>
          <a:effectLst/>
        </p:spPr>
        <p:txBody>
          <a:bodyPr>
            <a:spAutoFit/>
          </a:bodyPr>
          <a:lstStyle/>
          <a:p>
            <a:pPr algn="ctr" eaLnBrk="0" hangingPunct="0">
              <a:lnSpc>
                <a:spcPct val="110000"/>
              </a:lnSpc>
            </a:pPr>
            <a:r>
              <a:rPr kumimoji="1" lang="en-US" altLang="zh-CN" sz="2800">
                <a:solidFill>
                  <a:srgbClr val="0000FF"/>
                </a:solidFill>
                <a:latin typeface="Times New Roman" pitchFamily="18" charset="0"/>
                <a:ea typeface="黑体" pitchFamily="49" charset="-122"/>
              </a:rPr>
              <a:t> </a:t>
            </a:r>
            <a:endParaRPr kumimoji="1" lang="en-US" altLang="zh-CN" sz="3200">
              <a:solidFill>
                <a:srgbClr val="FF3300"/>
              </a:solidFill>
              <a:effectLst>
                <a:outerShdw blurRad="38100" dist="38100" dir="2700000" algn="tl">
                  <a:srgbClr val="C0C0C0"/>
                </a:outerShdw>
              </a:effectLst>
              <a:latin typeface="Times New Roman" pitchFamily="18" charset="0"/>
              <a:ea typeface="黑体" pitchFamily="49" charset="-122"/>
            </a:endParaRPr>
          </a:p>
        </p:txBody>
      </p:sp>
      <p:grpSp>
        <p:nvGrpSpPr>
          <p:cNvPr id="87043" name="Group 3"/>
          <p:cNvGrpSpPr>
            <a:grpSpLocks/>
          </p:cNvGrpSpPr>
          <p:nvPr/>
        </p:nvGrpSpPr>
        <p:grpSpPr bwMode="auto">
          <a:xfrm>
            <a:off x="971550" y="1125538"/>
            <a:ext cx="7848600" cy="4581525"/>
            <a:chOff x="624" y="709"/>
            <a:chExt cx="4944" cy="2886"/>
          </a:xfrm>
        </p:grpSpPr>
        <p:sp>
          <p:nvSpPr>
            <p:cNvPr id="87044" name="Text Box 4"/>
            <p:cNvSpPr txBox="1">
              <a:spLocks noChangeArrowheads="1"/>
            </p:cNvSpPr>
            <p:nvPr/>
          </p:nvSpPr>
          <p:spPr bwMode="auto">
            <a:xfrm>
              <a:off x="624" y="709"/>
              <a:ext cx="4944" cy="2886"/>
            </a:xfrm>
            <a:prstGeom prst="rect">
              <a:avLst/>
            </a:prstGeom>
            <a:noFill/>
            <a:ln w="9525">
              <a:noFill/>
              <a:miter lim="800000"/>
              <a:headEnd/>
              <a:tailEnd/>
            </a:ln>
            <a:effectLst/>
          </p:spPr>
          <p:txBody>
            <a:bodyPr>
              <a:spAutoFit/>
            </a:bodyPr>
            <a:lstStyle/>
            <a:p>
              <a:pPr marL="457200" indent="-457200" algn="just" eaLnBrk="0" hangingPunct="0">
                <a:lnSpc>
                  <a:spcPct val="150000"/>
                </a:lnSpc>
              </a:pPr>
              <a:r>
                <a:rPr kumimoji="1" lang="en-US" altLang="zh-CN" sz="2800" dirty="0">
                  <a:solidFill>
                    <a:srgbClr val="003399"/>
                  </a:solidFill>
                  <a:latin typeface="Times New Roman" pitchFamily="18" charset="0"/>
                  <a:ea typeface="黑体" pitchFamily="49" charset="-122"/>
                </a:rPr>
                <a:t>(1)</a:t>
              </a:r>
              <a:r>
                <a:rPr kumimoji="1" lang="zh-CN" altLang="en-US" sz="2800" dirty="0">
                  <a:solidFill>
                    <a:srgbClr val="003399"/>
                  </a:solidFill>
                  <a:latin typeface="Times New Roman" pitchFamily="18" charset="0"/>
                  <a:ea typeface="黑体" pitchFamily="49" charset="-122"/>
                </a:rPr>
                <a:t>同一物质不同聚集态下，标准生成焓数值不同</a:t>
              </a:r>
            </a:p>
            <a:p>
              <a:pPr marL="457200" indent="-457200" algn="just" eaLnBrk="0" hangingPunct="0">
                <a:lnSpc>
                  <a:spcPct val="150000"/>
                </a:lnSpc>
              </a:pPr>
              <a:r>
                <a:rPr kumimoji="1" lang="zh-CN" altLang="en-US" sz="2800" dirty="0">
                  <a:solidFill>
                    <a:srgbClr val="000000"/>
                  </a:solidFill>
                  <a:latin typeface="Times New Roman" pitchFamily="18" charset="0"/>
                  <a:ea typeface="黑体" pitchFamily="49" charset="-122"/>
                </a:rPr>
                <a:t>                （</a:t>
              </a:r>
              <a:r>
                <a:rPr kumimoji="1" lang="en-US" altLang="zh-CN" sz="2800" dirty="0">
                  <a:solidFill>
                    <a:srgbClr val="000000"/>
                  </a:solidFill>
                  <a:latin typeface="Times New Roman" pitchFamily="18" charset="0"/>
                  <a:ea typeface="黑体" pitchFamily="49" charset="-122"/>
                </a:rPr>
                <a:t>H</a:t>
              </a:r>
              <a:r>
                <a:rPr kumimoji="1" lang="en-US" altLang="zh-CN" sz="2800" baseline="-30000" dirty="0">
                  <a:solidFill>
                    <a:srgbClr val="000000"/>
                  </a:solidFill>
                  <a:latin typeface="Times New Roman" pitchFamily="18" charset="0"/>
                  <a:ea typeface="黑体" pitchFamily="49" charset="-122"/>
                </a:rPr>
                <a:t>2</a:t>
              </a:r>
              <a:r>
                <a:rPr kumimoji="1" lang="en-US" altLang="zh-CN" sz="2800" dirty="0">
                  <a:solidFill>
                    <a:srgbClr val="000000"/>
                  </a:solidFill>
                  <a:latin typeface="Times New Roman" pitchFamily="18" charset="0"/>
                  <a:ea typeface="黑体" pitchFamily="49" charset="-122"/>
                </a:rPr>
                <a:t>O</a:t>
              </a:r>
              <a:r>
                <a:rPr kumimoji="1" lang="zh-CN" altLang="en-US" sz="2800" dirty="0">
                  <a:solidFill>
                    <a:srgbClr val="000000"/>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g</a:t>
              </a:r>
              <a:r>
                <a:rPr kumimoji="1" lang="zh-CN" altLang="en-US" sz="2800" dirty="0">
                  <a:solidFill>
                    <a:srgbClr val="000000"/>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 - 241.8 kJ</a:t>
              </a:r>
              <a:r>
                <a:rPr kumimoji="1" lang="en-US" altLang="zh-CN" sz="2800" dirty="0">
                  <a:solidFill>
                    <a:srgbClr val="000000"/>
                  </a:solidFill>
                  <a:latin typeface="Times New Roman" pitchFamily="18" charset="0"/>
                  <a:ea typeface="黑体" pitchFamily="49" charset="-122"/>
                  <a:sym typeface="Symbol" pitchFamily="18" charset="2"/>
                </a:rPr>
                <a:t></a:t>
              </a:r>
              <a:r>
                <a:rPr kumimoji="1" lang="en-US" altLang="zh-CN" sz="2800" dirty="0">
                  <a:solidFill>
                    <a:srgbClr val="000000"/>
                  </a:solidFill>
                  <a:latin typeface="Times New Roman" pitchFamily="18" charset="0"/>
                  <a:ea typeface="黑体" pitchFamily="49" charset="-122"/>
                </a:rPr>
                <a:t>mol</a:t>
              </a:r>
              <a:r>
                <a:rPr kumimoji="1" lang="en-US" altLang="zh-CN" sz="2800" baseline="30000" dirty="0">
                  <a:solidFill>
                    <a:srgbClr val="000000"/>
                  </a:solidFill>
                  <a:latin typeface="Times New Roman" pitchFamily="18" charset="0"/>
                  <a:ea typeface="黑体" pitchFamily="49" charset="-122"/>
                </a:rPr>
                <a:t>-1</a:t>
              </a:r>
              <a:endParaRPr kumimoji="1" lang="en-US" altLang="zh-CN" sz="2800" dirty="0">
                <a:solidFill>
                  <a:srgbClr val="000000"/>
                </a:solidFill>
                <a:latin typeface="Times New Roman" pitchFamily="18" charset="0"/>
                <a:ea typeface="黑体" pitchFamily="49" charset="-122"/>
              </a:endParaRPr>
            </a:p>
            <a:p>
              <a:pPr marL="457200" indent="-457200" algn="just" eaLnBrk="0" hangingPunct="0">
                <a:lnSpc>
                  <a:spcPct val="150000"/>
                </a:lnSpc>
              </a:pPr>
              <a:r>
                <a:rPr kumimoji="1" lang="en-US" altLang="zh-CN" sz="2800" dirty="0">
                  <a:solidFill>
                    <a:srgbClr val="000000"/>
                  </a:solidFill>
                  <a:latin typeface="Times New Roman" pitchFamily="18" charset="0"/>
                  <a:ea typeface="黑体" pitchFamily="49" charset="-122"/>
                </a:rPr>
                <a:t>                </a:t>
              </a:r>
              <a:r>
                <a:rPr kumimoji="1" lang="zh-CN" altLang="en-US" sz="2800" dirty="0">
                  <a:solidFill>
                    <a:srgbClr val="000000"/>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H</a:t>
              </a:r>
              <a:r>
                <a:rPr kumimoji="1" lang="en-US" altLang="zh-CN" sz="2800" baseline="-30000" dirty="0">
                  <a:solidFill>
                    <a:srgbClr val="000000"/>
                  </a:solidFill>
                  <a:latin typeface="Times New Roman" pitchFamily="18" charset="0"/>
                  <a:ea typeface="黑体" pitchFamily="49" charset="-122"/>
                </a:rPr>
                <a:t>2</a:t>
              </a:r>
              <a:r>
                <a:rPr kumimoji="1" lang="en-US" altLang="zh-CN" sz="2800" dirty="0">
                  <a:solidFill>
                    <a:srgbClr val="000000"/>
                  </a:solidFill>
                  <a:latin typeface="Times New Roman" pitchFamily="18" charset="0"/>
                  <a:ea typeface="黑体" pitchFamily="49" charset="-122"/>
                </a:rPr>
                <a:t>O</a:t>
              </a:r>
              <a:r>
                <a:rPr kumimoji="1" lang="zh-CN" altLang="en-US" sz="2800" dirty="0">
                  <a:solidFill>
                    <a:srgbClr val="000000"/>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l</a:t>
              </a:r>
              <a:r>
                <a:rPr kumimoji="1" lang="zh-CN" altLang="en-US" sz="2800" dirty="0">
                  <a:solidFill>
                    <a:srgbClr val="000000"/>
                  </a:solidFill>
                  <a:latin typeface="Times New Roman" pitchFamily="18" charset="0"/>
                  <a:ea typeface="黑体" pitchFamily="49" charset="-122"/>
                </a:rPr>
                <a:t>） </a:t>
              </a:r>
              <a:r>
                <a:rPr kumimoji="1" lang="en-US" altLang="zh-CN" sz="2800" dirty="0">
                  <a:solidFill>
                    <a:srgbClr val="000000"/>
                  </a:solidFill>
                  <a:latin typeface="Times New Roman" pitchFamily="18" charset="0"/>
                  <a:ea typeface="黑体" pitchFamily="49" charset="-122"/>
                </a:rPr>
                <a:t>= - 285.8 kJ</a:t>
              </a:r>
              <a:r>
                <a:rPr kumimoji="1" lang="en-US" altLang="zh-CN" sz="2800" dirty="0">
                  <a:solidFill>
                    <a:srgbClr val="000000"/>
                  </a:solidFill>
                  <a:latin typeface="Times New Roman" pitchFamily="18" charset="0"/>
                  <a:ea typeface="黑体" pitchFamily="49" charset="-122"/>
                  <a:sym typeface="Symbol" pitchFamily="18" charset="2"/>
                </a:rPr>
                <a:t></a:t>
              </a:r>
              <a:r>
                <a:rPr kumimoji="1" lang="en-US" altLang="zh-CN" sz="2800" dirty="0">
                  <a:solidFill>
                    <a:srgbClr val="000000"/>
                  </a:solidFill>
                  <a:latin typeface="Times New Roman" pitchFamily="18" charset="0"/>
                  <a:ea typeface="黑体" pitchFamily="49" charset="-122"/>
                </a:rPr>
                <a:t>mol</a:t>
              </a:r>
              <a:r>
                <a:rPr kumimoji="1" lang="en-US" altLang="zh-CN" sz="2800" baseline="30000" dirty="0">
                  <a:solidFill>
                    <a:srgbClr val="000000"/>
                  </a:solidFill>
                  <a:latin typeface="Times New Roman" pitchFamily="18" charset="0"/>
                  <a:ea typeface="黑体" pitchFamily="49" charset="-122"/>
                </a:rPr>
                <a:t>-1</a:t>
              </a:r>
              <a:endParaRPr kumimoji="1" lang="en-US" altLang="zh-CN" sz="2800" dirty="0">
                <a:solidFill>
                  <a:srgbClr val="000000"/>
                </a:solidFill>
                <a:latin typeface="Times New Roman" pitchFamily="18" charset="0"/>
                <a:ea typeface="黑体" pitchFamily="49" charset="-122"/>
              </a:endParaRPr>
            </a:p>
            <a:p>
              <a:pPr marL="457200" indent="-457200" algn="just" eaLnBrk="0" hangingPunct="0">
                <a:lnSpc>
                  <a:spcPct val="150000"/>
                </a:lnSpc>
              </a:pPr>
              <a:r>
                <a:rPr kumimoji="1" lang="en-US" altLang="zh-CN" sz="2800" dirty="0">
                  <a:solidFill>
                    <a:srgbClr val="003399"/>
                  </a:solidFill>
                  <a:latin typeface="Times New Roman" pitchFamily="18" charset="0"/>
                  <a:ea typeface="黑体" pitchFamily="49" charset="-122"/>
                </a:rPr>
                <a:t>(2)</a:t>
              </a:r>
              <a:r>
                <a:rPr kumimoji="1" lang="zh-CN" altLang="en-US" sz="2800" dirty="0">
                  <a:solidFill>
                    <a:srgbClr val="003399"/>
                  </a:solidFill>
                  <a:latin typeface="Times New Roman" pitchFamily="18" charset="0"/>
                  <a:ea typeface="黑体" pitchFamily="49" charset="-122"/>
                </a:rPr>
                <a:t>只有参考状态单质的标准生成焓才是零；</a:t>
              </a:r>
            </a:p>
            <a:p>
              <a:pPr marL="457200" indent="-457200" algn="just" eaLnBrk="0" hangingPunct="0">
                <a:lnSpc>
                  <a:spcPct val="150000"/>
                </a:lnSpc>
              </a:pPr>
              <a:r>
                <a:rPr kumimoji="1" lang="zh-CN" altLang="en-US" sz="2800" dirty="0">
                  <a:solidFill>
                    <a:srgbClr val="000000"/>
                  </a:solidFill>
                  <a:latin typeface="Times New Roman" pitchFamily="18" charset="0"/>
                  <a:ea typeface="黑体" pitchFamily="49" charset="-122"/>
                </a:rPr>
                <a:t>                  （</a:t>
              </a:r>
              <a:r>
                <a:rPr kumimoji="1" lang="en-US" altLang="zh-CN" sz="2800" dirty="0">
                  <a:solidFill>
                    <a:srgbClr val="000000"/>
                  </a:solidFill>
                  <a:latin typeface="Times New Roman" pitchFamily="18" charset="0"/>
                  <a:ea typeface="黑体" pitchFamily="49" charset="-122"/>
                </a:rPr>
                <a:t>C</a:t>
              </a:r>
              <a:r>
                <a:rPr kumimoji="1" lang="zh-CN" altLang="en-US" sz="2800" dirty="0">
                  <a:solidFill>
                    <a:srgbClr val="000000"/>
                  </a:solidFill>
                  <a:latin typeface="Times New Roman" pitchFamily="18" charset="0"/>
                  <a:ea typeface="黑体" pitchFamily="49" charset="-122"/>
                </a:rPr>
                <a:t>，石墨）</a:t>
              </a:r>
              <a:r>
                <a:rPr kumimoji="1" lang="en-US" altLang="zh-CN" sz="2800" dirty="0">
                  <a:solidFill>
                    <a:srgbClr val="000000"/>
                  </a:solidFill>
                  <a:latin typeface="Times New Roman" pitchFamily="18" charset="0"/>
                  <a:ea typeface="黑体" pitchFamily="49" charset="-122"/>
                </a:rPr>
                <a:t>= 0 kJ</a:t>
              </a:r>
              <a:r>
                <a:rPr kumimoji="1" lang="en-US" altLang="zh-CN" sz="2800" dirty="0">
                  <a:solidFill>
                    <a:srgbClr val="000000"/>
                  </a:solidFill>
                  <a:latin typeface="Times New Roman" pitchFamily="18" charset="0"/>
                  <a:ea typeface="黑体" pitchFamily="49" charset="-122"/>
                  <a:sym typeface="Symbol" pitchFamily="18" charset="2"/>
                </a:rPr>
                <a:t></a:t>
              </a:r>
              <a:r>
                <a:rPr kumimoji="1" lang="en-US" altLang="zh-CN" sz="2800" dirty="0">
                  <a:solidFill>
                    <a:srgbClr val="000000"/>
                  </a:solidFill>
                  <a:latin typeface="Times New Roman" pitchFamily="18" charset="0"/>
                  <a:ea typeface="黑体" pitchFamily="49" charset="-122"/>
                </a:rPr>
                <a:t>mol</a:t>
              </a:r>
              <a:r>
                <a:rPr kumimoji="1" lang="en-US" altLang="zh-CN" sz="2800" baseline="30000" dirty="0">
                  <a:solidFill>
                    <a:srgbClr val="000000"/>
                  </a:solidFill>
                  <a:latin typeface="Times New Roman" pitchFamily="18" charset="0"/>
                  <a:ea typeface="黑体" pitchFamily="49" charset="-122"/>
                </a:rPr>
                <a:t>-1</a:t>
              </a:r>
              <a:endParaRPr kumimoji="1" lang="en-US" altLang="zh-CN" sz="2800" dirty="0">
                <a:solidFill>
                  <a:srgbClr val="000000"/>
                </a:solidFill>
                <a:latin typeface="Times New Roman" pitchFamily="18" charset="0"/>
                <a:ea typeface="黑体" pitchFamily="49" charset="-122"/>
              </a:endParaRPr>
            </a:p>
            <a:p>
              <a:pPr marL="457200" indent="-457200" algn="just" eaLnBrk="0" hangingPunct="0">
                <a:lnSpc>
                  <a:spcPct val="150000"/>
                </a:lnSpc>
              </a:pPr>
              <a:r>
                <a:rPr kumimoji="1" lang="en-US" altLang="zh-CN" sz="2800" dirty="0">
                  <a:solidFill>
                    <a:srgbClr val="000000"/>
                  </a:solidFill>
                  <a:latin typeface="Times New Roman" pitchFamily="18" charset="0"/>
                  <a:ea typeface="黑体" pitchFamily="49" charset="-122"/>
                </a:rPr>
                <a:t>                  </a:t>
              </a:r>
              <a:r>
                <a:rPr kumimoji="1" lang="zh-CN" altLang="en-US" sz="2800" dirty="0">
                  <a:solidFill>
                    <a:srgbClr val="000000"/>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C</a:t>
              </a:r>
              <a:r>
                <a:rPr kumimoji="1" lang="zh-CN" altLang="en-US" sz="2800" dirty="0">
                  <a:solidFill>
                    <a:srgbClr val="000000"/>
                  </a:solidFill>
                  <a:latin typeface="Times New Roman" pitchFamily="18" charset="0"/>
                  <a:ea typeface="黑体" pitchFamily="49" charset="-122"/>
                </a:rPr>
                <a:t>，金刚石）</a:t>
              </a:r>
              <a:r>
                <a:rPr kumimoji="1" lang="en-US" altLang="zh-CN" sz="2800" dirty="0">
                  <a:solidFill>
                    <a:srgbClr val="000000"/>
                  </a:solidFill>
                  <a:latin typeface="Times New Roman" pitchFamily="18" charset="0"/>
                  <a:ea typeface="黑体" pitchFamily="49" charset="-122"/>
                </a:rPr>
                <a:t>= 1.9 kJ</a:t>
              </a:r>
              <a:r>
                <a:rPr kumimoji="1" lang="en-US" altLang="zh-CN" sz="2800" dirty="0">
                  <a:solidFill>
                    <a:srgbClr val="000000"/>
                  </a:solidFill>
                  <a:latin typeface="Times New Roman" pitchFamily="18" charset="0"/>
                  <a:ea typeface="黑体" pitchFamily="49" charset="-122"/>
                  <a:sym typeface="Symbol" pitchFamily="18" charset="2"/>
                </a:rPr>
                <a:t></a:t>
              </a:r>
              <a:r>
                <a:rPr kumimoji="1" lang="en-US" altLang="zh-CN" sz="2800" dirty="0">
                  <a:solidFill>
                    <a:srgbClr val="000000"/>
                  </a:solidFill>
                  <a:latin typeface="Times New Roman" pitchFamily="18" charset="0"/>
                  <a:ea typeface="黑体" pitchFamily="49" charset="-122"/>
                </a:rPr>
                <a:t>mol</a:t>
              </a:r>
              <a:r>
                <a:rPr kumimoji="1" lang="en-US" altLang="zh-CN" sz="2800" baseline="30000" dirty="0">
                  <a:solidFill>
                    <a:srgbClr val="000000"/>
                  </a:solidFill>
                  <a:latin typeface="Times New Roman" pitchFamily="18" charset="0"/>
                  <a:ea typeface="黑体" pitchFamily="49" charset="-122"/>
                </a:rPr>
                <a:t>-1</a:t>
              </a:r>
            </a:p>
            <a:p>
              <a:pPr marL="457200" indent="-457200" eaLnBrk="0" hangingPunct="0">
                <a:lnSpc>
                  <a:spcPct val="150000"/>
                </a:lnSpc>
                <a:buFontTx/>
                <a:buAutoNum type="arabicParenBoth" startAt="3"/>
              </a:pPr>
              <a:r>
                <a:rPr kumimoji="1" lang="zh-CN" altLang="en-US" sz="2800" dirty="0">
                  <a:solidFill>
                    <a:srgbClr val="003399"/>
                  </a:solidFill>
                  <a:latin typeface="Times New Roman" pitchFamily="18" charset="0"/>
                  <a:ea typeface="黑体" pitchFamily="49" charset="-122"/>
                </a:rPr>
                <a:t>附录中数据是在 </a:t>
              </a:r>
              <a:r>
                <a:rPr kumimoji="1" lang="en-US" altLang="zh-CN" sz="2800" dirty="0">
                  <a:solidFill>
                    <a:srgbClr val="003399"/>
                  </a:solidFill>
                  <a:latin typeface="Times New Roman" pitchFamily="18" charset="0"/>
                  <a:ea typeface="黑体" pitchFamily="49" charset="-122"/>
                </a:rPr>
                <a:t>298.15K</a:t>
              </a:r>
              <a:r>
                <a:rPr kumimoji="1" lang="zh-CN" altLang="en-US" sz="2800" dirty="0">
                  <a:solidFill>
                    <a:srgbClr val="003399"/>
                  </a:solidFill>
                  <a:latin typeface="Times New Roman" pitchFamily="18" charset="0"/>
                  <a:ea typeface="黑体" pitchFamily="49" charset="-122"/>
                </a:rPr>
                <a:t>下的数据；</a:t>
              </a:r>
            </a:p>
          </p:txBody>
        </p:sp>
        <p:graphicFrame>
          <p:nvGraphicFramePr>
            <p:cNvPr id="87045" name="Object 5"/>
            <p:cNvGraphicFramePr>
              <a:graphicFrameLocks noChangeAspect="1"/>
            </p:cNvGraphicFramePr>
            <p:nvPr/>
          </p:nvGraphicFramePr>
          <p:xfrm>
            <a:off x="1090" y="2432"/>
            <a:ext cx="699" cy="404"/>
          </p:xfrm>
          <a:graphic>
            <a:graphicData uri="http://schemas.openxmlformats.org/presentationml/2006/ole">
              <p:oleObj spid="_x0000_s87045" name="Equation" r:id="rId3" imgW="419040" imgH="241200" progId="Equation.DSMT4">
                <p:embed/>
              </p:oleObj>
            </a:graphicData>
          </a:graphic>
        </p:graphicFrame>
        <p:graphicFrame>
          <p:nvGraphicFramePr>
            <p:cNvPr id="87046" name="Object 6"/>
            <p:cNvGraphicFramePr>
              <a:graphicFrameLocks noChangeAspect="1"/>
            </p:cNvGraphicFramePr>
            <p:nvPr/>
          </p:nvGraphicFramePr>
          <p:xfrm>
            <a:off x="1091" y="2840"/>
            <a:ext cx="676" cy="390"/>
          </p:xfrm>
          <a:graphic>
            <a:graphicData uri="http://schemas.openxmlformats.org/presentationml/2006/ole">
              <p:oleObj spid="_x0000_s87046" name="Equation" r:id="rId4" imgW="419040" imgH="241200" progId="Equation.DSMT4">
                <p:embed/>
              </p:oleObj>
            </a:graphicData>
          </a:graphic>
        </p:graphicFrame>
        <p:graphicFrame>
          <p:nvGraphicFramePr>
            <p:cNvPr id="87047" name="Object 7"/>
            <p:cNvGraphicFramePr>
              <a:graphicFrameLocks noChangeAspect="1"/>
            </p:cNvGraphicFramePr>
            <p:nvPr/>
          </p:nvGraphicFramePr>
          <p:xfrm>
            <a:off x="954" y="1207"/>
            <a:ext cx="699" cy="404"/>
          </p:xfrm>
          <a:graphic>
            <a:graphicData uri="http://schemas.openxmlformats.org/presentationml/2006/ole">
              <p:oleObj spid="_x0000_s87047" name="Equation" r:id="rId5" imgW="419040" imgH="241200" progId="Equation.DSMT4">
                <p:embed/>
              </p:oleObj>
            </a:graphicData>
          </a:graphic>
        </p:graphicFrame>
        <p:graphicFrame>
          <p:nvGraphicFramePr>
            <p:cNvPr id="87048" name="Object 8"/>
            <p:cNvGraphicFramePr>
              <a:graphicFrameLocks noChangeAspect="1"/>
            </p:cNvGraphicFramePr>
            <p:nvPr/>
          </p:nvGraphicFramePr>
          <p:xfrm>
            <a:off x="977" y="1616"/>
            <a:ext cx="699" cy="404"/>
          </p:xfrm>
          <a:graphic>
            <a:graphicData uri="http://schemas.openxmlformats.org/presentationml/2006/ole">
              <p:oleObj spid="_x0000_s87048" name="Equation" r:id="rId6" imgW="419040" imgH="241200" progId="Equation.DSMT4">
                <p:embed/>
              </p:oleObj>
            </a:graphicData>
          </a:graphic>
        </p:graphicFrame>
      </p:grpSp>
      <p:pic>
        <p:nvPicPr>
          <p:cNvPr id="87049" name="Picture 9" descr="返回">
            <a:hlinkClick r:id="rId7" action="ppaction://hlinksldjump"/>
          </p:cNvPr>
          <p:cNvPicPr>
            <a:picLocks noChangeAspect="1" noChangeArrowheads="1"/>
          </p:cNvPicPr>
          <p:nvPr/>
        </p:nvPicPr>
        <p:blipFill>
          <a:blip r:embed="rId8"/>
          <a:srcRect/>
          <a:stretch>
            <a:fillRect/>
          </a:stretch>
        </p:blipFill>
        <p:spPr bwMode="auto">
          <a:xfrm>
            <a:off x="7524750" y="6389688"/>
            <a:ext cx="792163" cy="468312"/>
          </a:xfrm>
          <a:prstGeom prst="rect">
            <a:avLst/>
          </a:prstGeom>
          <a:noFill/>
        </p:spPr>
      </p:pic>
      <p:sp>
        <p:nvSpPr>
          <p:cNvPr id="87050" name="Rectangle 10"/>
          <p:cNvSpPr>
            <a:spLocks noGrp="1" noChangeArrowheads="1"/>
          </p:cNvSpPr>
          <p:nvPr>
            <p:ph type="title" idx="4294967295"/>
          </p:nvPr>
        </p:nvSpPr>
        <p:spPr/>
        <p:txBody>
          <a:bodyPr/>
          <a:lstStyle/>
          <a:p>
            <a:r>
              <a:rPr lang="zh-CN" altLang="en-US"/>
              <a:t>关于标准摩尔生成焓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up)">
                                      <p:cBhvr>
                                        <p:cTn id="7" dur="50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990600" y="1295400"/>
            <a:ext cx="7696200" cy="2740025"/>
          </a:xfrm>
          <a:prstGeom prst="rect">
            <a:avLst/>
          </a:prstGeom>
          <a:noFill/>
          <a:ln w="9525">
            <a:noFill/>
            <a:miter lim="800000"/>
            <a:headEnd/>
            <a:tailEnd/>
          </a:ln>
          <a:effectLst/>
        </p:spPr>
        <p:txBody>
          <a:bodyPr>
            <a:spAutoFit/>
          </a:bodyPr>
          <a:lstStyle/>
          <a:p>
            <a:pPr marL="457200" indent="-457200" algn="just" eaLnBrk="0" hangingPunct="0">
              <a:lnSpc>
                <a:spcPct val="110000"/>
              </a:lnSpc>
            </a:pPr>
            <a:r>
              <a:rPr kumimoji="1" lang="en-US" altLang="zh-CN" sz="2800" dirty="0">
                <a:solidFill>
                  <a:srgbClr val="003399"/>
                </a:solidFill>
                <a:latin typeface="Times New Roman" pitchFamily="18" charset="0"/>
                <a:ea typeface="黑体" pitchFamily="49" charset="-122"/>
              </a:rPr>
              <a:t>(4) </a:t>
            </a:r>
            <a:r>
              <a:rPr kumimoji="1" lang="zh-CN" altLang="en-US" sz="2800" dirty="0">
                <a:solidFill>
                  <a:srgbClr val="003399"/>
                </a:solidFill>
                <a:latin typeface="Times New Roman" pitchFamily="18" charset="0"/>
                <a:ea typeface="黑体" pitchFamily="49" charset="-122"/>
              </a:rPr>
              <a:t>同一物质在不同 温 度下有不同的标准摩尔生成焓；</a:t>
            </a:r>
          </a:p>
          <a:p>
            <a:pPr marL="457200" indent="-457200" algn="just" eaLnBrk="0" hangingPunct="0"/>
            <a:r>
              <a:rPr kumimoji="1" lang="en-US" altLang="zh-CN" sz="2800" dirty="0">
                <a:solidFill>
                  <a:srgbClr val="003399"/>
                </a:solidFill>
                <a:latin typeface="Times New Roman" pitchFamily="18" charset="0"/>
                <a:ea typeface="黑体" pitchFamily="49" charset="-122"/>
              </a:rPr>
              <a:t>(5)</a:t>
            </a:r>
            <a:r>
              <a:rPr kumimoji="1" lang="zh-CN" altLang="en-US" sz="2800" dirty="0">
                <a:solidFill>
                  <a:srgbClr val="003399"/>
                </a:solidFill>
                <a:latin typeface="Times New Roman" pitchFamily="18" charset="0"/>
                <a:ea typeface="黑体" pitchFamily="49" charset="-122"/>
              </a:rPr>
              <a:t>离子生成焓：规定以水合氢离子的标准摩尔生成焓为零，即 </a:t>
            </a:r>
            <a:r>
              <a:rPr kumimoji="1" lang="zh-CN" altLang="en-US" sz="2800" dirty="0">
                <a:solidFill>
                  <a:schemeClr val="hlink"/>
                </a:solidFill>
                <a:latin typeface="Times New Roman" pitchFamily="18" charset="0"/>
                <a:ea typeface="黑体" pitchFamily="49" charset="-122"/>
              </a:rPr>
              <a:t>           </a:t>
            </a:r>
            <a:r>
              <a:rPr kumimoji="1" lang="en-US" altLang="zh-CN" sz="2800" dirty="0">
                <a:solidFill>
                  <a:schemeClr val="hlink"/>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H</a:t>
            </a:r>
            <a:r>
              <a:rPr kumimoji="1" lang="en-US" altLang="zh-CN" sz="2800" baseline="30000" dirty="0">
                <a:solidFill>
                  <a:srgbClr val="000000"/>
                </a:solidFill>
                <a:latin typeface="Times New Roman" pitchFamily="18" charset="0"/>
                <a:ea typeface="黑体" pitchFamily="49" charset="-122"/>
              </a:rPr>
              <a:t>+,</a:t>
            </a:r>
            <a:r>
              <a:rPr kumimoji="1" lang="en-US" altLang="zh-CN" sz="2800" dirty="0">
                <a:solidFill>
                  <a:srgbClr val="000000"/>
                </a:solidFill>
                <a:latin typeface="Times New Roman" pitchFamily="18" charset="0"/>
                <a:ea typeface="黑体" pitchFamily="49" charset="-122"/>
              </a:rPr>
              <a:t>aq,298.15K)=0</a:t>
            </a:r>
            <a:r>
              <a:rPr kumimoji="1" lang="zh-CN" altLang="en-US" sz="2800" dirty="0">
                <a:solidFill>
                  <a:srgbClr val="000000"/>
                </a:solidFill>
                <a:latin typeface="Times New Roman" pitchFamily="18" charset="0"/>
                <a:ea typeface="黑体" pitchFamily="49" charset="-122"/>
              </a:rPr>
              <a:t>，据此获得其它水合离子在</a:t>
            </a:r>
            <a:r>
              <a:rPr kumimoji="1" lang="en-US" altLang="zh-CN" sz="2800" dirty="0">
                <a:solidFill>
                  <a:srgbClr val="000000"/>
                </a:solidFill>
                <a:latin typeface="Times New Roman" pitchFamily="18" charset="0"/>
                <a:ea typeface="黑体" pitchFamily="49" charset="-122"/>
              </a:rPr>
              <a:t>298.15K</a:t>
            </a:r>
            <a:r>
              <a:rPr kumimoji="1" lang="zh-CN" altLang="en-US" sz="2800" dirty="0">
                <a:solidFill>
                  <a:srgbClr val="000000"/>
                </a:solidFill>
                <a:latin typeface="Times New Roman" pitchFamily="18" charset="0"/>
                <a:ea typeface="黑体" pitchFamily="49" charset="-122"/>
              </a:rPr>
              <a:t>时的标准摩尔生成焓。</a:t>
            </a:r>
          </a:p>
        </p:txBody>
      </p:sp>
      <p:graphicFrame>
        <p:nvGraphicFramePr>
          <p:cNvPr id="88067" name="Object 3"/>
          <p:cNvGraphicFramePr>
            <a:graphicFrameLocks noChangeAspect="1"/>
          </p:cNvGraphicFramePr>
          <p:nvPr/>
        </p:nvGraphicFramePr>
        <p:xfrm>
          <a:off x="4211638" y="2636838"/>
          <a:ext cx="966787" cy="557212"/>
        </p:xfrm>
        <a:graphic>
          <a:graphicData uri="http://schemas.openxmlformats.org/presentationml/2006/ole">
            <p:oleObj spid="_x0000_s88067" name="Equation" r:id="rId3" imgW="419040" imgH="241200" progId="Equation.DSMT4">
              <p:embed/>
            </p:oleObj>
          </a:graphicData>
        </a:graphic>
      </p:graphicFrame>
      <p:pic>
        <p:nvPicPr>
          <p:cNvPr id="88068" name="Picture 4"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
        <p:nvSpPr>
          <p:cNvPr id="88069" name="Rectangle 5"/>
          <p:cNvSpPr>
            <a:spLocks noGrp="1" noChangeArrowheads="1"/>
          </p:cNvSpPr>
          <p:nvPr>
            <p:ph type="title" idx="4294967295"/>
          </p:nvPr>
        </p:nvSpPr>
        <p:spPr/>
        <p:txBody>
          <a:bodyPr/>
          <a:lstStyle/>
          <a:p>
            <a:r>
              <a:rPr lang="en-US" altLang="zh-CN"/>
              <a:t> </a:t>
            </a:r>
            <a:r>
              <a:rPr lang="zh-CN" altLang="en-US" i="1"/>
              <a:t>关于标准摩尔生成焓</a:t>
            </a:r>
          </a:p>
        </p:txBody>
      </p:sp>
      <p:grpSp>
        <p:nvGrpSpPr>
          <p:cNvPr id="88070" name="Group 6"/>
          <p:cNvGrpSpPr>
            <a:grpSpLocks/>
          </p:cNvGrpSpPr>
          <p:nvPr/>
        </p:nvGrpSpPr>
        <p:grpSpPr bwMode="auto">
          <a:xfrm>
            <a:off x="381000" y="3886200"/>
            <a:ext cx="8534400" cy="1993900"/>
            <a:chOff x="240" y="2448"/>
            <a:chExt cx="5376" cy="1256"/>
          </a:xfrm>
        </p:grpSpPr>
        <p:sp>
          <p:nvSpPr>
            <p:cNvPr id="88071" name="Text Box 7"/>
            <p:cNvSpPr txBox="1">
              <a:spLocks noChangeArrowheads="1"/>
            </p:cNvSpPr>
            <p:nvPr/>
          </p:nvSpPr>
          <p:spPr bwMode="auto">
            <a:xfrm>
              <a:off x="240" y="2448"/>
              <a:ext cx="5184" cy="518"/>
            </a:xfrm>
            <a:prstGeom prst="rect">
              <a:avLst/>
            </a:prstGeom>
            <a:noFill/>
            <a:ln w="9525">
              <a:noFill/>
              <a:miter lim="800000"/>
              <a:headEnd/>
              <a:tailEnd/>
            </a:ln>
            <a:effectLst/>
          </p:spPr>
          <p:txBody>
            <a:bodyPr>
              <a:spAutoFit/>
            </a:bodyPr>
            <a:lstStyle/>
            <a:p>
              <a:pPr>
                <a:spcBef>
                  <a:spcPct val="50000"/>
                </a:spcBef>
              </a:pPr>
              <a:r>
                <a:rPr kumimoji="1" lang="zh-CN" altLang="en-US" sz="2400" b="1">
                  <a:solidFill>
                    <a:schemeClr val="tx2"/>
                  </a:solidFill>
                  <a:latin typeface="Times New Roman" pitchFamily="18" charset="0"/>
                </a:rPr>
                <a:t>思考</a:t>
              </a:r>
              <a:r>
                <a:rPr kumimoji="1" lang="zh-CN" altLang="en-US" sz="2400">
                  <a:latin typeface="Times New Roman" pitchFamily="18" charset="0"/>
                </a:rPr>
                <a:t>：</a:t>
              </a:r>
              <a:r>
                <a:rPr kumimoji="1" lang="zh-CN" altLang="en-US" sz="2400">
                  <a:latin typeface="楷体_GB2312" pitchFamily="49" charset="-122"/>
                  <a:ea typeface="楷体_GB2312" pitchFamily="49" charset="-122"/>
                </a:rPr>
                <a:t>以下哪些反应的恒压反应热不是标准摩尔生成焓</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反应物和生成物都是标准态</a:t>
              </a:r>
              <a:r>
                <a:rPr kumimoji="1" lang="en-US" altLang="zh-CN" sz="2400">
                  <a:latin typeface="楷体_GB2312" pitchFamily="49" charset="-122"/>
                  <a:ea typeface="楷体_GB2312" pitchFamily="49" charset="-122"/>
                </a:rPr>
                <a:t>)?</a:t>
              </a:r>
            </a:p>
          </p:txBody>
        </p:sp>
        <p:graphicFrame>
          <p:nvGraphicFramePr>
            <p:cNvPr id="88072" name="Object 8"/>
            <p:cNvGraphicFramePr>
              <a:graphicFrameLocks noChangeAspect="1"/>
            </p:cNvGraphicFramePr>
            <p:nvPr/>
          </p:nvGraphicFramePr>
          <p:xfrm>
            <a:off x="240" y="3216"/>
            <a:ext cx="2182" cy="488"/>
          </p:xfrm>
          <a:graphic>
            <a:graphicData uri="http://schemas.openxmlformats.org/presentationml/2006/ole">
              <p:oleObj spid="_x0000_s88072" name="Equation" r:id="rId6" imgW="1752480" imgH="393480" progId="Equation.3">
                <p:embed/>
              </p:oleObj>
            </a:graphicData>
          </a:graphic>
        </p:graphicFrame>
        <p:graphicFrame>
          <p:nvGraphicFramePr>
            <p:cNvPr id="88073" name="Object 9"/>
            <p:cNvGraphicFramePr>
              <a:graphicFrameLocks noChangeAspect="1"/>
            </p:cNvGraphicFramePr>
            <p:nvPr/>
          </p:nvGraphicFramePr>
          <p:xfrm>
            <a:off x="240" y="2940"/>
            <a:ext cx="2286" cy="276"/>
          </p:xfrm>
          <a:graphic>
            <a:graphicData uri="http://schemas.openxmlformats.org/presentationml/2006/ole">
              <p:oleObj spid="_x0000_s88073" name="Equation" r:id="rId7" imgW="1688760" imgH="215640" progId="Equation.3">
                <p:embed/>
              </p:oleObj>
            </a:graphicData>
          </a:graphic>
        </p:graphicFrame>
        <p:graphicFrame>
          <p:nvGraphicFramePr>
            <p:cNvPr id="88074" name="Object 10"/>
            <p:cNvGraphicFramePr>
              <a:graphicFrameLocks noChangeAspect="1"/>
            </p:cNvGraphicFramePr>
            <p:nvPr/>
          </p:nvGraphicFramePr>
          <p:xfrm>
            <a:off x="3024" y="2880"/>
            <a:ext cx="1958" cy="453"/>
          </p:xfrm>
          <a:graphic>
            <a:graphicData uri="http://schemas.openxmlformats.org/presentationml/2006/ole">
              <p:oleObj spid="_x0000_s88074" name="Equation" r:id="rId8" imgW="1790640" imgH="393480" progId="Equation.3">
                <p:embed/>
              </p:oleObj>
            </a:graphicData>
          </a:graphic>
        </p:graphicFrame>
        <p:sp>
          <p:nvSpPr>
            <p:cNvPr id="88075" name="Text Box 11"/>
            <p:cNvSpPr txBox="1">
              <a:spLocks noChangeArrowheads="1"/>
            </p:cNvSpPr>
            <p:nvPr/>
          </p:nvSpPr>
          <p:spPr bwMode="auto">
            <a:xfrm>
              <a:off x="2496" y="2928"/>
              <a:ext cx="480" cy="288"/>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(1)</a:t>
              </a:r>
            </a:p>
          </p:txBody>
        </p:sp>
        <p:graphicFrame>
          <p:nvGraphicFramePr>
            <p:cNvPr id="88076" name="Object 12"/>
            <p:cNvGraphicFramePr>
              <a:graphicFrameLocks noChangeAspect="1"/>
            </p:cNvGraphicFramePr>
            <p:nvPr/>
          </p:nvGraphicFramePr>
          <p:xfrm>
            <a:off x="3026" y="3312"/>
            <a:ext cx="2590" cy="276"/>
          </p:xfrm>
          <a:graphic>
            <a:graphicData uri="http://schemas.openxmlformats.org/presentationml/2006/ole">
              <p:oleObj spid="_x0000_s88076" name="Equation" r:id="rId9" imgW="2133360" imgH="215640" progId="Equation.3">
                <p:embed/>
              </p:oleObj>
            </a:graphicData>
          </a:graphic>
        </p:graphicFrame>
        <p:sp>
          <p:nvSpPr>
            <p:cNvPr id="88077" name="Text Box 13"/>
            <p:cNvSpPr txBox="1">
              <a:spLocks noChangeArrowheads="1"/>
            </p:cNvSpPr>
            <p:nvPr/>
          </p:nvSpPr>
          <p:spPr bwMode="auto">
            <a:xfrm>
              <a:off x="5088" y="2928"/>
              <a:ext cx="480" cy="288"/>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(2)</a:t>
              </a:r>
            </a:p>
          </p:txBody>
        </p:sp>
        <p:sp>
          <p:nvSpPr>
            <p:cNvPr id="88078" name="Text Box 14"/>
            <p:cNvSpPr txBox="1">
              <a:spLocks noChangeArrowheads="1"/>
            </p:cNvSpPr>
            <p:nvPr/>
          </p:nvSpPr>
          <p:spPr bwMode="auto">
            <a:xfrm>
              <a:off x="2496" y="3312"/>
              <a:ext cx="480" cy="288"/>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(3)</a:t>
              </a:r>
            </a:p>
          </p:txBody>
        </p:sp>
      </p:grpSp>
      <p:sp>
        <p:nvSpPr>
          <p:cNvPr id="88079" name="Text Box 15"/>
          <p:cNvSpPr txBox="1">
            <a:spLocks noChangeArrowheads="1"/>
          </p:cNvSpPr>
          <p:nvPr/>
        </p:nvSpPr>
        <p:spPr bwMode="auto">
          <a:xfrm>
            <a:off x="457200" y="5791200"/>
            <a:ext cx="80772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ea typeface="楷体_GB2312" pitchFamily="49" charset="-122"/>
              </a:rPr>
              <a:t>答</a:t>
            </a:r>
            <a:r>
              <a:rPr kumimoji="1" lang="zh-CN" altLang="en-US" sz="2400" b="1">
                <a:latin typeface="Times New Roman" pitchFamily="18" charset="0"/>
                <a:ea typeface="楷体_GB2312" pitchFamily="49" charset="-122"/>
                <a:sym typeface="Wingdings" pitchFamily="2" charset="2"/>
              </a:rPr>
              <a:t>： （</a:t>
            </a:r>
            <a:r>
              <a:rPr kumimoji="1" lang="en-US" altLang="zh-CN" sz="2400" b="1">
                <a:latin typeface="Times New Roman" pitchFamily="18" charset="0"/>
                <a:ea typeface="楷体_GB2312" pitchFamily="49" charset="-122"/>
                <a:sym typeface="Wingdings" pitchFamily="2" charset="2"/>
              </a:rPr>
              <a:t>2</a:t>
            </a:r>
            <a:r>
              <a:rPr kumimoji="1" lang="zh-CN" altLang="en-US" sz="2400" b="1">
                <a:latin typeface="Times New Roman" pitchFamily="18" charset="0"/>
                <a:ea typeface="楷体_GB2312" pitchFamily="49" charset="-122"/>
                <a:sym typeface="Wingdings" pitchFamily="2" charset="2"/>
              </a:rPr>
              <a:t>）（</a:t>
            </a:r>
            <a:r>
              <a:rPr kumimoji="1" lang="en-US" altLang="zh-CN" sz="2400" b="1">
                <a:latin typeface="Times New Roman" pitchFamily="18" charset="0"/>
                <a:ea typeface="楷体_GB2312" pitchFamily="49" charset="-122"/>
                <a:sym typeface="Wingdings" pitchFamily="2" charset="2"/>
              </a:rPr>
              <a:t>4</a:t>
            </a:r>
            <a:r>
              <a:rPr kumimoji="1" lang="zh-CN" altLang="en-US" sz="2400" b="1">
                <a:latin typeface="Times New Roman" pitchFamily="18" charset="0"/>
                <a:ea typeface="楷体_GB2312" pitchFamily="49" charset="-122"/>
                <a:sym typeface="Wingdings" pitchFamily="2" charset="2"/>
              </a:rPr>
              <a:t>）不是</a:t>
            </a:r>
            <a:endParaRPr kumimoji="1" lang="zh-CN" altLang="en-US" sz="2400" b="1">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070"/>
                                        </p:tgtEl>
                                        <p:attrNameLst>
                                          <p:attrName>style.visibility</p:attrName>
                                        </p:attrNameLst>
                                      </p:cBhvr>
                                      <p:to>
                                        <p:strVal val="visible"/>
                                      </p:to>
                                    </p:set>
                                    <p:anim calcmode="lin" valueType="num">
                                      <p:cBhvr additive="base">
                                        <p:cTn id="7" dur="500" fill="hold"/>
                                        <p:tgtEl>
                                          <p:spTgt spid="88070"/>
                                        </p:tgtEl>
                                        <p:attrNameLst>
                                          <p:attrName>ppt_x</p:attrName>
                                        </p:attrNameLst>
                                      </p:cBhvr>
                                      <p:tavLst>
                                        <p:tav tm="0">
                                          <p:val>
                                            <p:strVal val="#ppt_x"/>
                                          </p:val>
                                        </p:tav>
                                        <p:tav tm="100000">
                                          <p:val>
                                            <p:strVal val="#ppt_x"/>
                                          </p:val>
                                        </p:tav>
                                      </p:tavLst>
                                    </p:anim>
                                    <p:anim calcmode="lin" valueType="num">
                                      <p:cBhvr additive="base">
                                        <p:cTn id="8" dur="500" fill="hold"/>
                                        <p:tgtEl>
                                          <p:spTgt spid="880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079"/>
                                        </p:tgtEl>
                                        <p:attrNameLst>
                                          <p:attrName>style.visibility</p:attrName>
                                        </p:attrNameLst>
                                      </p:cBhvr>
                                      <p:to>
                                        <p:strVal val="visible"/>
                                      </p:to>
                                    </p:set>
                                    <p:anim calcmode="lin" valueType="num">
                                      <p:cBhvr additive="base">
                                        <p:cTn id="13" dur="500" fill="hold"/>
                                        <p:tgtEl>
                                          <p:spTgt spid="88079"/>
                                        </p:tgtEl>
                                        <p:attrNameLst>
                                          <p:attrName>ppt_x</p:attrName>
                                        </p:attrNameLst>
                                      </p:cBhvr>
                                      <p:tavLst>
                                        <p:tav tm="0">
                                          <p:val>
                                            <p:strVal val="#ppt_x"/>
                                          </p:val>
                                        </p:tav>
                                        <p:tav tm="100000">
                                          <p:val>
                                            <p:strVal val="#ppt_x"/>
                                          </p:val>
                                        </p:tav>
                                      </p:tavLst>
                                    </p:anim>
                                    <p:anim calcmode="lin" valueType="num">
                                      <p:cBhvr additive="base">
                                        <p:cTn id="14" dur="500" fill="hold"/>
                                        <p:tgtEl>
                                          <p:spTgt spid="88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9"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2"/>
          <p:cNvGraphicFramePr>
            <a:graphicFrameLocks noChangeAspect="1"/>
          </p:cNvGraphicFramePr>
          <p:nvPr/>
        </p:nvGraphicFramePr>
        <p:xfrm>
          <a:off x="1042988" y="2060575"/>
          <a:ext cx="2886075" cy="544513"/>
        </p:xfrm>
        <a:graphic>
          <a:graphicData uri="http://schemas.openxmlformats.org/presentationml/2006/ole">
            <p:oleObj spid="_x0000_s91138" name="公式" r:id="rId3" imgW="1066680" imgH="203040" progId="Equation.3">
              <p:embed/>
            </p:oleObj>
          </a:graphicData>
        </a:graphic>
      </p:graphicFrame>
      <p:graphicFrame>
        <p:nvGraphicFramePr>
          <p:cNvPr id="91139" name="Object 3"/>
          <p:cNvGraphicFramePr>
            <a:graphicFrameLocks noChangeAspect="1"/>
          </p:cNvGraphicFramePr>
          <p:nvPr/>
        </p:nvGraphicFramePr>
        <p:xfrm>
          <a:off x="3924300" y="1916113"/>
          <a:ext cx="1358900" cy="568325"/>
        </p:xfrm>
        <a:graphic>
          <a:graphicData uri="http://schemas.openxmlformats.org/presentationml/2006/ole">
            <p:oleObj spid="_x0000_s91139" name="Equation" r:id="rId4" imgW="571320" imgH="241200" progId="Equation.DSMT4">
              <p:embed/>
            </p:oleObj>
          </a:graphicData>
        </a:graphic>
      </p:graphicFrame>
      <p:sp>
        <p:nvSpPr>
          <p:cNvPr id="91140" name="Line 4"/>
          <p:cNvSpPr>
            <a:spLocks noChangeShapeType="1"/>
          </p:cNvSpPr>
          <p:nvPr/>
        </p:nvSpPr>
        <p:spPr bwMode="auto">
          <a:xfrm>
            <a:off x="3995738" y="2420938"/>
            <a:ext cx="1295400" cy="0"/>
          </a:xfrm>
          <a:prstGeom prst="line">
            <a:avLst/>
          </a:prstGeom>
          <a:noFill/>
          <a:ln w="9525">
            <a:solidFill>
              <a:srgbClr val="FF0000"/>
            </a:solidFill>
            <a:round/>
            <a:headEnd/>
            <a:tailEnd type="triangle" w="med" len="med"/>
          </a:ln>
        </p:spPr>
        <p:txBody>
          <a:bodyPr wrap="none" anchor="ctr"/>
          <a:lstStyle/>
          <a:p>
            <a:endParaRPr lang="zh-CN" altLang="en-US"/>
          </a:p>
        </p:txBody>
      </p:sp>
      <p:graphicFrame>
        <p:nvGraphicFramePr>
          <p:cNvPr id="91141" name="Object 5"/>
          <p:cNvGraphicFramePr>
            <a:graphicFrameLocks noChangeAspect="1"/>
          </p:cNvGraphicFramePr>
          <p:nvPr/>
        </p:nvGraphicFramePr>
        <p:xfrm>
          <a:off x="5508625" y="1989138"/>
          <a:ext cx="2971800" cy="549275"/>
        </p:xfrm>
        <a:graphic>
          <a:graphicData uri="http://schemas.openxmlformats.org/presentationml/2006/ole">
            <p:oleObj spid="_x0000_s91141" name="公式" r:id="rId5" imgW="1091880" imgH="203040" progId="Equation.3">
              <p:embed/>
            </p:oleObj>
          </a:graphicData>
        </a:graphic>
      </p:graphicFrame>
      <p:graphicFrame>
        <p:nvGraphicFramePr>
          <p:cNvPr id="91142" name="Object 6"/>
          <p:cNvGraphicFramePr>
            <a:graphicFrameLocks noChangeAspect="1"/>
          </p:cNvGraphicFramePr>
          <p:nvPr/>
        </p:nvGraphicFramePr>
        <p:xfrm>
          <a:off x="655638" y="2663825"/>
          <a:ext cx="2052637" cy="974725"/>
        </p:xfrm>
        <a:graphic>
          <a:graphicData uri="http://schemas.openxmlformats.org/presentationml/2006/ole">
            <p:oleObj spid="_x0000_s91142" name="Equation" r:id="rId6" imgW="1015920" imgH="482400" progId="Equation.DSMT4">
              <p:embed/>
            </p:oleObj>
          </a:graphicData>
        </a:graphic>
      </p:graphicFrame>
      <p:sp>
        <p:nvSpPr>
          <p:cNvPr id="91143" name="Line 7"/>
          <p:cNvSpPr>
            <a:spLocks noChangeShapeType="1"/>
          </p:cNvSpPr>
          <p:nvPr/>
        </p:nvSpPr>
        <p:spPr bwMode="auto">
          <a:xfrm>
            <a:off x="2860675" y="2560638"/>
            <a:ext cx="0" cy="1066800"/>
          </a:xfrm>
          <a:prstGeom prst="line">
            <a:avLst/>
          </a:prstGeom>
          <a:noFill/>
          <a:ln w="9525">
            <a:solidFill>
              <a:srgbClr val="0000FF"/>
            </a:solidFill>
            <a:round/>
            <a:headEnd/>
            <a:tailEnd/>
          </a:ln>
        </p:spPr>
        <p:txBody>
          <a:bodyPr wrap="none" anchor="ctr"/>
          <a:lstStyle/>
          <a:p>
            <a:endParaRPr lang="zh-CN" altLang="en-US"/>
          </a:p>
        </p:txBody>
      </p:sp>
      <p:sp>
        <p:nvSpPr>
          <p:cNvPr id="91144" name="Line 8"/>
          <p:cNvSpPr>
            <a:spLocks noChangeShapeType="1"/>
          </p:cNvSpPr>
          <p:nvPr/>
        </p:nvSpPr>
        <p:spPr bwMode="auto">
          <a:xfrm>
            <a:off x="2860675" y="3627438"/>
            <a:ext cx="3581400" cy="0"/>
          </a:xfrm>
          <a:prstGeom prst="line">
            <a:avLst/>
          </a:prstGeom>
          <a:noFill/>
          <a:ln w="9525">
            <a:solidFill>
              <a:srgbClr val="0000FF"/>
            </a:solidFill>
            <a:round/>
            <a:headEnd/>
            <a:tailEnd/>
          </a:ln>
        </p:spPr>
        <p:txBody>
          <a:bodyPr wrap="none" anchor="ctr"/>
          <a:lstStyle/>
          <a:p>
            <a:endParaRPr lang="zh-CN" altLang="en-US"/>
          </a:p>
        </p:txBody>
      </p:sp>
      <p:sp>
        <p:nvSpPr>
          <p:cNvPr id="91145" name="Line 9"/>
          <p:cNvSpPr>
            <a:spLocks noChangeShapeType="1"/>
          </p:cNvSpPr>
          <p:nvPr/>
        </p:nvSpPr>
        <p:spPr bwMode="auto">
          <a:xfrm>
            <a:off x="6442075" y="2560638"/>
            <a:ext cx="0" cy="1066800"/>
          </a:xfrm>
          <a:prstGeom prst="line">
            <a:avLst/>
          </a:prstGeom>
          <a:noFill/>
          <a:ln w="9525">
            <a:solidFill>
              <a:srgbClr val="0000FF"/>
            </a:solidFill>
            <a:round/>
            <a:headEnd type="triangle" w="med" len="med"/>
            <a:tailEnd/>
          </a:ln>
        </p:spPr>
        <p:txBody>
          <a:bodyPr wrap="none" anchor="ctr"/>
          <a:lstStyle/>
          <a:p>
            <a:endParaRPr lang="zh-CN" altLang="en-US"/>
          </a:p>
        </p:txBody>
      </p:sp>
      <p:sp>
        <p:nvSpPr>
          <p:cNvPr id="91146" name="Line 10"/>
          <p:cNvSpPr>
            <a:spLocks noChangeShapeType="1"/>
          </p:cNvSpPr>
          <p:nvPr/>
        </p:nvSpPr>
        <p:spPr bwMode="auto">
          <a:xfrm flipV="1">
            <a:off x="6594475" y="2484438"/>
            <a:ext cx="0" cy="1371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1147" name="Line 11"/>
          <p:cNvSpPr>
            <a:spLocks noChangeShapeType="1"/>
          </p:cNvSpPr>
          <p:nvPr/>
        </p:nvSpPr>
        <p:spPr bwMode="auto">
          <a:xfrm flipV="1">
            <a:off x="2708275" y="2484438"/>
            <a:ext cx="0" cy="13716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91148" name="Object 12"/>
          <p:cNvGraphicFramePr>
            <a:graphicFrameLocks noChangeAspect="1"/>
          </p:cNvGraphicFramePr>
          <p:nvPr/>
        </p:nvGraphicFramePr>
        <p:xfrm>
          <a:off x="2555875" y="3789363"/>
          <a:ext cx="4038600" cy="550862"/>
        </p:xfrm>
        <a:graphic>
          <a:graphicData uri="http://schemas.openxmlformats.org/presentationml/2006/ole">
            <p:oleObj spid="_x0000_s91148" name="公式" r:id="rId7" imgW="1485720" imgH="203040" progId="Equation.3">
              <p:embed/>
            </p:oleObj>
          </a:graphicData>
        </a:graphic>
      </p:graphicFrame>
      <p:graphicFrame>
        <p:nvGraphicFramePr>
          <p:cNvPr id="91149" name="Object 13"/>
          <p:cNvGraphicFramePr>
            <a:graphicFrameLocks noChangeAspect="1"/>
          </p:cNvGraphicFramePr>
          <p:nvPr/>
        </p:nvGraphicFramePr>
        <p:xfrm>
          <a:off x="6640513" y="2676525"/>
          <a:ext cx="2163762" cy="977900"/>
        </p:xfrm>
        <a:graphic>
          <a:graphicData uri="http://schemas.openxmlformats.org/presentationml/2006/ole">
            <p:oleObj spid="_x0000_s91149" name="Equation" r:id="rId8" imgW="1066680" imgH="482400" progId="Equation.DSMT4">
              <p:embed/>
            </p:oleObj>
          </a:graphicData>
        </a:graphic>
      </p:graphicFrame>
      <p:graphicFrame>
        <p:nvGraphicFramePr>
          <p:cNvPr id="91150" name="Object 14"/>
          <p:cNvGraphicFramePr>
            <a:graphicFrameLocks noChangeAspect="1"/>
          </p:cNvGraphicFramePr>
          <p:nvPr/>
        </p:nvGraphicFramePr>
        <p:xfrm>
          <a:off x="827088" y="4221163"/>
          <a:ext cx="6480175" cy="1319212"/>
        </p:xfrm>
        <a:graphic>
          <a:graphicData uri="http://schemas.openxmlformats.org/presentationml/2006/ole">
            <p:oleObj spid="_x0000_s91150" name="Equation" r:id="rId9" imgW="2603160" imgH="533160" progId="Equation.DSMT4">
              <p:embed/>
            </p:oleObj>
          </a:graphicData>
        </a:graphic>
      </p:graphicFrame>
      <p:graphicFrame>
        <p:nvGraphicFramePr>
          <p:cNvPr id="91151" name="Object 15"/>
          <p:cNvGraphicFramePr>
            <a:graphicFrameLocks noChangeAspect="1"/>
          </p:cNvGraphicFramePr>
          <p:nvPr/>
        </p:nvGraphicFramePr>
        <p:xfrm>
          <a:off x="684213" y="5445125"/>
          <a:ext cx="8083550" cy="1203325"/>
        </p:xfrm>
        <a:graphic>
          <a:graphicData uri="http://schemas.openxmlformats.org/presentationml/2006/ole">
            <p:oleObj spid="_x0000_s91151" name="Equation" r:id="rId10" imgW="3416040" imgH="482400" progId="Equation.DSMT4">
              <p:embed/>
            </p:oleObj>
          </a:graphicData>
        </a:graphic>
      </p:graphicFrame>
      <p:pic>
        <p:nvPicPr>
          <p:cNvPr id="91152" name="Picture 16" descr="返回">
            <a:hlinkClick r:id="rId11" action="ppaction://hlinksldjump"/>
          </p:cNvPr>
          <p:cNvPicPr>
            <a:picLocks noChangeAspect="1" noChangeArrowheads="1"/>
          </p:cNvPicPr>
          <p:nvPr/>
        </p:nvPicPr>
        <p:blipFill>
          <a:blip r:embed="rId12"/>
          <a:srcRect/>
          <a:stretch>
            <a:fillRect/>
          </a:stretch>
        </p:blipFill>
        <p:spPr bwMode="auto">
          <a:xfrm>
            <a:off x="7524750" y="6389688"/>
            <a:ext cx="792163" cy="468312"/>
          </a:xfrm>
          <a:prstGeom prst="rect">
            <a:avLst/>
          </a:prstGeom>
          <a:noFill/>
        </p:spPr>
      </p:pic>
      <p:sp>
        <p:nvSpPr>
          <p:cNvPr id="91154" name="Rectangle 18"/>
          <p:cNvSpPr>
            <a:spLocks noChangeArrowheads="1"/>
          </p:cNvSpPr>
          <p:nvPr/>
        </p:nvSpPr>
        <p:spPr bwMode="auto">
          <a:xfrm>
            <a:off x="1547813" y="0"/>
            <a:ext cx="7077075" cy="836613"/>
          </a:xfrm>
          <a:prstGeom prst="rect">
            <a:avLst/>
          </a:prstGeom>
          <a:noFill/>
          <a:ln w="9525">
            <a:noFill/>
            <a:miter lim="800000"/>
            <a:headEnd/>
            <a:tailEnd/>
          </a:ln>
          <a:effectLst/>
        </p:spPr>
        <p:txBody>
          <a:bodyPr anchor="ctr"/>
          <a:lstStyle/>
          <a:p>
            <a:pPr algn="ctr"/>
            <a:r>
              <a:rPr lang="zh-CN" altLang="en-US" sz="4000" b="1" dirty="0" smtClean="0">
                <a:solidFill>
                  <a:srgbClr val="FF0066"/>
                </a:solidFill>
              </a:rPr>
              <a:t>反应</a:t>
            </a:r>
            <a:r>
              <a:rPr lang="zh-CN" altLang="en-US" sz="4000" b="1" dirty="0">
                <a:solidFill>
                  <a:srgbClr val="FF0066"/>
                </a:solidFill>
              </a:rPr>
              <a:t>标准摩尔焓变及计算</a:t>
            </a:r>
          </a:p>
        </p:txBody>
      </p:sp>
      <p:sp>
        <p:nvSpPr>
          <p:cNvPr id="91155" name="Text Box 19"/>
          <p:cNvSpPr txBox="1">
            <a:spLocks noChangeArrowheads="1"/>
          </p:cNvSpPr>
          <p:nvPr/>
        </p:nvSpPr>
        <p:spPr bwMode="auto">
          <a:xfrm>
            <a:off x="468313" y="981075"/>
            <a:ext cx="8382000" cy="1117600"/>
          </a:xfrm>
          <a:prstGeom prst="rect">
            <a:avLst/>
          </a:prstGeom>
          <a:noFill/>
          <a:ln w="9525">
            <a:noFill/>
            <a:miter lim="800000"/>
            <a:headEnd/>
            <a:tailEnd/>
          </a:ln>
          <a:effectLst/>
        </p:spPr>
        <p:txBody>
          <a:bodyPr>
            <a:spAutoFit/>
          </a:bodyPr>
          <a:lstStyle/>
          <a:p>
            <a:pPr>
              <a:lnSpc>
                <a:spcPct val="120000"/>
              </a:lnSpc>
            </a:pPr>
            <a:r>
              <a:rPr kumimoji="1" lang="zh-CN" altLang="en-US" sz="2800" b="1">
                <a:solidFill>
                  <a:schemeClr val="tx2"/>
                </a:solidFill>
                <a:latin typeface="楷体_GB2312" pitchFamily="49" charset="-122"/>
                <a:ea typeface="楷体_GB2312" pitchFamily="49" charset="-122"/>
              </a:rPr>
              <a:t>标准状态下</a:t>
            </a:r>
            <a:r>
              <a:rPr kumimoji="1" lang="en-US" altLang="zh-CN" sz="2800" b="1">
                <a:solidFill>
                  <a:schemeClr val="tx2"/>
                </a:solidFill>
                <a:latin typeface="楷体_GB2312" pitchFamily="49" charset="-122"/>
                <a:ea typeface="楷体_GB2312" pitchFamily="49" charset="-122"/>
              </a:rPr>
              <a:t>,</a:t>
            </a:r>
            <a:r>
              <a:rPr kumimoji="1" lang="zh-CN" altLang="en-US" sz="2800" b="1">
                <a:solidFill>
                  <a:schemeClr val="tx2"/>
                </a:solidFill>
                <a:latin typeface="楷体_GB2312" pitchFamily="49" charset="-122"/>
                <a:ea typeface="楷体_GB2312" pitchFamily="49" charset="-122"/>
              </a:rPr>
              <a:t>反应进度</a:t>
            </a:r>
            <a:r>
              <a:rPr kumimoji="1" lang="en-US" altLang="zh-CN" sz="2800" b="1" i="1">
                <a:solidFill>
                  <a:schemeClr val="tx2"/>
                </a:solidFill>
                <a:latin typeface="楷体_GB2312" pitchFamily="49" charset="-122"/>
                <a:cs typeface="Times New Roman" pitchFamily="18" charset="0"/>
              </a:rPr>
              <a:t>ξ </a:t>
            </a:r>
            <a:r>
              <a:rPr kumimoji="1" lang="en-US" altLang="zh-CN" sz="2800" b="1">
                <a:solidFill>
                  <a:schemeClr val="tx2"/>
                </a:solidFill>
                <a:latin typeface="楷体_GB2312" pitchFamily="49" charset="-122"/>
                <a:cs typeface="Times New Roman" pitchFamily="18" charset="0"/>
              </a:rPr>
              <a:t>= </a:t>
            </a:r>
            <a:r>
              <a:rPr kumimoji="1" lang="en-US" altLang="zh-CN" sz="2800" b="1">
                <a:solidFill>
                  <a:schemeClr val="tx2"/>
                </a:solidFill>
                <a:latin typeface="楷体_GB2312" pitchFamily="49" charset="-122"/>
                <a:ea typeface="楷体_GB2312" pitchFamily="49" charset="-122"/>
              </a:rPr>
              <a:t>1mol</a:t>
            </a:r>
            <a:r>
              <a:rPr kumimoji="1" lang="zh-CN" altLang="en-US" sz="2800" b="1">
                <a:solidFill>
                  <a:schemeClr val="tx2"/>
                </a:solidFill>
                <a:latin typeface="楷体_GB2312" pitchFamily="49" charset="-122"/>
                <a:ea typeface="楷体_GB2312" pitchFamily="49" charset="-122"/>
              </a:rPr>
              <a:t>的焓变称为反应的标准摩尔焓变</a:t>
            </a:r>
            <a:r>
              <a:rPr kumimoji="1" lang="en-US" altLang="zh-CN" sz="2800" b="1">
                <a:solidFill>
                  <a:schemeClr val="tx2"/>
                </a:solidFill>
                <a:latin typeface="楷体_GB2312" pitchFamily="49" charset="-122"/>
                <a:ea typeface="楷体_GB2312" pitchFamily="49" charset="-122"/>
              </a:rPr>
              <a:t>:</a:t>
            </a:r>
            <a:r>
              <a:rPr kumimoji="1" lang="zh-CN" altLang="en-US" sz="2800" b="1">
                <a:solidFill>
                  <a:schemeClr val="tx2"/>
                </a:solidFill>
                <a:latin typeface="楷体_GB2312" pitchFamily="49" charset="-122"/>
                <a:ea typeface="楷体_GB2312" pitchFamily="49" charset="-122"/>
              </a:rPr>
              <a:t>记作</a:t>
            </a:r>
            <a:endParaRPr kumimoji="1" lang="zh-CN" altLang="en-US" sz="2400">
              <a:solidFill>
                <a:schemeClr val="tx2"/>
              </a:solidFill>
              <a:latin typeface="Tahoma" pitchFamily="34" charset="0"/>
            </a:endParaRPr>
          </a:p>
        </p:txBody>
      </p:sp>
      <p:graphicFrame>
        <p:nvGraphicFramePr>
          <p:cNvPr id="91156" name="Object 20"/>
          <p:cNvGraphicFramePr>
            <a:graphicFrameLocks noChangeAspect="1"/>
          </p:cNvGraphicFramePr>
          <p:nvPr/>
        </p:nvGraphicFramePr>
        <p:xfrm>
          <a:off x="3635375" y="1628775"/>
          <a:ext cx="752475" cy="433388"/>
        </p:xfrm>
        <a:graphic>
          <a:graphicData uri="http://schemas.openxmlformats.org/presentationml/2006/ole">
            <p:oleObj spid="_x0000_s91156" name="Equation" r:id="rId13" imgW="419040" imgH="241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diamond(in)">
                                      <p:cBhvr>
                                        <p:cTn id="7" dur="1000"/>
                                        <p:tgtEl>
                                          <p:spTgt spid="91138"/>
                                        </p:tgtEl>
                                      </p:cBhvr>
                                    </p:animEffect>
                                  </p:childTnLst>
                                </p:cTn>
                              </p:par>
                              <p:par>
                                <p:cTn id="8" presetID="8" presetClass="entr" presetSubtype="16" fill="hold" nodeType="withEffect">
                                  <p:stCondLst>
                                    <p:cond delay="0"/>
                                  </p:stCondLst>
                                  <p:childTnLst>
                                    <p:set>
                                      <p:cBhvr>
                                        <p:cTn id="9" dur="1" fill="hold">
                                          <p:stCondLst>
                                            <p:cond delay="0"/>
                                          </p:stCondLst>
                                        </p:cTn>
                                        <p:tgtEl>
                                          <p:spTgt spid="91139"/>
                                        </p:tgtEl>
                                        <p:attrNameLst>
                                          <p:attrName>style.visibility</p:attrName>
                                        </p:attrNameLst>
                                      </p:cBhvr>
                                      <p:to>
                                        <p:strVal val="visible"/>
                                      </p:to>
                                    </p:set>
                                    <p:animEffect transition="in" filter="diamond(in)">
                                      <p:cBhvr>
                                        <p:cTn id="10" dur="1000"/>
                                        <p:tgtEl>
                                          <p:spTgt spid="91139"/>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91140"/>
                                        </p:tgtEl>
                                        <p:attrNameLst>
                                          <p:attrName>style.visibility</p:attrName>
                                        </p:attrNameLst>
                                      </p:cBhvr>
                                      <p:to>
                                        <p:strVal val="visible"/>
                                      </p:to>
                                    </p:set>
                                    <p:animEffect transition="in" filter="diamond(in)">
                                      <p:cBhvr>
                                        <p:cTn id="13" dur="1000"/>
                                        <p:tgtEl>
                                          <p:spTgt spid="91140"/>
                                        </p:tgtEl>
                                      </p:cBhvr>
                                    </p:animEffect>
                                  </p:childTnLst>
                                </p:cTn>
                              </p:par>
                              <p:par>
                                <p:cTn id="14" presetID="8" presetClass="entr" presetSubtype="16" fill="hold" nodeType="withEffect">
                                  <p:stCondLst>
                                    <p:cond delay="0"/>
                                  </p:stCondLst>
                                  <p:childTnLst>
                                    <p:set>
                                      <p:cBhvr>
                                        <p:cTn id="15" dur="1" fill="hold">
                                          <p:stCondLst>
                                            <p:cond delay="0"/>
                                          </p:stCondLst>
                                        </p:cTn>
                                        <p:tgtEl>
                                          <p:spTgt spid="91141"/>
                                        </p:tgtEl>
                                        <p:attrNameLst>
                                          <p:attrName>style.visibility</p:attrName>
                                        </p:attrNameLst>
                                      </p:cBhvr>
                                      <p:to>
                                        <p:strVal val="visible"/>
                                      </p:to>
                                    </p:set>
                                    <p:animEffect transition="in" filter="diamond(in)">
                                      <p:cBhvr>
                                        <p:cTn id="16" dur="1000"/>
                                        <p:tgtEl>
                                          <p:spTgt spid="91141"/>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91143"/>
                                        </p:tgtEl>
                                        <p:attrNameLst>
                                          <p:attrName>style.visibility</p:attrName>
                                        </p:attrNameLst>
                                      </p:cBhvr>
                                      <p:to>
                                        <p:strVal val="visible"/>
                                      </p:to>
                                    </p:set>
                                    <p:animEffect transition="in" filter="box(in)">
                                      <p:cBhvr>
                                        <p:cTn id="21" dur="500"/>
                                        <p:tgtEl>
                                          <p:spTgt spid="91143"/>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91144"/>
                                        </p:tgtEl>
                                        <p:attrNameLst>
                                          <p:attrName>style.visibility</p:attrName>
                                        </p:attrNameLst>
                                      </p:cBhvr>
                                      <p:to>
                                        <p:strVal val="visible"/>
                                      </p:to>
                                    </p:set>
                                    <p:animEffect transition="in" filter="box(in)">
                                      <p:cBhvr>
                                        <p:cTn id="24" dur="500"/>
                                        <p:tgtEl>
                                          <p:spTgt spid="9114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91145"/>
                                        </p:tgtEl>
                                        <p:attrNameLst>
                                          <p:attrName>style.visibility</p:attrName>
                                        </p:attrNameLst>
                                      </p:cBhvr>
                                      <p:to>
                                        <p:strVal val="visible"/>
                                      </p:to>
                                    </p:set>
                                    <p:animEffect transition="in" filter="box(in)">
                                      <p:cBhvr>
                                        <p:cTn id="27" dur="500"/>
                                        <p:tgtEl>
                                          <p:spTgt spid="91145"/>
                                        </p:tgtEl>
                                      </p:cBhvr>
                                    </p:animEffect>
                                  </p:childTnLst>
                                </p:cTn>
                              </p:par>
                              <p:par>
                                <p:cTn id="28" presetID="4" presetClass="entr" presetSubtype="16" fill="hold" nodeType="withEffect">
                                  <p:stCondLst>
                                    <p:cond delay="0"/>
                                  </p:stCondLst>
                                  <p:childTnLst>
                                    <p:set>
                                      <p:cBhvr>
                                        <p:cTn id="29" dur="1" fill="hold">
                                          <p:stCondLst>
                                            <p:cond delay="0"/>
                                          </p:stCondLst>
                                        </p:cTn>
                                        <p:tgtEl>
                                          <p:spTgt spid="91148"/>
                                        </p:tgtEl>
                                        <p:attrNameLst>
                                          <p:attrName>style.visibility</p:attrName>
                                        </p:attrNameLst>
                                      </p:cBhvr>
                                      <p:to>
                                        <p:strVal val="visible"/>
                                      </p:to>
                                    </p:set>
                                    <p:animEffect transition="in" filter="box(in)">
                                      <p:cBhvr>
                                        <p:cTn id="30" dur="500"/>
                                        <p:tgtEl>
                                          <p:spTgt spid="9114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1147"/>
                                        </p:tgtEl>
                                        <p:attrNameLst>
                                          <p:attrName>style.visibility</p:attrName>
                                        </p:attrNameLst>
                                      </p:cBhvr>
                                      <p:to>
                                        <p:strVal val="visible"/>
                                      </p:to>
                                    </p:set>
                                    <p:anim calcmode="lin" valueType="num">
                                      <p:cBhvr additive="base">
                                        <p:cTn id="35" dur="500" fill="hold"/>
                                        <p:tgtEl>
                                          <p:spTgt spid="91147"/>
                                        </p:tgtEl>
                                        <p:attrNameLst>
                                          <p:attrName>ppt_x</p:attrName>
                                        </p:attrNameLst>
                                      </p:cBhvr>
                                      <p:tavLst>
                                        <p:tav tm="0">
                                          <p:val>
                                            <p:strVal val="#ppt_x"/>
                                          </p:val>
                                        </p:tav>
                                        <p:tav tm="100000">
                                          <p:val>
                                            <p:strVal val="#ppt_x"/>
                                          </p:val>
                                        </p:tav>
                                      </p:tavLst>
                                    </p:anim>
                                    <p:anim calcmode="lin" valueType="num">
                                      <p:cBhvr additive="base">
                                        <p:cTn id="36" dur="500" fill="hold"/>
                                        <p:tgtEl>
                                          <p:spTgt spid="911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1142"/>
                                        </p:tgtEl>
                                        <p:attrNameLst>
                                          <p:attrName>style.visibility</p:attrName>
                                        </p:attrNameLst>
                                      </p:cBhvr>
                                      <p:to>
                                        <p:strVal val="visible"/>
                                      </p:to>
                                    </p:set>
                                    <p:anim calcmode="lin" valueType="num">
                                      <p:cBhvr additive="base">
                                        <p:cTn id="39" dur="500" fill="hold"/>
                                        <p:tgtEl>
                                          <p:spTgt spid="91142"/>
                                        </p:tgtEl>
                                        <p:attrNameLst>
                                          <p:attrName>ppt_x</p:attrName>
                                        </p:attrNameLst>
                                      </p:cBhvr>
                                      <p:tavLst>
                                        <p:tav tm="0">
                                          <p:val>
                                            <p:strVal val="#ppt_x"/>
                                          </p:val>
                                        </p:tav>
                                        <p:tav tm="100000">
                                          <p:val>
                                            <p:strVal val="#ppt_x"/>
                                          </p:val>
                                        </p:tav>
                                      </p:tavLst>
                                    </p:anim>
                                    <p:anim calcmode="lin" valueType="num">
                                      <p:cBhvr additive="base">
                                        <p:cTn id="40" dur="500" fill="hold"/>
                                        <p:tgtEl>
                                          <p:spTgt spid="9114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1146"/>
                                        </p:tgtEl>
                                        <p:attrNameLst>
                                          <p:attrName>style.visibility</p:attrName>
                                        </p:attrNameLst>
                                      </p:cBhvr>
                                      <p:to>
                                        <p:strVal val="visible"/>
                                      </p:to>
                                    </p:set>
                                    <p:anim calcmode="lin" valueType="num">
                                      <p:cBhvr additive="base">
                                        <p:cTn id="45" dur="500" fill="hold"/>
                                        <p:tgtEl>
                                          <p:spTgt spid="91146"/>
                                        </p:tgtEl>
                                        <p:attrNameLst>
                                          <p:attrName>ppt_x</p:attrName>
                                        </p:attrNameLst>
                                      </p:cBhvr>
                                      <p:tavLst>
                                        <p:tav tm="0">
                                          <p:val>
                                            <p:strVal val="#ppt_x"/>
                                          </p:val>
                                        </p:tav>
                                        <p:tav tm="100000">
                                          <p:val>
                                            <p:strVal val="#ppt_x"/>
                                          </p:val>
                                        </p:tav>
                                      </p:tavLst>
                                    </p:anim>
                                    <p:anim calcmode="lin" valueType="num">
                                      <p:cBhvr additive="base">
                                        <p:cTn id="46" dur="500" fill="hold"/>
                                        <p:tgtEl>
                                          <p:spTgt spid="9114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1149"/>
                                        </p:tgtEl>
                                        <p:attrNameLst>
                                          <p:attrName>style.visibility</p:attrName>
                                        </p:attrNameLst>
                                      </p:cBhvr>
                                      <p:to>
                                        <p:strVal val="visible"/>
                                      </p:to>
                                    </p:set>
                                    <p:anim calcmode="lin" valueType="num">
                                      <p:cBhvr additive="base">
                                        <p:cTn id="49" dur="500" fill="hold"/>
                                        <p:tgtEl>
                                          <p:spTgt spid="91149"/>
                                        </p:tgtEl>
                                        <p:attrNameLst>
                                          <p:attrName>ppt_x</p:attrName>
                                        </p:attrNameLst>
                                      </p:cBhvr>
                                      <p:tavLst>
                                        <p:tav tm="0">
                                          <p:val>
                                            <p:strVal val="#ppt_x"/>
                                          </p:val>
                                        </p:tav>
                                        <p:tav tm="100000">
                                          <p:val>
                                            <p:strVal val="#ppt_x"/>
                                          </p:val>
                                        </p:tav>
                                      </p:tavLst>
                                    </p:anim>
                                    <p:anim calcmode="lin" valueType="num">
                                      <p:cBhvr additive="base">
                                        <p:cTn id="50" dur="500" fill="hold"/>
                                        <p:tgtEl>
                                          <p:spTgt spid="9114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91150"/>
                                        </p:tgtEl>
                                        <p:attrNameLst>
                                          <p:attrName>style.visibility</p:attrName>
                                        </p:attrNameLst>
                                      </p:cBhvr>
                                      <p:to>
                                        <p:strVal val="visible"/>
                                      </p:to>
                                    </p:set>
                                    <p:animEffect transition="in" filter="blinds(horizontal)">
                                      <p:cBhvr>
                                        <p:cTn id="55" dur="500"/>
                                        <p:tgtEl>
                                          <p:spTgt spid="91150"/>
                                        </p:tgtEl>
                                      </p:cBhvr>
                                    </p:animEffect>
                                  </p:childTnLst>
                                </p:cTn>
                              </p:par>
                              <p:par>
                                <p:cTn id="56" presetID="3" presetClass="entr" presetSubtype="10" fill="hold" nodeType="withEffect">
                                  <p:stCondLst>
                                    <p:cond delay="0"/>
                                  </p:stCondLst>
                                  <p:childTnLst>
                                    <p:set>
                                      <p:cBhvr>
                                        <p:cTn id="57" dur="1" fill="hold">
                                          <p:stCondLst>
                                            <p:cond delay="0"/>
                                          </p:stCondLst>
                                        </p:cTn>
                                        <p:tgtEl>
                                          <p:spTgt spid="91151"/>
                                        </p:tgtEl>
                                        <p:attrNameLst>
                                          <p:attrName>style.visibility</p:attrName>
                                        </p:attrNameLst>
                                      </p:cBhvr>
                                      <p:to>
                                        <p:strVal val="visible"/>
                                      </p:to>
                                    </p:set>
                                    <p:animEffect transition="in" filter="blinds(horizontal)">
                                      <p:cBhvr>
                                        <p:cTn id="58" dur="500"/>
                                        <p:tgtEl>
                                          <p:spTgt spid="91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nimBg="1"/>
      <p:bldP spid="91143" grpId="0" animBg="1"/>
      <p:bldP spid="91144" grpId="0" animBg="1"/>
      <p:bldP spid="91145" grpId="0" animBg="1"/>
      <p:bldP spid="91146" grpId="0" animBg="1"/>
      <p:bldP spid="9114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216150" y="2276475"/>
            <a:ext cx="4084638" cy="701675"/>
          </a:xfrm>
          <a:prstGeom prst="rect">
            <a:avLst/>
          </a:prstGeom>
          <a:noFill/>
          <a:ln w="9525">
            <a:noFill/>
            <a:miter lim="800000"/>
            <a:headEnd/>
            <a:tailEnd/>
          </a:ln>
          <a:effectLst/>
        </p:spPr>
        <p:txBody>
          <a:bodyPr wrap="none">
            <a:spAutoFit/>
          </a:bodyPr>
          <a:lstStyle/>
          <a:p>
            <a:pPr eaLnBrk="0" hangingPunct="0"/>
            <a:r>
              <a:rPr kumimoji="1" lang="en-US" altLang="zh-CN" sz="4000" i="1">
                <a:latin typeface="Times New Roman" pitchFamily="18" charset="0"/>
              </a:rPr>
              <a:t>e</a:t>
            </a:r>
            <a:r>
              <a:rPr kumimoji="1" lang="en-US" altLang="zh-CN" sz="4000">
                <a:latin typeface="Times New Roman" pitchFamily="18" charset="0"/>
              </a:rPr>
              <a:t>E + </a:t>
            </a:r>
            <a:r>
              <a:rPr kumimoji="1" lang="en-US" altLang="zh-CN" sz="4000" i="1">
                <a:latin typeface="Times New Roman" pitchFamily="18" charset="0"/>
              </a:rPr>
              <a:t>f</a:t>
            </a:r>
            <a:r>
              <a:rPr kumimoji="1" lang="en-US" altLang="zh-CN" sz="4000">
                <a:latin typeface="Times New Roman" pitchFamily="18" charset="0"/>
              </a:rPr>
              <a:t> F→ </a:t>
            </a:r>
            <a:r>
              <a:rPr kumimoji="1" lang="en-US" altLang="zh-CN" sz="4000" i="1">
                <a:latin typeface="Times New Roman" pitchFamily="18" charset="0"/>
              </a:rPr>
              <a:t>y</a:t>
            </a:r>
            <a:r>
              <a:rPr kumimoji="1" lang="en-US" altLang="zh-CN" sz="4000">
                <a:latin typeface="Times New Roman" pitchFamily="18" charset="0"/>
              </a:rPr>
              <a:t>Y + </a:t>
            </a:r>
            <a:r>
              <a:rPr kumimoji="1" lang="en-US" altLang="zh-CN" sz="4000" i="1">
                <a:latin typeface="Times New Roman" pitchFamily="18" charset="0"/>
              </a:rPr>
              <a:t>z</a:t>
            </a:r>
            <a:r>
              <a:rPr kumimoji="1" lang="en-US" altLang="zh-CN" sz="4000">
                <a:latin typeface="Times New Roman" pitchFamily="18" charset="0"/>
              </a:rPr>
              <a:t>Z</a:t>
            </a:r>
            <a:endParaRPr kumimoji="1" lang="en-US" altLang="zh-CN" sz="3200">
              <a:latin typeface="Times New Roman" pitchFamily="18" charset="0"/>
            </a:endParaRPr>
          </a:p>
        </p:txBody>
      </p:sp>
      <p:graphicFrame>
        <p:nvGraphicFramePr>
          <p:cNvPr id="92163" name="Object 3"/>
          <p:cNvGraphicFramePr>
            <a:graphicFrameLocks noChangeAspect="1"/>
          </p:cNvGraphicFramePr>
          <p:nvPr/>
        </p:nvGraphicFramePr>
        <p:xfrm>
          <a:off x="1187450" y="4999038"/>
          <a:ext cx="6913563" cy="806450"/>
        </p:xfrm>
        <a:graphic>
          <a:graphicData uri="http://schemas.openxmlformats.org/presentationml/2006/ole">
            <p:oleObj spid="_x0000_s92163" name="Equation" r:id="rId3" imgW="2082600" imgH="241200" progId="Equation.DSMT4">
              <p:embed/>
            </p:oleObj>
          </a:graphicData>
        </a:graphic>
      </p:graphicFrame>
      <p:sp>
        <p:nvSpPr>
          <p:cNvPr id="92164" name="Rectangle 4"/>
          <p:cNvSpPr>
            <a:spLocks noChangeArrowheads="1"/>
          </p:cNvSpPr>
          <p:nvPr/>
        </p:nvSpPr>
        <p:spPr bwMode="auto">
          <a:xfrm>
            <a:off x="960438" y="1309688"/>
            <a:ext cx="7788275" cy="737510"/>
          </a:xfrm>
          <a:prstGeom prst="rect">
            <a:avLst/>
          </a:prstGeom>
          <a:noFill/>
          <a:ln w="9525">
            <a:noFill/>
            <a:miter lim="800000"/>
            <a:headEnd/>
            <a:tailEnd/>
          </a:ln>
          <a:effectLst/>
        </p:spPr>
        <p:txBody>
          <a:bodyPr>
            <a:spAutoFit/>
          </a:bodyPr>
          <a:lstStyle/>
          <a:p>
            <a:pPr>
              <a:lnSpc>
                <a:spcPct val="150000"/>
              </a:lnSpc>
            </a:pPr>
            <a:r>
              <a:rPr kumimoji="1" lang="zh-CN" altLang="en-US" sz="3200" dirty="0">
                <a:solidFill>
                  <a:srgbClr val="003399"/>
                </a:solidFill>
                <a:latin typeface="Times New Roman" pitchFamily="18" charset="0"/>
                <a:ea typeface="黑体" pitchFamily="49" charset="-122"/>
              </a:rPr>
              <a:t>由标准摩尔生成焓求反应的标准摩尔焓变</a:t>
            </a:r>
          </a:p>
        </p:txBody>
      </p:sp>
      <p:sp>
        <p:nvSpPr>
          <p:cNvPr id="92165" name="Rectangle 5"/>
          <p:cNvSpPr>
            <a:spLocks noChangeArrowheads="1"/>
          </p:cNvSpPr>
          <p:nvPr/>
        </p:nvSpPr>
        <p:spPr bwMode="auto">
          <a:xfrm>
            <a:off x="0" y="325755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92166" name="Object 6"/>
          <p:cNvGraphicFramePr>
            <a:graphicFrameLocks noChangeAspect="1"/>
          </p:cNvGraphicFramePr>
          <p:nvPr/>
        </p:nvGraphicFramePr>
        <p:xfrm>
          <a:off x="1116013" y="3213100"/>
          <a:ext cx="6624637" cy="1698625"/>
        </p:xfrm>
        <a:graphic>
          <a:graphicData uri="http://schemas.openxmlformats.org/presentationml/2006/ole">
            <p:oleObj spid="_x0000_s92166" name="Equation" r:id="rId4" imgW="2070000" imgH="533160" progId="Equation.DSMT4">
              <p:embed/>
            </p:oleObj>
          </a:graphicData>
        </a:graphic>
      </p:graphicFrame>
      <p:pic>
        <p:nvPicPr>
          <p:cNvPr id="92167" name="Picture 7" descr="返回">
            <a:hlinkClick r:id="rId5" action="ppaction://hlinksldjump"/>
          </p:cNvPr>
          <p:cNvPicPr>
            <a:picLocks noChangeAspect="1" noChangeArrowheads="1"/>
          </p:cNvPicPr>
          <p:nvPr/>
        </p:nvPicPr>
        <p:blipFill>
          <a:blip r:embed="rId6"/>
          <a:srcRect/>
          <a:stretch>
            <a:fillRect/>
          </a:stretch>
        </p:blipFill>
        <p:spPr bwMode="auto">
          <a:xfrm>
            <a:off x="7524750" y="6389688"/>
            <a:ext cx="792163" cy="468312"/>
          </a:xfrm>
          <a:prstGeom prst="rect">
            <a:avLst/>
          </a:prstGeom>
          <a:noFill/>
        </p:spPr>
      </p:pic>
      <p:sp>
        <p:nvSpPr>
          <p:cNvPr id="92168" name="Rectangle 8"/>
          <p:cNvSpPr>
            <a:spLocks noGrp="1" noChangeArrowheads="1"/>
          </p:cNvSpPr>
          <p:nvPr>
            <p:ph type="title" idx="4294967295"/>
          </p:nvPr>
        </p:nvSpPr>
        <p:spPr/>
        <p:txBody>
          <a:bodyPr/>
          <a:lstStyle/>
          <a:p>
            <a:r>
              <a:rPr lang="zh-CN" altLang="en-US"/>
              <a:t>结论</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624013" y="103188"/>
            <a:ext cx="6724650" cy="654050"/>
          </a:xfrm>
        </p:spPr>
        <p:txBody>
          <a:bodyPr/>
          <a:lstStyle/>
          <a:p>
            <a:r>
              <a:rPr lang="zh-CN" altLang="en-US" sz="3200">
                <a:latin typeface="Times New Roman" pitchFamily="18" charset="0"/>
              </a:rPr>
              <a:t>标准摩尔反应焓变计算实例</a:t>
            </a:r>
          </a:p>
        </p:txBody>
      </p:sp>
      <p:sp>
        <p:nvSpPr>
          <p:cNvPr id="93187" name="Text Box 3"/>
          <p:cNvSpPr txBox="1">
            <a:spLocks noChangeArrowheads="1"/>
          </p:cNvSpPr>
          <p:nvPr/>
        </p:nvSpPr>
        <p:spPr bwMode="auto">
          <a:xfrm>
            <a:off x="762000" y="2492375"/>
            <a:ext cx="8001000" cy="1203325"/>
          </a:xfrm>
          <a:prstGeom prst="rect">
            <a:avLst/>
          </a:prstGeom>
          <a:noFill/>
          <a:ln w="9525">
            <a:noFill/>
            <a:miter lim="800000"/>
            <a:headEnd/>
            <a:tailEnd/>
          </a:ln>
          <a:effectLst/>
        </p:spPr>
        <p:txBody>
          <a:bodyPr>
            <a:spAutoFit/>
          </a:bodyPr>
          <a:lstStyle/>
          <a:p>
            <a:pPr>
              <a:lnSpc>
                <a:spcPct val="130000"/>
              </a:lnSpc>
              <a:spcBef>
                <a:spcPct val="50000"/>
              </a:spcBef>
            </a:pPr>
            <a:r>
              <a:rPr kumimoji="1" lang="zh-CN" altLang="en-US" sz="2800">
                <a:solidFill>
                  <a:srgbClr val="FF3300"/>
                </a:solidFill>
                <a:latin typeface="Times New Roman" pitchFamily="18" charset="0"/>
                <a:ea typeface="黑体" pitchFamily="49" charset="-122"/>
              </a:rPr>
              <a:t>解：</a:t>
            </a:r>
            <a:r>
              <a:rPr kumimoji="1" lang="zh-CN" altLang="en-US" sz="2800">
                <a:latin typeface="Times New Roman" pitchFamily="18" charset="0"/>
                <a:ea typeface="黑体" pitchFamily="49" charset="-122"/>
              </a:rPr>
              <a:t>从手册查得</a:t>
            </a:r>
            <a:r>
              <a:rPr kumimoji="1" lang="en-US" altLang="zh-CN" sz="2800">
                <a:latin typeface="Times New Roman" pitchFamily="18" charset="0"/>
                <a:ea typeface="黑体" pitchFamily="49" charset="-122"/>
              </a:rPr>
              <a:t>298.15K</a:t>
            </a:r>
            <a:r>
              <a:rPr kumimoji="1" lang="zh-CN" altLang="en-US" sz="2800">
                <a:latin typeface="Times New Roman" pitchFamily="18" charset="0"/>
                <a:ea typeface="黑体" pitchFamily="49" charset="-122"/>
              </a:rPr>
              <a:t>时</a:t>
            </a:r>
            <a:r>
              <a:rPr kumimoji="1" lang="en-US" altLang="zh-CN" sz="2800">
                <a:latin typeface="Times New Roman" pitchFamily="18" charset="0"/>
                <a:ea typeface="黑体" pitchFamily="49" charset="-122"/>
              </a:rPr>
              <a:t>Fe</a:t>
            </a:r>
            <a:r>
              <a:rPr kumimoji="1" lang="en-US" altLang="zh-CN" sz="2800" baseline="-25000">
                <a:latin typeface="Times New Roman" pitchFamily="18" charset="0"/>
                <a:ea typeface="黑体" pitchFamily="49" charset="-122"/>
              </a:rPr>
              <a:t>2</a:t>
            </a:r>
            <a:r>
              <a:rPr kumimoji="1" lang="en-US" altLang="zh-CN" sz="2800">
                <a:latin typeface="Times New Roman" pitchFamily="18" charset="0"/>
                <a:ea typeface="黑体" pitchFamily="49" charset="-122"/>
              </a:rPr>
              <a:t>O</a:t>
            </a:r>
            <a:r>
              <a:rPr kumimoji="1" lang="en-US" altLang="zh-CN" sz="2800" baseline="-25000">
                <a:latin typeface="Times New Roman" pitchFamily="18" charset="0"/>
                <a:ea typeface="黑体" pitchFamily="49" charset="-122"/>
              </a:rPr>
              <a:t>3</a:t>
            </a:r>
            <a:r>
              <a:rPr kumimoji="1" lang="zh-CN" altLang="en-US" sz="2800">
                <a:latin typeface="Times New Roman" pitchFamily="18" charset="0"/>
                <a:ea typeface="黑体" pitchFamily="49" charset="-122"/>
              </a:rPr>
              <a:t>和</a:t>
            </a:r>
            <a:r>
              <a:rPr kumimoji="1" lang="en-US" altLang="zh-CN" sz="2800">
                <a:latin typeface="Times New Roman" pitchFamily="18" charset="0"/>
                <a:ea typeface="黑体" pitchFamily="49" charset="-122"/>
              </a:rPr>
              <a:t>Al</a:t>
            </a:r>
            <a:r>
              <a:rPr kumimoji="1" lang="en-US" altLang="zh-CN" sz="2800" baseline="-25000">
                <a:latin typeface="Times New Roman" pitchFamily="18" charset="0"/>
                <a:ea typeface="黑体" pitchFamily="49" charset="-122"/>
              </a:rPr>
              <a:t>2</a:t>
            </a:r>
            <a:r>
              <a:rPr kumimoji="1" lang="en-US" altLang="zh-CN" sz="2800">
                <a:latin typeface="Times New Roman" pitchFamily="18" charset="0"/>
                <a:ea typeface="黑体" pitchFamily="49" charset="-122"/>
              </a:rPr>
              <a:t>O</a:t>
            </a:r>
            <a:r>
              <a:rPr kumimoji="1" lang="en-US" altLang="zh-CN" sz="2800" baseline="-25000">
                <a:latin typeface="Times New Roman" pitchFamily="18" charset="0"/>
                <a:ea typeface="黑体" pitchFamily="49" charset="-122"/>
              </a:rPr>
              <a:t>3</a:t>
            </a:r>
            <a:r>
              <a:rPr kumimoji="1" lang="zh-CN" altLang="en-US" sz="2800">
                <a:latin typeface="Times New Roman" pitchFamily="18" charset="0"/>
                <a:ea typeface="黑体" pitchFamily="49" charset="-122"/>
              </a:rPr>
              <a:t>的标准摩尔生成焓分别为</a:t>
            </a:r>
            <a:r>
              <a:rPr kumimoji="1" lang="en-US" altLang="zh-CN" sz="2800">
                <a:latin typeface="Times New Roman" pitchFamily="18" charset="0"/>
                <a:ea typeface="黑体" pitchFamily="49" charset="-122"/>
                <a:cs typeface="Times New Roman" pitchFamily="18" charset="0"/>
              </a:rPr>
              <a:t>–</a:t>
            </a:r>
            <a:r>
              <a:rPr kumimoji="1" lang="en-US" altLang="zh-CN" sz="2800">
                <a:latin typeface="Times New Roman" pitchFamily="18" charset="0"/>
                <a:ea typeface="黑体" pitchFamily="49" charset="-122"/>
              </a:rPr>
              <a:t>824.2</a:t>
            </a:r>
            <a:r>
              <a:rPr kumimoji="1" lang="zh-CN" altLang="en-US" sz="2800">
                <a:latin typeface="Times New Roman" pitchFamily="18" charset="0"/>
                <a:ea typeface="黑体" pitchFamily="49" charset="-122"/>
              </a:rPr>
              <a:t>和</a:t>
            </a:r>
            <a:r>
              <a:rPr kumimoji="1" lang="en-US" altLang="zh-CN" sz="2800">
                <a:latin typeface="Times New Roman" pitchFamily="18" charset="0"/>
                <a:ea typeface="黑体" pitchFamily="49" charset="-122"/>
              </a:rPr>
              <a:t>–1675.7kJ·mol</a:t>
            </a:r>
            <a:r>
              <a:rPr kumimoji="1" lang="en-US" altLang="zh-CN" sz="2800" baseline="30000">
                <a:latin typeface="Times New Roman" pitchFamily="18" charset="0"/>
                <a:ea typeface="黑体" pitchFamily="49" charset="-122"/>
              </a:rPr>
              <a:t>-1</a:t>
            </a:r>
            <a:r>
              <a:rPr kumimoji="1" lang="zh-CN" altLang="en-US" sz="2800">
                <a:latin typeface="Times New Roman" pitchFamily="18" charset="0"/>
                <a:ea typeface="黑体" pitchFamily="49" charset="-122"/>
              </a:rPr>
              <a:t>。</a:t>
            </a:r>
          </a:p>
        </p:txBody>
      </p:sp>
      <p:grpSp>
        <p:nvGrpSpPr>
          <p:cNvPr id="93188" name="Group 4"/>
          <p:cNvGrpSpPr>
            <a:grpSpLocks/>
          </p:cNvGrpSpPr>
          <p:nvPr/>
        </p:nvGrpSpPr>
        <p:grpSpPr bwMode="auto">
          <a:xfrm>
            <a:off x="755650" y="1196975"/>
            <a:ext cx="8208963" cy="1189038"/>
            <a:chOff x="476" y="821"/>
            <a:chExt cx="4989" cy="749"/>
          </a:xfrm>
        </p:grpSpPr>
        <p:sp>
          <p:nvSpPr>
            <p:cNvPr id="93189" name="Rectangle 5"/>
            <p:cNvSpPr>
              <a:spLocks noChangeArrowheads="1"/>
            </p:cNvSpPr>
            <p:nvPr/>
          </p:nvSpPr>
          <p:spPr bwMode="auto">
            <a:xfrm>
              <a:off x="476" y="821"/>
              <a:ext cx="4989" cy="704"/>
            </a:xfrm>
            <a:prstGeom prst="rect">
              <a:avLst/>
            </a:prstGeom>
            <a:noFill/>
            <a:ln w="9525">
              <a:noFill/>
              <a:miter lim="800000"/>
              <a:headEnd/>
              <a:tailEnd/>
            </a:ln>
            <a:effectLst/>
          </p:spPr>
          <p:txBody>
            <a:bodyPr>
              <a:spAutoFit/>
            </a:bodyPr>
            <a:lstStyle/>
            <a:p>
              <a:pPr>
                <a:lnSpc>
                  <a:spcPct val="120000"/>
                </a:lnSpc>
              </a:pPr>
              <a:r>
                <a:rPr kumimoji="1" lang="zh-CN" altLang="en-US" sz="2800" dirty="0">
                  <a:solidFill>
                    <a:srgbClr val="FF3300"/>
                  </a:solidFill>
                  <a:latin typeface="Times New Roman" pitchFamily="18" charset="0"/>
                  <a:ea typeface="黑体" pitchFamily="49" charset="-122"/>
                </a:rPr>
                <a:t>例</a:t>
              </a:r>
              <a:r>
                <a:rPr kumimoji="1" lang="en-US" altLang="zh-CN" sz="2800" dirty="0">
                  <a:solidFill>
                    <a:srgbClr val="FF3300"/>
                  </a:solidFill>
                  <a:latin typeface="Times New Roman" pitchFamily="18" charset="0"/>
                  <a:ea typeface="黑体" pitchFamily="49" charset="-122"/>
                </a:rPr>
                <a:t>3</a:t>
              </a:r>
              <a:r>
                <a:rPr kumimoji="1" lang="zh-CN" altLang="en-US" sz="2800" dirty="0">
                  <a:solidFill>
                    <a:srgbClr val="FF3300"/>
                  </a:solidFill>
                  <a:latin typeface="Times New Roman" pitchFamily="18" charset="0"/>
                  <a:ea typeface="黑体" pitchFamily="49" charset="-122"/>
                </a:rPr>
                <a:t>：</a:t>
              </a:r>
              <a:r>
                <a:rPr kumimoji="1" lang="zh-CN" altLang="en-US" sz="2800" dirty="0">
                  <a:solidFill>
                    <a:srgbClr val="003399"/>
                  </a:solidFill>
                  <a:latin typeface="Times New Roman" pitchFamily="18" charset="0"/>
                  <a:ea typeface="黑体" pitchFamily="49" charset="-122"/>
                </a:rPr>
                <a:t>试计算铝热剂点火反应的                                。</a:t>
              </a:r>
            </a:p>
            <a:p>
              <a:pPr>
                <a:lnSpc>
                  <a:spcPct val="120000"/>
                </a:lnSpc>
              </a:pPr>
              <a:r>
                <a:rPr kumimoji="1" lang="zh-CN" altLang="en-US" sz="2800" dirty="0">
                  <a:solidFill>
                    <a:srgbClr val="003399"/>
                  </a:solidFill>
                  <a:latin typeface="Times New Roman" pitchFamily="18" charset="0"/>
                  <a:ea typeface="黑体" pitchFamily="49" charset="-122"/>
                </a:rPr>
                <a:t>反应计量式为：</a:t>
              </a:r>
            </a:p>
          </p:txBody>
        </p:sp>
        <p:graphicFrame>
          <p:nvGraphicFramePr>
            <p:cNvPr id="93190" name="Object 6"/>
            <p:cNvGraphicFramePr>
              <a:graphicFrameLocks noChangeAspect="1"/>
            </p:cNvGraphicFramePr>
            <p:nvPr/>
          </p:nvGraphicFramePr>
          <p:xfrm>
            <a:off x="2035" y="1207"/>
            <a:ext cx="3249" cy="363"/>
          </p:xfrm>
          <a:graphic>
            <a:graphicData uri="http://schemas.openxmlformats.org/presentationml/2006/ole">
              <p:oleObj spid="_x0000_s93190" name="Equation" r:id="rId3" imgW="2438280" imgH="228600" progId="Equation.DSMT4">
                <p:embed/>
              </p:oleObj>
            </a:graphicData>
          </a:graphic>
        </p:graphicFrame>
        <p:grpSp>
          <p:nvGrpSpPr>
            <p:cNvPr id="93191" name="Group 7"/>
            <p:cNvGrpSpPr>
              <a:grpSpLocks/>
            </p:cNvGrpSpPr>
            <p:nvPr/>
          </p:nvGrpSpPr>
          <p:grpSpPr bwMode="auto">
            <a:xfrm>
              <a:off x="3515" y="890"/>
              <a:ext cx="1769" cy="317"/>
              <a:chOff x="3846" y="919"/>
              <a:chExt cx="1595" cy="288"/>
            </a:xfrm>
          </p:grpSpPr>
          <p:graphicFrame>
            <p:nvGraphicFramePr>
              <p:cNvPr id="93192" name="Object 8"/>
              <p:cNvGraphicFramePr>
                <a:graphicFrameLocks noChangeAspect="1"/>
              </p:cNvGraphicFramePr>
              <p:nvPr/>
            </p:nvGraphicFramePr>
            <p:xfrm>
              <a:off x="3846" y="919"/>
              <a:ext cx="1595" cy="288"/>
            </p:xfrm>
            <a:graphic>
              <a:graphicData uri="http://schemas.openxmlformats.org/presentationml/2006/ole">
                <p:oleObj spid="_x0000_s93192" name="Equation" r:id="rId4" imgW="1079280" imgH="215640" progId="Equation.3">
                  <p:embed/>
                </p:oleObj>
              </a:graphicData>
            </a:graphic>
          </p:graphicFrame>
          <p:grpSp>
            <p:nvGrpSpPr>
              <p:cNvPr id="93193" name="Group 9"/>
              <p:cNvGrpSpPr>
                <a:grpSpLocks/>
              </p:cNvGrpSpPr>
              <p:nvPr/>
            </p:nvGrpSpPr>
            <p:grpSpPr bwMode="auto">
              <a:xfrm>
                <a:off x="4308" y="981"/>
                <a:ext cx="48" cy="48"/>
                <a:chOff x="1488" y="3264"/>
                <a:chExt cx="288" cy="288"/>
              </a:xfrm>
            </p:grpSpPr>
            <p:sp>
              <p:nvSpPr>
                <p:cNvPr id="93194" name="Oval 10"/>
                <p:cNvSpPr>
                  <a:spLocks noChangeArrowheads="1"/>
                </p:cNvSpPr>
                <p:nvPr/>
              </p:nvSpPr>
              <p:spPr bwMode="auto">
                <a:xfrm>
                  <a:off x="1488" y="3264"/>
                  <a:ext cx="288" cy="288"/>
                </a:xfrm>
                <a:prstGeom prst="ellipse">
                  <a:avLst/>
                </a:prstGeom>
                <a:noFill/>
                <a:ln w="15875">
                  <a:solidFill>
                    <a:schemeClr val="tx1"/>
                  </a:solidFill>
                  <a:round/>
                  <a:headEnd/>
                  <a:tailEnd/>
                </a:ln>
                <a:effectLst/>
              </p:spPr>
              <p:txBody>
                <a:bodyPr anchor="ctr">
                  <a:spAutoFit/>
                </a:bodyPr>
                <a:lstStyle/>
                <a:p>
                  <a:endParaRPr lang="zh-CN" altLang="en-US"/>
                </a:p>
              </p:txBody>
            </p:sp>
            <p:sp>
              <p:nvSpPr>
                <p:cNvPr id="93195" name="Line 11"/>
                <p:cNvSpPr>
                  <a:spLocks noChangeShapeType="1"/>
                </p:cNvSpPr>
                <p:nvPr/>
              </p:nvSpPr>
              <p:spPr bwMode="auto">
                <a:xfrm>
                  <a:off x="1488" y="3408"/>
                  <a:ext cx="288" cy="0"/>
                </a:xfrm>
                <a:prstGeom prst="line">
                  <a:avLst/>
                </a:prstGeom>
                <a:noFill/>
                <a:ln w="15875">
                  <a:solidFill>
                    <a:schemeClr val="tx1"/>
                  </a:solidFill>
                  <a:round/>
                  <a:headEnd/>
                  <a:tailEnd/>
                </a:ln>
                <a:effectLst/>
              </p:spPr>
              <p:txBody>
                <a:bodyPr anchor="ctr">
                  <a:spAutoFit/>
                </a:bodyPr>
                <a:lstStyle/>
                <a:p>
                  <a:endParaRPr lang="zh-CN" altLang="en-US"/>
                </a:p>
              </p:txBody>
            </p:sp>
          </p:grpSp>
        </p:grpSp>
      </p:grpSp>
      <p:grpSp>
        <p:nvGrpSpPr>
          <p:cNvPr id="93196" name="Group 12"/>
          <p:cNvGrpSpPr>
            <a:grpSpLocks/>
          </p:cNvGrpSpPr>
          <p:nvPr/>
        </p:nvGrpSpPr>
        <p:grpSpPr bwMode="auto">
          <a:xfrm>
            <a:off x="971550" y="3735388"/>
            <a:ext cx="6913563" cy="2286000"/>
            <a:chOff x="689" y="1968"/>
            <a:chExt cx="3902" cy="1259"/>
          </a:xfrm>
        </p:grpSpPr>
        <p:graphicFrame>
          <p:nvGraphicFramePr>
            <p:cNvPr id="93197" name="Object 13"/>
            <p:cNvGraphicFramePr>
              <a:graphicFrameLocks noChangeAspect="1"/>
            </p:cNvGraphicFramePr>
            <p:nvPr/>
          </p:nvGraphicFramePr>
          <p:xfrm>
            <a:off x="689" y="1968"/>
            <a:ext cx="3902" cy="1259"/>
          </p:xfrm>
          <a:graphic>
            <a:graphicData uri="http://schemas.openxmlformats.org/presentationml/2006/ole">
              <p:oleObj spid="_x0000_s93197" name="Equation" r:id="rId5" imgW="2654280" imgH="965160" progId="Equation.3">
                <p:embed/>
              </p:oleObj>
            </a:graphicData>
          </a:graphic>
        </p:graphicFrame>
        <p:grpSp>
          <p:nvGrpSpPr>
            <p:cNvPr id="93198" name="Group 14"/>
            <p:cNvGrpSpPr>
              <a:grpSpLocks/>
            </p:cNvGrpSpPr>
            <p:nvPr/>
          </p:nvGrpSpPr>
          <p:grpSpPr bwMode="auto">
            <a:xfrm>
              <a:off x="1104" y="2064"/>
              <a:ext cx="48" cy="48"/>
              <a:chOff x="1488" y="3264"/>
              <a:chExt cx="288" cy="288"/>
            </a:xfrm>
          </p:grpSpPr>
          <p:sp>
            <p:nvSpPr>
              <p:cNvPr id="93199" name="Oval 15"/>
              <p:cNvSpPr>
                <a:spLocks noChangeArrowheads="1"/>
              </p:cNvSpPr>
              <p:nvPr/>
            </p:nvSpPr>
            <p:spPr bwMode="auto">
              <a:xfrm>
                <a:off x="1488" y="3264"/>
                <a:ext cx="288" cy="288"/>
              </a:xfrm>
              <a:prstGeom prst="ellipse">
                <a:avLst/>
              </a:prstGeom>
              <a:noFill/>
              <a:ln w="15875">
                <a:solidFill>
                  <a:schemeClr val="tx1"/>
                </a:solidFill>
                <a:round/>
                <a:headEnd/>
                <a:tailEnd/>
              </a:ln>
              <a:effectLst/>
            </p:spPr>
            <p:txBody>
              <a:bodyPr anchor="ctr">
                <a:spAutoFit/>
              </a:bodyPr>
              <a:lstStyle/>
              <a:p>
                <a:endParaRPr lang="zh-CN" altLang="en-US"/>
              </a:p>
            </p:txBody>
          </p:sp>
          <p:sp>
            <p:nvSpPr>
              <p:cNvPr id="93200" name="Line 16"/>
              <p:cNvSpPr>
                <a:spLocks noChangeShapeType="1"/>
              </p:cNvSpPr>
              <p:nvPr/>
            </p:nvSpPr>
            <p:spPr bwMode="auto">
              <a:xfrm>
                <a:off x="1488" y="3408"/>
                <a:ext cx="288" cy="0"/>
              </a:xfrm>
              <a:prstGeom prst="line">
                <a:avLst/>
              </a:prstGeom>
              <a:noFill/>
              <a:ln w="15875">
                <a:solidFill>
                  <a:schemeClr val="tx1"/>
                </a:solidFill>
                <a:round/>
                <a:headEnd/>
                <a:tailEnd/>
              </a:ln>
              <a:effectLst/>
            </p:spPr>
            <p:txBody>
              <a:bodyPr anchor="ctr">
                <a:spAutoFit/>
              </a:bodyPr>
              <a:lstStyle/>
              <a:p>
                <a:endParaRPr lang="zh-CN" altLang="en-US"/>
              </a:p>
            </p:txBody>
          </p:sp>
        </p:grpSp>
        <p:grpSp>
          <p:nvGrpSpPr>
            <p:cNvPr id="93201" name="Group 17"/>
            <p:cNvGrpSpPr>
              <a:grpSpLocks/>
            </p:cNvGrpSpPr>
            <p:nvPr/>
          </p:nvGrpSpPr>
          <p:grpSpPr bwMode="auto">
            <a:xfrm>
              <a:off x="2832" y="2064"/>
              <a:ext cx="48" cy="48"/>
              <a:chOff x="1488" y="3264"/>
              <a:chExt cx="288" cy="288"/>
            </a:xfrm>
          </p:grpSpPr>
          <p:sp>
            <p:nvSpPr>
              <p:cNvPr id="93202" name="Oval 18"/>
              <p:cNvSpPr>
                <a:spLocks noChangeArrowheads="1"/>
              </p:cNvSpPr>
              <p:nvPr/>
            </p:nvSpPr>
            <p:spPr bwMode="auto">
              <a:xfrm>
                <a:off x="1488" y="3264"/>
                <a:ext cx="288" cy="288"/>
              </a:xfrm>
              <a:prstGeom prst="ellipse">
                <a:avLst/>
              </a:prstGeom>
              <a:noFill/>
              <a:ln w="15875">
                <a:solidFill>
                  <a:schemeClr val="tx1"/>
                </a:solidFill>
                <a:round/>
                <a:headEnd/>
                <a:tailEnd/>
              </a:ln>
              <a:effectLst/>
            </p:spPr>
            <p:txBody>
              <a:bodyPr anchor="ctr">
                <a:spAutoFit/>
              </a:bodyPr>
              <a:lstStyle/>
              <a:p>
                <a:endParaRPr lang="zh-CN" altLang="en-US"/>
              </a:p>
            </p:txBody>
          </p:sp>
          <p:sp>
            <p:nvSpPr>
              <p:cNvPr id="93203" name="Line 19"/>
              <p:cNvSpPr>
                <a:spLocks noChangeShapeType="1"/>
              </p:cNvSpPr>
              <p:nvPr/>
            </p:nvSpPr>
            <p:spPr bwMode="auto">
              <a:xfrm>
                <a:off x="1488" y="3408"/>
                <a:ext cx="288" cy="0"/>
              </a:xfrm>
              <a:prstGeom prst="line">
                <a:avLst/>
              </a:prstGeom>
              <a:noFill/>
              <a:ln w="15875">
                <a:solidFill>
                  <a:schemeClr val="tx1"/>
                </a:solidFill>
                <a:round/>
                <a:headEnd/>
                <a:tailEnd/>
              </a:ln>
              <a:effectLst/>
            </p:spPr>
            <p:txBody>
              <a:bodyPr anchor="ctr">
                <a:spAutoFit/>
              </a:bodyPr>
              <a:lstStyle/>
              <a:p>
                <a:endParaRPr lang="zh-CN" altLang="en-US"/>
              </a:p>
            </p:txBody>
          </p:sp>
        </p:grpSp>
        <p:grpSp>
          <p:nvGrpSpPr>
            <p:cNvPr id="93204" name="Group 20"/>
            <p:cNvGrpSpPr>
              <a:grpSpLocks/>
            </p:cNvGrpSpPr>
            <p:nvPr/>
          </p:nvGrpSpPr>
          <p:grpSpPr bwMode="auto">
            <a:xfrm>
              <a:off x="1296" y="2352"/>
              <a:ext cx="48" cy="48"/>
              <a:chOff x="1488" y="3264"/>
              <a:chExt cx="288" cy="288"/>
            </a:xfrm>
          </p:grpSpPr>
          <p:sp>
            <p:nvSpPr>
              <p:cNvPr id="93205" name="Oval 21"/>
              <p:cNvSpPr>
                <a:spLocks noChangeArrowheads="1"/>
              </p:cNvSpPr>
              <p:nvPr/>
            </p:nvSpPr>
            <p:spPr bwMode="auto">
              <a:xfrm>
                <a:off x="1488" y="3264"/>
                <a:ext cx="288" cy="288"/>
              </a:xfrm>
              <a:prstGeom prst="ellipse">
                <a:avLst/>
              </a:prstGeom>
              <a:noFill/>
              <a:ln w="15875">
                <a:solidFill>
                  <a:schemeClr val="tx1"/>
                </a:solidFill>
                <a:round/>
                <a:headEnd/>
                <a:tailEnd/>
              </a:ln>
              <a:effectLst/>
            </p:spPr>
            <p:txBody>
              <a:bodyPr anchor="ctr">
                <a:spAutoFit/>
              </a:bodyPr>
              <a:lstStyle/>
              <a:p>
                <a:endParaRPr lang="zh-CN" altLang="en-US"/>
              </a:p>
            </p:txBody>
          </p:sp>
          <p:sp>
            <p:nvSpPr>
              <p:cNvPr id="93206" name="Line 22"/>
              <p:cNvSpPr>
                <a:spLocks noChangeShapeType="1"/>
              </p:cNvSpPr>
              <p:nvPr/>
            </p:nvSpPr>
            <p:spPr bwMode="auto">
              <a:xfrm>
                <a:off x="1488" y="3408"/>
                <a:ext cx="288" cy="0"/>
              </a:xfrm>
              <a:prstGeom prst="line">
                <a:avLst/>
              </a:prstGeom>
              <a:noFill/>
              <a:ln w="15875">
                <a:solidFill>
                  <a:schemeClr val="tx1"/>
                </a:solidFill>
                <a:round/>
                <a:headEnd/>
                <a:tailEnd/>
              </a:ln>
              <a:effectLst/>
            </p:spPr>
            <p:txBody>
              <a:bodyPr anchor="ctr">
                <a:spAutoFit/>
              </a:bodyPr>
              <a:lstStyle/>
              <a:p>
                <a:endParaRPr lang="zh-CN" altLang="en-US"/>
              </a:p>
            </p:txBody>
          </p:sp>
        </p:grpSp>
      </p:grpSp>
      <p:pic>
        <p:nvPicPr>
          <p:cNvPr id="93207" name="Picture 23" descr="返回">
            <a:hlinkClick r:id="rId6" action="ppaction://hlinksldjump"/>
          </p:cNvPr>
          <p:cNvPicPr>
            <a:picLocks noChangeAspect="1" noChangeArrowheads="1"/>
          </p:cNvPicPr>
          <p:nvPr/>
        </p:nvPicPr>
        <p:blipFill>
          <a:blip r:embed="rId7"/>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blinds(vertical)">
                                      <p:cBhvr>
                                        <p:cTn id="7" dur="500"/>
                                        <p:tgtEl>
                                          <p:spTgt spid="931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3196"/>
                                        </p:tgtEl>
                                        <p:attrNameLst>
                                          <p:attrName>style.visibility</p:attrName>
                                        </p:attrNameLst>
                                      </p:cBhvr>
                                      <p:to>
                                        <p:strVal val="visible"/>
                                      </p:to>
                                    </p:set>
                                    <p:animEffect transition="in" filter="wipe(up)">
                                      <p:cBhvr>
                                        <p:cTn id="12" dur="2000"/>
                                        <p:tgtEl>
                                          <p:spTgt spid="93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066800" y="0"/>
            <a:ext cx="7543800" cy="1052513"/>
          </a:xfrm>
        </p:spPr>
        <p:txBody>
          <a:bodyPr/>
          <a:lstStyle/>
          <a:p>
            <a:r>
              <a:rPr lang="zh-CN" altLang="en-US" sz="2800" dirty="0">
                <a:latin typeface="Times New Roman" pitchFamily="18" charset="0"/>
              </a:rPr>
              <a:t>应用物质的标准摩尔生成焓</a:t>
            </a:r>
            <a:br>
              <a:rPr lang="zh-CN" altLang="en-US" sz="2800" dirty="0">
                <a:latin typeface="Times New Roman" pitchFamily="18" charset="0"/>
              </a:rPr>
            </a:br>
            <a:r>
              <a:rPr lang="zh-CN" altLang="en-US" sz="2800" dirty="0">
                <a:latin typeface="Times New Roman" pitchFamily="18" charset="0"/>
              </a:rPr>
              <a:t>计算标准摩尔反应焓时</a:t>
            </a:r>
            <a:r>
              <a:rPr lang="zh-CN" altLang="en-US" sz="2800" dirty="0">
                <a:solidFill>
                  <a:srgbClr val="003399"/>
                </a:solidFill>
              </a:rPr>
              <a:t>需要注意</a:t>
            </a:r>
          </a:p>
        </p:txBody>
      </p:sp>
      <p:sp>
        <p:nvSpPr>
          <p:cNvPr id="94211" name="Rectangle 3"/>
          <p:cNvSpPr>
            <a:spLocks noChangeArrowheads="1"/>
          </p:cNvSpPr>
          <p:nvPr/>
        </p:nvSpPr>
        <p:spPr bwMode="auto">
          <a:xfrm>
            <a:off x="755650" y="1341438"/>
            <a:ext cx="8172450" cy="2822575"/>
          </a:xfrm>
          <a:prstGeom prst="rect">
            <a:avLst/>
          </a:prstGeom>
          <a:noFill/>
          <a:ln w="9525">
            <a:noFill/>
            <a:miter lim="800000"/>
            <a:headEnd/>
            <a:tailEnd/>
          </a:ln>
          <a:effectLst/>
        </p:spPr>
        <p:txBody>
          <a:bodyPr>
            <a:spAutoFit/>
          </a:bodyPr>
          <a:lstStyle/>
          <a:p>
            <a:pPr>
              <a:lnSpc>
                <a:spcPct val="160000"/>
              </a:lnSpc>
              <a:buClr>
                <a:srgbClr val="FF00FF"/>
              </a:buClr>
              <a:buFont typeface="Wingdings" pitchFamily="2" charset="2"/>
              <a:buChar char="v"/>
            </a:pPr>
            <a:r>
              <a:rPr kumimoji="1" lang="en-US" altLang="zh-CN" sz="2800" dirty="0">
                <a:solidFill>
                  <a:srgbClr val="003399"/>
                </a:solidFill>
                <a:latin typeface="Times New Roman" pitchFamily="18" charset="0"/>
                <a:ea typeface="黑体" pitchFamily="49" charset="-122"/>
              </a:rPr>
              <a:t> </a:t>
            </a:r>
            <a:r>
              <a:rPr kumimoji="1" lang="zh-CN" altLang="en-US" sz="2800" dirty="0">
                <a:solidFill>
                  <a:srgbClr val="003399"/>
                </a:solidFill>
                <a:latin typeface="Times New Roman" pitchFamily="18" charset="0"/>
                <a:ea typeface="黑体" pitchFamily="49" charset="-122"/>
              </a:rPr>
              <a:t>物质的聚集状态，查表时仔细；</a:t>
            </a:r>
          </a:p>
          <a:p>
            <a:pPr>
              <a:lnSpc>
                <a:spcPct val="160000"/>
              </a:lnSpc>
              <a:buClr>
                <a:srgbClr val="FF00FF"/>
              </a:buClr>
              <a:buFont typeface="Wingdings" pitchFamily="2" charset="2"/>
              <a:buChar char="v"/>
            </a:pPr>
            <a:r>
              <a:rPr kumimoji="1" lang="zh-CN" altLang="en-US" sz="2800" dirty="0">
                <a:solidFill>
                  <a:srgbClr val="003399"/>
                </a:solidFill>
                <a:latin typeface="Times New Roman" pitchFamily="18" charset="0"/>
                <a:ea typeface="黑体" pitchFamily="49" charset="-122"/>
              </a:rPr>
              <a:t> 公式中化学计量数与反应方程式相符，数值与化学计量数的选配有关；</a:t>
            </a:r>
          </a:p>
          <a:p>
            <a:pPr>
              <a:lnSpc>
                <a:spcPct val="160000"/>
              </a:lnSpc>
              <a:buClr>
                <a:srgbClr val="FF00FF"/>
              </a:buClr>
              <a:buFont typeface="Wingdings" pitchFamily="2" charset="2"/>
              <a:buChar char="v"/>
            </a:pPr>
            <a:r>
              <a:rPr kumimoji="1" lang="zh-CN" altLang="en-US" sz="2800" dirty="0">
                <a:solidFill>
                  <a:srgbClr val="003399"/>
                </a:solidFill>
                <a:latin typeface="Times New Roman" pitchFamily="18" charset="0"/>
                <a:ea typeface="黑体" pitchFamily="49" charset="-122"/>
              </a:rPr>
              <a:t> 温度的影响：</a:t>
            </a:r>
          </a:p>
        </p:txBody>
      </p:sp>
      <p:grpSp>
        <p:nvGrpSpPr>
          <p:cNvPr id="94213" name="Group 5"/>
          <p:cNvGrpSpPr>
            <a:grpSpLocks/>
          </p:cNvGrpSpPr>
          <p:nvPr/>
        </p:nvGrpSpPr>
        <p:grpSpPr bwMode="auto">
          <a:xfrm>
            <a:off x="2051050" y="4292600"/>
            <a:ext cx="4608513" cy="503238"/>
            <a:chOff x="2290" y="3203"/>
            <a:chExt cx="2646" cy="305"/>
          </a:xfrm>
        </p:grpSpPr>
        <p:graphicFrame>
          <p:nvGraphicFramePr>
            <p:cNvPr id="94214" name="Object 6"/>
            <p:cNvGraphicFramePr>
              <a:graphicFrameLocks noChangeAspect="1"/>
            </p:cNvGraphicFramePr>
            <p:nvPr/>
          </p:nvGraphicFramePr>
          <p:xfrm>
            <a:off x="2290" y="3203"/>
            <a:ext cx="2646" cy="305"/>
          </p:xfrm>
          <a:graphic>
            <a:graphicData uri="http://schemas.openxmlformats.org/presentationml/2006/ole">
              <p:oleObj spid="_x0000_s94214" name="Equation" r:id="rId3" imgW="1790640" imgH="228600" progId="Equation.DSMT4">
                <p:embed/>
              </p:oleObj>
            </a:graphicData>
          </a:graphic>
        </p:graphicFrame>
        <p:grpSp>
          <p:nvGrpSpPr>
            <p:cNvPr id="94215" name="Group 7"/>
            <p:cNvGrpSpPr>
              <a:grpSpLocks/>
            </p:cNvGrpSpPr>
            <p:nvPr/>
          </p:nvGrpSpPr>
          <p:grpSpPr bwMode="auto">
            <a:xfrm>
              <a:off x="2764" y="3254"/>
              <a:ext cx="48" cy="48"/>
              <a:chOff x="1488" y="3264"/>
              <a:chExt cx="288" cy="288"/>
            </a:xfrm>
          </p:grpSpPr>
          <p:sp>
            <p:nvSpPr>
              <p:cNvPr id="94216" name="Oval 8"/>
              <p:cNvSpPr>
                <a:spLocks noChangeArrowheads="1"/>
              </p:cNvSpPr>
              <p:nvPr/>
            </p:nvSpPr>
            <p:spPr bwMode="auto">
              <a:xfrm>
                <a:off x="1488" y="3264"/>
                <a:ext cx="288" cy="288"/>
              </a:xfrm>
              <a:prstGeom prst="ellipse">
                <a:avLst/>
              </a:prstGeom>
              <a:solidFill>
                <a:srgbClr val="FFFF99"/>
              </a:solidFill>
              <a:ln w="15875">
                <a:solidFill>
                  <a:srgbClr val="CC99FF"/>
                </a:solidFill>
                <a:round/>
                <a:headEnd/>
                <a:tailEnd/>
              </a:ln>
              <a:effectLst/>
            </p:spPr>
            <p:txBody>
              <a:bodyPr anchor="ctr">
                <a:spAutoFit/>
              </a:bodyPr>
              <a:lstStyle/>
              <a:p>
                <a:endParaRPr lang="zh-CN" altLang="en-US"/>
              </a:p>
            </p:txBody>
          </p:sp>
          <p:sp>
            <p:nvSpPr>
              <p:cNvPr id="94217" name="Line 9"/>
              <p:cNvSpPr>
                <a:spLocks noChangeShapeType="1"/>
              </p:cNvSpPr>
              <p:nvPr/>
            </p:nvSpPr>
            <p:spPr bwMode="auto">
              <a:xfrm>
                <a:off x="1488" y="3408"/>
                <a:ext cx="288" cy="0"/>
              </a:xfrm>
              <a:prstGeom prst="line">
                <a:avLst/>
              </a:prstGeom>
              <a:noFill/>
              <a:ln w="15875">
                <a:solidFill>
                  <a:srgbClr val="CC99FF"/>
                </a:solidFill>
                <a:round/>
                <a:headEnd/>
                <a:tailEnd/>
              </a:ln>
              <a:effectLst/>
            </p:spPr>
            <p:txBody>
              <a:bodyPr anchor="ctr">
                <a:spAutoFit/>
              </a:bodyPr>
              <a:lstStyle/>
              <a:p>
                <a:endParaRPr lang="zh-CN" altLang="en-US"/>
              </a:p>
            </p:txBody>
          </p:sp>
        </p:grpSp>
        <p:grpSp>
          <p:nvGrpSpPr>
            <p:cNvPr id="94218" name="Group 10"/>
            <p:cNvGrpSpPr>
              <a:grpSpLocks/>
            </p:cNvGrpSpPr>
            <p:nvPr/>
          </p:nvGrpSpPr>
          <p:grpSpPr bwMode="auto">
            <a:xfrm>
              <a:off x="3820" y="3254"/>
              <a:ext cx="48" cy="48"/>
              <a:chOff x="1488" y="3264"/>
              <a:chExt cx="288" cy="288"/>
            </a:xfrm>
          </p:grpSpPr>
          <p:sp>
            <p:nvSpPr>
              <p:cNvPr id="94219" name="Oval 11"/>
              <p:cNvSpPr>
                <a:spLocks noChangeArrowheads="1"/>
              </p:cNvSpPr>
              <p:nvPr/>
            </p:nvSpPr>
            <p:spPr bwMode="auto">
              <a:xfrm>
                <a:off x="1488" y="3264"/>
                <a:ext cx="288" cy="288"/>
              </a:xfrm>
              <a:prstGeom prst="ellipse">
                <a:avLst/>
              </a:prstGeom>
              <a:solidFill>
                <a:srgbClr val="FFFF99"/>
              </a:solidFill>
              <a:ln w="15875">
                <a:solidFill>
                  <a:srgbClr val="CC99FF"/>
                </a:solidFill>
                <a:round/>
                <a:headEnd/>
                <a:tailEnd/>
              </a:ln>
              <a:effectLst/>
            </p:spPr>
            <p:txBody>
              <a:bodyPr anchor="ctr">
                <a:spAutoFit/>
              </a:bodyPr>
              <a:lstStyle/>
              <a:p>
                <a:endParaRPr lang="zh-CN" altLang="en-US"/>
              </a:p>
            </p:txBody>
          </p:sp>
          <p:sp>
            <p:nvSpPr>
              <p:cNvPr id="94220" name="Line 12"/>
              <p:cNvSpPr>
                <a:spLocks noChangeShapeType="1"/>
              </p:cNvSpPr>
              <p:nvPr/>
            </p:nvSpPr>
            <p:spPr bwMode="auto">
              <a:xfrm>
                <a:off x="1488" y="3408"/>
                <a:ext cx="288" cy="0"/>
              </a:xfrm>
              <a:prstGeom prst="line">
                <a:avLst/>
              </a:prstGeom>
              <a:noFill/>
              <a:ln w="15875">
                <a:solidFill>
                  <a:srgbClr val="CC99FF"/>
                </a:solidFill>
                <a:round/>
                <a:headEnd/>
                <a:tailEnd/>
              </a:ln>
              <a:effectLst/>
            </p:spPr>
            <p:txBody>
              <a:bodyPr anchor="ctr">
                <a:spAutoFit/>
              </a:bodyPr>
              <a:lstStyle/>
              <a:p>
                <a:endParaRPr lang="zh-CN" altLang="en-US"/>
              </a:p>
            </p:txBody>
          </p:sp>
        </p:grpSp>
      </p:grpSp>
      <p:pic>
        <p:nvPicPr>
          <p:cNvPr id="94221" name="Picture 13"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071538" y="1214422"/>
            <a:ext cx="6985000" cy="5261825"/>
          </a:xfrm>
          <a:prstGeom prst="rect">
            <a:avLst/>
          </a:prstGeom>
          <a:noFill/>
          <a:ln w="9525">
            <a:noFill/>
            <a:miter lim="800000"/>
            <a:headEnd/>
            <a:tailEnd/>
          </a:ln>
          <a:effectLst/>
        </p:spPr>
        <p:txBody>
          <a:bodyPr wrap="square">
            <a:spAutoFit/>
          </a:bodyPr>
          <a:lstStyle/>
          <a:p>
            <a:pPr>
              <a:lnSpc>
                <a:spcPct val="150000"/>
              </a:lnSpc>
            </a:pPr>
            <a:r>
              <a:rPr kumimoji="1" lang="en-US" altLang="zh-CN" dirty="0">
                <a:solidFill>
                  <a:srgbClr val="FF0000"/>
                </a:solidFill>
                <a:latin typeface="Times New Roman" pitchFamily="18" charset="0"/>
                <a:ea typeface="黑体" pitchFamily="49" charset="-122"/>
              </a:rPr>
              <a:t>1.1.1 </a:t>
            </a:r>
            <a:r>
              <a:rPr kumimoji="1" lang="zh-CN" altLang="en-US" dirty="0" smtClean="0">
                <a:solidFill>
                  <a:srgbClr val="FF0000"/>
                </a:solidFill>
                <a:latin typeface="Times New Roman" pitchFamily="18" charset="0"/>
                <a:ea typeface="黑体" pitchFamily="49" charset="-122"/>
              </a:rPr>
              <a:t>热力学基本</a:t>
            </a:r>
            <a:r>
              <a:rPr kumimoji="1" lang="zh-CN" altLang="en-US" dirty="0">
                <a:solidFill>
                  <a:srgbClr val="FF0000"/>
                </a:solidFill>
                <a:latin typeface="Times New Roman" pitchFamily="18" charset="0"/>
                <a:ea typeface="黑体" pitchFamily="49" charset="-122"/>
              </a:rPr>
              <a:t>概念</a:t>
            </a:r>
          </a:p>
          <a:p>
            <a:pPr>
              <a:lnSpc>
                <a:spcPct val="150000"/>
              </a:lnSpc>
            </a:pPr>
            <a:r>
              <a:rPr kumimoji="1" lang="zh-CN" altLang="en-US" sz="3200" dirty="0">
                <a:solidFill>
                  <a:srgbClr val="0000FF"/>
                </a:solidFill>
                <a:latin typeface="Times New Roman" pitchFamily="18" charset="0"/>
                <a:ea typeface="黑体" pitchFamily="49" charset="-122"/>
              </a:rPr>
              <a:t>   </a:t>
            </a:r>
            <a:r>
              <a:rPr kumimoji="1" lang="en-US" altLang="zh-CN" sz="3200" dirty="0">
                <a:solidFill>
                  <a:srgbClr val="0000FF"/>
                </a:solidFill>
                <a:latin typeface="Times New Roman" pitchFamily="18" charset="0"/>
                <a:ea typeface="黑体" pitchFamily="49" charset="-122"/>
              </a:rPr>
              <a:t>1.  </a:t>
            </a:r>
            <a:r>
              <a:rPr kumimoji="1" lang="zh-CN" altLang="en-US" sz="3200" dirty="0">
                <a:solidFill>
                  <a:srgbClr val="0000FF"/>
                </a:solidFill>
                <a:latin typeface="Times New Roman" pitchFamily="18" charset="0"/>
                <a:ea typeface="黑体" pitchFamily="49" charset="-122"/>
              </a:rPr>
              <a:t>系统与相</a:t>
            </a:r>
          </a:p>
          <a:p>
            <a:pPr>
              <a:lnSpc>
                <a:spcPct val="150000"/>
              </a:lnSpc>
            </a:pPr>
            <a:r>
              <a:rPr kumimoji="1" lang="zh-CN" altLang="en-US" sz="3200" dirty="0">
                <a:solidFill>
                  <a:srgbClr val="0000FF"/>
                </a:solidFill>
                <a:latin typeface="Times New Roman" pitchFamily="18" charset="0"/>
                <a:ea typeface="黑体" pitchFamily="49" charset="-122"/>
              </a:rPr>
              <a:t>   </a:t>
            </a:r>
            <a:r>
              <a:rPr kumimoji="1" lang="en-US" altLang="zh-CN" sz="3200" dirty="0">
                <a:solidFill>
                  <a:srgbClr val="0000FF"/>
                </a:solidFill>
                <a:latin typeface="Times New Roman" pitchFamily="18" charset="0"/>
                <a:ea typeface="黑体" pitchFamily="49" charset="-122"/>
              </a:rPr>
              <a:t>2.  </a:t>
            </a:r>
            <a:r>
              <a:rPr kumimoji="1" lang="zh-CN" altLang="en-US" sz="3200" dirty="0">
                <a:solidFill>
                  <a:srgbClr val="0000FF"/>
                </a:solidFill>
                <a:latin typeface="Times New Roman" pitchFamily="18" charset="0"/>
                <a:ea typeface="黑体" pitchFamily="49" charset="-122"/>
              </a:rPr>
              <a:t>状态与状态函数</a:t>
            </a:r>
          </a:p>
          <a:p>
            <a:pPr>
              <a:lnSpc>
                <a:spcPct val="150000"/>
              </a:lnSpc>
            </a:pPr>
            <a:r>
              <a:rPr kumimoji="1" lang="zh-CN" altLang="en-US" sz="3200" dirty="0">
                <a:solidFill>
                  <a:srgbClr val="0000FF"/>
                </a:solidFill>
                <a:latin typeface="Times New Roman" pitchFamily="18" charset="0"/>
                <a:ea typeface="黑体" pitchFamily="49" charset="-122"/>
              </a:rPr>
              <a:t>   </a:t>
            </a:r>
            <a:r>
              <a:rPr kumimoji="1" lang="en-US" altLang="zh-CN" sz="3200" dirty="0">
                <a:solidFill>
                  <a:srgbClr val="0000FF"/>
                </a:solidFill>
                <a:latin typeface="Times New Roman" pitchFamily="18" charset="0"/>
                <a:ea typeface="黑体" pitchFamily="49" charset="-122"/>
              </a:rPr>
              <a:t>3.  </a:t>
            </a:r>
            <a:r>
              <a:rPr kumimoji="1" lang="zh-CN" altLang="en-US" sz="3200" dirty="0" smtClean="0">
                <a:solidFill>
                  <a:srgbClr val="0000FF"/>
                </a:solidFill>
                <a:latin typeface="Times New Roman" pitchFamily="18" charset="0"/>
                <a:ea typeface="黑体" pitchFamily="49" charset="-122"/>
              </a:rPr>
              <a:t>热和功</a:t>
            </a:r>
            <a:endParaRPr kumimoji="1" lang="en-US" altLang="zh-CN" sz="3200" dirty="0" smtClean="0">
              <a:solidFill>
                <a:srgbClr val="0000FF"/>
              </a:solidFill>
              <a:latin typeface="Times New Roman" pitchFamily="18" charset="0"/>
              <a:ea typeface="黑体" pitchFamily="49" charset="-122"/>
            </a:endParaRPr>
          </a:p>
          <a:p>
            <a:pPr>
              <a:lnSpc>
                <a:spcPct val="150000"/>
              </a:lnSpc>
            </a:pPr>
            <a:r>
              <a:rPr kumimoji="1" lang="en-US" altLang="zh-CN" sz="3200" dirty="0" smtClean="0">
                <a:solidFill>
                  <a:srgbClr val="0000FF"/>
                </a:solidFill>
                <a:latin typeface="Times New Roman" pitchFamily="18" charset="0"/>
                <a:ea typeface="黑体" pitchFamily="49" charset="-122"/>
              </a:rPr>
              <a:t>   4.  </a:t>
            </a:r>
            <a:r>
              <a:rPr kumimoji="1" lang="zh-CN" altLang="en-US" sz="3200" dirty="0" smtClean="0">
                <a:solidFill>
                  <a:srgbClr val="0000FF"/>
                </a:solidFill>
                <a:latin typeface="Times New Roman" pitchFamily="18" charset="0"/>
                <a:ea typeface="黑体" pitchFamily="49" charset="-122"/>
              </a:rPr>
              <a:t>热力学能（内能）</a:t>
            </a:r>
            <a:endParaRPr kumimoji="1" lang="en-US" altLang="zh-CN" sz="3200" dirty="0" smtClean="0">
              <a:solidFill>
                <a:srgbClr val="0000FF"/>
              </a:solidFill>
              <a:latin typeface="Times New Roman" pitchFamily="18" charset="0"/>
              <a:ea typeface="黑体" pitchFamily="49" charset="-122"/>
            </a:endParaRPr>
          </a:p>
          <a:p>
            <a:pPr>
              <a:lnSpc>
                <a:spcPct val="150000"/>
              </a:lnSpc>
            </a:pPr>
            <a:r>
              <a:rPr kumimoji="1" lang="zh-CN" altLang="en-US" sz="3200" dirty="0" smtClean="0">
                <a:solidFill>
                  <a:srgbClr val="0000FF"/>
                </a:solidFill>
                <a:latin typeface="Times New Roman" pitchFamily="18" charset="0"/>
                <a:ea typeface="黑体" pitchFamily="49" charset="-122"/>
              </a:rPr>
              <a:t>   </a:t>
            </a:r>
            <a:r>
              <a:rPr kumimoji="1" lang="en-US" altLang="zh-CN" sz="3200" dirty="0" smtClean="0">
                <a:solidFill>
                  <a:srgbClr val="0000FF"/>
                </a:solidFill>
                <a:latin typeface="Times New Roman" pitchFamily="18" charset="0"/>
                <a:ea typeface="黑体" pitchFamily="49" charset="-122"/>
              </a:rPr>
              <a:t>5.  </a:t>
            </a:r>
            <a:r>
              <a:rPr kumimoji="1" lang="zh-CN" altLang="en-US" sz="3200" dirty="0" smtClean="0">
                <a:solidFill>
                  <a:srgbClr val="0000FF"/>
                </a:solidFill>
                <a:latin typeface="Times New Roman" pitchFamily="18" charset="0"/>
                <a:ea typeface="黑体" pitchFamily="49" charset="-122"/>
              </a:rPr>
              <a:t>过程</a:t>
            </a:r>
            <a:r>
              <a:rPr kumimoji="1" lang="zh-CN" altLang="en-US" sz="3200" dirty="0">
                <a:solidFill>
                  <a:srgbClr val="0000FF"/>
                </a:solidFill>
                <a:latin typeface="Times New Roman" pitchFamily="18" charset="0"/>
                <a:ea typeface="黑体" pitchFamily="49" charset="-122"/>
              </a:rPr>
              <a:t>与可逆过程</a:t>
            </a:r>
          </a:p>
          <a:p>
            <a:pPr>
              <a:lnSpc>
                <a:spcPct val="150000"/>
              </a:lnSpc>
            </a:pPr>
            <a:r>
              <a:rPr kumimoji="1" lang="zh-CN" altLang="en-US" sz="3200" dirty="0">
                <a:solidFill>
                  <a:srgbClr val="0000FF"/>
                </a:solidFill>
                <a:latin typeface="Times New Roman" pitchFamily="18" charset="0"/>
                <a:ea typeface="黑体" pitchFamily="49" charset="-122"/>
              </a:rPr>
              <a:t>   </a:t>
            </a:r>
            <a:r>
              <a:rPr kumimoji="1" lang="en-US" altLang="zh-CN" sz="3200" dirty="0" smtClean="0">
                <a:solidFill>
                  <a:srgbClr val="0000FF"/>
                </a:solidFill>
                <a:latin typeface="Times New Roman" pitchFamily="18" charset="0"/>
                <a:ea typeface="黑体" pitchFamily="49" charset="-122"/>
              </a:rPr>
              <a:t>6.  </a:t>
            </a:r>
            <a:r>
              <a:rPr kumimoji="1" lang="zh-CN" altLang="en-US" sz="3200" dirty="0">
                <a:solidFill>
                  <a:srgbClr val="0000FF"/>
                </a:solidFill>
                <a:latin typeface="Times New Roman" pitchFamily="18" charset="0"/>
                <a:ea typeface="黑体" pitchFamily="49" charset="-122"/>
              </a:rPr>
              <a:t>化学计量数和</a:t>
            </a:r>
            <a:r>
              <a:rPr kumimoji="1" lang="zh-CN" altLang="en-US" sz="3200" dirty="0" smtClean="0">
                <a:solidFill>
                  <a:srgbClr val="0000FF"/>
                </a:solidFill>
                <a:latin typeface="Times New Roman" pitchFamily="18" charset="0"/>
                <a:ea typeface="黑体" pitchFamily="49" charset="-122"/>
              </a:rPr>
              <a:t>反应进度</a:t>
            </a:r>
            <a:endParaRPr kumimoji="1" lang="zh-CN" altLang="en-US" sz="3200" dirty="0">
              <a:solidFill>
                <a:srgbClr val="0000FF"/>
              </a:solidFill>
              <a:latin typeface="Times New Roman" pitchFamily="18" charset="0"/>
              <a:ea typeface="黑体" pitchFamily="49" charset="-122"/>
            </a:endParaRPr>
          </a:p>
        </p:txBody>
      </p:sp>
      <p:pic>
        <p:nvPicPr>
          <p:cNvPr id="24579" name="Picture 3"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
        <p:nvSpPr>
          <p:cNvPr id="24581" name="Rectangle 5"/>
          <p:cNvSpPr>
            <a:spLocks noGrp="1" noChangeArrowheads="1"/>
          </p:cNvSpPr>
          <p:nvPr>
            <p:ph type="title"/>
          </p:nvPr>
        </p:nvSpPr>
        <p:spPr/>
        <p:txBody>
          <a:bodyPr/>
          <a:lstStyle/>
          <a:p>
            <a:r>
              <a:rPr lang="en-US" altLang="zh-CN" dirty="0"/>
              <a:t>1.1    </a:t>
            </a:r>
            <a:r>
              <a:rPr lang="zh-CN" altLang="en-US" dirty="0" smtClean="0"/>
              <a:t>化学反应中的能量关系</a:t>
            </a:r>
            <a:endParaRPr lang="zh-CN" altLang="en-US" sz="4800" dirty="0">
              <a:latin typeface="黑体" pitchFamily="49"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85CC758-9339-4D51-841C-ECEEDDE79E7C}"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D06465DF-F625-4057-A97B-1684AC59FBC5}" type="slidenum">
              <a:rPr lang="en-US" altLang="zh-CN"/>
              <a:pPr/>
              <a:t>60</a:t>
            </a:fld>
            <a:endParaRPr lang="en-US" altLang="zh-CN"/>
          </a:p>
        </p:txBody>
      </p:sp>
      <p:sp>
        <p:nvSpPr>
          <p:cNvPr id="862210" name="Rectangle 2"/>
          <p:cNvSpPr>
            <a:spLocks noChangeArrowheads="1"/>
          </p:cNvSpPr>
          <p:nvPr/>
        </p:nvSpPr>
        <p:spPr bwMode="auto">
          <a:xfrm>
            <a:off x="684213" y="1484313"/>
            <a:ext cx="8280400" cy="2131481"/>
          </a:xfrm>
          <a:prstGeom prst="rect">
            <a:avLst/>
          </a:prstGeom>
          <a:noFill/>
          <a:ln w="9525">
            <a:noFill/>
            <a:miter lim="800000"/>
            <a:headEnd/>
            <a:tailEnd/>
          </a:ln>
          <a:effectLst/>
        </p:spPr>
        <p:txBody>
          <a:bodyPr>
            <a:spAutoFit/>
          </a:bodyPr>
          <a:lstStyle/>
          <a:p>
            <a:pPr algn="l">
              <a:lnSpc>
                <a:spcPct val="200000"/>
              </a:lnSpc>
            </a:pPr>
            <a:r>
              <a:rPr lang="en-US" altLang="zh-CN" sz="3600" dirty="0">
                <a:solidFill>
                  <a:srgbClr val="003399"/>
                </a:solidFill>
                <a:hlinkClick r:id="rId2" action="ppaction://hlinksldjump"/>
              </a:rPr>
              <a:t>1.2.1 </a:t>
            </a:r>
            <a:r>
              <a:rPr lang="zh-CN" altLang="en-US" sz="3600" dirty="0">
                <a:solidFill>
                  <a:srgbClr val="003399"/>
                </a:solidFill>
                <a:hlinkClick r:id="rId2" action="ppaction://hlinksldjump"/>
              </a:rPr>
              <a:t>自发过程与熵  </a:t>
            </a:r>
            <a:endParaRPr lang="zh-CN" altLang="en-US" sz="3600" dirty="0">
              <a:solidFill>
                <a:srgbClr val="003399"/>
              </a:solidFill>
            </a:endParaRPr>
          </a:p>
          <a:p>
            <a:pPr algn="l">
              <a:lnSpc>
                <a:spcPct val="200000"/>
              </a:lnSpc>
            </a:pPr>
            <a:r>
              <a:rPr lang="en-US" altLang="zh-CN" sz="3600" dirty="0">
                <a:solidFill>
                  <a:srgbClr val="003399"/>
                </a:solidFill>
                <a:hlinkClick r:id="rId3" action="ppaction://hlinksldjump"/>
              </a:rPr>
              <a:t>1.2.2 </a:t>
            </a:r>
            <a:r>
              <a:rPr lang="zh-CN" altLang="en-US" sz="3600" dirty="0">
                <a:solidFill>
                  <a:srgbClr val="003399"/>
                </a:solidFill>
                <a:hlinkClick r:id="rId3" action="ppaction://hlinksldjump"/>
              </a:rPr>
              <a:t>吉布斯自由能与化学反应的方向</a:t>
            </a:r>
            <a:endParaRPr lang="zh-CN" altLang="en-US" sz="3600" dirty="0">
              <a:solidFill>
                <a:srgbClr val="003399"/>
              </a:solidFill>
            </a:endParaRPr>
          </a:p>
        </p:txBody>
      </p:sp>
      <p:sp>
        <p:nvSpPr>
          <p:cNvPr id="862211" name="Rectangle 3"/>
          <p:cNvSpPr>
            <a:spLocks noGrp="1" noChangeArrowheads="1"/>
          </p:cNvSpPr>
          <p:nvPr>
            <p:ph type="title"/>
          </p:nvPr>
        </p:nvSpPr>
        <p:spPr>
          <a:xfrm>
            <a:off x="1214414" y="114300"/>
            <a:ext cx="7966099" cy="876300"/>
          </a:xfrm>
        </p:spPr>
        <p:txBody>
          <a:bodyPr/>
          <a:lstStyle/>
          <a:p>
            <a:r>
              <a:rPr lang="en-US" altLang="zh-CN" sz="3600" dirty="0"/>
              <a:t>1.2 </a:t>
            </a:r>
            <a:r>
              <a:rPr lang="zh-CN" altLang="en-US" sz="3600" dirty="0"/>
              <a:t>化学反应的方向和吉布斯自由能变</a:t>
            </a:r>
          </a:p>
        </p:txBody>
      </p:sp>
      <p:pic>
        <p:nvPicPr>
          <p:cNvPr id="862212" name="Picture 4" descr="返回">
            <a:hlinkClick r:id="rId4" action="ppaction://hlinksldjump"/>
          </p:cNvPr>
          <p:cNvPicPr>
            <a:picLocks noChangeAspect="1" noChangeArrowheads="1"/>
          </p:cNvPicPr>
          <p:nvPr/>
        </p:nvPicPr>
        <p:blipFill>
          <a:blip r:embed="rId5"/>
          <a:srcRect/>
          <a:stretch>
            <a:fillRect/>
          </a:stretch>
        </p:blipFill>
        <p:spPr bwMode="auto">
          <a:xfrm>
            <a:off x="7524750" y="6389688"/>
            <a:ext cx="792163" cy="468312"/>
          </a:xfrm>
          <a:prstGeom prst="rect">
            <a:avLst/>
          </a:prstGeo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2"/>
          <p:cNvSpPr>
            <a:spLocks noGrp="1"/>
          </p:cNvSpPr>
          <p:nvPr>
            <p:ph type="dt" sz="half" idx="10"/>
          </p:nvPr>
        </p:nvSpPr>
        <p:spPr/>
        <p:txBody>
          <a:bodyPr/>
          <a:lstStyle/>
          <a:p>
            <a:fld id="{785FA9A8-0AEF-4CB4-BA9C-A8784ACD690E}" type="datetime1">
              <a:rPr lang="zh-CN" altLang="en-US"/>
              <a:pPr/>
              <a:t>2017/11/1</a:t>
            </a:fld>
            <a:endParaRPr lang="en-US" altLang="zh-CN"/>
          </a:p>
        </p:txBody>
      </p:sp>
      <p:sp>
        <p:nvSpPr>
          <p:cNvPr id="8" name="灯片编号占位符 4"/>
          <p:cNvSpPr>
            <a:spLocks noGrp="1"/>
          </p:cNvSpPr>
          <p:nvPr>
            <p:ph type="sldNum" sz="quarter" idx="12"/>
          </p:nvPr>
        </p:nvSpPr>
        <p:spPr/>
        <p:txBody>
          <a:bodyPr/>
          <a:lstStyle/>
          <a:p>
            <a:fld id="{50CDE6BE-A3B2-48FB-B020-DD96A28E86FE}" type="slidenum">
              <a:rPr lang="en-US" altLang="zh-CN"/>
              <a:pPr/>
              <a:t>61</a:t>
            </a:fld>
            <a:endParaRPr lang="en-US" altLang="zh-CN"/>
          </a:p>
        </p:txBody>
      </p:sp>
      <p:sp>
        <p:nvSpPr>
          <p:cNvPr id="863234" name="Rectangle 2"/>
          <p:cNvSpPr>
            <a:spLocks noGrp="1" noChangeArrowheads="1"/>
          </p:cNvSpPr>
          <p:nvPr>
            <p:ph type="title"/>
          </p:nvPr>
        </p:nvSpPr>
        <p:spPr>
          <a:xfrm>
            <a:off x="755650" y="206375"/>
            <a:ext cx="7993063" cy="701675"/>
          </a:xfrm>
          <a:noFill/>
          <a:ln/>
        </p:spPr>
        <p:txBody>
          <a:bodyPr anchor="t">
            <a:spAutoFit/>
          </a:bodyPr>
          <a:lstStyle/>
          <a:p>
            <a:r>
              <a:rPr lang="en-US" altLang="zh-CN">
                <a:latin typeface="Times New Roman" pitchFamily="18" charset="0"/>
              </a:rPr>
              <a:t>1.2.1 </a:t>
            </a:r>
            <a:r>
              <a:rPr lang="zh-CN" altLang="en-US">
                <a:latin typeface="Times New Roman" pitchFamily="18" charset="0"/>
              </a:rPr>
              <a:t>自发过程与熵 </a:t>
            </a:r>
            <a:endParaRPr lang="zh-CN" altLang="en-US" sz="3600"/>
          </a:p>
        </p:txBody>
      </p:sp>
      <p:sp>
        <p:nvSpPr>
          <p:cNvPr id="863235" name="Text Box 3"/>
          <p:cNvSpPr txBox="1">
            <a:spLocks noChangeArrowheads="1"/>
          </p:cNvSpPr>
          <p:nvPr/>
        </p:nvSpPr>
        <p:spPr bwMode="auto">
          <a:xfrm>
            <a:off x="1000100" y="2357430"/>
            <a:ext cx="6326187" cy="3113087"/>
          </a:xfrm>
          <a:prstGeom prst="rect">
            <a:avLst/>
          </a:prstGeom>
          <a:noFill/>
          <a:ln w="9525">
            <a:noFill/>
            <a:miter lim="800000"/>
            <a:headEnd/>
            <a:tailEnd/>
          </a:ln>
          <a:effectLst/>
        </p:spPr>
        <p:txBody>
          <a:bodyPr>
            <a:spAutoFit/>
          </a:bodyPr>
          <a:lstStyle/>
          <a:p>
            <a:pPr algn="l">
              <a:spcBef>
                <a:spcPct val="50000"/>
              </a:spcBef>
            </a:pPr>
            <a:r>
              <a:rPr lang="en-US" altLang="zh-CN" sz="3600" dirty="0">
                <a:solidFill>
                  <a:srgbClr val="0000FF"/>
                </a:solidFill>
              </a:rPr>
              <a:t>1.2.1.1 </a:t>
            </a:r>
            <a:r>
              <a:rPr lang="zh-CN" altLang="en-US" sz="3600" dirty="0">
                <a:solidFill>
                  <a:srgbClr val="0000FF"/>
                </a:solidFill>
              </a:rPr>
              <a:t>自发过程  </a:t>
            </a:r>
          </a:p>
          <a:p>
            <a:pPr algn="l">
              <a:spcBef>
                <a:spcPct val="50000"/>
              </a:spcBef>
            </a:pPr>
            <a:r>
              <a:rPr lang="en-US" altLang="zh-CN" sz="3600" dirty="0">
                <a:solidFill>
                  <a:srgbClr val="0000FF"/>
                </a:solidFill>
              </a:rPr>
              <a:t>1.2.1.2 </a:t>
            </a:r>
            <a:r>
              <a:rPr lang="zh-CN" altLang="en-US" sz="3600" dirty="0">
                <a:solidFill>
                  <a:srgbClr val="0000FF"/>
                </a:solidFill>
              </a:rPr>
              <a:t>熵 </a:t>
            </a:r>
          </a:p>
          <a:p>
            <a:pPr algn="l">
              <a:spcBef>
                <a:spcPct val="50000"/>
              </a:spcBef>
            </a:pPr>
            <a:r>
              <a:rPr lang="en-US" altLang="zh-CN" sz="3600" dirty="0">
                <a:solidFill>
                  <a:srgbClr val="0000FF"/>
                </a:solidFill>
              </a:rPr>
              <a:t>1.2.1.3 </a:t>
            </a:r>
            <a:r>
              <a:rPr lang="zh-CN" altLang="en-US" sz="3600" dirty="0">
                <a:solidFill>
                  <a:srgbClr val="0000FF"/>
                </a:solidFill>
              </a:rPr>
              <a:t>化学反应的熵变 </a:t>
            </a:r>
          </a:p>
          <a:p>
            <a:pPr algn="l">
              <a:spcBef>
                <a:spcPct val="50000"/>
              </a:spcBef>
            </a:pPr>
            <a:r>
              <a:rPr lang="en-US" altLang="zh-CN" sz="3600" dirty="0">
                <a:solidFill>
                  <a:srgbClr val="0000FF"/>
                </a:solidFill>
              </a:rPr>
              <a:t>1.2.1.4 </a:t>
            </a:r>
            <a:r>
              <a:rPr lang="zh-CN" altLang="en-US" sz="3600" dirty="0">
                <a:solidFill>
                  <a:srgbClr val="0000FF"/>
                </a:solidFill>
              </a:rPr>
              <a:t>熵变与反应的自发性</a:t>
            </a:r>
            <a:r>
              <a:rPr lang="zh-CN" altLang="en-US" sz="3600" u="sng" dirty="0">
                <a:solidFill>
                  <a:srgbClr val="0000FF"/>
                </a:solidFill>
              </a:rPr>
              <a:t> </a:t>
            </a:r>
          </a:p>
        </p:txBody>
      </p:sp>
      <p:pic>
        <p:nvPicPr>
          <p:cNvPr id="863236" name="Picture 4" descr="返回">
            <a:hlinkClick r:id="rId2" action="ppaction://hlinksldjump"/>
          </p:cNvPr>
          <p:cNvPicPr>
            <a:picLocks noChangeAspect="1" noChangeArrowheads="1"/>
          </p:cNvPicPr>
          <p:nvPr/>
        </p:nvPicPr>
        <p:blipFill>
          <a:blip r:embed="rId3"/>
          <a:srcRect/>
          <a:stretch>
            <a:fillRect/>
          </a:stretch>
        </p:blipFill>
        <p:spPr bwMode="auto">
          <a:xfrm>
            <a:off x="7524750" y="6389688"/>
            <a:ext cx="792163" cy="468312"/>
          </a:xfrm>
          <a:prstGeom prst="rect">
            <a:avLst/>
          </a:prstGeom>
          <a:noFill/>
        </p:spPr>
      </p:pic>
      <p:sp>
        <p:nvSpPr>
          <p:cNvPr id="863237" name="Rectangle 5"/>
          <p:cNvSpPr>
            <a:spLocks noChangeArrowheads="1"/>
          </p:cNvSpPr>
          <p:nvPr/>
        </p:nvSpPr>
        <p:spPr bwMode="auto">
          <a:xfrm>
            <a:off x="831850" y="1447800"/>
            <a:ext cx="8312150" cy="579438"/>
          </a:xfrm>
          <a:prstGeom prst="rect">
            <a:avLst/>
          </a:prstGeom>
          <a:noFill/>
          <a:ln w="9525" algn="ctr">
            <a:noFill/>
            <a:miter lim="800000"/>
            <a:headEnd/>
            <a:tailEnd/>
          </a:ln>
          <a:effectLst/>
        </p:spPr>
        <p:txBody>
          <a:bodyPr>
            <a:spAutoFit/>
          </a:bodyPr>
          <a:lstStyle/>
          <a:p>
            <a:r>
              <a:rPr lang="en-GB" altLang="zh-CN" b="1" i="1">
                <a:solidFill>
                  <a:srgbClr val="FF00FF"/>
                </a:solidFill>
                <a:effectLst>
                  <a:outerShdw blurRad="38100" dist="38100" dir="2700000" algn="tl">
                    <a:srgbClr val="C0C0C0"/>
                  </a:outerShdw>
                </a:effectLst>
                <a:ea typeface="宋体" pitchFamily="2" charset="-122"/>
              </a:rPr>
              <a:t>Spontaneous Processes</a:t>
            </a:r>
            <a:r>
              <a:rPr lang="en-US" altLang="zh-CN" b="1" i="1">
                <a:solidFill>
                  <a:srgbClr val="FF00FF"/>
                </a:solidFill>
                <a:effectLst>
                  <a:outerShdw blurRad="38100" dist="38100" dir="2700000" algn="tl">
                    <a:srgbClr val="C0C0C0"/>
                  </a:outerShdw>
                </a:effectLst>
                <a:ea typeface="宋体" pitchFamily="2" charset="-122"/>
              </a:rPr>
              <a:t> and </a:t>
            </a:r>
            <a:r>
              <a:rPr lang="en-GB" altLang="zh-CN" b="1" i="1">
                <a:solidFill>
                  <a:srgbClr val="FF00FF"/>
                </a:solidFill>
                <a:effectLst>
                  <a:outerShdw blurRad="38100" dist="38100" dir="2700000" algn="tl">
                    <a:srgbClr val="C0C0C0"/>
                  </a:outerShdw>
                </a:effectLst>
                <a:ea typeface="宋体" pitchFamily="2" charset="-122"/>
              </a:rPr>
              <a:t>Entropy</a:t>
            </a:r>
            <a:endParaRPr lang="en-US" altLang="zh-CN" b="1" i="1">
              <a:solidFill>
                <a:srgbClr val="FF00FF"/>
              </a:solidFill>
              <a:effectLst>
                <a:outerShdw blurRad="38100" dist="38100" dir="2700000" algn="tl">
                  <a:srgbClr val="C0C0C0"/>
                </a:outerShdw>
              </a:effectLst>
              <a:ea typeface="宋体" pitchFamily="2" charset="-12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611188" y="1268413"/>
            <a:ext cx="8281987" cy="954107"/>
          </a:xfrm>
          <a:prstGeom prst="rect">
            <a:avLst/>
          </a:prstGeom>
          <a:noFill/>
          <a:ln w="9525">
            <a:noFill/>
            <a:miter lim="800000"/>
            <a:headEnd/>
            <a:tailEnd/>
          </a:ln>
        </p:spPr>
        <p:txBody>
          <a:bodyPr>
            <a:spAutoFit/>
          </a:bodyPr>
          <a:lstStyle/>
          <a:p>
            <a:pPr>
              <a:spcBef>
                <a:spcPct val="50000"/>
              </a:spcBef>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在给定条件下能自动进行的反应或过程叫</a:t>
            </a:r>
            <a:r>
              <a:rPr lang="zh-CN" altLang="en-US" sz="2800" b="1" dirty="0">
                <a:solidFill>
                  <a:srgbClr val="FF0000"/>
                </a:solidFill>
                <a:latin typeface="楷体_GB2312" pitchFamily="49" charset="-122"/>
                <a:ea typeface="楷体_GB2312" pitchFamily="49" charset="-122"/>
              </a:rPr>
              <a:t>自发反应</a:t>
            </a:r>
            <a:r>
              <a:rPr lang="zh-CN" altLang="en-US" sz="2800" b="1" dirty="0">
                <a:latin typeface="楷体_GB2312" pitchFamily="49" charset="-122"/>
                <a:ea typeface="楷体_GB2312" pitchFamily="49" charset="-122"/>
              </a:rPr>
              <a:t>或</a:t>
            </a:r>
            <a:r>
              <a:rPr lang="zh-CN" altLang="en-US" sz="2800" b="1" dirty="0">
                <a:solidFill>
                  <a:srgbClr val="FF0000"/>
                </a:solidFill>
                <a:latin typeface="楷体_GB2312" pitchFamily="49" charset="-122"/>
                <a:ea typeface="楷体_GB2312" pitchFamily="49" charset="-122"/>
              </a:rPr>
              <a:t>自发过程。</a:t>
            </a:r>
          </a:p>
        </p:txBody>
      </p:sp>
      <p:sp>
        <p:nvSpPr>
          <p:cNvPr id="191491" name="Rectangle 3"/>
          <p:cNvSpPr>
            <a:spLocks noChangeArrowheads="1"/>
          </p:cNvSpPr>
          <p:nvPr/>
        </p:nvSpPr>
        <p:spPr bwMode="auto">
          <a:xfrm>
            <a:off x="755650" y="2297113"/>
            <a:ext cx="3791423" cy="523220"/>
          </a:xfrm>
          <a:prstGeom prst="rect">
            <a:avLst/>
          </a:prstGeom>
          <a:noFill/>
          <a:ln w="9525">
            <a:noFill/>
            <a:miter lim="800000"/>
            <a:headEnd/>
            <a:tailEnd/>
          </a:ln>
        </p:spPr>
        <p:txBody>
          <a:bodyPr wrap="none">
            <a:spAutoFit/>
          </a:bodyPr>
          <a:lstStyle/>
          <a:p>
            <a:r>
              <a:rPr lang="zh-CN" altLang="en-US" sz="2800" b="1" dirty="0">
                <a:latin typeface="Times New Roman" pitchFamily="18" charset="0"/>
                <a:ea typeface="楷体_GB2312" pitchFamily="49" charset="-122"/>
              </a:rPr>
              <a:t>自发过程的共同特征：</a:t>
            </a:r>
            <a:endParaRPr lang="zh-CN" altLang="en-US" sz="2800" b="1" dirty="0">
              <a:solidFill>
                <a:srgbClr val="0000CC"/>
              </a:solidFill>
              <a:latin typeface="Times New Roman" pitchFamily="18" charset="0"/>
              <a:ea typeface="楷体_GB2312" pitchFamily="49" charset="-122"/>
            </a:endParaRPr>
          </a:p>
        </p:txBody>
      </p:sp>
      <p:sp>
        <p:nvSpPr>
          <p:cNvPr id="191492" name="Rectangle 4"/>
          <p:cNvSpPr>
            <a:spLocks noChangeArrowheads="1"/>
          </p:cNvSpPr>
          <p:nvPr/>
        </p:nvSpPr>
        <p:spPr bwMode="auto">
          <a:xfrm>
            <a:off x="0" y="2924175"/>
            <a:ext cx="9144000" cy="1384995"/>
          </a:xfrm>
          <a:prstGeom prst="rect">
            <a:avLst/>
          </a:prstGeom>
          <a:noFill/>
          <a:ln w="9525">
            <a:noFill/>
            <a:miter lim="800000"/>
            <a:headEnd/>
            <a:tailEnd/>
          </a:ln>
        </p:spPr>
        <p:txBody>
          <a:bodyPr>
            <a:spAutoFit/>
          </a:bodyPr>
          <a:lstStyle/>
          <a:p>
            <a:pPr marL="457200" indent="-457200">
              <a:buFontTx/>
              <a:buAutoNum type="arabicParenBoth"/>
            </a:pPr>
            <a:r>
              <a:rPr lang="en-US" altLang="zh-CN" sz="2800" b="1" dirty="0">
                <a:solidFill>
                  <a:srgbClr val="003399"/>
                </a:solidFill>
                <a:latin typeface="楷体_GB2312" pitchFamily="49" charset="-122"/>
                <a:ea typeface="楷体_GB2312" pitchFamily="49" charset="-122"/>
              </a:rPr>
              <a:t> </a:t>
            </a:r>
            <a:r>
              <a:rPr lang="zh-CN" altLang="en-US" sz="2800" b="1" dirty="0">
                <a:solidFill>
                  <a:srgbClr val="003399"/>
                </a:solidFill>
                <a:latin typeface="楷体_GB2312" pitchFamily="49" charset="-122"/>
                <a:ea typeface="楷体_GB2312" pitchFamily="49" charset="-122"/>
              </a:rPr>
              <a:t>具有单向性</a:t>
            </a:r>
            <a:r>
              <a:rPr lang="en-US" altLang="zh-CN" sz="2800" b="1" dirty="0">
                <a:solidFill>
                  <a:srgbClr val="003399"/>
                </a:solidFill>
                <a:latin typeface="楷体_GB2312" pitchFamily="49" charset="-122"/>
                <a:ea typeface="楷体_GB2312" pitchFamily="49" charset="-122"/>
              </a:rPr>
              <a:t>(</a:t>
            </a:r>
            <a:r>
              <a:rPr lang="zh-CN" altLang="en-US" sz="2800" b="1" dirty="0">
                <a:solidFill>
                  <a:srgbClr val="003399"/>
                </a:solidFill>
                <a:latin typeface="楷体_GB2312" pitchFamily="49" charset="-122"/>
                <a:ea typeface="楷体_GB2312" pitchFamily="49" charset="-122"/>
              </a:rPr>
              <a:t>逆过程不能自发进行）</a:t>
            </a:r>
          </a:p>
          <a:p>
            <a:pPr marL="457200" indent="-457200">
              <a:buFontTx/>
              <a:buAutoNum type="arabicParenBoth" startAt="2"/>
            </a:pPr>
            <a:r>
              <a:rPr lang="zh-CN" altLang="en-US" sz="2800" b="1" dirty="0">
                <a:solidFill>
                  <a:srgbClr val="003399"/>
                </a:solidFill>
                <a:latin typeface="楷体_GB2312" pitchFamily="49" charset="-122"/>
                <a:ea typeface="楷体_GB2312" pitchFamily="49" charset="-122"/>
              </a:rPr>
              <a:t> 有一定的限度</a:t>
            </a:r>
          </a:p>
          <a:p>
            <a:pPr marL="457200" indent="-457200"/>
            <a:r>
              <a:rPr lang="en-US" altLang="zh-CN" sz="2800" b="1" dirty="0">
                <a:solidFill>
                  <a:srgbClr val="003399"/>
                </a:solidFill>
                <a:latin typeface="楷体_GB2312" pitchFamily="49" charset="-122"/>
                <a:ea typeface="楷体_GB2312" pitchFamily="49" charset="-122"/>
              </a:rPr>
              <a:t>(3) </a:t>
            </a:r>
            <a:r>
              <a:rPr lang="zh-CN" altLang="en-US" sz="2800" b="1" dirty="0">
                <a:solidFill>
                  <a:srgbClr val="003399"/>
                </a:solidFill>
                <a:latin typeface="楷体_GB2312" pitchFamily="49" charset="-122"/>
                <a:ea typeface="楷体_GB2312" pitchFamily="49" charset="-122"/>
              </a:rPr>
              <a:t>可用一定物理量判断变化的方向和限度</a:t>
            </a:r>
            <a:r>
              <a:rPr lang="en-US" altLang="zh-CN" sz="2800" b="1" dirty="0">
                <a:solidFill>
                  <a:srgbClr val="003399"/>
                </a:solidFill>
                <a:ea typeface="楷体_GB2312" pitchFamily="49" charset="-122"/>
              </a:rPr>
              <a:t>—</a:t>
            </a:r>
            <a:r>
              <a:rPr lang="zh-CN" altLang="en-US" sz="2800" b="1" dirty="0">
                <a:solidFill>
                  <a:srgbClr val="003399"/>
                </a:solidFill>
                <a:latin typeface="楷体_GB2312" pitchFamily="49" charset="-122"/>
                <a:ea typeface="楷体_GB2312" pitchFamily="49" charset="-122"/>
              </a:rPr>
              <a:t>判据</a:t>
            </a:r>
          </a:p>
        </p:txBody>
      </p:sp>
      <p:sp>
        <p:nvSpPr>
          <p:cNvPr id="86021" name="Text Box 5"/>
          <p:cNvSpPr txBox="1">
            <a:spLocks noChangeArrowheads="1"/>
          </p:cNvSpPr>
          <p:nvPr/>
        </p:nvSpPr>
        <p:spPr bwMode="auto">
          <a:xfrm>
            <a:off x="1466850" y="260350"/>
            <a:ext cx="7677150" cy="641350"/>
          </a:xfrm>
          <a:prstGeom prst="rect">
            <a:avLst/>
          </a:prstGeom>
          <a:noFill/>
          <a:ln w="9525">
            <a:noFill/>
            <a:miter lim="800000"/>
            <a:headEnd/>
            <a:tailEnd/>
          </a:ln>
        </p:spPr>
        <p:txBody>
          <a:bodyPr>
            <a:spAutoFit/>
          </a:bodyPr>
          <a:lstStyle/>
          <a:p>
            <a:pPr>
              <a:spcBef>
                <a:spcPct val="50000"/>
              </a:spcBef>
            </a:pPr>
            <a:r>
              <a:rPr kumimoji="1" lang="en-US" altLang="zh-CN" dirty="0" smtClean="0">
                <a:solidFill>
                  <a:srgbClr val="FF0066"/>
                </a:solidFill>
                <a:latin typeface="Times New Roman" pitchFamily="18" charset="0"/>
                <a:ea typeface="楷体_GB2312" pitchFamily="49" charset="-122"/>
              </a:rPr>
              <a:t>1.2.1.1  </a:t>
            </a:r>
            <a:r>
              <a:rPr kumimoji="1" lang="zh-CN" altLang="en-US" dirty="0">
                <a:solidFill>
                  <a:srgbClr val="FF0066"/>
                </a:solidFill>
                <a:latin typeface="Times New Roman" pitchFamily="18" charset="0"/>
                <a:ea typeface="楷体_GB2312" pitchFamily="49" charset="-122"/>
              </a:rPr>
              <a:t>影响反应方向的因素</a:t>
            </a:r>
          </a:p>
        </p:txBody>
      </p:sp>
      <p:sp>
        <p:nvSpPr>
          <p:cNvPr id="191495" name="Rectangle 7"/>
          <p:cNvSpPr>
            <a:spLocks noChangeArrowheads="1"/>
          </p:cNvSpPr>
          <p:nvPr/>
        </p:nvSpPr>
        <p:spPr bwMode="auto">
          <a:xfrm>
            <a:off x="1319213" y="4695825"/>
            <a:ext cx="6584950" cy="579438"/>
          </a:xfrm>
          <a:prstGeom prst="rect">
            <a:avLst/>
          </a:prstGeom>
          <a:noFill/>
          <a:ln w="9525">
            <a:noFill/>
            <a:miter lim="800000"/>
            <a:headEnd/>
            <a:tailEnd/>
          </a:ln>
        </p:spPr>
        <p:txBody>
          <a:bodyPr wrap="none">
            <a:spAutoFit/>
          </a:bodyPr>
          <a:lstStyle/>
          <a:p>
            <a:r>
              <a:rPr kumimoji="1" lang="zh-CN" altLang="en-US" sz="3200" b="0" dirty="0">
                <a:latin typeface="华文新魏" pitchFamily="2" charset="-122"/>
                <a:ea typeface="楷体_GB2312" pitchFamily="49" charset="-122"/>
              </a:rPr>
              <a:t>气体向真空膨胀</a:t>
            </a:r>
            <a:r>
              <a:rPr kumimoji="1" lang="zh-CN" altLang="en-US" sz="3200" b="0" dirty="0">
                <a:latin typeface="黑体" pitchFamily="49" charset="-122"/>
                <a:ea typeface="楷体_GB2312" pitchFamily="49" charset="-122"/>
              </a:rPr>
              <a:t>；</a:t>
            </a:r>
            <a:r>
              <a:rPr kumimoji="1" lang="zh-CN" altLang="en-US" sz="3200" b="0" dirty="0">
                <a:latin typeface="黑体" pitchFamily="49" charset="-122"/>
                <a:ea typeface="黑体" pitchFamily="49" charset="-122"/>
              </a:rPr>
              <a:t>            </a:t>
            </a:r>
            <a:r>
              <a:rPr kumimoji="1" lang="en-US" altLang="zh-CN" sz="3200" b="0" dirty="0" err="1">
                <a:solidFill>
                  <a:schemeClr val="accent2"/>
                </a:solidFill>
                <a:latin typeface="宋体" charset="-122"/>
              </a:rPr>
              <a:t>Δ</a:t>
            </a:r>
            <a:r>
              <a:rPr kumimoji="1" lang="en-US" altLang="zh-CN" sz="3200" b="0" i="1" dirty="0" err="1">
                <a:solidFill>
                  <a:schemeClr val="accent2"/>
                </a:solidFill>
                <a:latin typeface="宋体" charset="-122"/>
              </a:rPr>
              <a:t>p</a:t>
            </a:r>
            <a:r>
              <a:rPr kumimoji="1" lang="en-US" altLang="zh-CN" sz="3200" b="0" i="1" dirty="0">
                <a:solidFill>
                  <a:srgbClr val="0000FF"/>
                </a:solidFill>
                <a:latin typeface="Times New Roman" pitchFamily="18" charset="0"/>
              </a:rPr>
              <a:t> </a:t>
            </a:r>
            <a:endParaRPr kumimoji="1" lang="en-US" altLang="zh-CN" sz="3200" b="0" dirty="0">
              <a:solidFill>
                <a:srgbClr val="0000FF"/>
              </a:solidFill>
              <a:latin typeface="Times New Roman" pitchFamily="18" charset="0"/>
              <a:ea typeface="黑体" pitchFamily="49" charset="-122"/>
            </a:endParaRPr>
          </a:p>
        </p:txBody>
      </p:sp>
      <p:sp>
        <p:nvSpPr>
          <p:cNvPr id="191496" name="Rectangle 8"/>
          <p:cNvSpPr>
            <a:spLocks noChangeArrowheads="1"/>
          </p:cNvSpPr>
          <p:nvPr/>
        </p:nvSpPr>
        <p:spPr bwMode="auto">
          <a:xfrm>
            <a:off x="0" y="4508500"/>
            <a:ext cx="1392238" cy="519113"/>
          </a:xfrm>
          <a:prstGeom prst="rect">
            <a:avLst/>
          </a:prstGeom>
          <a:noFill/>
          <a:ln w="9525">
            <a:noFill/>
            <a:miter lim="800000"/>
            <a:headEnd/>
            <a:tailEnd/>
          </a:ln>
        </p:spPr>
        <p:txBody>
          <a:bodyPr>
            <a:spAutoFit/>
          </a:bodyPr>
          <a:lstStyle/>
          <a:p>
            <a:r>
              <a:rPr lang="zh-CN" altLang="en-US" sz="2800" dirty="0">
                <a:solidFill>
                  <a:schemeClr val="accent2"/>
                </a:solidFill>
                <a:latin typeface="Times New Roman" pitchFamily="18" charset="0"/>
                <a:ea typeface="楷体_GB2312" pitchFamily="49" charset="-122"/>
              </a:rPr>
              <a:t>例如：</a:t>
            </a:r>
          </a:p>
        </p:txBody>
      </p:sp>
      <p:sp>
        <p:nvSpPr>
          <p:cNvPr id="191497" name="Rectangle 9"/>
          <p:cNvSpPr>
            <a:spLocks noChangeArrowheads="1"/>
          </p:cNvSpPr>
          <p:nvPr/>
        </p:nvSpPr>
        <p:spPr bwMode="auto">
          <a:xfrm>
            <a:off x="1327150" y="5110163"/>
            <a:ext cx="7013575" cy="579437"/>
          </a:xfrm>
          <a:prstGeom prst="rect">
            <a:avLst/>
          </a:prstGeom>
          <a:noFill/>
          <a:ln w="9525">
            <a:noFill/>
            <a:miter lim="800000"/>
            <a:headEnd/>
            <a:tailEnd/>
          </a:ln>
        </p:spPr>
        <p:txBody>
          <a:bodyPr wrap="none">
            <a:spAutoFit/>
          </a:bodyPr>
          <a:lstStyle/>
          <a:p>
            <a:r>
              <a:rPr kumimoji="1" lang="zh-CN" altLang="en-US" sz="3200" b="0">
                <a:latin typeface="楷体_GB2312" pitchFamily="49" charset="-122"/>
                <a:ea typeface="楷体_GB2312" pitchFamily="49" charset="-122"/>
              </a:rPr>
              <a:t>热量从高温物体传入低温物体</a:t>
            </a:r>
            <a:r>
              <a:rPr kumimoji="1" lang="zh-CN" altLang="en-US" sz="3200" b="0">
                <a:latin typeface="华文新魏" pitchFamily="2" charset="-122"/>
                <a:ea typeface="华文新魏" pitchFamily="2" charset="-122"/>
              </a:rPr>
              <a:t>    </a:t>
            </a:r>
            <a:r>
              <a:rPr kumimoji="1" lang="en-US" altLang="zh-CN" sz="3200" b="0">
                <a:solidFill>
                  <a:schemeClr val="accent2"/>
                </a:solidFill>
                <a:latin typeface="宋体" charset="-122"/>
              </a:rPr>
              <a:t>Δ</a:t>
            </a:r>
            <a:r>
              <a:rPr kumimoji="1" lang="en-US" altLang="zh-CN" sz="3200" b="0" i="1">
                <a:solidFill>
                  <a:schemeClr val="accent2"/>
                </a:solidFill>
                <a:latin typeface="Times New Roman" pitchFamily="18" charset="0"/>
              </a:rPr>
              <a:t>T</a:t>
            </a:r>
            <a:r>
              <a:rPr kumimoji="1" lang="en-US" altLang="zh-CN" sz="3200" b="0" i="1">
                <a:solidFill>
                  <a:srgbClr val="0000FF"/>
                </a:solidFill>
                <a:latin typeface="Times New Roman" pitchFamily="18" charset="0"/>
              </a:rPr>
              <a:t> </a:t>
            </a:r>
          </a:p>
        </p:txBody>
      </p:sp>
      <p:sp>
        <p:nvSpPr>
          <p:cNvPr id="191498" name="Rectangle 10"/>
          <p:cNvSpPr>
            <a:spLocks noChangeArrowheads="1"/>
          </p:cNvSpPr>
          <p:nvPr/>
        </p:nvSpPr>
        <p:spPr bwMode="auto">
          <a:xfrm>
            <a:off x="1339850" y="5473700"/>
            <a:ext cx="7804150" cy="579438"/>
          </a:xfrm>
          <a:prstGeom prst="rect">
            <a:avLst/>
          </a:prstGeom>
          <a:noFill/>
          <a:ln w="9525">
            <a:noFill/>
            <a:miter lim="800000"/>
            <a:headEnd/>
            <a:tailEnd/>
          </a:ln>
        </p:spPr>
        <p:txBody>
          <a:bodyPr wrap="none">
            <a:spAutoFit/>
          </a:bodyPr>
          <a:lstStyle/>
          <a:p>
            <a:r>
              <a:rPr kumimoji="1" lang="zh-CN" altLang="en-US" sz="3200" b="0" dirty="0">
                <a:latin typeface="楷体_GB2312" pitchFamily="49" charset="-122"/>
                <a:ea typeface="楷体_GB2312" pitchFamily="49" charset="-122"/>
              </a:rPr>
              <a:t>浓度不等的溶液混合均匀</a:t>
            </a:r>
            <a:r>
              <a:rPr kumimoji="1" lang="zh-CN" altLang="en-US" sz="3200" b="0" dirty="0">
                <a:latin typeface="华文新魏" pitchFamily="2" charset="-122"/>
                <a:ea typeface="华文新魏" pitchFamily="2" charset="-122"/>
              </a:rPr>
              <a:t>            </a:t>
            </a:r>
            <a:r>
              <a:rPr kumimoji="1" lang="en-US" altLang="zh-CN" sz="3200" b="0" dirty="0" err="1">
                <a:solidFill>
                  <a:schemeClr val="accent2"/>
                </a:solidFill>
                <a:latin typeface="宋体" charset="-122"/>
              </a:rPr>
              <a:t>Δ</a:t>
            </a:r>
            <a:r>
              <a:rPr kumimoji="1" lang="en-US" altLang="zh-CN" sz="3200" b="0" i="1" dirty="0" err="1">
                <a:solidFill>
                  <a:schemeClr val="accent2"/>
                </a:solidFill>
                <a:latin typeface="宋体" charset="-122"/>
              </a:rPr>
              <a:t>c</a:t>
            </a:r>
            <a:r>
              <a:rPr kumimoji="1" lang="en-US" altLang="zh-CN" sz="3200" b="0" i="1" dirty="0">
                <a:solidFill>
                  <a:srgbClr val="0000FF"/>
                </a:solidFill>
                <a:latin typeface="Times New Roman" pitchFamily="18" charset="0"/>
              </a:rPr>
              <a:t> </a:t>
            </a:r>
          </a:p>
        </p:txBody>
      </p:sp>
      <p:sp>
        <p:nvSpPr>
          <p:cNvPr id="191499" name="Rectangle 11"/>
          <p:cNvSpPr>
            <a:spLocks noChangeArrowheads="1"/>
          </p:cNvSpPr>
          <p:nvPr/>
        </p:nvSpPr>
        <p:spPr bwMode="auto">
          <a:xfrm>
            <a:off x="1344613" y="5876925"/>
            <a:ext cx="6135013" cy="584775"/>
          </a:xfrm>
          <a:prstGeom prst="rect">
            <a:avLst/>
          </a:prstGeom>
          <a:noFill/>
          <a:ln w="9525">
            <a:noFill/>
            <a:miter lim="800000"/>
            <a:headEnd/>
            <a:tailEnd/>
          </a:ln>
        </p:spPr>
        <p:txBody>
          <a:bodyPr wrap="none">
            <a:spAutoFit/>
          </a:bodyPr>
          <a:lstStyle/>
          <a:p>
            <a:r>
              <a:rPr kumimoji="1" lang="zh-CN" altLang="en-US" sz="3200" b="0" dirty="0">
                <a:latin typeface="Times New Roman" pitchFamily="18" charset="0"/>
                <a:ea typeface="楷体_GB2312" pitchFamily="49" charset="-122"/>
              </a:rPr>
              <a:t>锌片与硫酸铜的置换反应等</a:t>
            </a:r>
            <a:r>
              <a:rPr kumimoji="1" lang="zh-CN" altLang="en-US" sz="3200" b="0" dirty="0">
                <a:latin typeface="Times New Roman" pitchFamily="18" charset="0"/>
                <a:ea typeface="华文新魏" pitchFamily="2" charset="-122"/>
              </a:rPr>
              <a:t>        </a:t>
            </a:r>
            <a:r>
              <a:rPr kumimoji="1" lang="en-US" altLang="zh-CN" sz="3200" b="0" dirty="0" smtClean="0">
                <a:solidFill>
                  <a:schemeClr val="accent2"/>
                </a:solidFill>
                <a:latin typeface="宋体" charset="-122"/>
              </a:rPr>
              <a:t>?</a:t>
            </a:r>
            <a:endParaRPr kumimoji="1" lang="en-US" altLang="zh-CN" sz="3200" b="0" i="1" dirty="0">
              <a:solidFill>
                <a:srgbClr val="0000FF"/>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barn(outVertical)">
                                      <p:cBhvr>
                                        <p:cTn id="7" dur="500"/>
                                        <p:tgtEl>
                                          <p:spTgt spid="1914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91491"/>
                                        </p:tgtEl>
                                        <p:attrNameLst>
                                          <p:attrName>style.visibility</p:attrName>
                                        </p:attrNameLst>
                                      </p:cBhvr>
                                      <p:to>
                                        <p:strVal val="visible"/>
                                      </p:to>
                                    </p:set>
                                    <p:animEffect transition="in" filter="barn(outVertical)">
                                      <p:cBhvr>
                                        <p:cTn id="12" dur="500"/>
                                        <p:tgtEl>
                                          <p:spTgt spid="19149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91492"/>
                                        </p:tgtEl>
                                        <p:attrNameLst>
                                          <p:attrName>style.visibility</p:attrName>
                                        </p:attrNameLst>
                                      </p:cBhvr>
                                      <p:to>
                                        <p:strVal val="visible"/>
                                      </p:to>
                                    </p:set>
                                    <p:animEffect transition="in" filter="barn(outVertical)">
                                      <p:cBhvr>
                                        <p:cTn id="17" dur="500"/>
                                        <p:tgtEl>
                                          <p:spTgt spid="19149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9149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914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914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914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91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autoUpdateAnimBg="0"/>
      <p:bldP spid="191491" grpId="0" autoUpdateAnimBg="0"/>
      <p:bldP spid="191492" grpId="0" autoUpdateAnimBg="0"/>
      <p:bldP spid="191495" grpId="0" autoUpdateAnimBg="0"/>
      <p:bldP spid="191496" grpId="0" autoUpdateAnimBg="0"/>
      <p:bldP spid="191497" grpId="0" autoUpdateAnimBg="0"/>
      <p:bldP spid="191498" grpId="0" autoUpdateAnimBg="0"/>
      <p:bldP spid="19149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3"/>
          <p:cNvSpPr>
            <a:spLocks noChangeArrowheads="1"/>
          </p:cNvSpPr>
          <p:nvPr/>
        </p:nvSpPr>
        <p:spPr bwMode="auto">
          <a:xfrm>
            <a:off x="250825" y="1125538"/>
            <a:ext cx="8893175" cy="1212850"/>
          </a:xfrm>
          <a:prstGeom prst="rect">
            <a:avLst/>
          </a:prstGeom>
          <a:noFill/>
          <a:ln w="9525">
            <a:noFill/>
            <a:miter lim="800000"/>
            <a:headEnd/>
            <a:tailEnd/>
          </a:ln>
        </p:spPr>
        <p:txBody>
          <a:bodyPr>
            <a:spAutoFit/>
          </a:bodyPr>
          <a:lstStyle/>
          <a:p>
            <a:pPr>
              <a:lnSpc>
                <a:spcPct val="115000"/>
              </a:lnSpc>
            </a:pPr>
            <a:r>
              <a:rPr lang="en-US" altLang="zh-CN" sz="3200" b="0">
                <a:latin typeface="宋体" charset="-122"/>
              </a:rPr>
              <a:t>   </a:t>
            </a:r>
            <a:r>
              <a:rPr lang="en-US" altLang="zh-CN" sz="3200" b="0">
                <a:solidFill>
                  <a:schemeClr val="accent2"/>
                </a:solidFill>
                <a:latin typeface="宋体" charset="-122"/>
              </a:rPr>
              <a:t> </a:t>
            </a:r>
            <a:r>
              <a:rPr lang="zh-CN" altLang="en-US" sz="3200" b="0">
                <a:solidFill>
                  <a:schemeClr val="accent2"/>
                </a:solidFill>
                <a:latin typeface="宋体" charset="-122"/>
              </a:rPr>
              <a:t>根据什么来判断化学反应的方向或者说反应能否自发进行呢？</a:t>
            </a:r>
          </a:p>
        </p:txBody>
      </p:sp>
      <p:sp>
        <p:nvSpPr>
          <p:cNvPr id="87043" name="Text Box 4"/>
          <p:cNvSpPr txBox="1">
            <a:spLocks noChangeArrowheads="1"/>
          </p:cNvSpPr>
          <p:nvPr/>
        </p:nvSpPr>
        <p:spPr bwMode="auto">
          <a:xfrm>
            <a:off x="1466850" y="260350"/>
            <a:ext cx="7677150" cy="641350"/>
          </a:xfrm>
          <a:prstGeom prst="rect">
            <a:avLst/>
          </a:prstGeom>
          <a:noFill/>
          <a:ln w="9525">
            <a:noFill/>
            <a:miter lim="800000"/>
            <a:headEnd/>
            <a:tailEnd/>
          </a:ln>
        </p:spPr>
        <p:txBody>
          <a:bodyPr>
            <a:spAutoFit/>
          </a:bodyPr>
          <a:lstStyle/>
          <a:p>
            <a:pPr>
              <a:spcBef>
                <a:spcPct val="50000"/>
              </a:spcBef>
            </a:pPr>
            <a:r>
              <a:rPr kumimoji="1" lang="en-US" altLang="zh-CN" dirty="0" smtClean="0">
                <a:solidFill>
                  <a:srgbClr val="FF0066"/>
                </a:solidFill>
                <a:latin typeface="Times New Roman" pitchFamily="18" charset="0"/>
                <a:ea typeface="楷体_GB2312" pitchFamily="49" charset="-122"/>
              </a:rPr>
              <a:t>1.2.1.1  </a:t>
            </a:r>
            <a:r>
              <a:rPr kumimoji="1" lang="zh-CN" altLang="en-US" dirty="0">
                <a:solidFill>
                  <a:srgbClr val="FF0066"/>
                </a:solidFill>
                <a:latin typeface="Times New Roman" pitchFamily="18" charset="0"/>
                <a:ea typeface="楷体_GB2312" pitchFamily="49" charset="-122"/>
              </a:rPr>
              <a:t>影响反应方向的因素</a:t>
            </a:r>
          </a:p>
        </p:txBody>
      </p:sp>
      <p:sp>
        <p:nvSpPr>
          <p:cNvPr id="192517" name="Rectangle 5"/>
          <p:cNvSpPr>
            <a:spLocks noChangeArrowheads="1"/>
          </p:cNvSpPr>
          <p:nvPr/>
        </p:nvSpPr>
        <p:spPr bwMode="auto">
          <a:xfrm>
            <a:off x="250825" y="2492375"/>
            <a:ext cx="8569325" cy="2528888"/>
          </a:xfrm>
          <a:prstGeom prst="rect">
            <a:avLst/>
          </a:prstGeom>
          <a:noFill/>
          <a:ln w="9525">
            <a:noFill/>
            <a:miter lim="800000"/>
            <a:headEnd/>
            <a:tailEnd/>
          </a:ln>
        </p:spPr>
        <p:txBody>
          <a:bodyPr>
            <a:spAutoFit/>
          </a:bodyPr>
          <a:lstStyle/>
          <a:p>
            <a:pPr>
              <a:spcBef>
                <a:spcPct val="50000"/>
              </a:spcBef>
            </a:pPr>
            <a:r>
              <a:rPr lang="en-US" altLang="zh-CN" sz="3200" b="0">
                <a:latin typeface="宋体" charset="-122"/>
              </a:rPr>
              <a:t>    </a:t>
            </a:r>
            <a:r>
              <a:rPr lang="zh-CN" altLang="en-US" sz="3200" b="0">
                <a:latin typeface="宋体" charset="-122"/>
              </a:rPr>
              <a:t>自然界中一些自发进行的物理过程中，如物体下落、高山流水等，都伴有能量的变化，系统的势能降低或损失了。这表明一个系统的势能有自发变小的倾向，或者说</a:t>
            </a:r>
            <a:r>
              <a:rPr lang="zh-CN" altLang="en-US" sz="3200">
                <a:solidFill>
                  <a:schemeClr val="accent2"/>
                </a:solidFill>
                <a:latin typeface="宋体" charset="-122"/>
              </a:rPr>
              <a:t>系统倾向于取得最低的势能</a:t>
            </a:r>
            <a:r>
              <a:rPr lang="zh-CN" altLang="en-US" sz="3200" b="0">
                <a:solidFill>
                  <a:srgbClr val="0000FF"/>
                </a:solidFill>
                <a:latin typeface="宋体" charset="-122"/>
              </a:rPr>
              <a:t>。</a:t>
            </a:r>
          </a:p>
        </p:txBody>
      </p:sp>
      <p:sp>
        <p:nvSpPr>
          <p:cNvPr id="192518" name="Rectangle 6"/>
          <p:cNvSpPr>
            <a:spLocks noChangeArrowheads="1"/>
          </p:cNvSpPr>
          <p:nvPr/>
        </p:nvSpPr>
        <p:spPr bwMode="auto">
          <a:xfrm>
            <a:off x="0" y="5373688"/>
            <a:ext cx="8713788" cy="1066800"/>
          </a:xfrm>
          <a:prstGeom prst="rect">
            <a:avLst/>
          </a:prstGeom>
          <a:noFill/>
          <a:ln w="9525">
            <a:noFill/>
            <a:miter lim="800000"/>
            <a:headEnd/>
            <a:tailEnd/>
          </a:ln>
        </p:spPr>
        <p:txBody>
          <a:bodyPr>
            <a:spAutoFit/>
          </a:bodyPr>
          <a:lstStyle/>
          <a:p>
            <a:pPr>
              <a:spcBef>
                <a:spcPct val="50000"/>
              </a:spcBef>
            </a:pPr>
            <a:r>
              <a:rPr lang="en-US" altLang="zh-CN" sz="3200">
                <a:solidFill>
                  <a:srgbClr val="FF0066"/>
                </a:solidFill>
                <a:latin typeface="宋体" charset="-122"/>
              </a:rPr>
              <a:t>    </a:t>
            </a:r>
            <a:r>
              <a:rPr lang="zh-CN" altLang="en-US" sz="3200">
                <a:solidFill>
                  <a:srgbClr val="FF0066"/>
                </a:solidFill>
                <a:latin typeface="宋体" charset="-122"/>
              </a:rPr>
              <a:t>在化学反应中同样也伴有能量的变化，能量能否作为化学反应的判据？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92515"/>
                                        </p:tgtEl>
                                        <p:attrNameLst>
                                          <p:attrName>style.visibility</p:attrName>
                                        </p:attrNameLst>
                                      </p:cBhvr>
                                      <p:to>
                                        <p:strVal val="visible"/>
                                      </p:to>
                                    </p:set>
                                    <p:animEffect transition="in" filter="barn(outVertical)">
                                      <p:cBhvr>
                                        <p:cTn id="7" dur="500"/>
                                        <p:tgtEl>
                                          <p:spTgt spid="1925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92517"/>
                                        </p:tgtEl>
                                        <p:attrNameLst>
                                          <p:attrName>style.visibility</p:attrName>
                                        </p:attrNameLst>
                                      </p:cBhvr>
                                      <p:to>
                                        <p:strVal val="visible"/>
                                      </p:to>
                                    </p:set>
                                    <p:animEffect transition="in" filter="barn(outVertical)">
                                      <p:cBhvr>
                                        <p:cTn id="12" dur="500"/>
                                        <p:tgtEl>
                                          <p:spTgt spid="1925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92518"/>
                                        </p:tgtEl>
                                        <p:attrNameLst>
                                          <p:attrName>style.visibility</p:attrName>
                                        </p:attrNameLst>
                                      </p:cBhvr>
                                      <p:to>
                                        <p:strVal val="visible"/>
                                      </p:to>
                                    </p:set>
                                    <p:animEffect transition="in" filter="barn(outVertical)">
                                      <p:cBhvr>
                                        <p:cTn id="17" dur="500"/>
                                        <p:tgtEl>
                                          <p:spTgt spid="192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autoUpdateAnimBg="0"/>
      <p:bldP spid="192517" grpId="0" autoUpdateAnimBg="0"/>
      <p:bldP spid="19251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7AAB42ED-458D-4067-9B00-F440346B5BEC}" type="datetime1">
              <a:rPr lang="zh-CN" altLang="en-US"/>
              <a:pPr/>
              <a:t>2017/11/1</a:t>
            </a:fld>
            <a:endParaRPr lang="en-US" altLang="zh-CN" dirty="0"/>
          </a:p>
        </p:txBody>
      </p:sp>
      <p:sp>
        <p:nvSpPr>
          <p:cNvPr id="12" name="灯片编号占位符 5"/>
          <p:cNvSpPr>
            <a:spLocks noGrp="1"/>
          </p:cNvSpPr>
          <p:nvPr>
            <p:ph type="sldNum" sz="quarter" idx="12"/>
          </p:nvPr>
        </p:nvSpPr>
        <p:spPr/>
        <p:txBody>
          <a:bodyPr/>
          <a:lstStyle/>
          <a:p>
            <a:fld id="{407150D3-B26B-4981-8E23-63E987A29790}" type="slidenum">
              <a:rPr lang="en-US" altLang="zh-CN"/>
              <a:pPr/>
              <a:t>64</a:t>
            </a:fld>
            <a:endParaRPr lang="en-US" altLang="zh-CN"/>
          </a:p>
        </p:txBody>
      </p:sp>
      <p:pic>
        <p:nvPicPr>
          <p:cNvPr id="868354" name="Picture 2" descr="lan0006"/>
          <p:cNvPicPr>
            <a:picLocks noChangeAspect="1" noChangeArrowheads="1"/>
          </p:cNvPicPr>
          <p:nvPr/>
        </p:nvPicPr>
        <p:blipFill>
          <a:blip r:embed="rId4"/>
          <a:srcRect/>
          <a:stretch>
            <a:fillRect/>
          </a:stretch>
        </p:blipFill>
        <p:spPr bwMode="auto">
          <a:xfrm>
            <a:off x="4849813" y="1268413"/>
            <a:ext cx="3998912" cy="5040312"/>
          </a:xfrm>
          <a:prstGeom prst="rect">
            <a:avLst/>
          </a:prstGeom>
          <a:noFill/>
        </p:spPr>
      </p:pic>
      <p:sp>
        <p:nvSpPr>
          <p:cNvPr id="868355" name="Rectangle 3"/>
          <p:cNvSpPr>
            <a:spLocks noGrp="1" noChangeArrowheads="1"/>
          </p:cNvSpPr>
          <p:nvPr>
            <p:ph type="title"/>
          </p:nvPr>
        </p:nvSpPr>
        <p:spPr>
          <a:noFill/>
          <a:ln/>
        </p:spPr>
        <p:txBody>
          <a:bodyPr/>
          <a:lstStyle/>
          <a:p>
            <a:r>
              <a:rPr lang="zh-CN" altLang="en-US"/>
              <a:t>焓和自发变化</a:t>
            </a:r>
          </a:p>
        </p:txBody>
      </p:sp>
      <p:graphicFrame>
        <p:nvGraphicFramePr>
          <p:cNvPr id="868356" name="Object 4"/>
          <p:cNvGraphicFramePr>
            <a:graphicFrameLocks noChangeAspect="1"/>
          </p:cNvGraphicFramePr>
          <p:nvPr/>
        </p:nvGraphicFramePr>
        <p:xfrm>
          <a:off x="4481513" y="4938713"/>
          <a:ext cx="4524375" cy="538162"/>
        </p:xfrm>
        <a:graphic>
          <a:graphicData uri="http://schemas.openxmlformats.org/presentationml/2006/ole">
            <p:oleObj spid="_x0000_s202754" name="Equation" r:id="rId5" imgW="2031840" imgH="241200" progId="Equation.DSMT4">
              <p:embed/>
            </p:oleObj>
          </a:graphicData>
        </a:graphic>
      </p:graphicFrame>
      <p:sp>
        <p:nvSpPr>
          <p:cNvPr id="868357" name="Text Box 5"/>
          <p:cNvSpPr txBox="1">
            <a:spLocks noChangeArrowheads="1"/>
          </p:cNvSpPr>
          <p:nvPr/>
        </p:nvSpPr>
        <p:spPr bwMode="auto">
          <a:xfrm>
            <a:off x="684213" y="5516563"/>
            <a:ext cx="3962400" cy="461665"/>
          </a:xfrm>
          <a:prstGeom prst="rect">
            <a:avLst/>
          </a:prstGeom>
          <a:noFill/>
          <a:ln w="9525">
            <a:noFill/>
            <a:miter lim="800000"/>
            <a:headEnd/>
            <a:tailEnd/>
          </a:ln>
          <a:effectLst/>
        </p:spPr>
        <p:txBody>
          <a:bodyPr>
            <a:spAutoFit/>
          </a:bodyPr>
          <a:lstStyle/>
          <a:p>
            <a:pPr algn="l">
              <a:spcBef>
                <a:spcPct val="50000"/>
              </a:spcBef>
            </a:pPr>
            <a:r>
              <a:rPr lang="en-US" altLang="zh-CN" sz="2400" dirty="0"/>
              <a:t>H</a:t>
            </a:r>
            <a:r>
              <a:rPr lang="en-US" altLang="zh-CN" sz="2400" baseline="30000" dirty="0"/>
              <a:t>+</a:t>
            </a:r>
            <a:r>
              <a:rPr lang="en-US" altLang="zh-CN" sz="2400" dirty="0"/>
              <a:t>(</a:t>
            </a:r>
            <a:r>
              <a:rPr lang="en-US" altLang="zh-CN" sz="2400" dirty="0" err="1"/>
              <a:t>aq</a:t>
            </a:r>
            <a:r>
              <a:rPr lang="en-US" altLang="zh-CN" sz="2400" dirty="0"/>
              <a:t>) + OH</a:t>
            </a:r>
            <a:r>
              <a:rPr lang="en-US" altLang="zh-CN" sz="2400" baseline="30000" dirty="0"/>
              <a:t>-</a:t>
            </a:r>
            <a:r>
              <a:rPr lang="en-US" altLang="zh-CN" sz="2400" dirty="0"/>
              <a:t>(</a:t>
            </a:r>
            <a:r>
              <a:rPr lang="en-US" altLang="zh-CN" sz="2400" dirty="0" err="1"/>
              <a:t>aq</a:t>
            </a:r>
            <a:r>
              <a:rPr lang="en-US" altLang="zh-CN" sz="2400" dirty="0"/>
              <a:t>) = </a:t>
            </a:r>
            <a:r>
              <a:rPr lang="en-US" altLang="zh-CN" sz="2400" dirty="0">
                <a:sym typeface="Math4" pitchFamily="2" charset="2"/>
              </a:rPr>
              <a:t>H</a:t>
            </a:r>
            <a:r>
              <a:rPr lang="en-US" altLang="zh-CN" sz="2400" baseline="-25000" dirty="0">
                <a:sym typeface="Math4" pitchFamily="2" charset="2"/>
              </a:rPr>
              <a:t>2</a:t>
            </a:r>
            <a:r>
              <a:rPr lang="en-US" altLang="zh-CN" sz="2400" dirty="0">
                <a:sym typeface="Math4" pitchFamily="2" charset="2"/>
              </a:rPr>
              <a:t>O(l)</a:t>
            </a:r>
          </a:p>
        </p:txBody>
      </p:sp>
      <p:graphicFrame>
        <p:nvGraphicFramePr>
          <p:cNvPr id="868358" name="Object 6"/>
          <p:cNvGraphicFramePr>
            <a:graphicFrameLocks noChangeAspect="1"/>
          </p:cNvGraphicFramePr>
          <p:nvPr/>
        </p:nvGraphicFramePr>
        <p:xfrm>
          <a:off x="4800600" y="5589588"/>
          <a:ext cx="4343400" cy="538162"/>
        </p:xfrm>
        <a:graphic>
          <a:graphicData uri="http://schemas.openxmlformats.org/presentationml/2006/ole">
            <p:oleObj spid="_x0000_s202755" name="Equation" r:id="rId6" imgW="1955520" imgH="241200" progId="Equation.DSMT4">
              <p:embed/>
            </p:oleObj>
          </a:graphicData>
        </a:graphic>
      </p:graphicFrame>
      <p:graphicFrame>
        <p:nvGraphicFramePr>
          <p:cNvPr id="868359" name="Object 7"/>
          <p:cNvGraphicFramePr>
            <a:graphicFrameLocks noChangeAspect="1"/>
          </p:cNvGraphicFramePr>
          <p:nvPr/>
        </p:nvGraphicFramePr>
        <p:xfrm>
          <a:off x="755650" y="4797425"/>
          <a:ext cx="3429000" cy="798513"/>
        </p:xfrm>
        <a:graphic>
          <a:graphicData uri="http://schemas.openxmlformats.org/presentationml/2006/ole">
            <p:oleObj spid="_x0000_s202756" name="公式" r:id="rId7" imgW="2184120" imgH="507960" progId="Equation.3">
              <p:embed/>
            </p:oleObj>
          </a:graphicData>
        </a:graphic>
      </p:graphicFrame>
      <p:sp>
        <p:nvSpPr>
          <p:cNvPr id="868360" name="Rectangle 8"/>
          <p:cNvSpPr>
            <a:spLocks noChangeArrowheads="1"/>
          </p:cNvSpPr>
          <p:nvPr/>
        </p:nvSpPr>
        <p:spPr bwMode="auto">
          <a:xfrm>
            <a:off x="500034" y="1214422"/>
            <a:ext cx="8353425" cy="3713162"/>
          </a:xfrm>
          <a:prstGeom prst="rect">
            <a:avLst/>
          </a:prstGeom>
          <a:noFill/>
          <a:ln w="9525">
            <a:noFill/>
            <a:miter lim="800000"/>
            <a:headEnd/>
            <a:tailEnd/>
          </a:ln>
        </p:spPr>
        <p:txBody>
          <a:bodyPr/>
          <a:lstStyle/>
          <a:p>
            <a:pPr marL="342900" indent="-342900" algn="l">
              <a:lnSpc>
                <a:spcPct val="110000"/>
              </a:lnSpc>
              <a:spcBef>
                <a:spcPct val="20000"/>
              </a:spcBef>
              <a:buClr>
                <a:srgbClr val="FF00FF"/>
              </a:buClr>
              <a:buFont typeface="Wingdings" pitchFamily="2" charset="2"/>
              <a:buChar char="v"/>
            </a:pPr>
            <a:r>
              <a:rPr lang="zh-CN" altLang="en-US" sz="2800" dirty="0"/>
              <a:t>早在</a:t>
            </a:r>
            <a:r>
              <a:rPr lang="en-US" altLang="zh-CN" sz="2800" dirty="0"/>
              <a:t>19</a:t>
            </a:r>
            <a:r>
              <a:rPr lang="zh-CN" altLang="en-US" sz="2800" dirty="0"/>
              <a:t>世纪</a:t>
            </a:r>
            <a:r>
              <a:rPr lang="en-US" altLang="zh-CN" sz="2800" dirty="0"/>
              <a:t>70</a:t>
            </a:r>
            <a:r>
              <a:rPr lang="zh-CN" altLang="en-US" sz="2800" dirty="0"/>
              <a:t>年代，法国化学家</a:t>
            </a:r>
            <a:r>
              <a:rPr lang="en-US" altLang="zh-CN" sz="2800" dirty="0"/>
              <a:t>Berthelot </a:t>
            </a:r>
            <a:r>
              <a:rPr lang="zh-CN" altLang="en-US" sz="2800" dirty="0"/>
              <a:t>和丹麦化学家</a:t>
            </a:r>
            <a:r>
              <a:rPr lang="en-US" altLang="zh-CN" sz="2800" dirty="0"/>
              <a:t>Thomson </a:t>
            </a:r>
            <a:r>
              <a:rPr lang="zh-CN" altLang="en-US" sz="2800" dirty="0"/>
              <a:t>曾提出，反应热是判断化学反应方向的判据。并认为在没有外来能量干预的条件下，一切化学反应都朝着放出能量最多的方向进行。</a:t>
            </a:r>
          </a:p>
          <a:p>
            <a:pPr marL="342900" indent="-342900" algn="l">
              <a:lnSpc>
                <a:spcPct val="110000"/>
              </a:lnSpc>
              <a:spcBef>
                <a:spcPct val="20000"/>
              </a:spcBef>
              <a:buClr>
                <a:srgbClr val="FF00FF"/>
              </a:buClr>
              <a:buFont typeface="Wingdings" pitchFamily="2" charset="2"/>
              <a:buChar char="v"/>
            </a:pPr>
            <a:r>
              <a:rPr lang="zh-CN" altLang="en-US" sz="2800" dirty="0">
                <a:solidFill>
                  <a:srgbClr val="FF3300"/>
                </a:solidFill>
              </a:rPr>
              <a:t>最低能量原理：</a:t>
            </a:r>
            <a:r>
              <a:rPr lang="zh-CN" altLang="en-US" sz="2800" dirty="0">
                <a:solidFill>
                  <a:srgbClr val="003399"/>
                </a:solidFill>
              </a:rPr>
              <a:t>自发过程一般都朝着</a:t>
            </a:r>
            <a:r>
              <a:rPr lang="zh-CN" altLang="en-US" sz="2800" dirty="0">
                <a:solidFill>
                  <a:srgbClr val="C00000"/>
                </a:solidFill>
              </a:rPr>
              <a:t>能量降低</a:t>
            </a:r>
            <a:r>
              <a:rPr lang="zh-CN" altLang="en-US" sz="2800" dirty="0">
                <a:solidFill>
                  <a:srgbClr val="003399"/>
                </a:solidFill>
              </a:rPr>
              <a:t>的方向进行。能量越低，体系的状态就越稳定。</a:t>
            </a:r>
          </a:p>
          <a:p>
            <a:pPr marL="342900" indent="-342900" algn="l">
              <a:lnSpc>
                <a:spcPct val="110000"/>
              </a:lnSpc>
              <a:spcBef>
                <a:spcPct val="20000"/>
              </a:spcBef>
              <a:buClr>
                <a:srgbClr val="FF00FF"/>
              </a:buClr>
              <a:buFont typeface="Wingdings" pitchFamily="2" charset="2"/>
              <a:buChar char="v"/>
            </a:pPr>
            <a:r>
              <a:rPr lang="zh-CN" altLang="en-US" sz="2800" dirty="0">
                <a:solidFill>
                  <a:srgbClr val="0000FF"/>
                </a:solidFill>
              </a:rPr>
              <a:t>许多放热反应能自发进行：</a:t>
            </a:r>
          </a:p>
        </p:txBody>
      </p:sp>
      <p:pic>
        <p:nvPicPr>
          <p:cNvPr id="868361" name="Picture 9"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日期占位符 3"/>
          <p:cNvSpPr>
            <a:spLocks noGrp="1"/>
          </p:cNvSpPr>
          <p:nvPr>
            <p:ph type="dt" sz="half" idx="10"/>
          </p:nvPr>
        </p:nvSpPr>
        <p:spPr/>
        <p:txBody>
          <a:bodyPr/>
          <a:lstStyle/>
          <a:p>
            <a:fld id="{ABD51312-66DF-46EC-BDBE-F7052A09012D}" type="datetime1">
              <a:rPr lang="zh-CN" altLang="en-US"/>
              <a:pPr/>
              <a:t>2017/11/1</a:t>
            </a:fld>
            <a:endParaRPr lang="en-US" altLang="zh-CN"/>
          </a:p>
        </p:txBody>
      </p:sp>
      <p:sp>
        <p:nvSpPr>
          <p:cNvPr id="35" name="灯片编号占位符 5"/>
          <p:cNvSpPr>
            <a:spLocks noGrp="1"/>
          </p:cNvSpPr>
          <p:nvPr>
            <p:ph type="sldNum" sz="quarter" idx="12"/>
          </p:nvPr>
        </p:nvSpPr>
        <p:spPr/>
        <p:txBody>
          <a:bodyPr/>
          <a:lstStyle/>
          <a:p>
            <a:fld id="{8614B251-BF67-4A30-8232-623DA5965D13}" type="slidenum">
              <a:rPr lang="en-US" altLang="zh-CN"/>
              <a:pPr/>
              <a:t>65</a:t>
            </a:fld>
            <a:endParaRPr lang="en-US" altLang="zh-CN"/>
          </a:p>
        </p:txBody>
      </p:sp>
      <p:sp>
        <p:nvSpPr>
          <p:cNvPr id="870402" name="Rectangle 2"/>
          <p:cNvSpPr>
            <a:spLocks noGrp="1" noChangeArrowheads="1"/>
          </p:cNvSpPr>
          <p:nvPr>
            <p:ph type="title"/>
          </p:nvPr>
        </p:nvSpPr>
        <p:spPr>
          <a:xfrm>
            <a:off x="1285852" y="0"/>
            <a:ext cx="7858147" cy="836613"/>
          </a:xfrm>
        </p:spPr>
        <p:txBody>
          <a:bodyPr/>
          <a:lstStyle/>
          <a:p>
            <a:pPr>
              <a:lnSpc>
                <a:spcPct val="140000"/>
              </a:lnSpc>
            </a:pPr>
            <a:r>
              <a:rPr lang="zh-CN" altLang="en-US" sz="3200" dirty="0"/>
              <a:t>不能仅用反应的焓变来解释反应的自发性</a:t>
            </a:r>
          </a:p>
        </p:txBody>
      </p:sp>
      <p:sp>
        <p:nvSpPr>
          <p:cNvPr id="870403" name="AutoShape 3"/>
          <p:cNvSpPr>
            <a:spLocks noChangeArrowheads="1"/>
          </p:cNvSpPr>
          <p:nvPr/>
        </p:nvSpPr>
        <p:spPr bwMode="auto">
          <a:xfrm rot="16200000">
            <a:off x="4046538" y="657225"/>
            <a:ext cx="1266825" cy="7559675"/>
          </a:xfrm>
          <a:prstGeom prst="can">
            <a:avLst>
              <a:gd name="adj" fmla="val 21245"/>
            </a:avLst>
          </a:prstGeom>
          <a:solidFill>
            <a:schemeClr val="accent1"/>
          </a:solidFill>
          <a:ln w="9525">
            <a:solidFill>
              <a:srgbClr val="65FFFF"/>
            </a:solidFill>
            <a:round/>
            <a:headEnd/>
            <a:tailEnd/>
          </a:ln>
          <a:effectLst/>
        </p:spPr>
        <p:txBody>
          <a:bodyPr vert="eaVert" anchor="ctr">
            <a:spAutoFit/>
          </a:bodyPr>
          <a:lstStyle/>
          <a:p>
            <a:pPr algn="l">
              <a:lnSpc>
                <a:spcPct val="110000"/>
              </a:lnSpc>
            </a:pPr>
            <a:r>
              <a:rPr lang="zh-CN" altLang="en-US">
                <a:solidFill>
                  <a:srgbClr val="FF0000"/>
                </a:solidFill>
              </a:rPr>
              <a:t>焓变只是影响反应自发性的因素之一，但不是唯一的影响因素。</a:t>
            </a:r>
            <a:endParaRPr kumimoji="0" lang="zh-CN" altLang="en-US"/>
          </a:p>
        </p:txBody>
      </p:sp>
      <p:grpSp>
        <p:nvGrpSpPr>
          <p:cNvPr id="2" name="Group 4"/>
          <p:cNvGrpSpPr>
            <a:grpSpLocks/>
          </p:cNvGrpSpPr>
          <p:nvPr/>
        </p:nvGrpSpPr>
        <p:grpSpPr bwMode="auto">
          <a:xfrm>
            <a:off x="920750" y="1916113"/>
            <a:ext cx="7704138" cy="654050"/>
            <a:chOff x="580" y="864"/>
            <a:chExt cx="4853" cy="412"/>
          </a:xfrm>
        </p:grpSpPr>
        <p:sp>
          <p:nvSpPr>
            <p:cNvPr id="870405" name="Rectangle 5"/>
            <p:cNvSpPr>
              <a:spLocks noChangeArrowheads="1"/>
            </p:cNvSpPr>
            <p:nvPr/>
          </p:nvSpPr>
          <p:spPr bwMode="auto">
            <a:xfrm>
              <a:off x="1295" y="874"/>
              <a:ext cx="127" cy="278"/>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latin typeface="Symbol" pitchFamily="18" charset="2"/>
                </a:rPr>
                <a:t>=</a:t>
              </a:r>
              <a:endParaRPr lang="en-US" altLang="zh-CN" sz="2800"/>
            </a:p>
          </p:txBody>
        </p:sp>
        <p:grpSp>
          <p:nvGrpSpPr>
            <p:cNvPr id="3" name="Group 6"/>
            <p:cNvGrpSpPr>
              <a:grpSpLocks/>
            </p:cNvGrpSpPr>
            <p:nvPr/>
          </p:nvGrpSpPr>
          <p:grpSpPr bwMode="auto">
            <a:xfrm>
              <a:off x="580" y="864"/>
              <a:ext cx="4853" cy="412"/>
              <a:chOff x="580" y="815"/>
              <a:chExt cx="4853" cy="412"/>
            </a:xfrm>
          </p:grpSpPr>
          <p:sp>
            <p:nvSpPr>
              <p:cNvPr id="870407" name="Rectangle 7"/>
              <p:cNvSpPr>
                <a:spLocks noChangeArrowheads="1"/>
              </p:cNvSpPr>
              <p:nvPr/>
            </p:nvSpPr>
            <p:spPr bwMode="auto">
              <a:xfrm>
                <a:off x="2674" y="815"/>
                <a:ext cx="626"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          </a:t>
                </a:r>
                <a:endParaRPr lang="en-US" altLang="zh-CN" sz="2800"/>
              </a:p>
            </p:txBody>
          </p:sp>
          <p:sp>
            <p:nvSpPr>
              <p:cNvPr id="870408" name="Rectangle 8"/>
              <p:cNvSpPr>
                <a:spLocks noChangeArrowheads="1"/>
              </p:cNvSpPr>
              <p:nvPr/>
            </p:nvSpPr>
            <p:spPr bwMode="auto">
              <a:xfrm>
                <a:off x="2100" y="815"/>
                <a:ext cx="626"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          </a:t>
                </a:r>
                <a:endParaRPr lang="en-US" altLang="zh-CN" sz="2800"/>
              </a:p>
            </p:txBody>
          </p:sp>
          <p:sp>
            <p:nvSpPr>
              <p:cNvPr id="870409" name="Rectangle 9"/>
              <p:cNvSpPr>
                <a:spLocks noChangeArrowheads="1"/>
              </p:cNvSpPr>
              <p:nvPr/>
            </p:nvSpPr>
            <p:spPr bwMode="auto">
              <a:xfrm>
                <a:off x="1730" y="815"/>
                <a:ext cx="386" cy="278"/>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O(l)</a:t>
                </a:r>
                <a:endParaRPr lang="en-US" altLang="zh-CN" sz="2800"/>
              </a:p>
            </p:txBody>
          </p:sp>
          <p:sp>
            <p:nvSpPr>
              <p:cNvPr id="870410" name="Rectangle 10"/>
              <p:cNvSpPr>
                <a:spLocks noChangeArrowheads="1"/>
              </p:cNvSpPr>
              <p:nvPr/>
            </p:nvSpPr>
            <p:spPr bwMode="auto">
              <a:xfrm>
                <a:off x="1474" y="815"/>
                <a:ext cx="168" cy="278"/>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H</a:t>
                </a:r>
                <a:endParaRPr lang="en-US" altLang="zh-CN" sz="2800"/>
              </a:p>
            </p:txBody>
          </p:sp>
          <p:sp>
            <p:nvSpPr>
              <p:cNvPr id="870411" name="Rectangle 11"/>
              <p:cNvSpPr>
                <a:spLocks noChangeArrowheads="1"/>
              </p:cNvSpPr>
              <p:nvPr/>
            </p:nvSpPr>
            <p:spPr bwMode="auto">
              <a:xfrm>
                <a:off x="836" y="815"/>
                <a:ext cx="440"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O(s)</a:t>
                </a:r>
                <a:endParaRPr lang="en-US" altLang="zh-CN" sz="2800"/>
              </a:p>
            </p:txBody>
          </p:sp>
          <p:sp>
            <p:nvSpPr>
              <p:cNvPr id="870412" name="Rectangle 12"/>
              <p:cNvSpPr>
                <a:spLocks noChangeArrowheads="1"/>
              </p:cNvSpPr>
              <p:nvPr/>
            </p:nvSpPr>
            <p:spPr bwMode="auto">
              <a:xfrm>
                <a:off x="580" y="815"/>
                <a:ext cx="168" cy="278"/>
              </a:xfrm>
              <a:prstGeom prst="rect">
                <a:avLst/>
              </a:prstGeom>
              <a:noFill/>
              <a:ln w="9525">
                <a:noFill/>
                <a:miter lim="800000"/>
                <a:headEnd/>
                <a:tailEnd/>
              </a:ln>
            </p:spPr>
            <p:txBody>
              <a:bodyPr wrap="none" lIns="0" tIns="0" rIns="0" bIns="0">
                <a:spAutoFit/>
              </a:bodyPr>
              <a:lstStyle/>
              <a:p>
                <a:pPr algn="l"/>
                <a:r>
                  <a:rPr lang="en-US" altLang="zh-CN" sz="2800" dirty="0">
                    <a:solidFill>
                      <a:srgbClr val="000000"/>
                    </a:solidFill>
                  </a:rPr>
                  <a:t>H</a:t>
                </a:r>
                <a:endParaRPr lang="en-US" altLang="zh-CN" sz="2800" dirty="0"/>
              </a:p>
            </p:txBody>
          </p:sp>
          <p:sp>
            <p:nvSpPr>
              <p:cNvPr id="870413" name="Rectangle 13"/>
              <p:cNvSpPr>
                <a:spLocks noChangeArrowheads="1"/>
              </p:cNvSpPr>
              <p:nvPr/>
            </p:nvSpPr>
            <p:spPr bwMode="auto">
              <a:xfrm>
                <a:off x="1655" y="956"/>
                <a:ext cx="126"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2</a:t>
                </a:r>
                <a:endParaRPr lang="en-US" altLang="zh-CN" sz="2800"/>
              </a:p>
            </p:txBody>
          </p:sp>
          <p:sp>
            <p:nvSpPr>
              <p:cNvPr id="870414" name="Rectangle 14"/>
              <p:cNvSpPr>
                <a:spLocks noChangeArrowheads="1"/>
              </p:cNvSpPr>
              <p:nvPr/>
            </p:nvSpPr>
            <p:spPr bwMode="auto">
              <a:xfrm>
                <a:off x="761" y="956"/>
                <a:ext cx="126"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2</a:t>
                </a:r>
                <a:endParaRPr lang="en-US" altLang="zh-CN" sz="2800"/>
              </a:p>
            </p:txBody>
          </p:sp>
          <p:graphicFrame>
            <p:nvGraphicFramePr>
              <p:cNvPr id="870415" name="Object 15"/>
              <p:cNvGraphicFramePr>
                <a:graphicFrameLocks noChangeAspect="1"/>
              </p:cNvGraphicFramePr>
              <p:nvPr/>
            </p:nvGraphicFramePr>
            <p:xfrm>
              <a:off x="3543" y="816"/>
              <a:ext cx="1890" cy="335"/>
            </p:xfrm>
            <a:graphic>
              <a:graphicData uri="http://schemas.openxmlformats.org/presentationml/2006/ole">
                <p:oleObj spid="_x0000_s203780" name="Equation" r:id="rId3" imgW="1358640" imgH="241200" progId="Equation.DSMT4">
                  <p:embed/>
                </p:oleObj>
              </a:graphicData>
            </a:graphic>
          </p:graphicFrame>
        </p:grpSp>
      </p:grpSp>
      <p:grpSp>
        <p:nvGrpSpPr>
          <p:cNvPr id="4" name="Group 16"/>
          <p:cNvGrpSpPr>
            <a:grpSpLocks/>
          </p:cNvGrpSpPr>
          <p:nvPr/>
        </p:nvGrpSpPr>
        <p:grpSpPr bwMode="auto">
          <a:xfrm>
            <a:off x="914400" y="2527301"/>
            <a:ext cx="8105775" cy="704851"/>
            <a:chOff x="576" y="1248"/>
            <a:chExt cx="5106" cy="444"/>
          </a:xfrm>
        </p:grpSpPr>
        <p:sp>
          <p:nvSpPr>
            <p:cNvPr id="870417" name="Rectangle 17"/>
            <p:cNvSpPr>
              <a:spLocks noChangeArrowheads="1"/>
            </p:cNvSpPr>
            <p:nvPr/>
          </p:nvSpPr>
          <p:spPr bwMode="auto">
            <a:xfrm>
              <a:off x="3006" y="1279"/>
              <a:ext cx="278"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(g)</a:t>
              </a:r>
              <a:endParaRPr lang="en-US" altLang="zh-CN" sz="2800"/>
            </a:p>
          </p:txBody>
        </p:sp>
        <p:sp>
          <p:nvSpPr>
            <p:cNvPr id="870418" name="Rectangle 18"/>
            <p:cNvSpPr>
              <a:spLocks noChangeArrowheads="1"/>
            </p:cNvSpPr>
            <p:nvPr/>
          </p:nvSpPr>
          <p:spPr bwMode="auto">
            <a:xfrm>
              <a:off x="2582" y="1279"/>
              <a:ext cx="339"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CO</a:t>
              </a:r>
              <a:endParaRPr lang="en-US" altLang="zh-CN" sz="2800"/>
            </a:p>
          </p:txBody>
        </p:sp>
        <p:sp>
          <p:nvSpPr>
            <p:cNvPr id="870419" name="Rectangle 19"/>
            <p:cNvSpPr>
              <a:spLocks noChangeArrowheads="1"/>
            </p:cNvSpPr>
            <p:nvPr/>
          </p:nvSpPr>
          <p:spPr bwMode="auto">
            <a:xfrm>
              <a:off x="1717" y="1279"/>
              <a:ext cx="730"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CaO(s)</a:t>
              </a:r>
              <a:endParaRPr lang="en-US" altLang="zh-CN" sz="2800"/>
            </a:p>
          </p:txBody>
        </p:sp>
        <p:sp>
          <p:nvSpPr>
            <p:cNvPr id="870420" name="Rectangle 20"/>
            <p:cNvSpPr>
              <a:spLocks noChangeArrowheads="1"/>
            </p:cNvSpPr>
            <p:nvPr/>
          </p:nvSpPr>
          <p:spPr bwMode="auto">
            <a:xfrm>
              <a:off x="1247" y="1279"/>
              <a:ext cx="265"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(s)</a:t>
              </a:r>
              <a:endParaRPr lang="en-US" altLang="zh-CN" sz="2800"/>
            </a:p>
          </p:txBody>
        </p:sp>
        <p:sp>
          <p:nvSpPr>
            <p:cNvPr id="870421" name="Rectangle 21"/>
            <p:cNvSpPr>
              <a:spLocks noChangeArrowheads="1"/>
            </p:cNvSpPr>
            <p:nvPr/>
          </p:nvSpPr>
          <p:spPr bwMode="auto">
            <a:xfrm>
              <a:off x="576" y="1279"/>
              <a:ext cx="629" cy="271"/>
            </a:xfrm>
            <a:prstGeom prst="rect">
              <a:avLst/>
            </a:prstGeom>
            <a:noFill/>
            <a:ln w="9525">
              <a:noFill/>
              <a:miter lim="800000"/>
              <a:headEnd/>
              <a:tailEnd/>
            </a:ln>
          </p:spPr>
          <p:txBody>
            <a:bodyPr wrap="none" lIns="0" tIns="0" rIns="0" bIns="0">
              <a:spAutoFit/>
            </a:bodyPr>
            <a:lstStyle/>
            <a:p>
              <a:pPr algn="l"/>
              <a:r>
                <a:rPr lang="en-US" altLang="zh-CN" sz="2800" dirty="0" err="1">
                  <a:solidFill>
                    <a:srgbClr val="000000"/>
                  </a:solidFill>
                </a:rPr>
                <a:t>CaCO</a:t>
              </a:r>
              <a:endParaRPr lang="en-US" altLang="zh-CN" sz="2800" dirty="0"/>
            </a:p>
          </p:txBody>
        </p:sp>
        <p:sp>
          <p:nvSpPr>
            <p:cNvPr id="870422" name="Rectangle 22"/>
            <p:cNvSpPr>
              <a:spLocks noChangeArrowheads="1"/>
            </p:cNvSpPr>
            <p:nvPr/>
          </p:nvSpPr>
          <p:spPr bwMode="auto">
            <a:xfrm>
              <a:off x="2913" y="1421"/>
              <a:ext cx="126"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2</a:t>
              </a:r>
              <a:endParaRPr lang="en-US" altLang="zh-CN" sz="2800"/>
            </a:p>
          </p:txBody>
        </p:sp>
        <p:sp>
          <p:nvSpPr>
            <p:cNvPr id="870423" name="Rectangle 23"/>
            <p:cNvSpPr>
              <a:spLocks noChangeArrowheads="1"/>
            </p:cNvSpPr>
            <p:nvPr/>
          </p:nvSpPr>
          <p:spPr bwMode="auto">
            <a:xfrm>
              <a:off x="1158" y="1421"/>
              <a:ext cx="126" cy="271"/>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rPr>
                <a:t>3</a:t>
              </a:r>
              <a:endParaRPr lang="en-US" altLang="zh-CN" sz="2800"/>
            </a:p>
          </p:txBody>
        </p:sp>
        <p:sp>
          <p:nvSpPr>
            <p:cNvPr id="870424" name="Rectangle 24"/>
            <p:cNvSpPr>
              <a:spLocks noChangeArrowheads="1"/>
            </p:cNvSpPr>
            <p:nvPr/>
          </p:nvSpPr>
          <p:spPr bwMode="auto">
            <a:xfrm>
              <a:off x="2417" y="1252"/>
              <a:ext cx="127" cy="278"/>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latin typeface="Symbol" pitchFamily="18" charset="2"/>
                </a:rPr>
                <a:t>+</a:t>
              </a:r>
              <a:endParaRPr lang="en-US" altLang="zh-CN" sz="2800"/>
            </a:p>
          </p:txBody>
        </p:sp>
        <p:sp>
          <p:nvSpPr>
            <p:cNvPr id="870425" name="Rectangle 25"/>
            <p:cNvSpPr>
              <a:spLocks noChangeArrowheads="1"/>
            </p:cNvSpPr>
            <p:nvPr/>
          </p:nvSpPr>
          <p:spPr bwMode="auto">
            <a:xfrm>
              <a:off x="1541" y="1252"/>
              <a:ext cx="127" cy="278"/>
            </a:xfrm>
            <a:prstGeom prst="rect">
              <a:avLst/>
            </a:prstGeom>
            <a:noFill/>
            <a:ln w="9525">
              <a:noFill/>
              <a:miter lim="800000"/>
              <a:headEnd/>
              <a:tailEnd/>
            </a:ln>
          </p:spPr>
          <p:txBody>
            <a:bodyPr wrap="none" lIns="0" tIns="0" rIns="0" bIns="0">
              <a:spAutoFit/>
            </a:bodyPr>
            <a:lstStyle/>
            <a:p>
              <a:pPr algn="l"/>
              <a:r>
                <a:rPr lang="en-US" altLang="zh-CN" sz="2800">
                  <a:solidFill>
                    <a:srgbClr val="000000"/>
                  </a:solidFill>
                  <a:latin typeface="Symbol" pitchFamily="18" charset="2"/>
                </a:rPr>
                <a:t>=</a:t>
              </a:r>
              <a:endParaRPr lang="en-US" altLang="zh-CN" sz="2800"/>
            </a:p>
          </p:txBody>
        </p:sp>
        <p:graphicFrame>
          <p:nvGraphicFramePr>
            <p:cNvPr id="870426" name="Object 26"/>
            <p:cNvGraphicFramePr>
              <a:graphicFrameLocks noChangeAspect="1"/>
            </p:cNvGraphicFramePr>
            <p:nvPr/>
          </p:nvGraphicFramePr>
          <p:xfrm>
            <a:off x="3566" y="1248"/>
            <a:ext cx="2116" cy="341"/>
          </p:xfrm>
          <a:graphic>
            <a:graphicData uri="http://schemas.openxmlformats.org/presentationml/2006/ole">
              <p:oleObj spid="_x0000_s203779" name="Equation" r:id="rId4" imgW="1498320" imgH="241200" progId="Equation.DSMT4">
                <p:embed/>
              </p:oleObj>
            </a:graphicData>
          </a:graphic>
        </p:graphicFrame>
      </p:grpSp>
      <p:grpSp>
        <p:nvGrpSpPr>
          <p:cNvPr id="5" name="Group 27"/>
          <p:cNvGrpSpPr>
            <a:grpSpLocks/>
          </p:cNvGrpSpPr>
          <p:nvPr/>
        </p:nvGrpSpPr>
        <p:grpSpPr bwMode="auto">
          <a:xfrm>
            <a:off x="827088" y="3141663"/>
            <a:ext cx="8108950" cy="631825"/>
            <a:chOff x="528" y="1694"/>
            <a:chExt cx="5108" cy="398"/>
          </a:xfrm>
        </p:grpSpPr>
        <p:sp>
          <p:nvSpPr>
            <p:cNvPr id="870428" name="Rectangle 28"/>
            <p:cNvSpPr>
              <a:spLocks noChangeArrowheads="1"/>
            </p:cNvSpPr>
            <p:nvPr/>
          </p:nvSpPr>
          <p:spPr bwMode="auto">
            <a:xfrm>
              <a:off x="528" y="1694"/>
              <a:ext cx="3165" cy="370"/>
            </a:xfrm>
            <a:prstGeom prst="rect">
              <a:avLst/>
            </a:prstGeom>
            <a:noFill/>
            <a:ln w="9525">
              <a:noFill/>
              <a:miter lim="800000"/>
              <a:headEnd/>
              <a:tailEnd/>
            </a:ln>
            <a:effectLst/>
          </p:spPr>
          <p:txBody>
            <a:bodyPr wrap="none">
              <a:spAutoFit/>
            </a:bodyPr>
            <a:lstStyle/>
            <a:p>
              <a:pPr algn="l">
                <a:lnSpc>
                  <a:spcPct val="115000"/>
                </a:lnSpc>
                <a:spcBef>
                  <a:spcPct val="50000"/>
                </a:spcBef>
                <a:buClr>
                  <a:srgbClr val="FF00FF"/>
                </a:buClr>
                <a:buFont typeface="Wingdings" pitchFamily="2" charset="2"/>
                <a:buNone/>
              </a:pPr>
              <a:r>
                <a:rPr lang="en-US" altLang="zh-CN" sz="2800" dirty="0"/>
                <a:t>NH</a:t>
              </a:r>
              <a:r>
                <a:rPr lang="en-US" altLang="zh-CN" sz="2800" baseline="-25000" dirty="0"/>
                <a:t>4</a:t>
              </a:r>
              <a:r>
                <a:rPr lang="en-US" altLang="zh-CN" sz="2800" dirty="0"/>
                <a:t>Cl (s) →NH</a:t>
              </a:r>
              <a:r>
                <a:rPr lang="en-US" altLang="zh-CN" sz="2800" baseline="-25000" dirty="0"/>
                <a:t>4</a:t>
              </a:r>
              <a:r>
                <a:rPr lang="en-US" altLang="zh-CN" sz="2800" baseline="30000" dirty="0"/>
                <a:t>+</a:t>
              </a:r>
              <a:r>
                <a:rPr lang="en-US" altLang="zh-CN" sz="2800" dirty="0"/>
                <a:t>(</a:t>
              </a:r>
              <a:r>
                <a:rPr lang="en-US" altLang="zh-CN" sz="2800" dirty="0" err="1"/>
                <a:t>aq</a:t>
              </a:r>
              <a:r>
                <a:rPr lang="en-US" altLang="zh-CN" sz="2800" dirty="0"/>
                <a:t>) +</a:t>
              </a:r>
              <a:r>
                <a:rPr lang="en-US" altLang="zh-CN" sz="2800" dirty="0" err="1"/>
                <a:t>Cl</a:t>
              </a:r>
              <a:r>
                <a:rPr lang="en-US" altLang="zh-CN" sz="2800" baseline="30000" dirty="0"/>
                <a:t>- </a:t>
              </a:r>
              <a:r>
                <a:rPr lang="en-US" altLang="zh-CN" sz="2800" dirty="0"/>
                <a:t>(</a:t>
              </a:r>
              <a:r>
                <a:rPr lang="en-US" altLang="zh-CN" sz="2800" dirty="0" err="1"/>
                <a:t>aq</a:t>
              </a:r>
              <a:r>
                <a:rPr lang="en-US" altLang="zh-CN" sz="2800" dirty="0"/>
                <a:t>)</a:t>
              </a:r>
            </a:p>
          </p:txBody>
        </p:sp>
        <p:graphicFrame>
          <p:nvGraphicFramePr>
            <p:cNvPr id="870429" name="Object 29"/>
            <p:cNvGraphicFramePr>
              <a:graphicFrameLocks noChangeAspect="1"/>
            </p:cNvGraphicFramePr>
            <p:nvPr/>
          </p:nvGraphicFramePr>
          <p:xfrm>
            <a:off x="3581" y="1728"/>
            <a:ext cx="2055" cy="364"/>
          </p:xfrm>
          <a:graphic>
            <a:graphicData uri="http://schemas.openxmlformats.org/presentationml/2006/ole">
              <p:oleObj spid="_x0000_s203778" name="Equation" r:id="rId5" imgW="1358640" imgH="241200" progId="Equation.DSMT4">
                <p:embed/>
              </p:oleObj>
            </a:graphicData>
          </a:graphic>
        </p:graphicFrame>
      </p:grpSp>
      <p:sp>
        <p:nvSpPr>
          <p:cNvPr id="870430" name="Text Box 30"/>
          <p:cNvSpPr txBox="1">
            <a:spLocks noChangeArrowheads="1"/>
          </p:cNvSpPr>
          <p:nvPr/>
        </p:nvSpPr>
        <p:spPr bwMode="auto">
          <a:xfrm>
            <a:off x="827088" y="1268413"/>
            <a:ext cx="8066087" cy="720725"/>
          </a:xfrm>
          <a:prstGeom prst="rect">
            <a:avLst/>
          </a:prstGeom>
          <a:noFill/>
          <a:ln w="9525">
            <a:noFill/>
            <a:miter lim="800000"/>
            <a:headEnd/>
            <a:tailEnd/>
          </a:ln>
          <a:effectLst/>
        </p:spPr>
        <p:txBody>
          <a:bodyPr/>
          <a:lstStyle/>
          <a:p>
            <a:pPr marL="342900" indent="-342900" algn="l">
              <a:lnSpc>
                <a:spcPct val="110000"/>
              </a:lnSpc>
              <a:spcBef>
                <a:spcPct val="10000"/>
              </a:spcBef>
              <a:buClr>
                <a:srgbClr val="FF00FF"/>
              </a:buClr>
              <a:buFont typeface="Wingdings" pitchFamily="2" charset="2"/>
              <a:buChar char="v"/>
            </a:pPr>
            <a:r>
              <a:rPr lang="en-US" altLang="zh-CN" sz="3200" dirty="0">
                <a:solidFill>
                  <a:srgbClr val="0000FF"/>
                </a:solidFill>
              </a:rPr>
              <a:t> </a:t>
            </a:r>
            <a:r>
              <a:rPr lang="zh-CN" altLang="en-US" sz="3200" dirty="0">
                <a:solidFill>
                  <a:srgbClr val="0000FF"/>
                </a:solidFill>
              </a:rPr>
              <a:t>但一些吸热反应也能自发进行：</a:t>
            </a:r>
          </a:p>
        </p:txBody>
      </p:sp>
      <p:sp>
        <p:nvSpPr>
          <p:cNvPr id="870431" name="Text Box 31"/>
          <p:cNvSpPr txBox="1">
            <a:spLocks noChangeArrowheads="1"/>
          </p:cNvSpPr>
          <p:nvPr/>
        </p:nvSpPr>
        <p:spPr bwMode="auto">
          <a:xfrm>
            <a:off x="755650" y="5157788"/>
            <a:ext cx="8137525" cy="1223962"/>
          </a:xfrm>
          <a:prstGeom prst="rect">
            <a:avLst/>
          </a:prstGeom>
          <a:noFill/>
          <a:ln w="9525" algn="ctr">
            <a:noFill/>
            <a:miter lim="800000"/>
            <a:headEnd/>
            <a:tailEnd/>
          </a:ln>
          <a:effectLst/>
        </p:spPr>
        <p:txBody>
          <a:bodyPr/>
          <a:lstStyle/>
          <a:p>
            <a:pPr marL="342900" indent="-342900" algn="l">
              <a:spcBef>
                <a:spcPct val="10000"/>
              </a:spcBef>
              <a:buClr>
                <a:srgbClr val="FF00FF"/>
              </a:buClr>
              <a:buFont typeface="Wingdings" pitchFamily="2" charset="2"/>
              <a:buChar char="v"/>
            </a:pPr>
            <a:r>
              <a:rPr lang="zh-CN" altLang="en-US">
                <a:solidFill>
                  <a:srgbClr val="0000FF"/>
                </a:solidFill>
              </a:rPr>
              <a:t>为什么这些吸热过程亦能自发进行呢？</a:t>
            </a:r>
          </a:p>
          <a:p>
            <a:pPr marL="342900" indent="-342900" algn="l">
              <a:spcBef>
                <a:spcPct val="10000"/>
              </a:spcBef>
              <a:buClr>
                <a:srgbClr val="FF00FF"/>
              </a:buClr>
              <a:buFont typeface="Wingdings" pitchFamily="2" charset="2"/>
              <a:buChar char="v"/>
            </a:pPr>
            <a:r>
              <a:rPr lang="zh-CN" altLang="en-US">
                <a:solidFill>
                  <a:srgbClr val="0000FF"/>
                </a:solidFill>
              </a:rPr>
              <a:t>分析发现：</a:t>
            </a:r>
            <a:r>
              <a:rPr lang="zh-CN" altLang="en-US">
                <a:latin typeface="Arial Narrow" pitchFamily="34" charset="0"/>
              </a:rPr>
              <a:t>系统的混乱程度增大了。</a:t>
            </a:r>
            <a:r>
              <a:rPr lang="zh-CN" altLang="en-US" b="1">
                <a:latin typeface="Arial Narrow" pitchFamily="34" charset="0"/>
              </a:rPr>
              <a:t>　　</a:t>
            </a:r>
            <a:endParaRPr lang="zh-CN" altLang="en-US">
              <a:solidFill>
                <a:srgbClr val="0000FF"/>
              </a:solidFill>
            </a:endParaRPr>
          </a:p>
        </p:txBody>
      </p:sp>
      <p:pic>
        <p:nvPicPr>
          <p:cNvPr id="870432" name="Picture 32"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3FBDCF0-D7AF-49D9-BB38-7BDF8FD76F92}"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58111312-171A-4F0D-8EB7-D9204531D946}" type="slidenum">
              <a:rPr lang="en-US" altLang="zh-CN"/>
              <a:pPr/>
              <a:t>66</a:t>
            </a:fld>
            <a:endParaRPr lang="en-US" altLang="zh-CN"/>
          </a:p>
        </p:txBody>
      </p:sp>
      <p:sp>
        <p:nvSpPr>
          <p:cNvPr id="871426" name="Rectangle 2"/>
          <p:cNvSpPr>
            <a:spLocks noGrp="1" noChangeArrowheads="1"/>
          </p:cNvSpPr>
          <p:nvPr>
            <p:ph type="title"/>
          </p:nvPr>
        </p:nvSpPr>
        <p:spPr/>
        <p:txBody>
          <a:bodyPr/>
          <a:lstStyle/>
          <a:p>
            <a:r>
              <a:rPr lang="en-US" altLang="zh-CN"/>
              <a:t>NaCl</a:t>
            </a:r>
            <a:r>
              <a:rPr lang="zh-CN" altLang="en-US"/>
              <a:t>的溶解</a:t>
            </a:r>
          </a:p>
        </p:txBody>
      </p:sp>
      <p:pic>
        <p:nvPicPr>
          <p:cNvPr id="871427" name="Picture 3"/>
          <p:cNvPicPr>
            <a:picLocks noChangeAspect="1" noChangeArrowheads="1"/>
          </p:cNvPicPr>
          <p:nvPr/>
        </p:nvPicPr>
        <p:blipFill>
          <a:blip r:embed="rId2"/>
          <a:srcRect l="1688" t="14262" r="1688"/>
          <a:stretch>
            <a:fillRect/>
          </a:stretch>
        </p:blipFill>
        <p:spPr bwMode="auto">
          <a:xfrm>
            <a:off x="754063" y="1412875"/>
            <a:ext cx="8281987" cy="4652963"/>
          </a:xfrm>
          <a:prstGeom prst="rect">
            <a:avLst/>
          </a:prstGeom>
          <a:noFill/>
          <a:ln w="9525">
            <a:noFill/>
            <a:miter lim="800000"/>
            <a:headEnd/>
            <a:tailEnd/>
          </a:ln>
        </p:spPr>
      </p:pic>
      <p:pic>
        <p:nvPicPr>
          <p:cNvPr id="871428" name="Picture 4"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71F630CC-52D3-43B3-99CE-797A0C5B5BC1}"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829055E2-D610-4A88-9D75-52798616B7E6}" type="slidenum">
              <a:rPr lang="en-US" altLang="zh-CN"/>
              <a:pPr/>
              <a:t>67</a:t>
            </a:fld>
            <a:endParaRPr lang="en-US" altLang="zh-CN"/>
          </a:p>
        </p:txBody>
      </p:sp>
      <p:sp>
        <p:nvSpPr>
          <p:cNvPr id="872450" name="Text Box 2"/>
          <p:cNvSpPr txBox="1">
            <a:spLocks noChangeArrowheads="1"/>
          </p:cNvSpPr>
          <p:nvPr/>
        </p:nvSpPr>
        <p:spPr bwMode="auto">
          <a:xfrm>
            <a:off x="838200" y="2819400"/>
            <a:ext cx="5678488" cy="1992313"/>
          </a:xfrm>
          <a:prstGeom prst="rect">
            <a:avLst/>
          </a:prstGeom>
          <a:noFill/>
          <a:ln w="9525">
            <a:noFill/>
            <a:miter lim="800000"/>
            <a:headEnd/>
            <a:tailEnd/>
          </a:ln>
          <a:effectLst/>
        </p:spPr>
        <p:txBody>
          <a:bodyPr>
            <a:spAutoFit/>
          </a:bodyPr>
          <a:lstStyle/>
          <a:p>
            <a:pPr algn="l">
              <a:lnSpc>
                <a:spcPct val="130000"/>
              </a:lnSpc>
              <a:spcBef>
                <a:spcPct val="20000"/>
              </a:spcBef>
              <a:buClr>
                <a:srgbClr val="FF00FF"/>
              </a:buClr>
              <a:buFont typeface="Wingdings" pitchFamily="2" charset="2"/>
              <a:buChar char="v"/>
            </a:pPr>
            <a:r>
              <a:rPr lang="en-US" altLang="zh-CN">
                <a:solidFill>
                  <a:srgbClr val="3333FF"/>
                </a:solidFill>
              </a:rPr>
              <a:t> </a:t>
            </a:r>
            <a:r>
              <a:rPr lang="zh-CN" altLang="en-US">
                <a:solidFill>
                  <a:srgbClr val="3333FF"/>
                </a:solidFill>
              </a:rPr>
              <a:t>系统有趋向于最大混乱度的倾向，系统混乱度增大有利于反应自发地进行。</a:t>
            </a:r>
          </a:p>
        </p:txBody>
      </p:sp>
      <p:pic>
        <p:nvPicPr>
          <p:cNvPr id="872451" name="Picture 3"/>
          <p:cNvPicPr>
            <a:picLocks noChangeArrowheads="1"/>
          </p:cNvPicPr>
          <p:nvPr/>
        </p:nvPicPr>
        <p:blipFill>
          <a:blip r:embed="rId3"/>
          <a:srcRect/>
          <a:stretch>
            <a:fillRect/>
          </a:stretch>
        </p:blipFill>
        <p:spPr bwMode="auto">
          <a:xfrm>
            <a:off x="6948488" y="3284538"/>
            <a:ext cx="1676400" cy="2514600"/>
          </a:xfrm>
          <a:prstGeom prst="rect">
            <a:avLst/>
          </a:prstGeom>
          <a:noFill/>
          <a:ln w="9525">
            <a:noFill/>
            <a:miter lim="800000"/>
            <a:headEnd/>
            <a:tailEnd/>
          </a:ln>
          <a:effectLst/>
        </p:spPr>
      </p:pic>
      <p:sp>
        <p:nvSpPr>
          <p:cNvPr id="872452" name="Rectangle 4"/>
          <p:cNvSpPr>
            <a:spLocks noChangeArrowheads="1"/>
          </p:cNvSpPr>
          <p:nvPr/>
        </p:nvSpPr>
        <p:spPr bwMode="auto">
          <a:xfrm>
            <a:off x="755650" y="1412875"/>
            <a:ext cx="8064500" cy="1371600"/>
          </a:xfrm>
          <a:prstGeom prst="rect">
            <a:avLst/>
          </a:prstGeom>
          <a:noFill/>
          <a:ln w="9525">
            <a:noFill/>
            <a:miter lim="800000"/>
            <a:headEnd/>
            <a:tailEnd/>
          </a:ln>
        </p:spPr>
        <p:txBody>
          <a:bodyPr anchor="b"/>
          <a:lstStyle/>
          <a:p>
            <a:pPr algn="l">
              <a:lnSpc>
                <a:spcPct val="130000"/>
              </a:lnSpc>
              <a:buClr>
                <a:srgbClr val="FF00FF"/>
              </a:buClr>
              <a:buFont typeface="Wingdings" pitchFamily="2" charset="2"/>
              <a:buChar char="v"/>
            </a:pPr>
            <a:r>
              <a:rPr lang="en-US" altLang="zh-CN">
                <a:solidFill>
                  <a:srgbClr val="FF3300"/>
                </a:solidFill>
              </a:rPr>
              <a:t> </a:t>
            </a:r>
            <a:r>
              <a:rPr lang="zh-CN" altLang="en-US">
                <a:solidFill>
                  <a:srgbClr val="FF3300"/>
                </a:solidFill>
              </a:rPr>
              <a:t>能自发进行的吸热反应的特点是：</a:t>
            </a:r>
            <a:r>
              <a:rPr lang="zh-CN" altLang="en-US">
                <a:solidFill>
                  <a:srgbClr val="0000FF"/>
                </a:solidFill>
              </a:rPr>
              <a:t>体系的混乱度</a:t>
            </a:r>
            <a:r>
              <a:rPr lang="en-US" altLang="zh-CN">
                <a:solidFill>
                  <a:srgbClr val="0000FF"/>
                </a:solidFill>
              </a:rPr>
              <a:t>(</a:t>
            </a:r>
            <a:r>
              <a:rPr lang="en-US" altLang="zh-CN" i="1">
                <a:solidFill>
                  <a:srgbClr val="FF00FF"/>
                </a:solidFill>
                <a:effectLst>
                  <a:outerShdw blurRad="38100" dist="38100" dir="2700000" algn="tl">
                    <a:srgbClr val="C0C0C0"/>
                  </a:outerShdw>
                </a:effectLst>
              </a:rPr>
              <a:t>randomness</a:t>
            </a:r>
            <a:r>
              <a:rPr lang="zh-CN" altLang="en-US">
                <a:solidFill>
                  <a:srgbClr val="0000FF"/>
                </a:solidFill>
              </a:rPr>
              <a:t>）变大。</a:t>
            </a:r>
          </a:p>
        </p:txBody>
      </p:sp>
      <p:sp>
        <p:nvSpPr>
          <p:cNvPr id="872453" name="Rectangle 5"/>
          <p:cNvSpPr>
            <a:spLocks noGrp="1" noChangeArrowheads="1"/>
          </p:cNvSpPr>
          <p:nvPr>
            <p:ph type="title"/>
          </p:nvPr>
        </p:nvSpPr>
        <p:spPr/>
        <p:txBody>
          <a:bodyPr/>
          <a:lstStyle/>
          <a:p>
            <a:r>
              <a:rPr lang="en-US" altLang="zh-CN"/>
              <a:t>1.2.1.2  </a:t>
            </a:r>
            <a:r>
              <a:rPr lang="zh-CN" altLang="en-US"/>
              <a:t>熵</a:t>
            </a:r>
          </a:p>
        </p:txBody>
      </p:sp>
      <p:pic>
        <p:nvPicPr>
          <p:cNvPr id="872454" name="Picture 6"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B095025-5852-4533-B2A2-5C62626403DB}"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694EAAE3-F817-4467-B22C-256CB88F89FB}" type="slidenum">
              <a:rPr lang="en-US" altLang="zh-CN"/>
              <a:pPr/>
              <a:t>68</a:t>
            </a:fld>
            <a:endParaRPr lang="en-US" altLang="zh-CN"/>
          </a:p>
        </p:txBody>
      </p:sp>
      <p:sp>
        <p:nvSpPr>
          <p:cNvPr id="874498" name="Rectangle 2"/>
          <p:cNvSpPr>
            <a:spLocks noGrp="1" noChangeArrowheads="1"/>
          </p:cNvSpPr>
          <p:nvPr>
            <p:ph type="title"/>
          </p:nvPr>
        </p:nvSpPr>
        <p:spPr/>
        <p:txBody>
          <a:bodyPr/>
          <a:lstStyle/>
          <a:p>
            <a:r>
              <a:rPr lang="en-US" altLang="zh-CN" i="1"/>
              <a:t>1.2.1.2  </a:t>
            </a:r>
            <a:r>
              <a:rPr lang="zh-CN" altLang="en-US" i="1"/>
              <a:t>熵</a:t>
            </a:r>
          </a:p>
        </p:txBody>
      </p:sp>
      <p:pic>
        <p:nvPicPr>
          <p:cNvPr id="874499" name="Picture 3"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
        <p:nvSpPr>
          <p:cNvPr id="874500" name="Text Box 4"/>
          <p:cNvSpPr txBox="1">
            <a:spLocks noChangeArrowheads="1"/>
          </p:cNvSpPr>
          <p:nvPr/>
        </p:nvSpPr>
        <p:spPr bwMode="auto">
          <a:xfrm>
            <a:off x="611188" y="1341438"/>
            <a:ext cx="8207375" cy="5302250"/>
          </a:xfrm>
          <a:prstGeom prst="rect">
            <a:avLst/>
          </a:prstGeom>
          <a:noFill/>
          <a:ln w="9525">
            <a:noFill/>
            <a:miter lim="800000"/>
            <a:headEnd/>
            <a:tailEnd/>
          </a:ln>
          <a:effectLst/>
        </p:spPr>
        <p:txBody>
          <a:bodyPr>
            <a:spAutoFit/>
          </a:bodyPr>
          <a:lstStyle/>
          <a:p>
            <a:pPr algn="l">
              <a:lnSpc>
                <a:spcPct val="130000"/>
              </a:lnSpc>
              <a:spcBef>
                <a:spcPct val="20000"/>
              </a:spcBef>
              <a:buClr>
                <a:srgbClr val="FF00FF"/>
              </a:buClr>
              <a:buFont typeface="Wingdings" pitchFamily="2" charset="2"/>
              <a:buChar char="v"/>
            </a:pPr>
            <a:r>
              <a:rPr lang="en-US" altLang="zh-CN" sz="2800" b="1" dirty="0">
                <a:solidFill>
                  <a:schemeClr val="folHlink"/>
                </a:solidFill>
              </a:rPr>
              <a:t> </a:t>
            </a:r>
            <a:r>
              <a:rPr lang="zh-CN" altLang="en-US" sz="2800" b="1" dirty="0"/>
              <a:t>熵</a:t>
            </a:r>
            <a:r>
              <a:rPr lang="zh-CN" altLang="en-US" sz="2800" b="1" dirty="0">
                <a:solidFill>
                  <a:schemeClr val="folHlink"/>
                </a:solidFill>
              </a:rPr>
              <a:t>（</a:t>
            </a:r>
            <a:r>
              <a:rPr lang="en-GB" altLang="zh-CN" sz="2800" b="1" i="1" dirty="0">
                <a:solidFill>
                  <a:srgbClr val="FF00FF"/>
                </a:solidFill>
                <a:effectLst>
                  <a:outerShdw blurRad="38100" dist="38100" dir="2700000" algn="tl">
                    <a:srgbClr val="C0C0C0"/>
                  </a:outerShdw>
                </a:effectLst>
              </a:rPr>
              <a:t>Entropy</a:t>
            </a:r>
            <a:r>
              <a:rPr lang="en-US" altLang="zh-CN" sz="2800" b="1" dirty="0">
                <a:solidFill>
                  <a:schemeClr val="folHlink"/>
                </a:solidFill>
              </a:rPr>
              <a:t> </a:t>
            </a:r>
            <a:r>
              <a:rPr lang="zh-CN" altLang="en-US" sz="2800" b="1" dirty="0">
                <a:solidFill>
                  <a:schemeClr val="folHlink"/>
                </a:solidFill>
              </a:rPr>
              <a:t>）</a:t>
            </a:r>
            <a:r>
              <a:rPr lang="zh-CN" altLang="en-US" sz="2800" b="1" dirty="0">
                <a:solidFill>
                  <a:srgbClr val="3333FF"/>
                </a:solidFill>
              </a:rPr>
              <a:t>是表示系统中微观粒子混乱度</a:t>
            </a:r>
            <a:r>
              <a:rPr kumimoji="0" lang="zh-CN" altLang="en-US" sz="2800" b="1" dirty="0">
                <a:solidFill>
                  <a:srgbClr val="3333FF"/>
                </a:solidFill>
              </a:rPr>
              <a:t>（或无序度）</a:t>
            </a:r>
            <a:r>
              <a:rPr lang="zh-CN" altLang="en-US" sz="2800" b="1" dirty="0">
                <a:solidFill>
                  <a:srgbClr val="3333FF"/>
                </a:solidFill>
              </a:rPr>
              <a:t>的一个热力学函数，符号为</a:t>
            </a:r>
            <a:r>
              <a:rPr lang="en-US" altLang="zh-CN" sz="2800" b="1" i="1" dirty="0">
                <a:solidFill>
                  <a:srgbClr val="3333FF"/>
                </a:solidFill>
              </a:rPr>
              <a:t>S</a:t>
            </a:r>
            <a:r>
              <a:rPr lang="zh-CN" altLang="en-US" sz="2800" b="1" dirty="0">
                <a:solidFill>
                  <a:srgbClr val="3333FF"/>
                </a:solidFill>
              </a:rPr>
              <a:t>，</a:t>
            </a:r>
            <a:r>
              <a:rPr lang="zh-CN" altLang="en-US" sz="2800" b="1" dirty="0">
                <a:solidFill>
                  <a:srgbClr val="0000FF"/>
                </a:solidFill>
              </a:rPr>
              <a:t>常用单位：</a:t>
            </a:r>
            <a:r>
              <a:rPr lang="en-US" altLang="zh-CN" sz="2800" b="1" dirty="0">
                <a:solidFill>
                  <a:srgbClr val="0000FF"/>
                </a:solidFill>
              </a:rPr>
              <a:t>J·mol</a:t>
            </a:r>
            <a:r>
              <a:rPr lang="en-US" altLang="zh-CN" sz="2800" b="1" baseline="30000" dirty="0">
                <a:solidFill>
                  <a:srgbClr val="0000FF"/>
                </a:solidFill>
              </a:rPr>
              <a:t>-1</a:t>
            </a:r>
            <a:r>
              <a:rPr lang="en-US" altLang="zh-CN" sz="2800" b="1" dirty="0">
                <a:solidFill>
                  <a:srgbClr val="0000FF"/>
                </a:solidFill>
              </a:rPr>
              <a:t>·K</a:t>
            </a:r>
            <a:r>
              <a:rPr lang="en-US" altLang="zh-CN" sz="2800" b="1" baseline="30000" dirty="0">
                <a:solidFill>
                  <a:srgbClr val="0000FF"/>
                </a:solidFill>
              </a:rPr>
              <a:t>-1 </a:t>
            </a:r>
            <a:r>
              <a:rPr lang="zh-CN" altLang="en-US" sz="2800" b="1" dirty="0">
                <a:solidFill>
                  <a:srgbClr val="3333FF"/>
                </a:solidFill>
              </a:rPr>
              <a:t>。</a:t>
            </a:r>
            <a:endParaRPr lang="zh-CN" altLang="en-US" sz="2800" b="1" dirty="0">
              <a:solidFill>
                <a:srgbClr val="3333FF"/>
              </a:solidFill>
              <a:latin typeface="黑体" pitchFamily="49" charset="-122"/>
            </a:endParaRPr>
          </a:p>
          <a:p>
            <a:pPr algn="l">
              <a:lnSpc>
                <a:spcPct val="130000"/>
              </a:lnSpc>
              <a:spcBef>
                <a:spcPct val="20000"/>
              </a:spcBef>
              <a:buClr>
                <a:srgbClr val="FF00FF"/>
              </a:buClr>
              <a:buFont typeface="Wingdings" pitchFamily="2" charset="2"/>
              <a:buChar char="v"/>
            </a:pPr>
            <a:r>
              <a:rPr lang="zh-CN" altLang="en-US" sz="2800" b="1" dirty="0">
                <a:solidFill>
                  <a:srgbClr val="3333FF"/>
                </a:solidFill>
              </a:rPr>
              <a:t> 系统的混乱度愈大，熵愈大。</a:t>
            </a:r>
          </a:p>
          <a:p>
            <a:pPr algn="l">
              <a:lnSpc>
                <a:spcPct val="130000"/>
              </a:lnSpc>
              <a:spcBef>
                <a:spcPct val="20000"/>
              </a:spcBef>
              <a:buClr>
                <a:srgbClr val="FF00FF"/>
              </a:buClr>
              <a:buFont typeface="Wingdings" pitchFamily="2" charset="2"/>
              <a:buChar char="v"/>
            </a:pPr>
            <a:r>
              <a:rPr lang="zh-CN" altLang="en-US" sz="2800" b="1" dirty="0">
                <a:solidFill>
                  <a:schemeClr val="folHlink"/>
                </a:solidFill>
              </a:rPr>
              <a:t> </a:t>
            </a:r>
            <a:r>
              <a:rPr lang="zh-CN" altLang="en-US" sz="2800" b="1" dirty="0"/>
              <a:t>熵是状态函数。</a:t>
            </a:r>
            <a:r>
              <a:rPr lang="zh-CN" altLang="en-US" sz="2800" b="1" dirty="0">
                <a:solidFill>
                  <a:srgbClr val="3333FF"/>
                </a:solidFill>
              </a:rPr>
              <a:t>有加合性。熵的变化只与始态、终态有关，而与途径无关。</a:t>
            </a:r>
          </a:p>
          <a:p>
            <a:pPr algn="l">
              <a:lnSpc>
                <a:spcPct val="130000"/>
              </a:lnSpc>
              <a:spcBef>
                <a:spcPct val="20000"/>
              </a:spcBef>
              <a:buClr>
                <a:srgbClr val="FF00FF"/>
              </a:buClr>
              <a:buFont typeface="Wingdings" pitchFamily="2" charset="2"/>
              <a:buChar char="v"/>
            </a:pPr>
            <a:r>
              <a:rPr lang="en-US" altLang="zh-CN" sz="3200" b="1" dirty="0"/>
              <a:t>Boltzmann </a:t>
            </a:r>
            <a:r>
              <a:rPr lang="zh-CN" altLang="en-US" sz="3200" b="1" dirty="0"/>
              <a:t>熵关系式：</a:t>
            </a:r>
            <a:r>
              <a:rPr lang="zh-CN" altLang="en-US" sz="3200" b="1" dirty="0">
                <a:solidFill>
                  <a:srgbClr val="3333FF"/>
                </a:solidFill>
              </a:rPr>
              <a:t>  </a:t>
            </a:r>
            <a:r>
              <a:rPr lang="en-US" altLang="zh-CN" sz="3200" b="1" dirty="0">
                <a:solidFill>
                  <a:srgbClr val="3333FF"/>
                </a:solidFill>
              </a:rPr>
              <a:t>S = </a:t>
            </a:r>
            <a:r>
              <a:rPr lang="en-US" altLang="zh-CN" sz="3200" b="1" dirty="0" err="1">
                <a:solidFill>
                  <a:srgbClr val="3333FF"/>
                </a:solidFill>
              </a:rPr>
              <a:t>kln</a:t>
            </a:r>
            <a:r>
              <a:rPr lang="el-GR" altLang="zh-CN" sz="3200" b="1" dirty="0">
                <a:solidFill>
                  <a:srgbClr val="3333FF"/>
                </a:solidFill>
              </a:rPr>
              <a:t>Ω</a:t>
            </a:r>
            <a:endParaRPr lang="en-US" altLang="zh-CN" sz="3200" b="1" dirty="0">
              <a:solidFill>
                <a:srgbClr val="3333FF"/>
              </a:solidFill>
            </a:endParaRPr>
          </a:p>
          <a:p>
            <a:r>
              <a:rPr lang="en-US" altLang="zh-CN" sz="3200" b="1" dirty="0"/>
              <a:t>   </a:t>
            </a:r>
            <a:r>
              <a:rPr lang="zh-CN" altLang="en-US" sz="3200" b="1" dirty="0">
                <a:solidFill>
                  <a:srgbClr val="0000CC"/>
                </a:solidFill>
              </a:rPr>
              <a:t>式中</a:t>
            </a:r>
            <a:r>
              <a:rPr lang="en-US" altLang="zh-CN" sz="3200" b="1" dirty="0">
                <a:solidFill>
                  <a:srgbClr val="0000CC"/>
                </a:solidFill>
              </a:rPr>
              <a:t>k– </a:t>
            </a:r>
            <a:r>
              <a:rPr lang="en-US" altLang="zh-CN" sz="3200" b="1" dirty="0">
                <a:solidFill>
                  <a:srgbClr val="3333FF"/>
                </a:solidFill>
              </a:rPr>
              <a:t>Boltzmann</a:t>
            </a:r>
            <a:r>
              <a:rPr lang="zh-CN" altLang="en-US" sz="3200" b="1" dirty="0">
                <a:solidFill>
                  <a:srgbClr val="3333FF"/>
                </a:solidFill>
              </a:rPr>
              <a:t>常数； </a:t>
            </a:r>
            <a:r>
              <a:rPr lang="el-GR" altLang="zh-CN" sz="3200" b="1" dirty="0">
                <a:solidFill>
                  <a:srgbClr val="3333FF"/>
                </a:solidFill>
              </a:rPr>
              <a:t>Ω</a:t>
            </a:r>
            <a:r>
              <a:rPr lang="en-US" altLang="zh-CN" sz="3200" b="1" dirty="0"/>
              <a:t> </a:t>
            </a:r>
            <a:r>
              <a:rPr lang="en-US" altLang="zh-CN" sz="3200" b="1" dirty="0">
                <a:solidFill>
                  <a:srgbClr val="3333FF"/>
                </a:solidFill>
              </a:rPr>
              <a:t>--</a:t>
            </a:r>
            <a:r>
              <a:rPr lang="zh-CN" altLang="en-US" sz="3200" b="1" dirty="0">
                <a:solidFill>
                  <a:srgbClr val="3333FF"/>
                </a:solidFill>
              </a:rPr>
              <a:t>系统的微观状态数。</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32468FEB-C08A-48B6-84CA-A8FC7AB1DE57}"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CAB34ADF-DB67-4944-B9BA-3967C74B8218}" type="slidenum">
              <a:rPr lang="en-US" altLang="zh-CN"/>
              <a:pPr/>
              <a:t>69</a:t>
            </a:fld>
            <a:endParaRPr lang="en-US" altLang="zh-CN"/>
          </a:p>
        </p:txBody>
      </p:sp>
      <p:sp>
        <p:nvSpPr>
          <p:cNvPr id="876546" name="Text Box 2"/>
          <p:cNvSpPr txBox="1">
            <a:spLocks noChangeArrowheads="1"/>
          </p:cNvSpPr>
          <p:nvPr/>
        </p:nvSpPr>
        <p:spPr bwMode="auto">
          <a:xfrm>
            <a:off x="838200" y="1268413"/>
            <a:ext cx="8054975" cy="1971675"/>
          </a:xfrm>
          <a:prstGeom prst="rect">
            <a:avLst/>
          </a:prstGeom>
          <a:noFill/>
          <a:ln w="9525">
            <a:noFill/>
            <a:miter lim="800000"/>
            <a:headEnd/>
            <a:tailEnd/>
          </a:ln>
          <a:effectLst/>
        </p:spPr>
        <p:txBody>
          <a:bodyPr>
            <a:spAutoFit/>
          </a:bodyPr>
          <a:lstStyle/>
          <a:p>
            <a:pPr algn="l">
              <a:lnSpc>
                <a:spcPct val="110000"/>
              </a:lnSpc>
              <a:buClr>
                <a:srgbClr val="FF00FF"/>
              </a:buClr>
              <a:buFont typeface="Wingdings" pitchFamily="2" charset="2"/>
              <a:buChar char="v"/>
            </a:pPr>
            <a:r>
              <a:rPr lang="en-US" altLang="zh-CN" sz="2800" b="1" dirty="0">
                <a:solidFill>
                  <a:schemeClr val="folHlink"/>
                </a:solidFill>
              </a:rPr>
              <a:t> </a:t>
            </a:r>
            <a:r>
              <a:rPr lang="zh-CN" altLang="en-US" sz="2800" b="1" dirty="0">
                <a:solidFill>
                  <a:srgbClr val="C00000"/>
                </a:solidFill>
              </a:rPr>
              <a:t>热力学第三定律：</a:t>
            </a:r>
            <a:r>
              <a:rPr lang="zh-CN" altLang="en-US" sz="2800" b="1" dirty="0">
                <a:solidFill>
                  <a:srgbClr val="3333FF"/>
                </a:solidFill>
              </a:rPr>
              <a:t>纯物质完整有序晶体</a:t>
            </a:r>
            <a:r>
              <a:rPr kumimoji="0" lang="zh-CN" altLang="en-US" sz="2800" b="1" dirty="0">
                <a:solidFill>
                  <a:srgbClr val="FF3300"/>
                </a:solidFill>
              </a:rPr>
              <a:t>（原子或分子只有一种排列形式的晶体）</a:t>
            </a:r>
            <a:r>
              <a:rPr lang="zh-CN" altLang="en-US" sz="2800" b="1" dirty="0">
                <a:solidFill>
                  <a:srgbClr val="3333FF"/>
                </a:solidFill>
              </a:rPr>
              <a:t>在 </a:t>
            </a:r>
            <a:r>
              <a:rPr lang="en-US" altLang="zh-CN" sz="2800" b="1" dirty="0">
                <a:solidFill>
                  <a:srgbClr val="3333FF"/>
                </a:solidFill>
              </a:rPr>
              <a:t>0K</a:t>
            </a:r>
            <a:r>
              <a:rPr lang="zh-CN" altLang="en-US" sz="2800" b="1" dirty="0">
                <a:solidFill>
                  <a:srgbClr val="3333FF"/>
                </a:solidFill>
              </a:rPr>
              <a:t>时的熵值为零。      </a:t>
            </a:r>
          </a:p>
          <a:p>
            <a:pPr algn="l">
              <a:lnSpc>
                <a:spcPct val="110000"/>
              </a:lnSpc>
              <a:buClr>
                <a:srgbClr val="FF00FF"/>
              </a:buClr>
              <a:buFont typeface="Wingdings" pitchFamily="2" charset="2"/>
              <a:buNone/>
            </a:pPr>
            <a:r>
              <a:rPr lang="zh-CN" altLang="en-US" sz="2800" b="1" i="1" dirty="0">
                <a:solidFill>
                  <a:srgbClr val="3333FF"/>
                </a:solidFill>
              </a:rPr>
              <a:t>                 </a:t>
            </a:r>
            <a:r>
              <a:rPr lang="en-US" altLang="zh-CN" sz="2800" b="1" i="1" dirty="0">
                <a:solidFill>
                  <a:srgbClr val="3333FF"/>
                </a:solidFill>
              </a:rPr>
              <a:t>S</a:t>
            </a:r>
            <a:r>
              <a:rPr lang="en-US" altLang="zh-CN" sz="2800" b="1" baseline="30000" dirty="0">
                <a:solidFill>
                  <a:srgbClr val="3333FF"/>
                </a:solidFill>
              </a:rPr>
              <a:t>*</a:t>
            </a:r>
            <a:r>
              <a:rPr lang="zh-CN" altLang="en-US" sz="2800" b="1" dirty="0">
                <a:solidFill>
                  <a:srgbClr val="3333FF"/>
                </a:solidFill>
              </a:rPr>
              <a:t>（完整晶体，</a:t>
            </a:r>
            <a:r>
              <a:rPr lang="en-US" altLang="zh-CN" sz="2800" b="1" dirty="0">
                <a:solidFill>
                  <a:srgbClr val="3333FF"/>
                </a:solidFill>
              </a:rPr>
              <a:t>0K</a:t>
            </a:r>
            <a:r>
              <a:rPr lang="zh-CN" altLang="en-US" sz="2800" b="1" dirty="0">
                <a:solidFill>
                  <a:srgbClr val="3333FF"/>
                </a:solidFill>
              </a:rPr>
              <a:t>）</a:t>
            </a:r>
            <a:r>
              <a:rPr lang="en-US" altLang="zh-CN" sz="2800" b="1" dirty="0">
                <a:solidFill>
                  <a:srgbClr val="3333FF"/>
                </a:solidFill>
              </a:rPr>
              <a:t>= 0</a:t>
            </a:r>
          </a:p>
        </p:txBody>
      </p:sp>
      <p:sp>
        <p:nvSpPr>
          <p:cNvPr id="876547" name="Rectangle 3"/>
          <p:cNvSpPr>
            <a:spLocks noGrp="1" noChangeArrowheads="1"/>
          </p:cNvSpPr>
          <p:nvPr>
            <p:ph type="title"/>
          </p:nvPr>
        </p:nvSpPr>
        <p:spPr>
          <a:xfrm>
            <a:off x="663575" y="274638"/>
            <a:ext cx="8229600" cy="706437"/>
          </a:xfrm>
          <a:noFill/>
          <a:ln/>
        </p:spPr>
        <p:txBody>
          <a:bodyPr/>
          <a:lstStyle/>
          <a:p>
            <a:r>
              <a:rPr lang="zh-CN" altLang="en-US"/>
              <a:t>热力学第三定律和规定熵</a:t>
            </a:r>
          </a:p>
        </p:txBody>
      </p:sp>
      <p:sp>
        <p:nvSpPr>
          <p:cNvPr id="876548" name="Text Box 4"/>
          <p:cNvSpPr txBox="1">
            <a:spLocks noChangeArrowheads="1"/>
          </p:cNvSpPr>
          <p:nvPr/>
        </p:nvSpPr>
        <p:spPr bwMode="auto">
          <a:xfrm>
            <a:off x="827088" y="4437063"/>
            <a:ext cx="8054975" cy="1544637"/>
          </a:xfrm>
          <a:prstGeom prst="rect">
            <a:avLst/>
          </a:prstGeom>
          <a:noFill/>
          <a:ln w="9525">
            <a:noFill/>
            <a:miter lim="800000"/>
            <a:headEnd/>
            <a:tailEnd/>
          </a:ln>
          <a:effectLst/>
        </p:spPr>
        <p:txBody>
          <a:bodyPr>
            <a:spAutoFit/>
          </a:bodyPr>
          <a:lstStyle/>
          <a:p>
            <a:pPr algn="l">
              <a:lnSpc>
                <a:spcPct val="80000"/>
              </a:lnSpc>
              <a:spcBef>
                <a:spcPct val="50000"/>
              </a:spcBef>
              <a:buClr>
                <a:srgbClr val="FF00FF"/>
              </a:buClr>
              <a:buFont typeface="Wingdings" pitchFamily="2" charset="2"/>
              <a:buChar char="v"/>
            </a:pPr>
            <a:r>
              <a:rPr lang="en-US" altLang="zh-CN" sz="2800" dirty="0">
                <a:solidFill>
                  <a:srgbClr val="3333FF"/>
                </a:solidFill>
              </a:rPr>
              <a:t> </a:t>
            </a:r>
            <a:r>
              <a:rPr lang="zh-CN" altLang="en-US" sz="2800" dirty="0">
                <a:solidFill>
                  <a:srgbClr val="3333FF"/>
                </a:solidFill>
              </a:rPr>
              <a:t>某纯物质温度</a:t>
            </a:r>
            <a:r>
              <a:rPr lang="zh-CN" altLang="en-US" sz="2800" dirty="0">
                <a:solidFill>
                  <a:srgbClr val="3333FF"/>
                </a:solidFill>
                <a:sym typeface="Symbol" pitchFamily="18" charset="2"/>
              </a:rPr>
              <a:t>变化为</a:t>
            </a:r>
            <a:r>
              <a:rPr lang="en-US" altLang="zh-CN" sz="2800" dirty="0">
                <a:solidFill>
                  <a:srgbClr val="3333FF"/>
                </a:solidFill>
              </a:rPr>
              <a:t>0K </a:t>
            </a:r>
            <a:r>
              <a:rPr lang="en-US" altLang="zh-CN" sz="2800" dirty="0">
                <a:solidFill>
                  <a:srgbClr val="3333FF"/>
                </a:solidFill>
                <a:sym typeface="Symbol" pitchFamily="18" charset="2"/>
              </a:rPr>
              <a:t></a:t>
            </a:r>
            <a:r>
              <a:rPr lang="en-US" altLang="zh-CN" sz="2800" i="1" dirty="0">
                <a:solidFill>
                  <a:srgbClr val="3333FF"/>
                </a:solidFill>
                <a:sym typeface="Symbol" pitchFamily="18" charset="2"/>
              </a:rPr>
              <a:t>T </a:t>
            </a:r>
            <a:r>
              <a:rPr lang="en-US" altLang="zh-CN" sz="2800" dirty="0">
                <a:solidFill>
                  <a:srgbClr val="3333FF"/>
                </a:solidFill>
                <a:sym typeface="Symbol" pitchFamily="18" charset="2"/>
              </a:rPr>
              <a:t>K</a:t>
            </a:r>
            <a:r>
              <a:rPr lang="zh-CN" altLang="en-US" sz="2800" dirty="0">
                <a:solidFill>
                  <a:srgbClr val="3333FF"/>
                </a:solidFill>
                <a:sym typeface="Symbol" pitchFamily="18" charset="2"/>
              </a:rPr>
              <a:t>，其熵变为：</a:t>
            </a:r>
          </a:p>
          <a:p>
            <a:pPr>
              <a:lnSpc>
                <a:spcPct val="80000"/>
              </a:lnSpc>
              <a:spcBef>
                <a:spcPct val="50000"/>
              </a:spcBef>
            </a:pPr>
            <a:r>
              <a:rPr lang="zh-CN" altLang="en-US" sz="2800" dirty="0">
                <a:solidFill>
                  <a:srgbClr val="3333FF"/>
                </a:solidFill>
              </a:rPr>
              <a:t>△</a:t>
            </a:r>
            <a:r>
              <a:rPr lang="en-US" altLang="zh-CN" sz="2800" i="1" dirty="0">
                <a:solidFill>
                  <a:srgbClr val="3333FF"/>
                </a:solidFill>
              </a:rPr>
              <a:t>S = S</a:t>
            </a:r>
            <a:r>
              <a:rPr lang="en-US" altLang="zh-CN" sz="2800" i="1" baseline="-25000" dirty="0">
                <a:solidFill>
                  <a:srgbClr val="3333FF"/>
                </a:solidFill>
              </a:rPr>
              <a:t>T</a:t>
            </a:r>
            <a:r>
              <a:rPr lang="en-US" altLang="zh-CN" sz="2800" baseline="-25000" dirty="0">
                <a:solidFill>
                  <a:srgbClr val="3333FF"/>
                </a:solidFill>
              </a:rPr>
              <a:t> </a:t>
            </a:r>
            <a:r>
              <a:rPr lang="zh-CN" altLang="en-US" sz="2800" dirty="0">
                <a:solidFill>
                  <a:srgbClr val="3333FF"/>
                </a:solidFill>
              </a:rPr>
              <a:t>－</a:t>
            </a:r>
            <a:r>
              <a:rPr lang="en-US" altLang="zh-CN" sz="2800" i="1" dirty="0">
                <a:solidFill>
                  <a:srgbClr val="3333FF"/>
                </a:solidFill>
              </a:rPr>
              <a:t>S </a:t>
            </a:r>
            <a:r>
              <a:rPr lang="en-US" altLang="zh-CN" sz="2800" baseline="-25000" dirty="0">
                <a:solidFill>
                  <a:srgbClr val="3333FF"/>
                </a:solidFill>
              </a:rPr>
              <a:t>0 </a:t>
            </a:r>
            <a:r>
              <a:rPr lang="en-US" altLang="zh-CN" sz="2800" i="1" dirty="0">
                <a:solidFill>
                  <a:srgbClr val="3333FF"/>
                </a:solidFill>
              </a:rPr>
              <a:t>= S</a:t>
            </a:r>
            <a:r>
              <a:rPr lang="en-US" altLang="zh-CN" sz="2800" i="1" baseline="-25000" dirty="0">
                <a:solidFill>
                  <a:srgbClr val="3333FF"/>
                </a:solidFill>
              </a:rPr>
              <a:t>T</a:t>
            </a:r>
          </a:p>
          <a:p>
            <a:pPr algn="l">
              <a:lnSpc>
                <a:spcPct val="80000"/>
              </a:lnSpc>
              <a:spcBef>
                <a:spcPct val="50000"/>
              </a:spcBef>
            </a:pPr>
            <a:r>
              <a:rPr lang="en-US" altLang="zh-CN" sz="2800" i="1" dirty="0">
                <a:solidFill>
                  <a:srgbClr val="3333FF"/>
                </a:solidFill>
              </a:rPr>
              <a:t>     S</a:t>
            </a:r>
            <a:r>
              <a:rPr lang="en-US" altLang="zh-CN" sz="2800" i="1" baseline="-25000" dirty="0">
                <a:solidFill>
                  <a:srgbClr val="3333FF"/>
                </a:solidFill>
              </a:rPr>
              <a:t>T</a:t>
            </a:r>
            <a:r>
              <a:rPr lang="en-US" altLang="zh-CN" sz="2800" dirty="0">
                <a:solidFill>
                  <a:srgbClr val="3333FF"/>
                </a:solidFill>
              </a:rPr>
              <a:t>——</a:t>
            </a:r>
            <a:r>
              <a:rPr lang="zh-CN" altLang="en-US" sz="2800" dirty="0">
                <a:solidFill>
                  <a:srgbClr val="FF00FF"/>
                </a:solidFill>
              </a:rPr>
              <a:t>规定熵（绝对熵</a:t>
            </a:r>
            <a:r>
              <a:rPr lang="zh-CN" altLang="en-US" sz="2800" dirty="0">
                <a:solidFill>
                  <a:srgbClr val="3333FF"/>
                </a:solidFill>
              </a:rPr>
              <a:t>）</a:t>
            </a:r>
          </a:p>
        </p:txBody>
      </p:sp>
      <p:pic>
        <p:nvPicPr>
          <p:cNvPr id="876549"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
        <p:nvSpPr>
          <p:cNvPr id="876550" name="Text Box 6"/>
          <p:cNvSpPr txBox="1">
            <a:spLocks noChangeArrowheads="1"/>
          </p:cNvSpPr>
          <p:nvPr/>
        </p:nvSpPr>
        <p:spPr bwMode="auto">
          <a:xfrm>
            <a:off x="1476375" y="3357563"/>
            <a:ext cx="6481763" cy="690562"/>
          </a:xfrm>
          <a:prstGeom prst="rect">
            <a:avLst/>
          </a:prstGeom>
          <a:noFill/>
          <a:ln w="9525" algn="ctr">
            <a:noFill/>
            <a:miter lim="800000"/>
            <a:headEnd/>
            <a:tailEnd/>
          </a:ln>
          <a:effectLst/>
        </p:spPr>
        <p:txBody>
          <a:bodyPr>
            <a:spAutoFit/>
          </a:bodyPr>
          <a:lstStyle/>
          <a:p>
            <a:pPr algn="l">
              <a:lnSpc>
                <a:spcPct val="140000"/>
              </a:lnSpc>
            </a:pPr>
            <a:r>
              <a:rPr kumimoji="0" lang="en-US" altLang="zh-CN" sz="2800" b="1">
                <a:solidFill>
                  <a:srgbClr val="0000FF"/>
                </a:solidFill>
                <a:effectLst>
                  <a:outerShdw blurRad="38100" dist="38100" dir="2700000" algn="tl">
                    <a:srgbClr val="C0C0C0"/>
                  </a:outerShdw>
                </a:effectLst>
              </a:rPr>
              <a:t>S(0K) = </a:t>
            </a:r>
            <a:r>
              <a:rPr kumimoji="0" lang="en-US" altLang="zh-CN" sz="2800" b="1" i="1">
                <a:solidFill>
                  <a:srgbClr val="0000FF"/>
                </a:solidFill>
                <a:effectLst>
                  <a:outerShdw blurRad="38100" dist="38100" dir="2700000" algn="tl">
                    <a:srgbClr val="C0C0C0"/>
                  </a:outerShdw>
                </a:effectLst>
              </a:rPr>
              <a:t>k</a:t>
            </a:r>
            <a:r>
              <a:rPr kumimoji="0" lang="en-US" altLang="zh-CN" sz="2800" b="1">
                <a:solidFill>
                  <a:srgbClr val="0000FF"/>
                </a:solidFill>
                <a:effectLst>
                  <a:outerShdw blurRad="38100" dist="38100" dir="2700000" algn="tl">
                    <a:srgbClr val="C0C0C0"/>
                  </a:outerShdw>
                </a:effectLst>
              </a:rPr>
              <a:t>ln</a:t>
            </a:r>
            <a:r>
              <a:rPr kumimoji="0" lang="el-GR" altLang="zh-CN" sz="2800" b="1">
                <a:solidFill>
                  <a:srgbClr val="0000FF"/>
                </a:solidFill>
                <a:effectLst>
                  <a:outerShdw blurRad="38100" dist="38100" dir="2700000" algn="tl">
                    <a:srgbClr val="C0C0C0"/>
                  </a:outerShdw>
                </a:effectLst>
              </a:rPr>
              <a:t>Ω</a:t>
            </a:r>
            <a:r>
              <a:rPr kumimoji="0" lang="en-US" altLang="zh-CN" sz="2800" b="1">
                <a:solidFill>
                  <a:srgbClr val="0000FF"/>
                </a:solidFill>
                <a:effectLst>
                  <a:outerShdw blurRad="38100" dist="38100" dir="2700000" algn="tl">
                    <a:srgbClr val="C0C0C0"/>
                  </a:outerShdw>
                </a:effectLst>
              </a:rPr>
              <a:t>= </a:t>
            </a:r>
            <a:r>
              <a:rPr kumimoji="0" lang="en-US" altLang="zh-CN" sz="2800" b="1" i="1">
                <a:solidFill>
                  <a:srgbClr val="0000FF"/>
                </a:solidFill>
                <a:effectLst>
                  <a:outerShdw blurRad="38100" dist="38100" dir="2700000" algn="tl">
                    <a:srgbClr val="C0C0C0"/>
                  </a:outerShdw>
                </a:effectLst>
              </a:rPr>
              <a:t>k</a:t>
            </a:r>
            <a:r>
              <a:rPr kumimoji="0" lang="en-US" altLang="zh-CN" sz="2800" b="1">
                <a:solidFill>
                  <a:srgbClr val="0000FF"/>
                </a:solidFill>
                <a:effectLst>
                  <a:outerShdw blurRad="38100" dist="38100" dir="2700000" algn="tl">
                    <a:srgbClr val="C0C0C0"/>
                  </a:outerShdw>
                </a:effectLst>
              </a:rPr>
              <a:t>ln1= 0    </a:t>
            </a:r>
            <a:r>
              <a:rPr kumimoji="0" lang="el-GR" altLang="zh-CN" sz="2800" b="1">
                <a:solidFill>
                  <a:srgbClr val="0000FF"/>
                </a:solidFill>
                <a:effectLst>
                  <a:outerShdw blurRad="38100" dist="38100" dir="2700000" algn="tl">
                    <a:srgbClr val="C0C0C0"/>
                  </a:outerShdw>
                </a:effectLst>
              </a:rPr>
              <a:t>Ω</a:t>
            </a:r>
            <a:r>
              <a:rPr kumimoji="0" lang="en-US" altLang="zh-CN" sz="2800" b="1">
                <a:solidFill>
                  <a:srgbClr val="0000FF"/>
                </a:solidFill>
                <a:effectLst>
                  <a:outerShdw blurRad="38100" dist="38100" dir="2700000" algn="tl">
                    <a:srgbClr val="C0C0C0"/>
                  </a:outerShdw>
                </a:effectLst>
              </a:rPr>
              <a:t>=1, S=0</a:t>
            </a:r>
            <a:endParaRPr kumimoji="0" lang="el-GR" altLang="zh-CN" sz="2800" b="1">
              <a:solidFill>
                <a:srgbClr val="0000FF"/>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95288" y="144463"/>
            <a:ext cx="8748712" cy="836612"/>
          </a:xfrm>
        </p:spPr>
        <p:txBody>
          <a:bodyPr/>
          <a:lstStyle/>
          <a:p>
            <a:r>
              <a:rPr lang="en-US" altLang="zh-CN" sz="3200" dirty="0"/>
              <a:t>1.1.1 </a:t>
            </a:r>
            <a:r>
              <a:rPr lang="zh-CN" altLang="en-US" sz="3200" dirty="0" smtClean="0"/>
              <a:t>热力学</a:t>
            </a:r>
            <a:r>
              <a:rPr lang="zh-CN" altLang="en-US" sz="3200" dirty="0" smtClean="0">
                <a:effectLst>
                  <a:outerShdw blurRad="38100" dist="38100" dir="2700000" algn="tl">
                    <a:srgbClr val="C0C0C0"/>
                  </a:outerShdw>
                </a:effectLst>
              </a:rPr>
              <a:t>基本</a:t>
            </a:r>
            <a:r>
              <a:rPr lang="zh-CN" altLang="en-US" sz="3200" dirty="0">
                <a:effectLst>
                  <a:outerShdw blurRad="38100" dist="38100" dir="2700000" algn="tl">
                    <a:srgbClr val="C0C0C0"/>
                  </a:outerShdw>
                </a:effectLst>
              </a:rPr>
              <a:t>概念</a:t>
            </a:r>
            <a:endParaRPr lang="zh-CN" altLang="en-US" sz="3200" dirty="0">
              <a:solidFill>
                <a:schemeClr val="bg2"/>
              </a:solidFill>
              <a:effectLst>
                <a:outerShdw blurRad="38100" dist="38100" dir="2700000" algn="tl">
                  <a:srgbClr val="C0C0C0"/>
                </a:outerShdw>
              </a:effectLst>
            </a:endParaRPr>
          </a:p>
        </p:txBody>
      </p:sp>
      <p:sp>
        <p:nvSpPr>
          <p:cNvPr id="25603" name="Rectangle 3"/>
          <p:cNvSpPr>
            <a:spLocks noGrp="1" noChangeArrowheads="1"/>
          </p:cNvSpPr>
          <p:nvPr>
            <p:ph type="body" idx="1"/>
          </p:nvPr>
        </p:nvSpPr>
        <p:spPr>
          <a:xfrm>
            <a:off x="539750" y="1268413"/>
            <a:ext cx="8353425" cy="5256212"/>
          </a:xfrm>
        </p:spPr>
        <p:txBody>
          <a:bodyPr/>
          <a:lstStyle/>
          <a:p>
            <a:pPr>
              <a:lnSpc>
                <a:spcPct val="120000"/>
              </a:lnSpc>
              <a:buClr>
                <a:schemeClr val="tx2"/>
              </a:buClr>
              <a:buFont typeface="Wingdings" pitchFamily="2" charset="2"/>
              <a:buNone/>
            </a:pPr>
            <a:r>
              <a:rPr lang="en-US" altLang="zh-CN" dirty="0" smtClean="0">
                <a:solidFill>
                  <a:srgbClr val="FF0066"/>
                </a:solidFill>
                <a:effectLst>
                  <a:outerShdw blurRad="38100" dist="38100" dir="2700000" algn="tl">
                    <a:srgbClr val="C0C0C0"/>
                  </a:outerShdw>
                </a:effectLst>
                <a:latin typeface="Times New Roman" pitchFamily="18" charset="0"/>
              </a:rPr>
              <a:t>1</a:t>
            </a:r>
            <a:r>
              <a:rPr lang="zh-CN" altLang="en-US" dirty="0" smtClean="0">
                <a:solidFill>
                  <a:srgbClr val="FF0066"/>
                </a:solidFill>
                <a:effectLst>
                  <a:outerShdw blurRad="38100" dist="38100" dir="2700000" algn="tl">
                    <a:srgbClr val="C0C0C0"/>
                  </a:outerShdw>
                </a:effectLst>
                <a:latin typeface="Times New Roman" pitchFamily="18" charset="0"/>
              </a:rPr>
              <a:t> </a:t>
            </a:r>
            <a:r>
              <a:rPr lang="en-US" altLang="zh-CN" dirty="0" smtClean="0">
                <a:solidFill>
                  <a:srgbClr val="FF0066"/>
                </a:solidFill>
                <a:effectLst>
                  <a:outerShdw blurRad="38100" dist="38100" dir="2700000" algn="tl">
                    <a:srgbClr val="C0C0C0"/>
                  </a:outerShdw>
                </a:effectLst>
                <a:latin typeface="Times New Roman" pitchFamily="18" charset="0"/>
              </a:rPr>
              <a:t>. </a:t>
            </a:r>
            <a:r>
              <a:rPr lang="zh-CN" altLang="en-US" dirty="0" smtClean="0">
                <a:solidFill>
                  <a:srgbClr val="FF0066"/>
                </a:solidFill>
                <a:effectLst>
                  <a:outerShdw blurRad="38100" dist="38100" dir="2700000" algn="tl">
                    <a:srgbClr val="C0C0C0"/>
                  </a:outerShdw>
                </a:effectLst>
                <a:latin typeface="Times New Roman" pitchFamily="18" charset="0"/>
              </a:rPr>
              <a:t>系统</a:t>
            </a:r>
            <a:r>
              <a:rPr lang="zh-CN" altLang="en-US" dirty="0">
                <a:solidFill>
                  <a:srgbClr val="FF0066"/>
                </a:solidFill>
                <a:effectLst>
                  <a:outerShdw blurRad="38100" dist="38100" dir="2700000" algn="tl">
                    <a:srgbClr val="C0C0C0"/>
                  </a:outerShdw>
                </a:effectLst>
                <a:latin typeface="Times New Roman" pitchFamily="18" charset="0"/>
              </a:rPr>
              <a:t>与相</a:t>
            </a:r>
          </a:p>
          <a:p>
            <a:pPr>
              <a:lnSpc>
                <a:spcPct val="120000"/>
              </a:lnSpc>
              <a:buClr>
                <a:schemeClr val="tx2"/>
              </a:buClr>
              <a:buFont typeface="Wingdings" pitchFamily="2" charset="2"/>
              <a:buChar char="Ø"/>
            </a:pPr>
            <a:r>
              <a:rPr lang="zh-CN" altLang="en-US" dirty="0">
                <a:solidFill>
                  <a:schemeClr val="bg2"/>
                </a:solidFill>
                <a:effectLst>
                  <a:outerShdw blurRad="38100" dist="38100" dir="2700000" algn="tl">
                    <a:srgbClr val="C0C0C0"/>
                  </a:outerShdw>
                </a:effectLst>
                <a:latin typeface="Times New Roman" pitchFamily="18" charset="0"/>
              </a:rPr>
              <a:t>系统与环境</a:t>
            </a:r>
            <a:r>
              <a:rPr lang="en-US" altLang="zh-CN" b="1" dirty="0">
                <a:solidFill>
                  <a:schemeClr val="bg2"/>
                </a:solidFill>
                <a:effectLst>
                  <a:outerShdw blurRad="38100" dist="38100" dir="2700000" algn="tl">
                    <a:srgbClr val="C0C0C0"/>
                  </a:outerShdw>
                </a:effectLst>
                <a:latin typeface="Times New Roman" pitchFamily="18" charset="0"/>
              </a:rPr>
              <a:t>( System and surrounding )</a:t>
            </a:r>
            <a:endParaRPr kumimoji="1" lang="en-US" altLang="zh-CN" dirty="0">
              <a:solidFill>
                <a:schemeClr val="bg2"/>
              </a:solidFill>
              <a:effectLst>
                <a:outerShdw blurRad="38100" dist="38100" dir="2700000" algn="tl">
                  <a:srgbClr val="C0C0C0"/>
                </a:outerShdw>
              </a:effectLst>
              <a:latin typeface="Times New Roman" pitchFamily="18" charset="0"/>
            </a:endParaRPr>
          </a:p>
          <a:p>
            <a:pPr>
              <a:lnSpc>
                <a:spcPct val="120000"/>
              </a:lnSpc>
              <a:buFontTx/>
              <a:buNone/>
            </a:pPr>
            <a:r>
              <a:rPr kumimoji="1" lang="en-US" altLang="zh-CN" sz="2800" dirty="0">
                <a:solidFill>
                  <a:srgbClr val="0000FF"/>
                </a:solidFill>
                <a:latin typeface="黑体" pitchFamily="49" charset="-122"/>
              </a:rPr>
              <a:t>  </a:t>
            </a:r>
            <a:r>
              <a:rPr kumimoji="1" lang="zh-CN" altLang="en-US" sz="2800" dirty="0">
                <a:solidFill>
                  <a:srgbClr val="0000FF"/>
                </a:solidFill>
                <a:latin typeface="黑体" pitchFamily="49" charset="-122"/>
              </a:rPr>
              <a:t>系 统</a:t>
            </a:r>
            <a:r>
              <a:rPr kumimoji="1" lang="en-US" altLang="zh-CN" sz="2800" dirty="0">
                <a:solidFill>
                  <a:srgbClr val="0000FF"/>
                </a:solidFill>
                <a:latin typeface="黑体" pitchFamily="49" charset="-122"/>
              </a:rPr>
              <a:t>:</a:t>
            </a:r>
            <a:r>
              <a:rPr kumimoji="1" lang="en-US" altLang="zh-CN" sz="2800" dirty="0">
                <a:solidFill>
                  <a:srgbClr val="FF0000"/>
                </a:solidFill>
                <a:latin typeface="黑体" pitchFamily="49" charset="-122"/>
              </a:rPr>
              <a:t> </a:t>
            </a:r>
            <a:r>
              <a:rPr kumimoji="1" lang="zh-CN" altLang="en-US" sz="2800" dirty="0">
                <a:solidFill>
                  <a:srgbClr val="080808"/>
                </a:solidFill>
                <a:latin typeface="黑体" pitchFamily="49" charset="-122"/>
              </a:rPr>
              <a:t>人为划定的研究对象</a:t>
            </a:r>
          </a:p>
          <a:p>
            <a:pPr>
              <a:lnSpc>
                <a:spcPct val="120000"/>
              </a:lnSpc>
              <a:spcBef>
                <a:spcPct val="30000"/>
              </a:spcBef>
              <a:buFontTx/>
              <a:buNone/>
            </a:pPr>
            <a:r>
              <a:rPr kumimoji="1" lang="zh-CN" altLang="en-US" sz="2800" dirty="0">
                <a:solidFill>
                  <a:srgbClr val="0000FF"/>
                </a:solidFill>
                <a:latin typeface="黑体" pitchFamily="49" charset="-122"/>
              </a:rPr>
              <a:t>  环 境</a:t>
            </a:r>
            <a:r>
              <a:rPr kumimoji="1" lang="en-US" altLang="zh-CN" sz="2800" dirty="0">
                <a:solidFill>
                  <a:srgbClr val="0000FF"/>
                </a:solidFill>
                <a:latin typeface="黑体" pitchFamily="49" charset="-122"/>
              </a:rPr>
              <a:t>:</a:t>
            </a:r>
            <a:r>
              <a:rPr kumimoji="1" lang="en-US" altLang="zh-CN" sz="2800" dirty="0">
                <a:solidFill>
                  <a:srgbClr val="FF0000"/>
                </a:solidFill>
                <a:latin typeface="黑体" pitchFamily="49" charset="-122"/>
              </a:rPr>
              <a:t> </a:t>
            </a:r>
            <a:r>
              <a:rPr kumimoji="1" lang="zh-CN" altLang="en-US" sz="2800" dirty="0">
                <a:solidFill>
                  <a:srgbClr val="080808"/>
                </a:solidFill>
                <a:latin typeface="黑体" pitchFamily="49" charset="-122"/>
              </a:rPr>
              <a:t>系统外与其密切相关的部分</a:t>
            </a:r>
          </a:p>
          <a:p>
            <a:pPr>
              <a:lnSpc>
                <a:spcPct val="120000"/>
              </a:lnSpc>
              <a:spcBef>
                <a:spcPct val="30000"/>
              </a:spcBef>
              <a:buFontTx/>
              <a:buNone/>
            </a:pPr>
            <a:r>
              <a:rPr kumimoji="1" lang="zh-CN" altLang="en-US" sz="2800" dirty="0">
                <a:solidFill>
                  <a:srgbClr val="CC3300"/>
                </a:solidFill>
                <a:latin typeface="黑体" pitchFamily="49" charset="-122"/>
              </a:rPr>
              <a:t>如：</a:t>
            </a:r>
            <a:r>
              <a:rPr kumimoji="1" lang="zh-CN" altLang="en-US" sz="2800" b="1" dirty="0">
                <a:solidFill>
                  <a:srgbClr val="006600"/>
                </a:solidFill>
                <a:latin typeface="黑体" pitchFamily="49" charset="-122"/>
              </a:rPr>
              <a:t>密闭容器中</a:t>
            </a:r>
            <a:r>
              <a:rPr kumimoji="1" lang="zh-CN" altLang="en-US" sz="2800" dirty="0">
                <a:solidFill>
                  <a:srgbClr val="080808"/>
                </a:solidFill>
                <a:latin typeface="黑体" pitchFamily="49" charset="-122"/>
              </a:rPr>
              <a:t>  </a:t>
            </a:r>
            <a:r>
              <a:rPr kumimoji="1" lang="en-US" altLang="zh-CN" sz="2800" dirty="0">
                <a:solidFill>
                  <a:srgbClr val="080808"/>
                </a:solidFill>
                <a:latin typeface="黑体" pitchFamily="49" charset="-122"/>
              </a:rPr>
              <a:t>Zn+H</a:t>
            </a:r>
            <a:r>
              <a:rPr kumimoji="1" lang="en-US" altLang="zh-CN" sz="2800" baseline="-25000" dirty="0">
                <a:solidFill>
                  <a:srgbClr val="080808"/>
                </a:solidFill>
                <a:latin typeface="黑体" pitchFamily="49" charset="-122"/>
              </a:rPr>
              <a:t>2</a:t>
            </a:r>
            <a:r>
              <a:rPr kumimoji="1" lang="en-US" altLang="zh-CN" sz="2800" dirty="0">
                <a:solidFill>
                  <a:srgbClr val="080808"/>
                </a:solidFill>
                <a:latin typeface="黑体" pitchFamily="49" charset="-122"/>
              </a:rPr>
              <a:t>SO</a:t>
            </a:r>
            <a:r>
              <a:rPr kumimoji="1" lang="en-US" altLang="zh-CN" sz="2800" baseline="-25000" dirty="0">
                <a:solidFill>
                  <a:srgbClr val="080808"/>
                </a:solidFill>
                <a:latin typeface="黑体" pitchFamily="49" charset="-122"/>
              </a:rPr>
              <a:t>4</a:t>
            </a:r>
            <a:r>
              <a:rPr kumimoji="1" lang="en-US" altLang="zh-CN" sz="2800" dirty="0">
                <a:solidFill>
                  <a:srgbClr val="080808"/>
                </a:solidFill>
                <a:latin typeface="黑体" pitchFamily="49" charset="-122"/>
              </a:rPr>
              <a:t>= H</a:t>
            </a:r>
            <a:r>
              <a:rPr kumimoji="1" lang="en-US" altLang="zh-CN" sz="2800" baseline="-25000" dirty="0">
                <a:solidFill>
                  <a:srgbClr val="080808"/>
                </a:solidFill>
                <a:latin typeface="黑体" pitchFamily="49" charset="-122"/>
              </a:rPr>
              <a:t>2</a:t>
            </a:r>
            <a:r>
              <a:rPr kumimoji="1" lang="en-US" altLang="zh-CN" sz="2800" dirty="0">
                <a:solidFill>
                  <a:srgbClr val="080808"/>
                </a:solidFill>
                <a:latin typeface="黑体" pitchFamily="49" charset="-122"/>
              </a:rPr>
              <a:t>(g)+ZnSO</a:t>
            </a:r>
            <a:r>
              <a:rPr kumimoji="1" lang="en-US" altLang="zh-CN" sz="2800" baseline="-25000" dirty="0">
                <a:solidFill>
                  <a:srgbClr val="080808"/>
                </a:solidFill>
                <a:latin typeface="黑体" pitchFamily="49" charset="-122"/>
              </a:rPr>
              <a:t>4</a:t>
            </a:r>
          </a:p>
          <a:p>
            <a:pPr>
              <a:lnSpc>
                <a:spcPct val="120000"/>
              </a:lnSpc>
              <a:spcBef>
                <a:spcPct val="30000"/>
              </a:spcBef>
              <a:buFontTx/>
              <a:buNone/>
            </a:pPr>
            <a:r>
              <a:rPr kumimoji="1" lang="en-US" altLang="zh-CN" sz="2800" dirty="0">
                <a:solidFill>
                  <a:srgbClr val="FF0066"/>
                </a:solidFill>
                <a:effectLst>
                  <a:outerShdw blurRad="38100" dist="38100" dir="2700000" algn="tl">
                    <a:srgbClr val="C0C0C0"/>
                  </a:outerShdw>
                </a:effectLst>
                <a:latin typeface="黑体" pitchFamily="49" charset="-122"/>
              </a:rPr>
              <a:t>  </a:t>
            </a:r>
            <a:r>
              <a:rPr kumimoji="1" lang="zh-CN" altLang="en-US" sz="2800" dirty="0">
                <a:solidFill>
                  <a:srgbClr val="FF0066"/>
                </a:solidFill>
                <a:effectLst>
                  <a:outerShdw blurRad="38100" dist="38100" dir="2700000" algn="tl">
                    <a:srgbClr val="C0C0C0"/>
                  </a:outerShdw>
                </a:effectLst>
                <a:latin typeface="黑体" pitchFamily="49" charset="-122"/>
              </a:rPr>
              <a:t>系统：</a:t>
            </a:r>
            <a:r>
              <a:rPr kumimoji="1" lang="zh-CN" altLang="en-US" sz="2800" dirty="0">
                <a:solidFill>
                  <a:srgbClr val="080808"/>
                </a:solidFill>
                <a:latin typeface="黑体" pitchFamily="49" charset="-122"/>
              </a:rPr>
              <a:t>溶液、上方的空气、反应产生的</a:t>
            </a:r>
            <a:r>
              <a:rPr kumimoji="1" lang="en-US" altLang="zh-CN" sz="2800" dirty="0">
                <a:solidFill>
                  <a:srgbClr val="080808"/>
                </a:solidFill>
                <a:latin typeface="黑体" pitchFamily="49" charset="-122"/>
              </a:rPr>
              <a:t>H</a:t>
            </a:r>
            <a:r>
              <a:rPr kumimoji="1" lang="en-US" altLang="zh-CN" sz="2800" baseline="-25000" dirty="0">
                <a:solidFill>
                  <a:srgbClr val="080808"/>
                </a:solidFill>
                <a:latin typeface="黑体" pitchFamily="49" charset="-122"/>
              </a:rPr>
              <a:t>2</a:t>
            </a:r>
            <a:r>
              <a:rPr kumimoji="1" lang="zh-CN" altLang="en-US" sz="2800" dirty="0">
                <a:solidFill>
                  <a:srgbClr val="080808"/>
                </a:solidFill>
                <a:latin typeface="黑体" pitchFamily="49" charset="-122"/>
              </a:rPr>
              <a:t>；</a:t>
            </a:r>
          </a:p>
          <a:p>
            <a:pPr>
              <a:lnSpc>
                <a:spcPct val="120000"/>
              </a:lnSpc>
              <a:spcBef>
                <a:spcPct val="30000"/>
              </a:spcBef>
              <a:buFontTx/>
              <a:buNone/>
            </a:pPr>
            <a:r>
              <a:rPr kumimoji="1" lang="zh-CN" altLang="en-US" sz="2800" dirty="0">
                <a:solidFill>
                  <a:srgbClr val="FF0066"/>
                </a:solidFill>
                <a:effectLst>
                  <a:outerShdw blurRad="38100" dist="38100" dir="2700000" algn="tl">
                    <a:srgbClr val="C0C0C0"/>
                  </a:outerShdw>
                </a:effectLst>
                <a:latin typeface="黑体" pitchFamily="49" charset="-122"/>
              </a:rPr>
              <a:t>  环境：</a:t>
            </a:r>
            <a:r>
              <a:rPr kumimoji="1" lang="zh-CN" altLang="en-US" sz="2800" dirty="0">
                <a:solidFill>
                  <a:srgbClr val="080808"/>
                </a:solidFill>
                <a:latin typeface="黑体" pitchFamily="49" charset="-122"/>
              </a:rPr>
              <a:t>容器、容器以外的物质。</a:t>
            </a:r>
          </a:p>
          <a:p>
            <a:pPr>
              <a:lnSpc>
                <a:spcPct val="120000"/>
              </a:lnSpc>
              <a:spcBef>
                <a:spcPct val="30000"/>
              </a:spcBef>
              <a:buFontTx/>
              <a:buNone/>
            </a:pPr>
            <a:r>
              <a:rPr kumimoji="1" lang="zh-CN" altLang="en-US" sz="2800" dirty="0">
                <a:solidFill>
                  <a:srgbClr val="0000CC"/>
                </a:solidFill>
                <a:latin typeface="黑体" pitchFamily="49" charset="-122"/>
              </a:rPr>
              <a:t>  若容器是敞开的，则界面只能是假想的。</a:t>
            </a:r>
          </a:p>
        </p:txBody>
      </p:sp>
      <p:grpSp>
        <p:nvGrpSpPr>
          <p:cNvPr id="25604" name="Group 4"/>
          <p:cNvGrpSpPr>
            <a:grpSpLocks/>
          </p:cNvGrpSpPr>
          <p:nvPr/>
        </p:nvGrpSpPr>
        <p:grpSpPr bwMode="auto">
          <a:xfrm>
            <a:off x="6588125" y="2852738"/>
            <a:ext cx="1341438" cy="863600"/>
            <a:chOff x="4513" y="1026"/>
            <a:chExt cx="845" cy="544"/>
          </a:xfrm>
        </p:grpSpPr>
        <p:sp>
          <p:nvSpPr>
            <p:cNvPr id="25605" name="AutoShape 5"/>
            <p:cNvSpPr>
              <a:spLocks/>
            </p:cNvSpPr>
            <p:nvPr/>
          </p:nvSpPr>
          <p:spPr bwMode="auto">
            <a:xfrm>
              <a:off x="4513" y="1026"/>
              <a:ext cx="91" cy="544"/>
            </a:xfrm>
            <a:prstGeom prst="rightBrace">
              <a:avLst>
                <a:gd name="adj1" fmla="val 49817"/>
                <a:gd name="adj2" fmla="val 50000"/>
              </a:avLst>
            </a:prstGeom>
            <a:noFill/>
            <a:ln w="57150">
              <a:solidFill>
                <a:srgbClr val="FF0066"/>
              </a:solidFill>
              <a:miter lim="800000"/>
              <a:headEnd/>
              <a:tailEnd/>
            </a:ln>
            <a:effectLst/>
          </p:spPr>
          <p:txBody>
            <a:bodyPr wrap="none" anchor="ctr"/>
            <a:lstStyle/>
            <a:p>
              <a:pPr algn="ctr"/>
              <a:endParaRPr lang="zh-CN" altLang="zh-CN" sz="1800">
                <a:solidFill>
                  <a:schemeClr val="folHlink"/>
                </a:solidFill>
              </a:endParaRPr>
            </a:p>
          </p:txBody>
        </p:sp>
        <p:sp>
          <p:nvSpPr>
            <p:cNvPr id="25606" name="Text Box 6"/>
            <p:cNvSpPr txBox="1">
              <a:spLocks noChangeArrowheads="1"/>
            </p:cNvSpPr>
            <p:nvPr/>
          </p:nvSpPr>
          <p:spPr bwMode="auto">
            <a:xfrm>
              <a:off x="4694" y="1092"/>
              <a:ext cx="664" cy="401"/>
            </a:xfrm>
            <a:prstGeom prst="rect">
              <a:avLst/>
            </a:prstGeom>
            <a:solidFill>
              <a:srgbClr val="CCECFF"/>
            </a:solidFill>
            <a:ln w="57150" algn="ctr">
              <a:miter lim="800000"/>
              <a:headEnd/>
              <a:tailEnd/>
            </a:ln>
            <a:effectLst/>
            <a:scene3d>
              <a:camera prst="legacyPerspectiveTop"/>
              <a:lightRig rig="legacyFlat3" dir="b"/>
            </a:scene3d>
            <a:sp3d extrusionH="887400" prstMaterial="legacyMatte">
              <a:bevelT w="13500" h="13500" prst="angle"/>
              <a:bevelB w="13500" h="13500" prst="angle"/>
              <a:extrusionClr>
                <a:srgbClr val="CCECFF"/>
              </a:extrusionClr>
            </a:sp3d>
          </p:spPr>
          <p:txBody>
            <a:bodyPr wrap="none">
              <a:spAutoFit/>
              <a:flatTx/>
            </a:bodyPr>
            <a:lstStyle/>
            <a:p>
              <a:r>
                <a:rPr lang="zh-CN" altLang="en-US" sz="3200">
                  <a:solidFill>
                    <a:schemeClr val="tx2"/>
                  </a:solidFill>
                  <a:ea typeface="黑体" pitchFamily="49" charset="-122"/>
                </a:rPr>
                <a:t>界面</a:t>
              </a: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8D605A04-ED84-41EC-B122-C678E974D8C7}" type="datetime1">
              <a:rPr lang="zh-CN" altLang="en-US"/>
              <a:pPr/>
              <a:t>2017/11/1</a:t>
            </a:fld>
            <a:endParaRPr lang="en-US" altLang="zh-CN"/>
          </a:p>
        </p:txBody>
      </p:sp>
      <p:sp>
        <p:nvSpPr>
          <p:cNvPr id="11" name="灯片编号占位符 5"/>
          <p:cNvSpPr>
            <a:spLocks noGrp="1"/>
          </p:cNvSpPr>
          <p:nvPr>
            <p:ph type="sldNum" sz="quarter" idx="12"/>
          </p:nvPr>
        </p:nvSpPr>
        <p:spPr/>
        <p:txBody>
          <a:bodyPr/>
          <a:lstStyle/>
          <a:p>
            <a:fld id="{B1A578CB-BCC3-436A-A66E-1D270896108C}" type="slidenum">
              <a:rPr lang="en-US" altLang="zh-CN"/>
              <a:pPr/>
              <a:t>70</a:t>
            </a:fld>
            <a:endParaRPr lang="en-US" altLang="zh-CN"/>
          </a:p>
        </p:txBody>
      </p:sp>
      <p:sp>
        <p:nvSpPr>
          <p:cNvPr id="878594" name="Text Box 2"/>
          <p:cNvSpPr txBox="1">
            <a:spLocks noChangeArrowheads="1"/>
          </p:cNvSpPr>
          <p:nvPr/>
        </p:nvSpPr>
        <p:spPr bwMode="auto">
          <a:xfrm>
            <a:off x="838200" y="1219200"/>
            <a:ext cx="7924800" cy="1865126"/>
          </a:xfrm>
          <a:prstGeom prst="rect">
            <a:avLst/>
          </a:prstGeom>
          <a:noFill/>
          <a:ln w="9525">
            <a:noFill/>
            <a:miter lim="800000"/>
            <a:headEnd/>
            <a:tailEnd/>
          </a:ln>
          <a:effectLst/>
        </p:spPr>
        <p:txBody>
          <a:bodyPr>
            <a:spAutoFit/>
          </a:bodyPr>
          <a:lstStyle/>
          <a:p>
            <a:pPr algn="l">
              <a:lnSpc>
                <a:spcPct val="120000"/>
              </a:lnSpc>
              <a:spcBef>
                <a:spcPct val="50000"/>
              </a:spcBef>
              <a:buClr>
                <a:srgbClr val="FF00FF"/>
              </a:buClr>
              <a:buFont typeface="Wingdings" pitchFamily="2" charset="2"/>
              <a:buChar char="v"/>
            </a:pPr>
            <a:r>
              <a:rPr lang="zh-CN" altLang="en-US" sz="3200" dirty="0">
                <a:solidFill>
                  <a:srgbClr val="3333FF"/>
                </a:solidFill>
              </a:rPr>
              <a:t>在某温度</a:t>
            </a:r>
            <a:r>
              <a:rPr lang="en-US" altLang="zh-CN" sz="3200" i="1" dirty="0">
                <a:solidFill>
                  <a:srgbClr val="3333FF"/>
                </a:solidFill>
              </a:rPr>
              <a:t>T </a:t>
            </a:r>
            <a:r>
              <a:rPr lang="zh-CN" altLang="en-US" sz="3200" dirty="0">
                <a:solidFill>
                  <a:srgbClr val="3333FF"/>
                </a:solidFill>
              </a:rPr>
              <a:t>和标准压力下，单位物质的量的某纯物质</a:t>
            </a:r>
            <a:r>
              <a:rPr lang="en-US" altLang="zh-CN" sz="3200" dirty="0">
                <a:solidFill>
                  <a:srgbClr val="3333FF"/>
                </a:solidFill>
              </a:rPr>
              <a:t>B</a:t>
            </a:r>
            <a:r>
              <a:rPr lang="zh-CN" altLang="en-US" sz="3200" dirty="0">
                <a:solidFill>
                  <a:srgbClr val="3333FF"/>
                </a:solidFill>
              </a:rPr>
              <a:t>的规定熵称为</a:t>
            </a:r>
            <a:r>
              <a:rPr lang="en-US" altLang="zh-CN" sz="3200" dirty="0">
                <a:solidFill>
                  <a:srgbClr val="3333FF"/>
                </a:solidFill>
              </a:rPr>
              <a:t>B</a:t>
            </a:r>
            <a:r>
              <a:rPr lang="zh-CN" altLang="en-US" sz="3200" dirty="0">
                <a:solidFill>
                  <a:srgbClr val="3333FF"/>
                </a:solidFill>
              </a:rPr>
              <a:t>的</a:t>
            </a:r>
            <a:r>
              <a:rPr lang="zh-CN" altLang="en-US" sz="3200" dirty="0">
                <a:solidFill>
                  <a:srgbClr val="FF0000"/>
                </a:solidFill>
              </a:rPr>
              <a:t>标准摩尔熵</a:t>
            </a:r>
            <a:r>
              <a:rPr lang="zh-CN" altLang="en-US" sz="3200" dirty="0">
                <a:solidFill>
                  <a:schemeClr val="folHlink"/>
                </a:solidFill>
              </a:rPr>
              <a:t>（</a:t>
            </a:r>
            <a:r>
              <a:rPr lang="en-US" altLang="zh-CN" sz="3200" i="1" dirty="0">
                <a:solidFill>
                  <a:srgbClr val="FF00FF"/>
                </a:solidFill>
                <a:effectLst>
                  <a:outerShdw blurRad="38100" dist="38100" dir="2700000" algn="tl">
                    <a:srgbClr val="C0C0C0"/>
                  </a:outerShdw>
                </a:effectLst>
              </a:rPr>
              <a:t>standard molar entropy</a:t>
            </a:r>
            <a:r>
              <a:rPr lang="en-US" altLang="zh-CN" sz="3200" dirty="0"/>
              <a:t> </a:t>
            </a:r>
            <a:r>
              <a:rPr lang="zh-CN" altLang="en-US" sz="3200" dirty="0">
                <a:solidFill>
                  <a:schemeClr val="folHlink"/>
                </a:solidFill>
              </a:rPr>
              <a:t>）</a:t>
            </a:r>
            <a:r>
              <a:rPr lang="zh-CN" altLang="en-US" sz="3200" dirty="0">
                <a:solidFill>
                  <a:srgbClr val="3333FF"/>
                </a:solidFill>
              </a:rPr>
              <a:t>。其符号为 ：                                 </a:t>
            </a:r>
          </a:p>
        </p:txBody>
      </p:sp>
      <p:graphicFrame>
        <p:nvGraphicFramePr>
          <p:cNvPr id="878595" name="Object 3"/>
          <p:cNvGraphicFramePr>
            <a:graphicFrameLocks noChangeAspect="1"/>
          </p:cNvGraphicFramePr>
          <p:nvPr/>
        </p:nvGraphicFramePr>
        <p:xfrm>
          <a:off x="1600200" y="3276600"/>
          <a:ext cx="4144963" cy="571500"/>
        </p:xfrm>
        <a:graphic>
          <a:graphicData uri="http://schemas.openxmlformats.org/presentationml/2006/ole">
            <p:oleObj spid="_x0000_s204802" name="公式" r:id="rId4" imgW="1574640" imgH="215640" progId="Equation.3">
              <p:embed/>
            </p:oleObj>
          </a:graphicData>
        </a:graphic>
      </p:graphicFrame>
      <p:graphicFrame>
        <p:nvGraphicFramePr>
          <p:cNvPr id="878596" name="Object 4"/>
          <p:cNvGraphicFramePr>
            <a:graphicFrameLocks noChangeAspect="1"/>
          </p:cNvGraphicFramePr>
          <p:nvPr/>
        </p:nvGraphicFramePr>
        <p:xfrm>
          <a:off x="6127750" y="3284538"/>
          <a:ext cx="1973263" cy="563562"/>
        </p:xfrm>
        <a:graphic>
          <a:graphicData uri="http://schemas.openxmlformats.org/presentationml/2006/ole">
            <p:oleObj spid="_x0000_s204803" name="Equation" r:id="rId5" imgW="812520" imgH="203040" progId="Equation.DSMT4">
              <p:embed/>
            </p:oleObj>
          </a:graphicData>
        </a:graphic>
      </p:graphicFrame>
      <p:graphicFrame>
        <p:nvGraphicFramePr>
          <p:cNvPr id="878597" name="Object 5"/>
          <p:cNvGraphicFramePr>
            <a:graphicFrameLocks noChangeAspect="1"/>
          </p:cNvGraphicFramePr>
          <p:nvPr/>
        </p:nvGraphicFramePr>
        <p:xfrm>
          <a:off x="1541463" y="5594350"/>
          <a:ext cx="5478462" cy="571500"/>
        </p:xfrm>
        <a:graphic>
          <a:graphicData uri="http://schemas.openxmlformats.org/presentationml/2006/ole">
            <p:oleObj spid="_x0000_s204804" name="公式" r:id="rId6" imgW="1726920" imgH="215640" progId="Equation.3">
              <p:embed/>
            </p:oleObj>
          </a:graphicData>
        </a:graphic>
      </p:graphicFrame>
      <p:sp>
        <p:nvSpPr>
          <p:cNvPr id="878598" name="Rectangle 6"/>
          <p:cNvSpPr>
            <a:spLocks noGrp="1" noChangeArrowheads="1"/>
          </p:cNvSpPr>
          <p:nvPr>
            <p:ph type="title"/>
          </p:nvPr>
        </p:nvSpPr>
        <p:spPr>
          <a:xfrm>
            <a:off x="812800" y="260350"/>
            <a:ext cx="8113713" cy="730250"/>
          </a:xfrm>
          <a:noFill/>
          <a:ln/>
        </p:spPr>
        <p:txBody>
          <a:bodyPr/>
          <a:lstStyle/>
          <a:p>
            <a:r>
              <a:rPr lang="zh-CN" altLang="en-US"/>
              <a:t>标准摩尔熵</a:t>
            </a:r>
          </a:p>
        </p:txBody>
      </p:sp>
      <p:sp>
        <p:nvSpPr>
          <p:cNvPr id="878599" name="Rectangle 7"/>
          <p:cNvSpPr>
            <a:spLocks noChangeArrowheads="1"/>
          </p:cNvSpPr>
          <p:nvPr/>
        </p:nvSpPr>
        <p:spPr bwMode="auto">
          <a:xfrm>
            <a:off x="990600" y="4149725"/>
            <a:ext cx="7902575" cy="1274195"/>
          </a:xfrm>
          <a:prstGeom prst="rect">
            <a:avLst/>
          </a:prstGeom>
          <a:noFill/>
          <a:ln w="9525">
            <a:noFill/>
            <a:miter lim="800000"/>
            <a:headEnd/>
            <a:tailEnd/>
          </a:ln>
          <a:effectLst/>
        </p:spPr>
        <p:txBody>
          <a:bodyPr>
            <a:spAutoFit/>
          </a:bodyPr>
          <a:lstStyle/>
          <a:p>
            <a:pPr algn="l">
              <a:lnSpc>
                <a:spcPct val="120000"/>
              </a:lnSpc>
              <a:buClr>
                <a:srgbClr val="FF00FF"/>
              </a:buClr>
              <a:buFont typeface="Wingdings" pitchFamily="2" charset="2"/>
              <a:buChar char="v"/>
            </a:pPr>
            <a:r>
              <a:rPr lang="zh-CN" altLang="en-US" sz="3200" dirty="0">
                <a:solidFill>
                  <a:srgbClr val="0000FF"/>
                </a:solidFill>
              </a:rPr>
              <a:t>参考状态单质的</a:t>
            </a:r>
            <a:r>
              <a:rPr lang="en-US" altLang="zh-CN" sz="3200" i="1" dirty="0" err="1">
                <a:solidFill>
                  <a:srgbClr val="0000FF"/>
                </a:solidFill>
              </a:rPr>
              <a:t>S</a:t>
            </a:r>
            <a:r>
              <a:rPr lang="en-US" altLang="zh-CN" sz="3200" baseline="-25000" dirty="0" err="1">
                <a:solidFill>
                  <a:srgbClr val="0000FF"/>
                </a:solidFill>
              </a:rPr>
              <a:t>m</a:t>
            </a:r>
            <a:r>
              <a:rPr lang="ru-RU" altLang="zh-CN" sz="3200" baseline="30000" dirty="0">
                <a:solidFill>
                  <a:srgbClr val="0000FF"/>
                </a:solidFill>
                <a:ea typeface="宋体" pitchFamily="2" charset="-122"/>
                <a:cs typeface="Times New Roman" pitchFamily="18" charset="0"/>
              </a:rPr>
              <a:t>ө</a:t>
            </a:r>
            <a:r>
              <a:rPr lang="zh-CN" altLang="en-US" sz="3200" dirty="0">
                <a:solidFill>
                  <a:srgbClr val="0000FF"/>
                </a:solidFill>
              </a:rPr>
              <a:t>不为零，与参考状态的单质的标准摩尔生成焓（等于零）不同。</a:t>
            </a:r>
          </a:p>
        </p:txBody>
      </p:sp>
      <p:pic>
        <p:nvPicPr>
          <p:cNvPr id="878600" name="Picture 8"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12313E36-6B1C-48A7-B52E-B3280269AD0F}" type="datetime1">
              <a:rPr lang="zh-CN" altLang="en-US"/>
              <a:pPr/>
              <a:t>2017/11/1</a:t>
            </a:fld>
            <a:endParaRPr lang="en-US" altLang="zh-CN"/>
          </a:p>
        </p:txBody>
      </p:sp>
      <p:sp>
        <p:nvSpPr>
          <p:cNvPr id="10" name="灯片编号占位符 5"/>
          <p:cNvSpPr>
            <a:spLocks noGrp="1"/>
          </p:cNvSpPr>
          <p:nvPr>
            <p:ph type="sldNum" sz="quarter" idx="12"/>
          </p:nvPr>
        </p:nvSpPr>
        <p:spPr/>
        <p:txBody>
          <a:bodyPr/>
          <a:lstStyle/>
          <a:p>
            <a:fld id="{7B5D9FB6-6BE6-4666-8DF4-82540481908E}" type="slidenum">
              <a:rPr lang="en-US" altLang="zh-CN"/>
              <a:pPr/>
              <a:t>71</a:t>
            </a:fld>
            <a:endParaRPr lang="en-US" altLang="zh-CN"/>
          </a:p>
        </p:txBody>
      </p:sp>
      <p:sp>
        <p:nvSpPr>
          <p:cNvPr id="880642" name="Oval 2"/>
          <p:cNvSpPr>
            <a:spLocks noChangeArrowheads="1"/>
          </p:cNvSpPr>
          <p:nvPr/>
        </p:nvSpPr>
        <p:spPr bwMode="auto">
          <a:xfrm>
            <a:off x="1676400" y="1951038"/>
            <a:ext cx="5184775" cy="792162"/>
          </a:xfrm>
          <a:prstGeom prst="ellipse">
            <a:avLst/>
          </a:prstGeom>
          <a:solidFill>
            <a:srgbClr val="FBE5AD"/>
          </a:solidFill>
          <a:ln w="9525">
            <a:noFill/>
            <a:round/>
            <a:headEnd/>
            <a:tailEnd/>
          </a:ln>
          <a:effectLst/>
        </p:spPr>
        <p:txBody>
          <a:bodyPr wrap="none" lIns="90000" tIns="46800" rIns="90000" bIns="46800" anchor="ctr">
            <a:spAutoFit/>
          </a:bodyPr>
          <a:lstStyle/>
          <a:p>
            <a:endParaRPr lang="zh-CN" altLang="en-US"/>
          </a:p>
        </p:txBody>
      </p:sp>
      <p:sp>
        <p:nvSpPr>
          <p:cNvPr id="880643" name="Rectangle 3"/>
          <p:cNvSpPr>
            <a:spLocks noGrp="1" noChangeArrowheads="1"/>
          </p:cNvSpPr>
          <p:nvPr>
            <p:ph type="title"/>
          </p:nvPr>
        </p:nvSpPr>
        <p:spPr>
          <a:noFill/>
          <a:ln/>
        </p:spPr>
        <p:txBody>
          <a:bodyPr/>
          <a:lstStyle/>
          <a:p>
            <a:r>
              <a:rPr lang="zh-CN" altLang="en-US" i="1"/>
              <a:t>标准摩尔熵</a:t>
            </a:r>
          </a:p>
        </p:txBody>
      </p:sp>
      <p:graphicFrame>
        <p:nvGraphicFramePr>
          <p:cNvPr id="880644" name="Object 4"/>
          <p:cNvGraphicFramePr>
            <a:graphicFrameLocks noChangeAspect="1"/>
          </p:cNvGraphicFramePr>
          <p:nvPr/>
        </p:nvGraphicFramePr>
        <p:xfrm>
          <a:off x="2286000" y="2057400"/>
          <a:ext cx="4011613" cy="573088"/>
        </p:xfrm>
        <a:graphic>
          <a:graphicData uri="http://schemas.openxmlformats.org/presentationml/2006/ole">
            <p:oleObj spid="_x0000_s205826" name="公式" r:id="rId4" imgW="1485720" imgH="228600" progId="Equation.3">
              <p:embed/>
            </p:oleObj>
          </a:graphicData>
        </a:graphic>
      </p:graphicFrame>
      <p:pic>
        <p:nvPicPr>
          <p:cNvPr id="880645" name="Picture 5"/>
          <p:cNvPicPr>
            <a:picLocks noChangeArrowheads="1"/>
          </p:cNvPicPr>
          <p:nvPr/>
        </p:nvPicPr>
        <p:blipFill>
          <a:blip r:embed="rId5"/>
          <a:srcRect/>
          <a:stretch>
            <a:fillRect/>
          </a:stretch>
        </p:blipFill>
        <p:spPr bwMode="auto">
          <a:xfrm>
            <a:off x="7235825" y="3860800"/>
            <a:ext cx="1676400" cy="2362200"/>
          </a:xfrm>
          <a:prstGeom prst="rect">
            <a:avLst/>
          </a:prstGeom>
          <a:noFill/>
          <a:ln w="9525">
            <a:noFill/>
            <a:miter lim="800000"/>
            <a:headEnd/>
            <a:tailEnd/>
          </a:ln>
          <a:effectLst/>
        </p:spPr>
      </p:pic>
      <p:sp>
        <p:nvSpPr>
          <p:cNvPr id="880646" name="Rectangle 6"/>
          <p:cNvSpPr>
            <a:spLocks noChangeArrowheads="1"/>
          </p:cNvSpPr>
          <p:nvPr/>
        </p:nvSpPr>
        <p:spPr bwMode="auto">
          <a:xfrm>
            <a:off x="755650" y="1268413"/>
            <a:ext cx="8001000" cy="4864100"/>
          </a:xfrm>
          <a:prstGeom prst="rect">
            <a:avLst/>
          </a:prstGeom>
          <a:noFill/>
          <a:ln w="9525">
            <a:noFill/>
            <a:miter lim="800000"/>
            <a:headEnd/>
            <a:tailEnd/>
          </a:ln>
        </p:spPr>
        <p:txBody>
          <a:bodyPr/>
          <a:lstStyle/>
          <a:p>
            <a:pPr marL="401638" indent="-401638" algn="l">
              <a:lnSpc>
                <a:spcPct val="120000"/>
              </a:lnSpc>
              <a:spcBef>
                <a:spcPct val="20000"/>
              </a:spcBef>
              <a:buClr>
                <a:srgbClr val="FF00FF"/>
              </a:buClr>
              <a:buFont typeface="Wingdings" pitchFamily="2" charset="2"/>
              <a:buChar char="v"/>
            </a:pPr>
            <a:r>
              <a:rPr lang="zh-CN" altLang="en-US" dirty="0">
                <a:solidFill>
                  <a:srgbClr val="0000FF"/>
                </a:solidFill>
                <a:latin typeface="Arial Narrow" pitchFamily="34" charset="0"/>
              </a:rPr>
              <a:t>对水溶液，规定：                                      </a:t>
            </a:r>
          </a:p>
          <a:p>
            <a:pPr marL="401638" indent="-401638" algn="l">
              <a:lnSpc>
                <a:spcPct val="120000"/>
              </a:lnSpc>
              <a:spcBef>
                <a:spcPct val="20000"/>
              </a:spcBef>
              <a:buClr>
                <a:srgbClr val="FF00FF"/>
              </a:buClr>
              <a:buFont typeface="Wingdings" pitchFamily="2" charset="2"/>
              <a:buNone/>
            </a:pPr>
            <a:endParaRPr lang="zh-CN" altLang="en-US" dirty="0">
              <a:solidFill>
                <a:srgbClr val="0000FF"/>
              </a:solidFill>
              <a:latin typeface="Arial Narrow" pitchFamily="34" charset="0"/>
            </a:endParaRPr>
          </a:p>
          <a:p>
            <a:pPr marL="401638" indent="-401638" algn="l">
              <a:lnSpc>
                <a:spcPct val="120000"/>
              </a:lnSpc>
              <a:spcBef>
                <a:spcPct val="20000"/>
              </a:spcBef>
              <a:buClr>
                <a:srgbClr val="FF00FF"/>
              </a:buClr>
              <a:buFont typeface="Wingdings" pitchFamily="2" charset="2"/>
              <a:buNone/>
            </a:pPr>
            <a:r>
              <a:rPr lang="zh-CN" altLang="en-US" dirty="0">
                <a:solidFill>
                  <a:srgbClr val="0000FF"/>
                </a:solidFill>
                <a:latin typeface="Arial Narrow" pitchFamily="34" charset="0"/>
              </a:rPr>
              <a:t>    以此为标准，计算水溶液中其他水合离子的标准摩尔熵。</a:t>
            </a:r>
          </a:p>
          <a:p>
            <a:pPr marL="401638" indent="-401638" algn="l">
              <a:lnSpc>
                <a:spcPct val="120000"/>
              </a:lnSpc>
              <a:spcBef>
                <a:spcPct val="20000"/>
              </a:spcBef>
              <a:buClr>
                <a:srgbClr val="FF00FF"/>
              </a:buClr>
              <a:buFont typeface="Wingdings" pitchFamily="2" charset="2"/>
              <a:buNone/>
            </a:pPr>
            <a:r>
              <a:rPr lang="zh-CN" altLang="en-US" dirty="0">
                <a:solidFill>
                  <a:srgbClr val="0000FF"/>
                </a:solidFill>
                <a:latin typeface="Arial Narrow" pitchFamily="34" charset="0"/>
              </a:rPr>
              <a:t>    </a:t>
            </a:r>
            <a:r>
              <a:rPr lang="zh-CN" altLang="en-US" dirty="0">
                <a:solidFill>
                  <a:srgbClr val="C00000"/>
                </a:solidFill>
                <a:latin typeface="Arial Narrow" pitchFamily="34" charset="0"/>
              </a:rPr>
              <a:t>水合离子的标准摩尔熵为相对值。</a:t>
            </a:r>
          </a:p>
        </p:txBody>
      </p:sp>
      <p:pic>
        <p:nvPicPr>
          <p:cNvPr id="880647" name="Picture 7"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BE2D67C0-C333-4AC5-A34B-A7357F102C2B}"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664E1943-561F-43E0-8794-69FAEAB7EF30}" type="slidenum">
              <a:rPr lang="en-US" altLang="zh-CN"/>
              <a:pPr/>
              <a:t>72</a:t>
            </a:fld>
            <a:endParaRPr lang="en-US" altLang="zh-CN"/>
          </a:p>
        </p:txBody>
      </p:sp>
      <p:sp>
        <p:nvSpPr>
          <p:cNvPr id="882693" name="Text Box 5"/>
          <p:cNvSpPr txBox="1">
            <a:spLocks noChangeArrowheads="1"/>
          </p:cNvSpPr>
          <p:nvPr/>
        </p:nvSpPr>
        <p:spPr bwMode="auto">
          <a:xfrm>
            <a:off x="742950" y="1244600"/>
            <a:ext cx="8077200" cy="2203680"/>
          </a:xfrm>
          <a:prstGeom prst="rect">
            <a:avLst/>
          </a:prstGeom>
          <a:noFill/>
          <a:ln w="9525">
            <a:noFill/>
            <a:miter lim="800000"/>
            <a:headEnd/>
            <a:tailEnd/>
          </a:ln>
          <a:effectLst/>
        </p:spPr>
        <p:txBody>
          <a:bodyPr>
            <a:spAutoFit/>
          </a:bodyPr>
          <a:lstStyle/>
          <a:p>
            <a:pPr algn="l">
              <a:lnSpc>
                <a:spcPct val="110000"/>
              </a:lnSpc>
              <a:spcBef>
                <a:spcPct val="25000"/>
              </a:spcBef>
              <a:buClr>
                <a:srgbClr val="FF00FF"/>
              </a:buClr>
              <a:buFont typeface="Wingdings" pitchFamily="2" charset="2"/>
              <a:buNone/>
            </a:pPr>
            <a:r>
              <a:rPr lang="en-US" altLang="zh-CN" sz="2800" dirty="0">
                <a:solidFill>
                  <a:schemeClr val="hlink"/>
                </a:solidFill>
              </a:rPr>
              <a:t>(1) </a:t>
            </a:r>
            <a:r>
              <a:rPr lang="zh-CN" altLang="en-US" sz="2800" dirty="0">
                <a:solidFill>
                  <a:srgbClr val="3333FF"/>
                </a:solidFill>
              </a:rPr>
              <a:t>熵与物质的聚集状态有关。</a:t>
            </a:r>
            <a:r>
              <a:rPr lang="zh-CN" altLang="en-US" sz="2800" dirty="0"/>
              <a:t>同一物质的气态熵值最大，液态次之，固态的熵值最小；</a:t>
            </a:r>
          </a:p>
          <a:p>
            <a:pPr algn="l">
              <a:lnSpc>
                <a:spcPct val="110000"/>
              </a:lnSpc>
              <a:spcBef>
                <a:spcPct val="25000"/>
              </a:spcBef>
              <a:buClr>
                <a:srgbClr val="FF3300"/>
              </a:buClr>
              <a:buFont typeface="Wingdings" pitchFamily="2" charset="2"/>
              <a:buNone/>
            </a:pPr>
            <a:r>
              <a:rPr lang="zh-CN" altLang="en-US" sz="2800" dirty="0"/>
              <a:t>物质的聚集状态 </a:t>
            </a:r>
            <a:r>
              <a:rPr lang="en-US" altLang="zh-CN" sz="2800" dirty="0"/>
              <a:t>( H</a:t>
            </a:r>
            <a:r>
              <a:rPr lang="en-US" altLang="zh-CN" sz="2800" baseline="-25000" dirty="0"/>
              <a:t>2</a:t>
            </a:r>
            <a:r>
              <a:rPr lang="en-US" altLang="zh-CN" sz="2800" dirty="0"/>
              <a:t>O, s) &lt;  ( H</a:t>
            </a:r>
            <a:r>
              <a:rPr lang="en-US" altLang="zh-CN" sz="2800" baseline="-25000" dirty="0"/>
              <a:t>2</a:t>
            </a:r>
            <a:r>
              <a:rPr lang="en-US" altLang="zh-CN" sz="2800" dirty="0"/>
              <a:t>O,l)  &lt; ( H</a:t>
            </a:r>
            <a:r>
              <a:rPr lang="en-US" altLang="zh-CN" sz="2800" baseline="-25000" dirty="0"/>
              <a:t>2</a:t>
            </a:r>
            <a:r>
              <a:rPr lang="en-US" altLang="zh-CN" sz="2800" dirty="0"/>
              <a:t>O,g)</a:t>
            </a:r>
          </a:p>
          <a:p>
            <a:pPr algn="l">
              <a:lnSpc>
                <a:spcPct val="110000"/>
              </a:lnSpc>
              <a:spcBef>
                <a:spcPct val="25000"/>
              </a:spcBef>
              <a:buClr>
                <a:srgbClr val="FF3300"/>
              </a:buClr>
              <a:buFont typeface="Wingdings" pitchFamily="2" charset="2"/>
              <a:buNone/>
            </a:pPr>
            <a:r>
              <a:rPr lang="en-US" altLang="zh-CN" sz="2800" dirty="0"/>
              <a:t>         /J·mol</a:t>
            </a:r>
            <a:r>
              <a:rPr lang="en-US" altLang="zh-CN" sz="2800" baseline="30000" dirty="0"/>
              <a:t>-1</a:t>
            </a:r>
            <a:r>
              <a:rPr lang="en-US" altLang="zh-CN" sz="2800" dirty="0"/>
              <a:t>·K</a:t>
            </a:r>
            <a:r>
              <a:rPr lang="en-US" altLang="zh-CN" sz="2800" baseline="30000" dirty="0"/>
              <a:t>-1</a:t>
            </a:r>
            <a:r>
              <a:rPr lang="en-US" altLang="zh-CN" sz="2800" dirty="0"/>
              <a:t>   39.33 </a:t>
            </a:r>
            <a:r>
              <a:rPr lang="en-US" altLang="zh-CN" sz="2800" dirty="0" smtClean="0"/>
              <a:t>     </a:t>
            </a:r>
            <a:r>
              <a:rPr lang="en-US" altLang="zh-CN" sz="2800" dirty="0"/>
              <a:t>69.91          188.825</a:t>
            </a:r>
          </a:p>
        </p:txBody>
      </p:sp>
      <p:graphicFrame>
        <p:nvGraphicFramePr>
          <p:cNvPr id="882694" name="Object 6"/>
          <p:cNvGraphicFramePr>
            <a:graphicFrameLocks noChangeAspect="1"/>
          </p:cNvGraphicFramePr>
          <p:nvPr/>
        </p:nvGraphicFramePr>
        <p:xfrm>
          <a:off x="3714744" y="3479410"/>
          <a:ext cx="4857784" cy="857071"/>
        </p:xfrm>
        <a:graphic>
          <a:graphicData uri="http://schemas.openxmlformats.org/presentationml/2006/ole">
            <p:oleObj spid="_x0000_s206853" name="公式" r:id="rId3" imgW="1333440" imgH="253800" progId="Equation.3">
              <p:embed/>
            </p:oleObj>
          </a:graphicData>
        </a:graphic>
      </p:graphicFrame>
      <p:graphicFrame>
        <p:nvGraphicFramePr>
          <p:cNvPr id="882695" name="Object 7"/>
          <p:cNvGraphicFramePr>
            <a:graphicFrameLocks noChangeAspect="1"/>
          </p:cNvGraphicFramePr>
          <p:nvPr/>
        </p:nvGraphicFramePr>
        <p:xfrm>
          <a:off x="979488" y="2859088"/>
          <a:ext cx="484187" cy="569912"/>
        </p:xfrm>
        <a:graphic>
          <a:graphicData uri="http://schemas.openxmlformats.org/presentationml/2006/ole">
            <p:oleObj spid="_x0000_s206854" name="公式" r:id="rId4" imgW="215640" imgH="253800" progId="Equation.3">
              <p:embed/>
            </p:oleObj>
          </a:graphicData>
        </a:graphic>
      </p:graphicFrame>
      <p:sp>
        <p:nvSpPr>
          <p:cNvPr id="882696" name="Rectangle 8"/>
          <p:cNvSpPr>
            <a:spLocks noGrp="1" noChangeArrowheads="1"/>
          </p:cNvSpPr>
          <p:nvPr>
            <p:ph type="title"/>
          </p:nvPr>
        </p:nvSpPr>
        <p:spPr>
          <a:noFill/>
          <a:ln/>
        </p:spPr>
        <p:txBody>
          <a:bodyPr/>
          <a:lstStyle/>
          <a:p>
            <a:r>
              <a:rPr lang="zh-CN" altLang="en-US" dirty="0"/>
              <a:t>标准摩尔熵</a:t>
            </a:r>
            <a:r>
              <a:rPr lang="zh-CN" altLang="en-US" dirty="0" smtClean="0"/>
              <a:t>－般规律</a:t>
            </a:r>
            <a:endParaRPr lang="zh-CN" altLang="en-US" dirty="0"/>
          </a:p>
        </p:txBody>
      </p:sp>
      <p:pic>
        <p:nvPicPr>
          <p:cNvPr id="882697" name="Picture 9"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half" idx="10"/>
          </p:nvPr>
        </p:nvSpPr>
        <p:spPr/>
        <p:txBody>
          <a:bodyPr/>
          <a:lstStyle/>
          <a:p>
            <a:fld id="{2697BB40-AB88-42B1-88D8-C7CE098A409C}" type="datetime1">
              <a:rPr lang="zh-CN" altLang="en-US"/>
              <a:pPr/>
              <a:t>2017/11/1</a:t>
            </a:fld>
            <a:endParaRPr lang="en-US" altLang="zh-CN"/>
          </a:p>
        </p:txBody>
      </p:sp>
      <p:sp>
        <p:nvSpPr>
          <p:cNvPr id="14" name="灯片编号占位符 3"/>
          <p:cNvSpPr>
            <a:spLocks noGrp="1"/>
          </p:cNvSpPr>
          <p:nvPr>
            <p:ph type="sldNum" sz="quarter" idx="12"/>
          </p:nvPr>
        </p:nvSpPr>
        <p:spPr/>
        <p:txBody>
          <a:bodyPr/>
          <a:lstStyle/>
          <a:p>
            <a:fld id="{CFAD25DC-37C3-41B9-8B07-EFD74C2ACEBE}" type="slidenum">
              <a:rPr lang="en-US" altLang="zh-CN"/>
              <a:pPr/>
              <a:t>73</a:t>
            </a:fld>
            <a:endParaRPr lang="en-US" altLang="zh-CN"/>
          </a:p>
        </p:txBody>
      </p:sp>
      <p:sp>
        <p:nvSpPr>
          <p:cNvPr id="883714" name="Rectangle 2"/>
          <p:cNvSpPr>
            <a:spLocks noChangeArrowheads="1"/>
          </p:cNvSpPr>
          <p:nvPr/>
        </p:nvSpPr>
        <p:spPr bwMode="auto">
          <a:xfrm>
            <a:off x="1065213" y="5802313"/>
            <a:ext cx="6962775" cy="579437"/>
          </a:xfrm>
          <a:prstGeom prst="rect">
            <a:avLst/>
          </a:prstGeom>
          <a:noFill/>
          <a:ln w="9525" algn="ctr">
            <a:noFill/>
            <a:miter lim="800000"/>
            <a:headEnd/>
            <a:tailEnd/>
          </a:ln>
          <a:effectLst/>
        </p:spPr>
        <p:txBody>
          <a:bodyPr>
            <a:spAutoFit/>
          </a:bodyPr>
          <a:lstStyle/>
          <a:p>
            <a:pPr algn="l"/>
            <a:r>
              <a:rPr lang="en-US" altLang="zh-CN"/>
              <a:t> </a:t>
            </a:r>
            <a:r>
              <a:rPr lang="zh-CN" altLang="en-US" sz="2800"/>
              <a:t>附录中数据是在 </a:t>
            </a:r>
            <a:r>
              <a:rPr lang="en-US" altLang="zh-CN" sz="2800"/>
              <a:t>298.15K</a:t>
            </a:r>
            <a:r>
              <a:rPr lang="zh-CN" altLang="en-US" sz="2800"/>
              <a:t>下的数据。</a:t>
            </a:r>
          </a:p>
        </p:txBody>
      </p:sp>
      <p:grpSp>
        <p:nvGrpSpPr>
          <p:cNvPr id="2" name="Group 3"/>
          <p:cNvGrpSpPr>
            <a:grpSpLocks/>
          </p:cNvGrpSpPr>
          <p:nvPr/>
        </p:nvGrpSpPr>
        <p:grpSpPr bwMode="auto">
          <a:xfrm>
            <a:off x="935038" y="1196975"/>
            <a:ext cx="8208962" cy="4706938"/>
            <a:chOff x="431" y="709"/>
            <a:chExt cx="5171" cy="2965"/>
          </a:xfrm>
        </p:grpSpPr>
        <p:sp>
          <p:nvSpPr>
            <p:cNvPr id="883716" name="Text Box 4"/>
            <p:cNvSpPr txBox="1">
              <a:spLocks noChangeArrowheads="1"/>
            </p:cNvSpPr>
            <p:nvPr/>
          </p:nvSpPr>
          <p:spPr bwMode="auto">
            <a:xfrm>
              <a:off x="431" y="709"/>
              <a:ext cx="5171" cy="2965"/>
            </a:xfrm>
            <a:prstGeom prst="rect">
              <a:avLst/>
            </a:prstGeom>
            <a:noFill/>
            <a:ln w="9525">
              <a:noFill/>
              <a:miter lim="800000"/>
              <a:headEnd/>
              <a:tailEnd/>
            </a:ln>
            <a:effectLst/>
          </p:spPr>
          <p:txBody>
            <a:bodyPr>
              <a:spAutoFit/>
            </a:bodyPr>
            <a:lstStyle/>
            <a:p>
              <a:pPr marL="457200" indent="-457200" algn="just" eaLnBrk="0" hangingPunct="0">
                <a:lnSpc>
                  <a:spcPct val="120000"/>
                </a:lnSpc>
              </a:pPr>
              <a:r>
                <a:rPr lang="en-US" altLang="zh-CN" sz="2800" b="1" dirty="0">
                  <a:solidFill>
                    <a:schemeClr val="hlink"/>
                  </a:solidFill>
                </a:rPr>
                <a:t>(2)</a:t>
              </a:r>
              <a:r>
                <a:rPr lang="zh-CN" altLang="en-US" sz="2800" b="1" dirty="0">
                  <a:solidFill>
                    <a:srgbClr val="3333FF"/>
                  </a:solidFill>
                </a:rPr>
                <a:t>结构相似，相对分子质量不同的物质，随相对分子质量增大而增大；</a:t>
              </a:r>
            </a:p>
            <a:p>
              <a:pPr marL="457200" indent="-457200" algn="just" eaLnBrk="0" hangingPunct="0">
                <a:lnSpc>
                  <a:spcPct val="120000"/>
                </a:lnSpc>
              </a:pPr>
              <a:endParaRPr lang="zh-CN" altLang="en-US" sz="2800" b="1" dirty="0">
                <a:solidFill>
                  <a:schemeClr val="hlink"/>
                </a:solidFill>
              </a:endParaRPr>
            </a:p>
            <a:p>
              <a:pPr marL="457200" indent="-457200" algn="just" eaLnBrk="0" hangingPunct="0">
                <a:lnSpc>
                  <a:spcPct val="120000"/>
                </a:lnSpc>
              </a:pPr>
              <a:r>
                <a:rPr lang="en-US" altLang="zh-CN" sz="2800" b="1" dirty="0">
                  <a:solidFill>
                    <a:schemeClr val="hlink"/>
                  </a:solidFill>
                </a:rPr>
                <a:t>(3)</a:t>
              </a:r>
              <a:r>
                <a:rPr lang="zh-CN" altLang="en-US" sz="2800" b="1" dirty="0">
                  <a:solidFill>
                    <a:srgbClr val="3333FF"/>
                  </a:solidFill>
                </a:rPr>
                <a:t>相对分子质量相近，分子结构复杂的，其熵值        就越大；</a:t>
              </a:r>
            </a:p>
            <a:p>
              <a:pPr marL="457200" indent="-457200" algn="just" eaLnBrk="0" hangingPunct="0">
                <a:lnSpc>
                  <a:spcPct val="120000"/>
                </a:lnSpc>
              </a:pPr>
              <a:endParaRPr lang="zh-CN" altLang="en-US" sz="2800" b="1" dirty="0">
                <a:solidFill>
                  <a:srgbClr val="3333FF"/>
                </a:solidFill>
              </a:endParaRPr>
            </a:p>
            <a:p>
              <a:pPr marL="457200" indent="-457200" algn="just" eaLnBrk="0" hangingPunct="0">
                <a:lnSpc>
                  <a:spcPct val="120000"/>
                </a:lnSpc>
              </a:pPr>
              <a:endParaRPr lang="zh-CN" altLang="en-US" sz="2800" b="1" dirty="0">
                <a:solidFill>
                  <a:srgbClr val="3333FF"/>
                </a:solidFill>
              </a:endParaRPr>
            </a:p>
            <a:p>
              <a:pPr marL="457200" indent="-457200" algn="just" eaLnBrk="0" hangingPunct="0">
                <a:lnSpc>
                  <a:spcPct val="120000"/>
                </a:lnSpc>
              </a:pPr>
              <a:r>
                <a:rPr lang="en-US" altLang="zh-CN" sz="2800" b="1" dirty="0">
                  <a:solidFill>
                    <a:schemeClr val="hlink"/>
                  </a:solidFill>
                </a:rPr>
                <a:t>(4)</a:t>
              </a:r>
              <a:r>
                <a:rPr lang="zh-CN" altLang="en-US" sz="2800" b="1" dirty="0">
                  <a:solidFill>
                    <a:schemeClr val="hlink"/>
                  </a:solidFill>
                </a:rPr>
                <a:t>同一物质在相同的聚集状态时，其值随温度的升高而增大。</a:t>
              </a:r>
              <a:r>
                <a:rPr lang="zh-CN" altLang="en-US" sz="2800" b="1" dirty="0"/>
                <a:t>因为温度愈高，分子热运动愈剧烈。 </a:t>
              </a:r>
            </a:p>
          </p:txBody>
        </p:sp>
        <p:graphicFrame>
          <p:nvGraphicFramePr>
            <p:cNvPr id="883717" name="Object 5"/>
            <p:cNvGraphicFramePr>
              <a:graphicFrameLocks noChangeAspect="1"/>
            </p:cNvGraphicFramePr>
            <p:nvPr/>
          </p:nvGraphicFramePr>
          <p:xfrm>
            <a:off x="839" y="1389"/>
            <a:ext cx="3608" cy="345"/>
          </p:xfrm>
          <a:graphic>
            <a:graphicData uri="http://schemas.openxmlformats.org/presentationml/2006/ole">
              <p:oleObj spid="_x0000_s207874" name="公式" r:id="rId4" imgW="2463480" imgH="253800" progId="Equation.3">
                <p:embed/>
              </p:oleObj>
            </a:graphicData>
          </a:graphic>
        </p:graphicFrame>
        <p:graphicFrame>
          <p:nvGraphicFramePr>
            <p:cNvPr id="883718" name="Object 6"/>
            <p:cNvGraphicFramePr>
              <a:graphicFrameLocks noChangeAspect="1"/>
            </p:cNvGraphicFramePr>
            <p:nvPr/>
          </p:nvGraphicFramePr>
          <p:xfrm>
            <a:off x="1655" y="2069"/>
            <a:ext cx="3264" cy="312"/>
          </p:xfrm>
          <a:graphic>
            <a:graphicData uri="http://schemas.openxmlformats.org/presentationml/2006/ole">
              <p:oleObj spid="_x0000_s207875" name="Equation" r:id="rId5" imgW="2463480" imgH="253800" progId="Equation.DSMT4">
                <p:embed/>
              </p:oleObj>
            </a:graphicData>
          </a:graphic>
        </p:graphicFrame>
        <p:pic>
          <p:nvPicPr>
            <p:cNvPr id="883719" name="Picture 7"/>
            <p:cNvPicPr>
              <a:picLocks noChangeAspect="1" noChangeArrowheads="1"/>
            </p:cNvPicPr>
            <p:nvPr/>
          </p:nvPicPr>
          <p:blipFill>
            <a:blip r:embed="rId6">
              <a:lum contrast="18000"/>
            </a:blip>
            <a:srcRect/>
            <a:stretch>
              <a:fillRect/>
            </a:stretch>
          </p:blipFill>
          <p:spPr bwMode="auto">
            <a:xfrm>
              <a:off x="1927" y="2432"/>
              <a:ext cx="817" cy="609"/>
            </a:xfrm>
            <a:prstGeom prst="rect">
              <a:avLst/>
            </a:prstGeom>
            <a:noFill/>
            <a:ln w="9525" algn="ctr">
              <a:noFill/>
              <a:miter lim="800000"/>
              <a:headEnd/>
              <a:tailEnd/>
            </a:ln>
            <a:effectLst/>
          </p:spPr>
        </p:pic>
        <p:pic>
          <p:nvPicPr>
            <p:cNvPr id="883720" name="Picture 8"/>
            <p:cNvPicPr>
              <a:picLocks noChangeAspect="1" noChangeArrowheads="1"/>
            </p:cNvPicPr>
            <p:nvPr/>
          </p:nvPicPr>
          <p:blipFill>
            <a:blip r:embed="rId7">
              <a:lum contrast="12000"/>
            </a:blip>
            <a:srcRect/>
            <a:stretch>
              <a:fillRect/>
            </a:stretch>
          </p:blipFill>
          <p:spPr bwMode="auto">
            <a:xfrm>
              <a:off x="3560" y="2432"/>
              <a:ext cx="817" cy="615"/>
            </a:xfrm>
            <a:prstGeom prst="rect">
              <a:avLst/>
            </a:prstGeom>
            <a:noFill/>
            <a:ln w="9525" algn="ctr">
              <a:noFill/>
              <a:miter lim="800000"/>
              <a:headEnd/>
              <a:tailEnd/>
            </a:ln>
            <a:effectLst/>
          </p:spPr>
        </p:pic>
        <p:pic>
          <p:nvPicPr>
            <p:cNvPr id="883721" name="Picture 9"/>
            <p:cNvPicPr>
              <a:picLocks noChangeAspect="1" noChangeArrowheads="1"/>
            </p:cNvPicPr>
            <p:nvPr/>
          </p:nvPicPr>
          <p:blipFill>
            <a:blip r:embed="rId8"/>
            <a:srcRect/>
            <a:stretch>
              <a:fillRect/>
            </a:stretch>
          </p:blipFill>
          <p:spPr bwMode="auto">
            <a:xfrm>
              <a:off x="4377" y="2432"/>
              <a:ext cx="771" cy="648"/>
            </a:xfrm>
            <a:prstGeom prst="rect">
              <a:avLst/>
            </a:prstGeom>
            <a:noFill/>
          </p:spPr>
        </p:pic>
      </p:grpSp>
      <p:sp>
        <p:nvSpPr>
          <p:cNvPr id="883722" name="Rectangle 10"/>
          <p:cNvSpPr>
            <a:spLocks noGrp="1" noChangeArrowheads="1"/>
          </p:cNvSpPr>
          <p:nvPr>
            <p:ph type="title" idx="4294967295"/>
          </p:nvPr>
        </p:nvSpPr>
        <p:spPr/>
        <p:txBody>
          <a:bodyPr/>
          <a:lstStyle/>
          <a:p>
            <a:r>
              <a:rPr lang="zh-CN" altLang="en-US" i="1"/>
              <a:t>标准摩尔熵的一般规律</a:t>
            </a:r>
          </a:p>
        </p:txBody>
      </p:sp>
      <p:pic>
        <p:nvPicPr>
          <p:cNvPr id="883723" name="Picture 11" descr="返回">
            <a:hlinkClick r:id="rId9" action="ppaction://hlinksldjump"/>
          </p:cNvPr>
          <p:cNvPicPr>
            <a:picLocks noChangeAspect="1" noChangeArrowheads="1"/>
          </p:cNvPicPr>
          <p:nvPr/>
        </p:nvPicPr>
        <p:blipFill>
          <a:blip r:embed="rId10"/>
          <a:srcRect/>
          <a:stretch>
            <a:fillRect/>
          </a:stretch>
        </p:blipFill>
        <p:spPr bwMode="auto">
          <a:xfrm>
            <a:off x="7524750" y="6381750"/>
            <a:ext cx="792163" cy="468313"/>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nvSpPr>
        <p:spPr bwMode="auto">
          <a:xfrm>
            <a:off x="250825" y="1557338"/>
            <a:ext cx="8893175" cy="3019425"/>
          </a:xfrm>
          <a:prstGeom prst="rect">
            <a:avLst/>
          </a:prstGeom>
          <a:noFill/>
          <a:ln w="9525">
            <a:noFill/>
            <a:miter lim="800000"/>
            <a:headEnd/>
            <a:tailEnd/>
          </a:ln>
        </p:spPr>
        <p:txBody>
          <a:bodyPr>
            <a:spAutoFit/>
          </a:bodyPr>
          <a:lstStyle/>
          <a:p>
            <a:pPr>
              <a:lnSpc>
                <a:spcPct val="150000"/>
              </a:lnSpc>
            </a:pPr>
            <a:r>
              <a:rPr lang="en-US" altLang="zh-CN" sz="3200" b="0" dirty="0">
                <a:latin typeface="宋体" pitchFamily="2" charset="-122"/>
              </a:rPr>
              <a:t>   </a:t>
            </a:r>
            <a:r>
              <a:rPr lang="zh-CN" altLang="en-US" sz="3200" b="0" dirty="0">
                <a:latin typeface="宋体" pitchFamily="2" charset="-122"/>
              </a:rPr>
              <a:t>对于物理或化学变化而论，几乎没有例外，</a:t>
            </a:r>
            <a:r>
              <a:rPr lang="zh-CN" altLang="en-US" sz="3200" dirty="0">
                <a:solidFill>
                  <a:srgbClr val="000066"/>
                </a:solidFill>
                <a:latin typeface="宋体" pitchFamily="2" charset="-122"/>
              </a:rPr>
              <a:t>一个导致气体分子数增加的过程或反应总伴随着熵值增大</a:t>
            </a:r>
            <a:r>
              <a:rPr lang="zh-CN" altLang="en-US" sz="3200" b="0" dirty="0">
                <a:latin typeface="宋体" pitchFamily="2" charset="-122"/>
              </a:rPr>
              <a:t>。即： </a:t>
            </a:r>
            <a:r>
              <a:rPr lang="zh-CN" altLang="en-US" sz="3200" b="0" dirty="0">
                <a:latin typeface="宋体" pitchFamily="2" charset="-122"/>
                <a:sym typeface="Symbol" pitchFamily="18" charset="2"/>
              </a:rPr>
              <a:t></a:t>
            </a:r>
            <a:r>
              <a:rPr lang="en-US" altLang="zh-CN" sz="3200" b="0" i="1" dirty="0">
                <a:latin typeface="宋体" pitchFamily="2" charset="-122"/>
              </a:rPr>
              <a:t>S </a:t>
            </a:r>
            <a:r>
              <a:rPr lang="en-US" altLang="zh-CN" sz="3200" b="0" dirty="0">
                <a:latin typeface="宋体" pitchFamily="2" charset="-122"/>
                <a:sym typeface="Webdings" pitchFamily="18" charset="2"/>
              </a:rPr>
              <a:t>&gt; 0</a:t>
            </a:r>
            <a:r>
              <a:rPr lang="zh-CN" altLang="en-US" sz="3200" b="0" dirty="0">
                <a:latin typeface="宋体" pitchFamily="2" charset="-122"/>
                <a:sym typeface="Webdings" pitchFamily="18" charset="2"/>
              </a:rPr>
              <a:t>；如果气体分子数减少，</a:t>
            </a:r>
            <a:r>
              <a:rPr lang="zh-CN" altLang="en-US" sz="3200" b="0" dirty="0">
                <a:latin typeface="宋体" pitchFamily="2" charset="-122"/>
                <a:sym typeface="Symbol" pitchFamily="18" charset="2"/>
              </a:rPr>
              <a:t></a:t>
            </a:r>
            <a:r>
              <a:rPr lang="en-US" altLang="zh-CN" sz="3200" b="0" i="1" dirty="0">
                <a:latin typeface="宋体" pitchFamily="2" charset="-122"/>
              </a:rPr>
              <a:t>S </a:t>
            </a:r>
            <a:r>
              <a:rPr lang="en-US" altLang="zh-CN" sz="3200" b="0" dirty="0">
                <a:latin typeface="宋体" pitchFamily="2" charset="-122"/>
                <a:sym typeface="Webdings" pitchFamily="18" charset="2"/>
              </a:rPr>
              <a:t> &lt; 0</a:t>
            </a:r>
            <a:r>
              <a:rPr lang="zh-CN" altLang="en-US" sz="3200" b="0" dirty="0">
                <a:latin typeface="宋体" pitchFamily="2" charset="-122"/>
                <a:sym typeface="Webdings" pitchFamily="18" charset="2"/>
              </a:rPr>
              <a:t>。</a:t>
            </a:r>
          </a:p>
        </p:txBody>
      </p:sp>
      <p:sp>
        <p:nvSpPr>
          <p:cNvPr id="214019" name="Rectangle 3"/>
          <p:cNvSpPr>
            <a:spLocks noChangeArrowheads="1"/>
          </p:cNvSpPr>
          <p:nvPr/>
        </p:nvSpPr>
        <p:spPr bwMode="auto">
          <a:xfrm>
            <a:off x="1835150" y="260350"/>
            <a:ext cx="6408738" cy="701675"/>
          </a:xfrm>
          <a:prstGeom prst="rect">
            <a:avLst/>
          </a:prstGeom>
          <a:noFill/>
          <a:ln w="9525">
            <a:noFill/>
            <a:miter lim="800000"/>
            <a:headEnd/>
            <a:tailEnd/>
          </a:ln>
        </p:spPr>
        <p:txBody>
          <a:bodyPr>
            <a:spAutoFit/>
          </a:bodyPr>
          <a:lstStyle/>
          <a:p>
            <a:pPr algn="ctr">
              <a:spcBef>
                <a:spcPct val="50000"/>
              </a:spcBef>
            </a:pPr>
            <a:r>
              <a:rPr lang="zh-CN" altLang="en-US" sz="4000" dirty="0" smtClean="0">
                <a:solidFill>
                  <a:srgbClr val="FF0066"/>
                </a:solidFill>
                <a:latin typeface="楷体_GB2312" pitchFamily="49" charset="-122"/>
                <a:ea typeface="楷体_GB2312" pitchFamily="49" charset="-122"/>
              </a:rPr>
              <a:t>定性判断反应熵</a:t>
            </a:r>
            <a:r>
              <a:rPr lang="zh-CN" altLang="en-US" sz="4000" dirty="0">
                <a:solidFill>
                  <a:srgbClr val="FF0066"/>
                </a:solidFill>
                <a:latin typeface="楷体_GB2312" pitchFamily="49" charset="-122"/>
                <a:ea typeface="楷体_GB2312" pitchFamily="49" charset="-122"/>
              </a:rPr>
              <a:t>变</a:t>
            </a:r>
            <a:r>
              <a:rPr lang="zh-CN" altLang="en-US" sz="4000" dirty="0">
                <a:solidFill>
                  <a:srgbClr val="FF0066"/>
                </a:solidFill>
                <a:latin typeface="华文新魏" pitchFamily="2" charset="-122"/>
                <a:ea typeface="华文新魏" pitchFamily="2" charset="-122"/>
              </a:rPr>
              <a:t>  </a:t>
            </a:r>
            <a:endParaRPr lang="zh-CN" altLang="en-US" sz="4000" dirty="0">
              <a:solidFill>
                <a:srgbClr val="FF0066"/>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animEffect transition="in" filter="barn(outVertical)">
                                      <p:cBhvr>
                                        <p:cTn id="7" dur="500"/>
                                        <p:tgtEl>
                                          <p:spTgt spid="2140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14018"/>
                                        </p:tgtEl>
                                        <p:attrNameLst>
                                          <p:attrName>style.visibility</p:attrName>
                                        </p:attrNameLst>
                                      </p:cBhvr>
                                      <p:to>
                                        <p:strVal val="visible"/>
                                      </p:to>
                                    </p:set>
                                    <p:animEffect transition="in" filter="barn(outVertical)">
                                      <p:cBhvr>
                                        <p:cTn id="12" dur="500"/>
                                        <p:tgtEl>
                                          <p:spTgt spid="21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autoUpdateAnimBg="0"/>
      <p:bldP spid="214019"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5"/>
          <p:cNvSpPr>
            <a:spLocks noGrp="1"/>
          </p:cNvSpPr>
          <p:nvPr>
            <p:ph type="dt" sz="half" idx="10"/>
          </p:nvPr>
        </p:nvSpPr>
        <p:spPr/>
        <p:txBody>
          <a:bodyPr/>
          <a:lstStyle/>
          <a:p>
            <a:fld id="{68CB0262-6D5C-4F9D-A0DA-6C34474005C2}" type="datetime1">
              <a:rPr lang="zh-CN" altLang="en-US"/>
              <a:pPr/>
              <a:t>2017/11/1</a:t>
            </a:fld>
            <a:endParaRPr lang="en-US" altLang="zh-CN"/>
          </a:p>
        </p:txBody>
      </p:sp>
      <p:sp>
        <p:nvSpPr>
          <p:cNvPr id="13" name="灯片编号占位符 7"/>
          <p:cNvSpPr>
            <a:spLocks noGrp="1"/>
          </p:cNvSpPr>
          <p:nvPr>
            <p:ph type="sldNum" sz="quarter" idx="12"/>
          </p:nvPr>
        </p:nvSpPr>
        <p:spPr/>
        <p:txBody>
          <a:bodyPr/>
          <a:lstStyle/>
          <a:p>
            <a:fld id="{81730470-38D9-4E52-95D4-22869AEC057D}" type="slidenum">
              <a:rPr lang="en-US" altLang="zh-CN"/>
              <a:pPr/>
              <a:t>75</a:t>
            </a:fld>
            <a:endParaRPr lang="en-US" altLang="zh-CN"/>
          </a:p>
        </p:txBody>
      </p:sp>
      <p:sp>
        <p:nvSpPr>
          <p:cNvPr id="885762" name="Rectangle 2"/>
          <p:cNvSpPr>
            <a:spLocks noGrp="1" noChangeArrowheads="1"/>
          </p:cNvSpPr>
          <p:nvPr>
            <p:ph type="title"/>
          </p:nvPr>
        </p:nvSpPr>
        <p:spPr>
          <a:xfrm>
            <a:off x="812800" y="206375"/>
            <a:ext cx="8113713" cy="701675"/>
          </a:xfrm>
          <a:noFill/>
          <a:ln/>
        </p:spPr>
        <p:txBody>
          <a:bodyPr anchor="t">
            <a:spAutoFit/>
          </a:bodyPr>
          <a:lstStyle/>
          <a:p>
            <a:r>
              <a:rPr lang="en-US" altLang="zh-CN">
                <a:latin typeface="Times New Roman" pitchFamily="18" charset="0"/>
              </a:rPr>
              <a:t>1.2.1.3  </a:t>
            </a:r>
            <a:r>
              <a:rPr lang="zh-CN" altLang="en-US">
                <a:latin typeface="Times New Roman" pitchFamily="18" charset="0"/>
              </a:rPr>
              <a:t>反应的标准摩尔熵变</a:t>
            </a:r>
          </a:p>
        </p:txBody>
      </p:sp>
      <p:graphicFrame>
        <p:nvGraphicFramePr>
          <p:cNvPr id="885763" name="Object 3"/>
          <p:cNvGraphicFramePr>
            <a:graphicFrameLocks noChangeAspect="1"/>
          </p:cNvGraphicFramePr>
          <p:nvPr>
            <p:ph sz="quarter" idx="2"/>
          </p:nvPr>
        </p:nvGraphicFramePr>
        <p:xfrm>
          <a:off x="1643042" y="2928934"/>
          <a:ext cx="5400675" cy="600075"/>
        </p:xfrm>
        <a:graphic>
          <a:graphicData uri="http://schemas.openxmlformats.org/presentationml/2006/ole">
            <p:oleObj spid="_x0000_s208898" name="Equation" r:id="rId3" imgW="1828800" imgH="203040" progId="Equation.DSMT4">
              <p:embed/>
            </p:oleObj>
          </a:graphicData>
        </a:graphic>
      </p:graphicFrame>
      <p:grpSp>
        <p:nvGrpSpPr>
          <p:cNvPr id="2" name="Group 4"/>
          <p:cNvGrpSpPr>
            <a:grpSpLocks/>
          </p:cNvGrpSpPr>
          <p:nvPr/>
        </p:nvGrpSpPr>
        <p:grpSpPr bwMode="auto">
          <a:xfrm>
            <a:off x="4787900" y="2262188"/>
            <a:ext cx="3003550" cy="590550"/>
            <a:chOff x="3016" y="1425"/>
            <a:chExt cx="1892" cy="372"/>
          </a:xfrm>
        </p:grpSpPr>
        <p:graphicFrame>
          <p:nvGraphicFramePr>
            <p:cNvPr id="885765" name="Object 5"/>
            <p:cNvGraphicFramePr>
              <a:graphicFrameLocks noChangeAspect="1"/>
            </p:cNvGraphicFramePr>
            <p:nvPr/>
          </p:nvGraphicFramePr>
          <p:xfrm>
            <a:off x="3016" y="1434"/>
            <a:ext cx="471" cy="339"/>
          </p:xfrm>
          <a:graphic>
            <a:graphicData uri="http://schemas.openxmlformats.org/presentationml/2006/ole">
              <p:oleObj spid="_x0000_s208901" name="Equation" r:id="rId4" imgW="342720" imgH="241200" progId="Equation.DSMT4">
                <p:embed/>
              </p:oleObj>
            </a:graphicData>
          </a:graphic>
        </p:graphicFrame>
        <p:graphicFrame>
          <p:nvGraphicFramePr>
            <p:cNvPr id="885766" name="Object 6"/>
            <p:cNvGraphicFramePr>
              <a:graphicFrameLocks noChangeAspect="1"/>
            </p:cNvGraphicFramePr>
            <p:nvPr/>
          </p:nvGraphicFramePr>
          <p:xfrm>
            <a:off x="4468" y="1425"/>
            <a:ext cx="440" cy="372"/>
          </p:xfrm>
          <a:graphic>
            <a:graphicData uri="http://schemas.openxmlformats.org/presentationml/2006/ole">
              <p:oleObj spid="_x0000_s208902" name="Equation" r:id="rId5" imgW="291960" imgH="241200" progId="Equation.DSMT4">
                <p:embed/>
              </p:oleObj>
            </a:graphicData>
          </a:graphic>
        </p:graphicFrame>
      </p:grpSp>
      <p:graphicFrame>
        <p:nvGraphicFramePr>
          <p:cNvPr id="885767" name="Object 7"/>
          <p:cNvGraphicFramePr>
            <a:graphicFrameLocks noChangeAspect="1"/>
          </p:cNvGraphicFramePr>
          <p:nvPr>
            <p:ph sz="quarter" idx="3"/>
          </p:nvPr>
        </p:nvGraphicFramePr>
        <p:xfrm>
          <a:off x="1619250" y="4787900"/>
          <a:ext cx="5545138" cy="946150"/>
        </p:xfrm>
        <a:graphic>
          <a:graphicData uri="http://schemas.openxmlformats.org/presentationml/2006/ole">
            <p:oleObj spid="_x0000_s208899" name="Equation" r:id="rId6" imgW="2006280" imgH="342720" progId="Equation.DSMT4">
              <p:embed/>
            </p:oleObj>
          </a:graphicData>
        </a:graphic>
      </p:graphicFrame>
      <p:graphicFrame>
        <p:nvGraphicFramePr>
          <p:cNvPr id="885768" name="Object 8"/>
          <p:cNvGraphicFramePr>
            <a:graphicFrameLocks noChangeAspect="1"/>
          </p:cNvGraphicFramePr>
          <p:nvPr/>
        </p:nvGraphicFramePr>
        <p:xfrm>
          <a:off x="611188" y="3789363"/>
          <a:ext cx="8497887" cy="688975"/>
        </p:xfrm>
        <a:graphic>
          <a:graphicData uri="http://schemas.openxmlformats.org/presentationml/2006/ole">
            <p:oleObj spid="_x0000_s208900" name="Equation" r:id="rId7" imgW="2971800" imgH="241200" progId="Equation.DSMT4">
              <p:embed/>
            </p:oleObj>
          </a:graphicData>
        </a:graphic>
      </p:graphicFrame>
      <p:sp>
        <p:nvSpPr>
          <p:cNvPr id="885769" name="Rectangle 9"/>
          <p:cNvSpPr>
            <a:spLocks noChangeArrowheads="1"/>
          </p:cNvSpPr>
          <p:nvPr/>
        </p:nvSpPr>
        <p:spPr bwMode="auto">
          <a:xfrm>
            <a:off x="142844" y="1428736"/>
            <a:ext cx="8459787" cy="1697038"/>
          </a:xfrm>
          <a:prstGeom prst="rect">
            <a:avLst/>
          </a:prstGeom>
          <a:noFill/>
          <a:ln w="9525">
            <a:noFill/>
            <a:miter lim="800000"/>
            <a:headEnd/>
            <a:tailEnd/>
          </a:ln>
        </p:spPr>
        <p:txBody>
          <a:bodyPr/>
          <a:lstStyle/>
          <a:p>
            <a:pPr marL="342900" indent="-342900" algn="l">
              <a:lnSpc>
                <a:spcPct val="140000"/>
              </a:lnSpc>
              <a:spcBef>
                <a:spcPct val="20000"/>
              </a:spcBef>
              <a:buClr>
                <a:srgbClr val="FF00FF"/>
              </a:buClr>
              <a:buFont typeface="Wingdings" pitchFamily="2" charset="2"/>
              <a:buChar char="v"/>
            </a:pPr>
            <a:r>
              <a:rPr lang="zh-CN" altLang="en-US" sz="3200" dirty="0">
                <a:solidFill>
                  <a:srgbClr val="0000FF"/>
                </a:solidFill>
              </a:rPr>
              <a:t>利用标准摩尔熵数据，可以计算</a:t>
            </a:r>
            <a:r>
              <a:rPr lang="en-US" altLang="zh-CN" sz="3200" dirty="0">
                <a:solidFill>
                  <a:srgbClr val="0000FF"/>
                </a:solidFill>
              </a:rPr>
              <a:t>298.15K</a:t>
            </a:r>
            <a:r>
              <a:rPr lang="zh-CN" altLang="en-US" sz="3200" dirty="0">
                <a:solidFill>
                  <a:srgbClr val="0000FF"/>
                </a:solidFill>
              </a:rPr>
              <a:t>时的</a:t>
            </a:r>
            <a:r>
              <a:rPr lang="zh-CN" altLang="en-US" sz="3200" dirty="0">
                <a:solidFill>
                  <a:srgbClr val="C00000"/>
                </a:solidFill>
              </a:rPr>
              <a:t>反应的标准摩尔熵变        </a:t>
            </a:r>
            <a:r>
              <a:rPr lang="zh-CN" altLang="en-US" sz="3200" dirty="0">
                <a:solidFill>
                  <a:srgbClr val="0000FF"/>
                </a:solidFill>
                <a:sym typeface="Symbol" pitchFamily="18" charset="2"/>
              </a:rPr>
              <a:t>（简写为       ）</a:t>
            </a:r>
            <a:r>
              <a:rPr lang="zh-CN" altLang="en-US" sz="3200" dirty="0">
                <a:solidFill>
                  <a:srgbClr val="0000FF"/>
                </a:solidFill>
              </a:rPr>
              <a:t>。</a:t>
            </a:r>
          </a:p>
        </p:txBody>
      </p:sp>
      <p:pic>
        <p:nvPicPr>
          <p:cNvPr id="885770" name="Picture 10"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A4292D87-E690-4552-AABB-27AAF93E9050}" type="datetime1">
              <a:rPr lang="zh-CN" altLang="en-US"/>
              <a:pPr/>
              <a:t>2017/11/1</a:t>
            </a:fld>
            <a:endParaRPr lang="en-US" altLang="zh-CN"/>
          </a:p>
        </p:txBody>
      </p:sp>
      <p:sp>
        <p:nvSpPr>
          <p:cNvPr id="32" name="灯片编号占位符 5"/>
          <p:cNvSpPr>
            <a:spLocks noGrp="1"/>
          </p:cNvSpPr>
          <p:nvPr>
            <p:ph type="sldNum" sz="quarter" idx="12"/>
          </p:nvPr>
        </p:nvSpPr>
        <p:spPr/>
        <p:txBody>
          <a:bodyPr/>
          <a:lstStyle/>
          <a:p>
            <a:fld id="{6C3207C3-94D4-4EDA-BF13-5C88BB393FDF}" type="slidenum">
              <a:rPr lang="en-US" altLang="zh-CN"/>
              <a:pPr/>
              <a:t>76</a:t>
            </a:fld>
            <a:endParaRPr lang="en-US" altLang="zh-CN"/>
          </a:p>
        </p:txBody>
      </p:sp>
      <p:sp>
        <p:nvSpPr>
          <p:cNvPr id="886786" name="Rectangle 2"/>
          <p:cNvSpPr>
            <a:spLocks noGrp="1" noChangeArrowheads="1"/>
          </p:cNvSpPr>
          <p:nvPr>
            <p:ph type="title"/>
          </p:nvPr>
        </p:nvSpPr>
        <p:spPr/>
        <p:txBody>
          <a:bodyPr/>
          <a:lstStyle/>
          <a:p>
            <a:r>
              <a:rPr lang="zh-CN" altLang="en-US" sz="3600">
                <a:latin typeface="Times New Roman" pitchFamily="18" charset="0"/>
              </a:rPr>
              <a:t>反应的标准摩尔熵变的计算</a:t>
            </a:r>
          </a:p>
        </p:txBody>
      </p:sp>
      <p:grpSp>
        <p:nvGrpSpPr>
          <p:cNvPr id="2" name="Group 3"/>
          <p:cNvGrpSpPr>
            <a:grpSpLocks/>
          </p:cNvGrpSpPr>
          <p:nvPr/>
        </p:nvGrpSpPr>
        <p:grpSpPr bwMode="auto">
          <a:xfrm>
            <a:off x="827088" y="1316038"/>
            <a:ext cx="7993062" cy="433387"/>
            <a:chOff x="521" y="829"/>
            <a:chExt cx="5035" cy="273"/>
          </a:xfrm>
        </p:grpSpPr>
        <p:sp>
          <p:nvSpPr>
            <p:cNvPr id="886788" name="Text Box 4"/>
            <p:cNvSpPr txBox="1">
              <a:spLocks noChangeArrowheads="1"/>
            </p:cNvSpPr>
            <p:nvPr/>
          </p:nvSpPr>
          <p:spPr bwMode="auto">
            <a:xfrm>
              <a:off x="521" y="829"/>
              <a:ext cx="5035" cy="273"/>
            </a:xfrm>
            <a:prstGeom prst="rect">
              <a:avLst/>
            </a:prstGeom>
            <a:noFill/>
            <a:ln w="9525">
              <a:noFill/>
              <a:miter lim="800000"/>
              <a:headEnd/>
              <a:tailEnd/>
            </a:ln>
            <a:effectLst/>
          </p:spPr>
          <p:txBody>
            <a:bodyPr>
              <a:spAutoFit/>
            </a:bodyPr>
            <a:lstStyle/>
            <a:p>
              <a:pPr algn="l">
                <a:lnSpc>
                  <a:spcPct val="80000"/>
                </a:lnSpc>
                <a:spcBef>
                  <a:spcPct val="50000"/>
                </a:spcBef>
              </a:pPr>
              <a:r>
                <a:rPr lang="zh-CN" altLang="en-US" sz="2800">
                  <a:solidFill>
                    <a:srgbClr val="FF3300"/>
                  </a:solidFill>
                </a:rPr>
                <a:t>例</a:t>
              </a:r>
              <a:r>
                <a:rPr lang="en-US" altLang="zh-CN" sz="2800">
                  <a:solidFill>
                    <a:srgbClr val="FF3300"/>
                  </a:solidFill>
                </a:rPr>
                <a:t>4</a:t>
              </a:r>
              <a:r>
                <a:rPr lang="zh-CN" altLang="en-US" sz="2800">
                  <a:solidFill>
                    <a:srgbClr val="FF3300"/>
                  </a:solidFill>
                </a:rPr>
                <a:t>：</a:t>
              </a:r>
              <a:r>
                <a:rPr lang="zh-CN" altLang="en-US" sz="2800"/>
                <a:t>计算反应</a:t>
              </a:r>
              <a:r>
                <a:rPr lang="en-US" altLang="zh-CN" sz="2800"/>
                <a:t>2SO</a:t>
              </a:r>
              <a:r>
                <a:rPr lang="en-US" altLang="zh-CN" sz="2800" baseline="-25000"/>
                <a:t>2</a:t>
              </a:r>
              <a:r>
                <a:rPr lang="en-US" altLang="zh-CN" sz="2800"/>
                <a:t>(g)+O</a:t>
              </a:r>
              <a:r>
                <a:rPr lang="en-US" altLang="zh-CN" sz="2800" baseline="-25000"/>
                <a:t>2</a:t>
              </a:r>
              <a:r>
                <a:rPr lang="en-US" altLang="zh-CN" sz="2800"/>
                <a:t>(g)→2SO</a:t>
              </a:r>
              <a:r>
                <a:rPr lang="en-US" altLang="zh-CN" sz="2800" baseline="-25000"/>
                <a:t>3</a:t>
              </a:r>
              <a:r>
                <a:rPr lang="en-US" altLang="zh-CN" sz="2800"/>
                <a:t>(g)</a:t>
              </a:r>
              <a:r>
                <a:rPr lang="zh-CN" altLang="en-US" sz="2800"/>
                <a:t>的</a:t>
              </a:r>
              <a:r>
                <a:rPr lang="zh-CN" altLang="en-US" sz="2800">
                  <a:sym typeface="Symbol" pitchFamily="18" charset="2"/>
                </a:rPr>
                <a:t></a:t>
              </a:r>
              <a:r>
                <a:rPr lang="en-US" altLang="zh-CN" sz="2800" baseline="-25000"/>
                <a:t>r</a:t>
              </a:r>
              <a:r>
                <a:rPr lang="en-US" altLang="zh-CN" sz="2800" i="1"/>
                <a:t>S</a:t>
              </a:r>
              <a:r>
                <a:rPr lang="en-US" altLang="zh-CN" sz="2800" baseline="-25000"/>
                <a:t>m</a:t>
              </a:r>
              <a:r>
                <a:rPr lang="en-US" altLang="zh-CN" sz="2800"/>
                <a:t> </a:t>
              </a:r>
              <a:r>
                <a:rPr lang="zh-CN" altLang="en-US" sz="2800"/>
                <a:t>。</a:t>
              </a:r>
            </a:p>
          </p:txBody>
        </p:sp>
        <p:grpSp>
          <p:nvGrpSpPr>
            <p:cNvPr id="3" name="Group 5"/>
            <p:cNvGrpSpPr>
              <a:grpSpLocks/>
            </p:cNvGrpSpPr>
            <p:nvPr/>
          </p:nvGrpSpPr>
          <p:grpSpPr bwMode="auto">
            <a:xfrm>
              <a:off x="4921" y="845"/>
              <a:ext cx="91" cy="91"/>
              <a:chOff x="2925" y="1207"/>
              <a:chExt cx="91" cy="91"/>
            </a:xfrm>
          </p:grpSpPr>
          <p:sp>
            <p:nvSpPr>
              <p:cNvPr id="886790" name="Oval 6"/>
              <p:cNvSpPr>
                <a:spLocks noChangeArrowheads="1"/>
              </p:cNvSpPr>
              <p:nvPr/>
            </p:nvSpPr>
            <p:spPr bwMode="auto">
              <a:xfrm>
                <a:off x="2925" y="1207"/>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886791" name="Line 7"/>
              <p:cNvSpPr>
                <a:spLocks noChangeShapeType="1"/>
              </p:cNvSpPr>
              <p:nvPr/>
            </p:nvSpPr>
            <p:spPr bwMode="auto">
              <a:xfrm>
                <a:off x="2925" y="1253"/>
                <a:ext cx="91" cy="0"/>
              </a:xfrm>
              <a:prstGeom prst="line">
                <a:avLst/>
              </a:prstGeom>
              <a:noFill/>
              <a:ln w="9525">
                <a:solidFill>
                  <a:schemeClr val="tx1"/>
                </a:solidFill>
                <a:round/>
                <a:headEnd/>
                <a:tailEnd/>
              </a:ln>
              <a:effectLst/>
            </p:spPr>
            <p:txBody>
              <a:bodyPr/>
              <a:lstStyle/>
              <a:p>
                <a:endParaRPr lang="zh-CN" altLang="en-US"/>
              </a:p>
            </p:txBody>
          </p:sp>
        </p:grpSp>
      </p:grpSp>
      <p:grpSp>
        <p:nvGrpSpPr>
          <p:cNvPr id="4" name="Group 8"/>
          <p:cNvGrpSpPr>
            <a:grpSpLocks/>
          </p:cNvGrpSpPr>
          <p:nvPr/>
        </p:nvGrpSpPr>
        <p:grpSpPr bwMode="auto">
          <a:xfrm>
            <a:off x="863600" y="1836738"/>
            <a:ext cx="8029575" cy="1160462"/>
            <a:chOff x="544" y="1157"/>
            <a:chExt cx="5058" cy="731"/>
          </a:xfrm>
        </p:grpSpPr>
        <p:sp>
          <p:nvSpPr>
            <p:cNvPr id="886793" name="Text Box 9"/>
            <p:cNvSpPr txBox="1">
              <a:spLocks noChangeArrowheads="1"/>
            </p:cNvSpPr>
            <p:nvPr/>
          </p:nvSpPr>
          <p:spPr bwMode="auto">
            <a:xfrm>
              <a:off x="544" y="1157"/>
              <a:ext cx="5058" cy="731"/>
            </a:xfrm>
            <a:prstGeom prst="rect">
              <a:avLst/>
            </a:prstGeom>
            <a:noFill/>
            <a:ln w="9525">
              <a:noFill/>
              <a:miter lim="800000"/>
              <a:headEnd/>
              <a:tailEnd/>
            </a:ln>
            <a:effectLst/>
          </p:spPr>
          <p:txBody>
            <a:bodyPr>
              <a:spAutoFit/>
            </a:bodyPr>
            <a:lstStyle/>
            <a:p>
              <a:pPr algn="l">
                <a:spcBef>
                  <a:spcPct val="50000"/>
                </a:spcBef>
              </a:pPr>
              <a:r>
                <a:rPr lang="en-US" altLang="zh-CN" sz="2800" dirty="0">
                  <a:solidFill>
                    <a:srgbClr val="FF3300"/>
                  </a:solidFill>
                </a:rPr>
                <a:t> </a:t>
              </a:r>
              <a:r>
                <a:rPr lang="zh-CN" altLang="en-US" sz="2800" dirty="0">
                  <a:solidFill>
                    <a:srgbClr val="FF3300"/>
                  </a:solidFill>
                </a:rPr>
                <a:t>解：</a:t>
              </a:r>
              <a:r>
                <a:rPr lang="zh-CN" altLang="en-US" sz="2800" dirty="0">
                  <a:solidFill>
                    <a:srgbClr val="0000CC"/>
                  </a:solidFill>
                </a:rPr>
                <a:t>物质              </a:t>
              </a:r>
              <a:r>
                <a:rPr lang="en-US" altLang="zh-CN" sz="2800" dirty="0">
                  <a:solidFill>
                    <a:srgbClr val="0000CC"/>
                  </a:solidFill>
                </a:rPr>
                <a:t>SO</a:t>
              </a:r>
              <a:r>
                <a:rPr lang="en-US" altLang="zh-CN" sz="2800" baseline="-25000" dirty="0">
                  <a:solidFill>
                    <a:srgbClr val="0000CC"/>
                  </a:solidFill>
                </a:rPr>
                <a:t>2</a:t>
              </a:r>
              <a:r>
                <a:rPr lang="en-US" altLang="zh-CN" sz="2800" dirty="0">
                  <a:solidFill>
                    <a:srgbClr val="0000CC"/>
                  </a:solidFill>
                </a:rPr>
                <a:t>(g)     O</a:t>
              </a:r>
              <a:r>
                <a:rPr lang="en-US" altLang="zh-CN" sz="2800" baseline="-25000" dirty="0">
                  <a:solidFill>
                    <a:srgbClr val="0000CC"/>
                  </a:solidFill>
                </a:rPr>
                <a:t>2</a:t>
              </a:r>
              <a:r>
                <a:rPr lang="en-US" altLang="zh-CN" sz="2800" dirty="0">
                  <a:solidFill>
                    <a:srgbClr val="0000CC"/>
                  </a:solidFill>
                </a:rPr>
                <a:t>(g)        SO</a:t>
              </a:r>
              <a:r>
                <a:rPr lang="en-US" altLang="zh-CN" sz="2800" baseline="-25000" dirty="0">
                  <a:solidFill>
                    <a:srgbClr val="0000CC"/>
                  </a:solidFill>
                </a:rPr>
                <a:t>3</a:t>
              </a:r>
              <a:r>
                <a:rPr lang="en-US" altLang="zh-CN" sz="2800" dirty="0">
                  <a:solidFill>
                    <a:srgbClr val="0000CC"/>
                  </a:solidFill>
                </a:rPr>
                <a:t>(g)</a:t>
              </a:r>
              <a:endParaRPr lang="en-US" altLang="zh-CN" sz="2800" i="1" dirty="0">
                <a:solidFill>
                  <a:srgbClr val="0000CC"/>
                </a:solidFill>
              </a:endParaRPr>
            </a:p>
            <a:p>
              <a:pPr algn="l">
                <a:spcBef>
                  <a:spcPct val="50000"/>
                </a:spcBef>
              </a:pPr>
              <a:r>
                <a:rPr lang="en-US" altLang="zh-CN" sz="2800" i="1" dirty="0" err="1">
                  <a:solidFill>
                    <a:srgbClr val="0000CC"/>
                  </a:solidFill>
                </a:rPr>
                <a:t>S</a:t>
              </a:r>
              <a:r>
                <a:rPr lang="en-US" altLang="zh-CN" sz="2800" baseline="-25000" dirty="0" err="1">
                  <a:solidFill>
                    <a:srgbClr val="0000CC"/>
                  </a:solidFill>
                </a:rPr>
                <a:t>m</a:t>
              </a:r>
              <a:r>
                <a:rPr lang="en-US" altLang="zh-CN" sz="2800" dirty="0">
                  <a:solidFill>
                    <a:srgbClr val="0000CC"/>
                  </a:solidFill>
                </a:rPr>
                <a:t>/(J</a:t>
              </a:r>
              <a:r>
                <a:rPr lang="en-US" altLang="zh-CN" sz="2800" dirty="0">
                  <a:solidFill>
                    <a:srgbClr val="0000CC"/>
                  </a:solidFill>
                  <a:cs typeface="Times New Roman" pitchFamily="18" charset="0"/>
                </a:rPr>
                <a:t>·mol</a:t>
              </a:r>
              <a:r>
                <a:rPr lang="en-US" altLang="zh-CN" sz="2800" baseline="30000" dirty="0">
                  <a:solidFill>
                    <a:srgbClr val="0000CC"/>
                  </a:solidFill>
                  <a:cs typeface="Times New Roman" pitchFamily="18" charset="0"/>
                </a:rPr>
                <a:t>-1</a:t>
              </a:r>
              <a:r>
                <a:rPr lang="en-US" altLang="zh-CN" sz="2800" dirty="0">
                  <a:solidFill>
                    <a:srgbClr val="0000CC"/>
                  </a:solidFill>
                  <a:cs typeface="Times New Roman" pitchFamily="18" charset="0"/>
                </a:rPr>
                <a:t>·K</a:t>
              </a:r>
              <a:r>
                <a:rPr lang="en-US" altLang="zh-CN" sz="2800" baseline="30000" dirty="0">
                  <a:solidFill>
                    <a:srgbClr val="0000CC"/>
                  </a:solidFill>
                  <a:cs typeface="Times New Roman" pitchFamily="18" charset="0"/>
                </a:rPr>
                <a:t>-1</a:t>
              </a:r>
              <a:r>
                <a:rPr lang="en-US" altLang="zh-CN" sz="2800" dirty="0">
                  <a:solidFill>
                    <a:srgbClr val="0000CC"/>
                  </a:solidFill>
                  <a:cs typeface="Times New Roman" pitchFamily="18" charset="0"/>
                </a:rPr>
                <a:t>)     248.22     205.138    256.76</a:t>
              </a:r>
            </a:p>
          </p:txBody>
        </p:sp>
        <p:grpSp>
          <p:nvGrpSpPr>
            <p:cNvPr id="5" name="Group 10"/>
            <p:cNvGrpSpPr>
              <a:grpSpLocks/>
            </p:cNvGrpSpPr>
            <p:nvPr/>
          </p:nvGrpSpPr>
          <p:grpSpPr bwMode="auto">
            <a:xfrm>
              <a:off x="748" y="1615"/>
              <a:ext cx="91" cy="91"/>
              <a:chOff x="2925" y="1207"/>
              <a:chExt cx="91" cy="91"/>
            </a:xfrm>
          </p:grpSpPr>
          <p:sp>
            <p:nvSpPr>
              <p:cNvPr id="886795" name="Oval 11"/>
              <p:cNvSpPr>
                <a:spLocks noChangeArrowheads="1"/>
              </p:cNvSpPr>
              <p:nvPr/>
            </p:nvSpPr>
            <p:spPr bwMode="auto">
              <a:xfrm>
                <a:off x="2925" y="1207"/>
                <a:ext cx="91" cy="91"/>
              </a:xfrm>
              <a:prstGeom prst="ellipse">
                <a:avLst/>
              </a:prstGeom>
              <a:noFill/>
              <a:ln w="9525">
                <a:solidFill>
                  <a:srgbClr val="FF0000"/>
                </a:solidFill>
                <a:round/>
                <a:headEnd/>
                <a:tailEnd/>
              </a:ln>
              <a:effectLst/>
            </p:spPr>
            <p:txBody>
              <a:bodyPr wrap="none" anchor="ctr"/>
              <a:lstStyle/>
              <a:p>
                <a:endParaRPr lang="zh-CN" altLang="en-US"/>
              </a:p>
            </p:txBody>
          </p:sp>
          <p:sp>
            <p:nvSpPr>
              <p:cNvPr id="886796" name="Line 12"/>
              <p:cNvSpPr>
                <a:spLocks noChangeShapeType="1"/>
              </p:cNvSpPr>
              <p:nvPr/>
            </p:nvSpPr>
            <p:spPr bwMode="auto">
              <a:xfrm>
                <a:off x="2925" y="1253"/>
                <a:ext cx="91" cy="0"/>
              </a:xfrm>
              <a:prstGeom prst="line">
                <a:avLst/>
              </a:prstGeom>
              <a:noFill/>
              <a:ln w="9525">
                <a:solidFill>
                  <a:srgbClr val="FF0000"/>
                </a:solidFill>
                <a:round/>
                <a:headEnd/>
                <a:tailEnd/>
              </a:ln>
              <a:effectLst/>
            </p:spPr>
            <p:txBody>
              <a:bodyPr/>
              <a:lstStyle/>
              <a:p>
                <a:endParaRPr lang="zh-CN" altLang="en-US"/>
              </a:p>
            </p:txBody>
          </p:sp>
        </p:grpSp>
      </p:grpSp>
      <p:grpSp>
        <p:nvGrpSpPr>
          <p:cNvPr id="6" name="Group 13"/>
          <p:cNvGrpSpPr>
            <a:grpSpLocks/>
          </p:cNvGrpSpPr>
          <p:nvPr/>
        </p:nvGrpSpPr>
        <p:grpSpPr bwMode="auto">
          <a:xfrm>
            <a:off x="571472" y="3143248"/>
            <a:ext cx="7777162" cy="642942"/>
            <a:chOff x="380" y="1993"/>
            <a:chExt cx="4944" cy="394"/>
          </a:xfrm>
        </p:grpSpPr>
        <p:sp>
          <p:nvSpPr>
            <p:cNvPr id="886798" name="Text Box 14"/>
            <p:cNvSpPr txBox="1">
              <a:spLocks noChangeArrowheads="1"/>
            </p:cNvSpPr>
            <p:nvPr/>
          </p:nvSpPr>
          <p:spPr bwMode="auto">
            <a:xfrm>
              <a:off x="380" y="1993"/>
              <a:ext cx="4944" cy="394"/>
            </a:xfrm>
            <a:prstGeom prst="rect">
              <a:avLst/>
            </a:prstGeom>
            <a:noFill/>
            <a:ln w="9525">
              <a:noFill/>
              <a:miter lim="800000"/>
              <a:headEnd/>
              <a:tailEnd/>
            </a:ln>
            <a:effectLst/>
          </p:spPr>
          <p:txBody>
            <a:bodyPr>
              <a:spAutoFit/>
            </a:bodyPr>
            <a:lstStyle/>
            <a:p>
              <a:pPr algn="l">
                <a:lnSpc>
                  <a:spcPct val="125000"/>
                </a:lnSpc>
              </a:pPr>
              <a:r>
                <a:rPr lang="en-US" altLang="zh-CN" sz="2800" dirty="0">
                  <a:solidFill>
                    <a:srgbClr val="FF0000"/>
                  </a:solidFill>
                  <a:sym typeface="Symbol" pitchFamily="18" charset="2"/>
                </a:rPr>
                <a:t>  </a:t>
              </a:r>
              <a:r>
                <a:rPr lang="en-US" altLang="zh-CN" sz="2800" baseline="-25000" dirty="0" err="1">
                  <a:solidFill>
                    <a:srgbClr val="FF0000"/>
                  </a:solidFill>
                </a:rPr>
                <a:t>r</a:t>
              </a:r>
              <a:r>
                <a:rPr lang="en-US" altLang="zh-CN" sz="2800" i="1" dirty="0" err="1">
                  <a:solidFill>
                    <a:srgbClr val="FF0000"/>
                  </a:solidFill>
                </a:rPr>
                <a:t>S</a:t>
              </a:r>
              <a:r>
                <a:rPr lang="en-US" altLang="zh-CN" sz="2800" baseline="-25000" dirty="0" err="1">
                  <a:solidFill>
                    <a:srgbClr val="FF0000"/>
                  </a:solidFill>
                </a:rPr>
                <a:t>m</a:t>
              </a:r>
              <a:r>
                <a:rPr lang="en-US" altLang="zh-CN" sz="2800" baseline="-25000" dirty="0">
                  <a:solidFill>
                    <a:srgbClr val="FF0000"/>
                  </a:solidFill>
                </a:rPr>
                <a:t> </a:t>
              </a:r>
              <a:r>
                <a:rPr lang="zh-CN" altLang="en-US" sz="2800" dirty="0"/>
                <a:t>＝</a:t>
              </a:r>
              <a:r>
                <a:rPr lang="en-US" altLang="zh-CN" sz="2800" dirty="0">
                  <a:solidFill>
                    <a:srgbClr val="FF3300"/>
                  </a:solidFill>
                </a:rPr>
                <a:t>2</a:t>
              </a:r>
              <a:r>
                <a:rPr lang="en-US" altLang="zh-CN" sz="2800" i="1" dirty="0"/>
                <a:t>S</a:t>
              </a:r>
              <a:r>
                <a:rPr lang="en-US" altLang="zh-CN" sz="2800" baseline="-25000" dirty="0"/>
                <a:t>m</a:t>
              </a:r>
              <a:r>
                <a:rPr lang="en-US" altLang="zh-CN" sz="2800" dirty="0"/>
                <a:t>(SO</a:t>
              </a:r>
              <a:r>
                <a:rPr lang="en-US" altLang="zh-CN" sz="2800" baseline="-25000" dirty="0"/>
                <a:t>3</a:t>
              </a:r>
              <a:r>
                <a:rPr lang="en-US" altLang="zh-CN" sz="2800" dirty="0"/>
                <a:t>)-[</a:t>
              </a:r>
              <a:r>
                <a:rPr lang="en-US" altLang="zh-CN" sz="2800" dirty="0">
                  <a:solidFill>
                    <a:srgbClr val="FF3300"/>
                  </a:solidFill>
                </a:rPr>
                <a:t>2</a:t>
              </a:r>
              <a:r>
                <a:rPr lang="en-US" altLang="zh-CN" sz="2800" i="1" dirty="0"/>
                <a:t>S</a:t>
              </a:r>
              <a:r>
                <a:rPr lang="en-US" altLang="zh-CN" sz="2800" baseline="-25000" dirty="0"/>
                <a:t>m</a:t>
              </a:r>
              <a:r>
                <a:rPr lang="en-US" altLang="zh-CN" sz="2800" dirty="0"/>
                <a:t>(SO</a:t>
              </a:r>
              <a:r>
                <a:rPr lang="en-US" altLang="zh-CN" sz="2800" baseline="-25000" dirty="0"/>
                <a:t>2</a:t>
              </a:r>
              <a:r>
                <a:rPr lang="en-US" altLang="zh-CN" sz="2800" dirty="0"/>
                <a:t>)+</a:t>
              </a:r>
              <a:r>
                <a:rPr lang="en-US" altLang="zh-CN" sz="2800" i="1" dirty="0" err="1"/>
                <a:t>S</a:t>
              </a:r>
              <a:r>
                <a:rPr lang="en-US" altLang="zh-CN" sz="2800" baseline="-25000" dirty="0" err="1"/>
                <a:t>m</a:t>
              </a:r>
              <a:r>
                <a:rPr lang="en-US" altLang="zh-CN" sz="2800" dirty="0"/>
                <a:t>(O</a:t>
              </a:r>
              <a:r>
                <a:rPr lang="en-US" altLang="zh-CN" sz="2800" baseline="-25000" dirty="0"/>
                <a:t>2</a:t>
              </a:r>
              <a:r>
                <a:rPr lang="en-US" altLang="zh-CN" sz="2800" dirty="0"/>
                <a:t>)]</a:t>
              </a:r>
            </a:p>
          </p:txBody>
        </p:sp>
        <p:grpSp>
          <p:nvGrpSpPr>
            <p:cNvPr id="7" name="Group 15"/>
            <p:cNvGrpSpPr>
              <a:grpSpLocks/>
            </p:cNvGrpSpPr>
            <p:nvPr/>
          </p:nvGrpSpPr>
          <p:grpSpPr bwMode="auto">
            <a:xfrm>
              <a:off x="3650" y="2037"/>
              <a:ext cx="91" cy="91"/>
              <a:chOff x="3196" y="1175"/>
              <a:chExt cx="91" cy="91"/>
            </a:xfrm>
          </p:grpSpPr>
          <p:sp>
            <p:nvSpPr>
              <p:cNvPr id="886800" name="Oval 16"/>
              <p:cNvSpPr>
                <a:spLocks noChangeArrowheads="1"/>
              </p:cNvSpPr>
              <p:nvPr/>
            </p:nvSpPr>
            <p:spPr bwMode="auto">
              <a:xfrm>
                <a:off x="3196" y="1175"/>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886801" name="Line 17"/>
              <p:cNvSpPr>
                <a:spLocks noChangeShapeType="1"/>
              </p:cNvSpPr>
              <p:nvPr/>
            </p:nvSpPr>
            <p:spPr bwMode="auto">
              <a:xfrm>
                <a:off x="3196" y="1219"/>
                <a:ext cx="91" cy="0"/>
              </a:xfrm>
              <a:prstGeom prst="line">
                <a:avLst/>
              </a:prstGeom>
              <a:noFill/>
              <a:ln w="9525">
                <a:solidFill>
                  <a:schemeClr val="tx1"/>
                </a:solidFill>
                <a:round/>
                <a:headEnd/>
                <a:tailEnd/>
              </a:ln>
              <a:effectLst/>
            </p:spPr>
            <p:txBody>
              <a:bodyPr/>
              <a:lstStyle/>
              <a:p>
                <a:endParaRPr lang="zh-CN" altLang="en-US"/>
              </a:p>
            </p:txBody>
          </p:sp>
        </p:grpSp>
        <p:grpSp>
          <p:nvGrpSpPr>
            <p:cNvPr id="8" name="Group 18"/>
            <p:cNvGrpSpPr>
              <a:grpSpLocks/>
            </p:cNvGrpSpPr>
            <p:nvPr/>
          </p:nvGrpSpPr>
          <p:grpSpPr bwMode="auto">
            <a:xfrm>
              <a:off x="1606" y="2081"/>
              <a:ext cx="91" cy="91"/>
              <a:chOff x="3012" y="1219"/>
              <a:chExt cx="91" cy="91"/>
            </a:xfrm>
          </p:grpSpPr>
          <p:sp>
            <p:nvSpPr>
              <p:cNvPr id="886803" name="Oval 19"/>
              <p:cNvSpPr>
                <a:spLocks noChangeArrowheads="1"/>
              </p:cNvSpPr>
              <p:nvPr/>
            </p:nvSpPr>
            <p:spPr bwMode="auto">
              <a:xfrm>
                <a:off x="3012" y="1219"/>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886804" name="Line 20"/>
              <p:cNvSpPr>
                <a:spLocks noChangeShapeType="1"/>
              </p:cNvSpPr>
              <p:nvPr/>
            </p:nvSpPr>
            <p:spPr bwMode="auto">
              <a:xfrm>
                <a:off x="3012" y="1262"/>
                <a:ext cx="91" cy="0"/>
              </a:xfrm>
              <a:prstGeom prst="line">
                <a:avLst/>
              </a:prstGeom>
              <a:noFill/>
              <a:ln w="9525">
                <a:solidFill>
                  <a:schemeClr val="tx1"/>
                </a:solidFill>
                <a:round/>
                <a:headEnd/>
                <a:tailEnd/>
              </a:ln>
              <a:effectLst/>
            </p:spPr>
            <p:txBody>
              <a:bodyPr/>
              <a:lstStyle/>
              <a:p>
                <a:endParaRPr lang="zh-CN" altLang="en-US"/>
              </a:p>
            </p:txBody>
          </p:sp>
        </p:grpSp>
        <p:grpSp>
          <p:nvGrpSpPr>
            <p:cNvPr id="9" name="Group 21"/>
            <p:cNvGrpSpPr>
              <a:grpSpLocks/>
            </p:cNvGrpSpPr>
            <p:nvPr/>
          </p:nvGrpSpPr>
          <p:grpSpPr bwMode="auto">
            <a:xfrm>
              <a:off x="975" y="2069"/>
              <a:ext cx="91" cy="91"/>
              <a:chOff x="2925" y="1207"/>
              <a:chExt cx="91" cy="91"/>
            </a:xfrm>
          </p:grpSpPr>
          <p:sp>
            <p:nvSpPr>
              <p:cNvPr id="886806" name="Oval 22"/>
              <p:cNvSpPr>
                <a:spLocks noChangeArrowheads="1"/>
              </p:cNvSpPr>
              <p:nvPr/>
            </p:nvSpPr>
            <p:spPr bwMode="auto">
              <a:xfrm>
                <a:off x="2925" y="1207"/>
                <a:ext cx="91" cy="91"/>
              </a:xfrm>
              <a:prstGeom prst="ellipse">
                <a:avLst/>
              </a:prstGeom>
              <a:noFill/>
              <a:ln w="9525">
                <a:solidFill>
                  <a:srgbClr val="FF0000"/>
                </a:solidFill>
                <a:round/>
                <a:headEnd/>
                <a:tailEnd/>
              </a:ln>
              <a:effectLst/>
            </p:spPr>
            <p:txBody>
              <a:bodyPr wrap="none" anchor="ctr"/>
              <a:lstStyle/>
              <a:p>
                <a:endParaRPr lang="zh-CN" altLang="en-US"/>
              </a:p>
            </p:txBody>
          </p:sp>
          <p:sp>
            <p:nvSpPr>
              <p:cNvPr id="886807" name="Line 23"/>
              <p:cNvSpPr>
                <a:spLocks noChangeShapeType="1"/>
              </p:cNvSpPr>
              <p:nvPr/>
            </p:nvSpPr>
            <p:spPr bwMode="auto">
              <a:xfrm>
                <a:off x="2925" y="1253"/>
                <a:ext cx="91" cy="0"/>
              </a:xfrm>
              <a:prstGeom prst="line">
                <a:avLst/>
              </a:prstGeom>
              <a:noFill/>
              <a:ln w="9525">
                <a:solidFill>
                  <a:srgbClr val="FF0000"/>
                </a:solidFill>
                <a:round/>
                <a:headEnd/>
                <a:tailEnd/>
              </a:ln>
              <a:effectLst/>
            </p:spPr>
            <p:txBody>
              <a:bodyPr/>
              <a:lstStyle/>
              <a:p>
                <a:endParaRPr lang="zh-CN" altLang="en-US"/>
              </a:p>
            </p:txBody>
          </p:sp>
        </p:grpSp>
        <p:grpSp>
          <p:nvGrpSpPr>
            <p:cNvPr id="10" name="Group 24"/>
            <p:cNvGrpSpPr>
              <a:grpSpLocks/>
            </p:cNvGrpSpPr>
            <p:nvPr/>
          </p:nvGrpSpPr>
          <p:grpSpPr bwMode="auto">
            <a:xfrm>
              <a:off x="2696" y="2081"/>
              <a:ext cx="91" cy="91"/>
              <a:chOff x="3104" y="1219"/>
              <a:chExt cx="91" cy="91"/>
            </a:xfrm>
          </p:grpSpPr>
          <p:sp>
            <p:nvSpPr>
              <p:cNvPr id="886809" name="Oval 25"/>
              <p:cNvSpPr>
                <a:spLocks noChangeArrowheads="1"/>
              </p:cNvSpPr>
              <p:nvPr/>
            </p:nvSpPr>
            <p:spPr bwMode="auto">
              <a:xfrm>
                <a:off x="3104" y="1219"/>
                <a:ext cx="91" cy="91"/>
              </a:xfrm>
              <a:prstGeom prst="ellipse">
                <a:avLst/>
              </a:prstGeom>
              <a:noFill/>
              <a:ln w="9525">
                <a:solidFill>
                  <a:schemeClr val="tx1"/>
                </a:solidFill>
                <a:round/>
                <a:headEnd/>
                <a:tailEnd/>
              </a:ln>
              <a:effectLst/>
            </p:spPr>
            <p:txBody>
              <a:bodyPr wrap="none" anchor="ctr"/>
              <a:lstStyle/>
              <a:p>
                <a:endParaRPr lang="zh-CN" altLang="en-US"/>
              </a:p>
            </p:txBody>
          </p:sp>
          <p:sp>
            <p:nvSpPr>
              <p:cNvPr id="886810" name="Line 26"/>
              <p:cNvSpPr>
                <a:spLocks noChangeShapeType="1"/>
              </p:cNvSpPr>
              <p:nvPr/>
            </p:nvSpPr>
            <p:spPr bwMode="auto">
              <a:xfrm>
                <a:off x="3104" y="1262"/>
                <a:ext cx="91" cy="0"/>
              </a:xfrm>
              <a:prstGeom prst="line">
                <a:avLst/>
              </a:prstGeom>
              <a:noFill/>
              <a:ln w="9525">
                <a:solidFill>
                  <a:schemeClr val="tx1"/>
                </a:solidFill>
                <a:round/>
                <a:headEnd/>
                <a:tailEnd/>
              </a:ln>
              <a:effectLst/>
            </p:spPr>
            <p:txBody>
              <a:bodyPr/>
              <a:lstStyle/>
              <a:p>
                <a:endParaRPr lang="zh-CN" altLang="en-US"/>
              </a:p>
            </p:txBody>
          </p:sp>
        </p:grpSp>
      </p:grpSp>
      <p:sp>
        <p:nvSpPr>
          <p:cNvPr id="886811" name="Text Box 27"/>
          <p:cNvSpPr txBox="1">
            <a:spLocks noChangeArrowheads="1"/>
          </p:cNvSpPr>
          <p:nvPr/>
        </p:nvSpPr>
        <p:spPr bwMode="auto">
          <a:xfrm>
            <a:off x="1655762" y="3911600"/>
            <a:ext cx="7273955" cy="1246188"/>
          </a:xfrm>
          <a:prstGeom prst="rect">
            <a:avLst/>
          </a:prstGeom>
          <a:noFill/>
          <a:ln w="9525">
            <a:noFill/>
            <a:miter lim="800000"/>
            <a:headEnd/>
            <a:tailEnd/>
          </a:ln>
          <a:effectLst/>
        </p:spPr>
        <p:txBody>
          <a:bodyPr wrap="square">
            <a:spAutoFit/>
          </a:bodyPr>
          <a:lstStyle/>
          <a:p>
            <a:pPr algn="l">
              <a:lnSpc>
                <a:spcPct val="110000"/>
              </a:lnSpc>
              <a:spcBef>
                <a:spcPct val="50000"/>
              </a:spcBef>
            </a:pPr>
            <a:r>
              <a:rPr lang="en-US" altLang="zh-CN" sz="2800" dirty="0">
                <a:solidFill>
                  <a:srgbClr val="0000CC"/>
                </a:solidFill>
              </a:rPr>
              <a:t>={2(256.78)-[2(248.22)+205.138]} J</a:t>
            </a:r>
            <a:r>
              <a:rPr lang="en-US" altLang="zh-CN" sz="2800" dirty="0">
                <a:solidFill>
                  <a:srgbClr val="0000CC"/>
                </a:solidFill>
                <a:cs typeface="Times New Roman" pitchFamily="18" charset="0"/>
              </a:rPr>
              <a:t>·mol</a:t>
            </a:r>
            <a:r>
              <a:rPr lang="en-US" altLang="zh-CN" sz="2800" baseline="30000" dirty="0">
                <a:solidFill>
                  <a:srgbClr val="0000CC"/>
                </a:solidFill>
                <a:cs typeface="Times New Roman" pitchFamily="18" charset="0"/>
              </a:rPr>
              <a:t>-1</a:t>
            </a:r>
            <a:r>
              <a:rPr lang="en-US" altLang="zh-CN" sz="2800" dirty="0">
                <a:solidFill>
                  <a:srgbClr val="0000CC"/>
                </a:solidFill>
                <a:cs typeface="Times New Roman" pitchFamily="18" charset="0"/>
              </a:rPr>
              <a:t>·K</a:t>
            </a:r>
            <a:r>
              <a:rPr lang="en-US" altLang="zh-CN" sz="2800" baseline="30000" dirty="0">
                <a:solidFill>
                  <a:srgbClr val="0000CC"/>
                </a:solidFill>
                <a:cs typeface="Times New Roman" pitchFamily="18" charset="0"/>
              </a:rPr>
              <a:t>-1</a:t>
            </a:r>
          </a:p>
          <a:p>
            <a:pPr algn="l">
              <a:lnSpc>
                <a:spcPct val="110000"/>
              </a:lnSpc>
              <a:spcBef>
                <a:spcPct val="50000"/>
              </a:spcBef>
            </a:pPr>
            <a:r>
              <a:rPr lang="en-US" altLang="zh-CN" sz="2800" dirty="0">
                <a:solidFill>
                  <a:srgbClr val="0000CC"/>
                </a:solidFill>
                <a:cs typeface="Times New Roman" pitchFamily="18" charset="0"/>
              </a:rPr>
              <a:t>=-188.06 </a:t>
            </a:r>
            <a:r>
              <a:rPr lang="en-US" altLang="zh-CN" sz="2800" dirty="0">
                <a:solidFill>
                  <a:srgbClr val="FF0000"/>
                </a:solidFill>
              </a:rPr>
              <a:t>J·mol</a:t>
            </a:r>
            <a:r>
              <a:rPr lang="en-US" altLang="zh-CN" sz="2800" baseline="30000" dirty="0">
                <a:solidFill>
                  <a:srgbClr val="FF0000"/>
                </a:solidFill>
              </a:rPr>
              <a:t>-1</a:t>
            </a:r>
            <a:r>
              <a:rPr lang="en-US" altLang="zh-CN" sz="2800" dirty="0">
                <a:solidFill>
                  <a:srgbClr val="FF0000"/>
                </a:solidFill>
              </a:rPr>
              <a:t>·K</a:t>
            </a:r>
            <a:r>
              <a:rPr lang="en-US" altLang="zh-CN" sz="2800" baseline="30000" dirty="0">
                <a:solidFill>
                  <a:srgbClr val="FF0000"/>
                </a:solidFill>
              </a:rPr>
              <a:t>-1</a:t>
            </a:r>
          </a:p>
        </p:txBody>
      </p:sp>
      <p:sp>
        <p:nvSpPr>
          <p:cNvPr id="886812" name="Text Box 28"/>
          <p:cNvSpPr txBox="1">
            <a:spLocks noChangeArrowheads="1"/>
          </p:cNvSpPr>
          <p:nvPr/>
        </p:nvSpPr>
        <p:spPr bwMode="auto">
          <a:xfrm>
            <a:off x="2000232" y="5715016"/>
            <a:ext cx="3457575" cy="528638"/>
          </a:xfrm>
          <a:prstGeom prst="rect">
            <a:avLst/>
          </a:prstGeom>
          <a:solidFill>
            <a:srgbClr val="FEFCD6"/>
          </a:solidFill>
          <a:ln w="9525">
            <a:solidFill>
              <a:srgbClr val="CC99FF"/>
            </a:solidFill>
            <a:miter lim="800000"/>
            <a:headEnd/>
            <a:tailEnd/>
          </a:ln>
          <a:effectLst/>
        </p:spPr>
        <p:txBody>
          <a:bodyPr>
            <a:spAutoFit/>
          </a:bodyPr>
          <a:lstStyle/>
          <a:p>
            <a:pPr algn="l">
              <a:spcBef>
                <a:spcPct val="50000"/>
              </a:spcBef>
            </a:pPr>
            <a:r>
              <a:rPr lang="zh-CN" altLang="en-US" sz="2800">
                <a:solidFill>
                  <a:srgbClr val="FF0000"/>
                </a:solidFill>
              </a:rPr>
              <a:t>注意熵的符号和单位</a:t>
            </a:r>
          </a:p>
        </p:txBody>
      </p:sp>
      <p:pic>
        <p:nvPicPr>
          <p:cNvPr id="886813" name="Picture 29"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68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86812"/>
                                        </p:tgtEl>
                                        <p:attrNameLst>
                                          <p:attrName>style.visibility</p:attrName>
                                        </p:attrNameLst>
                                      </p:cBhvr>
                                      <p:to>
                                        <p:strVal val="visible"/>
                                      </p:to>
                                    </p:set>
                                    <p:animEffect transition="in" filter="circle(in)">
                                      <p:cBhvr>
                                        <p:cTn id="19" dur="2000"/>
                                        <p:tgtEl>
                                          <p:spTgt spid="886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811" grpId="0"/>
      <p:bldP spid="8868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B45958A9-322B-4A58-B5F7-B96A54D10D44}"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0E46C678-0861-4B9E-8BCA-BF5C18ABD232}" type="slidenum">
              <a:rPr lang="en-US" altLang="zh-CN"/>
              <a:pPr/>
              <a:t>77</a:t>
            </a:fld>
            <a:endParaRPr lang="en-US" altLang="zh-CN"/>
          </a:p>
        </p:txBody>
      </p:sp>
      <p:sp>
        <p:nvSpPr>
          <p:cNvPr id="887810" name="Oval 2"/>
          <p:cNvSpPr>
            <a:spLocks noChangeArrowheads="1"/>
          </p:cNvSpPr>
          <p:nvPr/>
        </p:nvSpPr>
        <p:spPr bwMode="auto">
          <a:xfrm>
            <a:off x="2339975" y="3500438"/>
            <a:ext cx="4464050" cy="1008062"/>
          </a:xfrm>
          <a:prstGeom prst="ellipse">
            <a:avLst/>
          </a:prstGeom>
          <a:solidFill>
            <a:srgbClr val="CCFF66"/>
          </a:solidFill>
          <a:ln w="9525">
            <a:noFill/>
            <a:round/>
            <a:headEnd/>
            <a:tailEnd/>
          </a:ln>
          <a:effectLst/>
        </p:spPr>
        <p:txBody>
          <a:bodyPr wrap="none" lIns="90000" tIns="46800" rIns="90000" bIns="46800" anchor="ctr">
            <a:spAutoFit/>
          </a:bodyPr>
          <a:lstStyle/>
          <a:p>
            <a:endParaRPr lang="zh-CN" altLang="en-US"/>
          </a:p>
        </p:txBody>
      </p:sp>
      <p:sp>
        <p:nvSpPr>
          <p:cNvPr id="887811" name="Rectangle 3"/>
          <p:cNvSpPr>
            <a:spLocks noGrp="1" noChangeArrowheads="1"/>
          </p:cNvSpPr>
          <p:nvPr>
            <p:ph type="title"/>
          </p:nvPr>
        </p:nvSpPr>
        <p:spPr>
          <a:xfrm>
            <a:off x="812800" y="187325"/>
            <a:ext cx="8113713" cy="793750"/>
          </a:xfrm>
          <a:noFill/>
          <a:ln/>
        </p:spPr>
        <p:txBody>
          <a:bodyPr/>
          <a:lstStyle/>
          <a:p>
            <a:r>
              <a:rPr lang="zh-CN" altLang="en-US"/>
              <a:t>反应的标准摩尔熵变</a:t>
            </a:r>
          </a:p>
        </p:txBody>
      </p:sp>
      <p:graphicFrame>
        <p:nvGraphicFramePr>
          <p:cNvPr id="887812" name="Object 4"/>
          <p:cNvGraphicFramePr>
            <a:graphicFrameLocks noChangeAspect="1"/>
          </p:cNvGraphicFramePr>
          <p:nvPr/>
        </p:nvGraphicFramePr>
        <p:xfrm>
          <a:off x="2743200" y="3716338"/>
          <a:ext cx="3667125" cy="503237"/>
        </p:xfrm>
        <a:graphic>
          <a:graphicData uri="http://schemas.openxmlformats.org/presentationml/2006/ole">
            <p:oleObj spid="_x0000_s209922" name="公式" r:id="rId3" imgW="1676160" imgH="228600" progId="Equation.3">
              <p:embed/>
            </p:oleObj>
          </a:graphicData>
        </a:graphic>
      </p:graphicFrame>
      <p:sp>
        <p:nvSpPr>
          <p:cNvPr id="887813" name="Rectangle 5"/>
          <p:cNvSpPr>
            <a:spLocks noChangeArrowheads="1"/>
          </p:cNvSpPr>
          <p:nvPr/>
        </p:nvSpPr>
        <p:spPr bwMode="auto">
          <a:xfrm>
            <a:off x="755650" y="1347788"/>
            <a:ext cx="8077200" cy="3810000"/>
          </a:xfrm>
          <a:prstGeom prst="rect">
            <a:avLst/>
          </a:prstGeom>
          <a:noFill/>
          <a:ln w="9525">
            <a:noFill/>
            <a:miter lim="800000"/>
            <a:headEnd/>
            <a:tailEnd/>
          </a:ln>
        </p:spPr>
        <p:txBody>
          <a:bodyPr/>
          <a:lstStyle/>
          <a:p>
            <a:pPr marL="342900" indent="-342900" algn="l">
              <a:lnSpc>
                <a:spcPct val="140000"/>
              </a:lnSpc>
              <a:spcBef>
                <a:spcPct val="20000"/>
              </a:spcBef>
              <a:buClr>
                <a:srgbClr val="FF00FF"/>
              </a:buClr>
              <a:buFont typeface="Wingdings" pitchFamily="2" charset="2"/>
              <a:buChar char="v"/>
            </a:pPr>
            <a:r>
              <a:rPr lang="en-US" altLang="zh-CN" sz="3200" dirty="0">
                <a:solidFill>
                  <a:srgbClr val="0000FF"/>
                </a:solidFill>
                <a:sym typeface="Symbol" pitchFamily="18" charset="2"/>
              </a:rPr>
              <a:t></a:t>
            </a:r>
            <a:r>
              <a:rPr lang="en-US" altLang="zh-CN" sz="3200" baseline="-25000" dirty="0" err="1">
                <a:solidFill>
                  <a:srgbClr val="0000FF"/>
                </a:solidFill>
                <a:sym typeface="Symbol" pitchFamily="18" charset="2"/>
              </a:rPr>
              <a:t>r</a:t>
            </a:r>
            <a:r>
              <a:rPr lang="en-US" altLang="zh-CN" sz="3200" i="1" dirty="0" err="1">
                <a:solidFill>
                  <a:srgbClr val="0000FF"/>
                </a:solidFill>
                <a:sym typeface="Symbol" pitchFamily="18" charset="2"/>
              </a:rPr>
              <a:t>S</a:t>
            </a:r>
            <a:r>
              <a:rPr lang="en-US" altLang="zh-CN" sz="3200" baseline="-25000" dirty="0" err="1">
                <a:solidFill>
                  <a:srgbClr val="0000FF"/>
                </a:solidFill>
                <a:sym typeface="Symbol" pitchFamily="18" charset="2"/>
              </a:rPr>
              <a:t>m</a:t>
            </a:r>
            <a:r>
              <a:rPr lang="ru-RU" altLang="zh-CN" sz="3200" baseline="30000" dirty="0">
                <a:solidFill>
                  <a:srgbClr val="0000FF"/>
                </a:solidFill>
                <a:sym typeface="Symbol" pitchFamily="18" charset="2"/>
              </a:rPr>
              <a:t>ө</a:t>
            </a:r>
            <a:r>
              <a:rPr lang="en-US" altLang="zh-CN" sz="3200" dirty="0">
                <a:solidFill>
                  <a:srgbClr val="0000FF"/>
                </a:solidFill>
                <a:sym typeface="Symbol" pitchFamily="18" charset="2"/>
              </a:rPr>
              <a:t>&gt;0</a:t>
            </a:r>
            <a:r>
              <a:rPr lang="zh-CN" altLang="en-US" sz="3200" dirty="0">
                <a:solidFill>
                  <a:srgbClr val="0000FF"/>
                </a:solidFill>
                <a:sym typeface="Symbol" pitchFamily="18" charset="2"/>
              </a:rPr>
              <a:t>，有利于反应正向自发进行。</a:t>
            </a:r>
            <a:endParaRPr lang="zh-CN" altLang="en-US" sz="3200" dirty="0">
              <a:solidFill>
                <a:srgbClr val="0000FF"/>
              </a:solidFill>
            </a:endParaRPr>
          </a:p>
          <a:p>
            <a:pPr marL="342900" indent="-342900" algn="l">
              <a:lnSpc>
                <a:spcPct val="140000"/>
              </a:lnSpc>
              <a:spcBef>
                <a:spcPct val="20000"/>
              </a:spcBef>
              <a:buClr>
                <a:srgbClr val="FF00FF"/>
              </a:buClr>
              <a:buFont typeface="Wingdings" pitchFamily="2" charset="2"/>
              <a:buChar char="v"/>
            </a:pPr>
            <a:r>
              <a:rPr lang="zh-CN" altLang="en-US" sz="3200" dirty="0">
                <a:solidFill>
                  <a:srgbClr val="0000FF"/>
                </a:solidFill>
              </a:rPr>
              <a:t>物质的聚集状态不变时，反应的熵变基本不随温度而变。</a:t>
            </a:r>
          </a:p>
          <a:p>
            <a:pPr marL="342900" indent="-342900" algn="l">
              <a:lnSpc>
                <a:spcPct val="140000"/>
              </a:lnSpc>
              <a:spcBef>
                <a:spcPct val="20000"/>
              </a:spcBef>
              <a:buClr>
                <a:srgbClr val="FF00FF"/>
              </a:buClr>
              <a:buFont typeface="Wingdings" pitchFamily="2" charset="2"/>
              <a:buChar char="v"/>
            </a:pPr>
            <a:endParaRPr lang="zh-CN" altLang="en-US" sz="3200" dirty="0">
              <a:solidFill>
                <a:srgbClr val="0000FF"/>
              </a:solidFill>
            </a:endParaRPr>
          </a:p>
          <a:p>
            <a:pPr marL="342900" indent="-342900" algn="l">
              <a:lnSpc>
                <a:spcPct val="140000"/>
              </a:lnSpc>
              <a:spcBef>
                <a:spcPct val="20000"/>
              </a:spcBef>
              <a:buClr>
                <a:srgbClr val="FF00FF"/>
              </a:buClr>
              <a:buFont typeface="Wingdings" pitchFamily="2" charset="2"/>
              <a:buChar char="v"/>
            </a:pPr>
            <a:r>
              <a:rPr lang="zh-CN" altLang="en-US" sz="3200" dirty="0">
                <a:solidFill>
                  <a:srgbClr val="0000FF"/>
                </a:solidFill>
              </a:rPr>
              <a:t>反应的</a:t>
            </a:r>
            <a:r>
              <a:rPr lang="zh-CN" altLang="en-US" sz="3200" dirty="0">
                <a:solidFill>
                  <a:srgbClr val="0000FF"/>
                </a:solidFill>
                <a:sym typeface="Symbol" pitchFamily="18" charset="2"/>
              </a:rPr>
              <a:t></a:t>
            </a:r>
            <a:r>
              <a:rPr lang="en-US" altLang="zh-CN" sz="3200" baseline="-25000" dirty="0" err="1">
                <a:solidFill>
                  <a:srgbClr val="0000FF"/>
                </a:solidFill>
                <a:sym typeface="Symbol" pitchFamily="18" charset="2"/>
              </a:rPr>
              <a:t>r</a:t>
            </a:r>
            <a:r>
              <a:rPr lang="en-US" altLang="zh-CN" sz="3200" i="1" dirty="0" err="1">
                <a:solidFill>
                  <a:srgbClr val="0000FF"/>
                </a:solidFill>
                <a:sym typeface="Symbol" pitchFamily="18" charset="2"/>
              </a:rPr>
              <a:t>S</a:t>
            </a:r>
            <a:r>
              <a:rPr lang="en-US" altLang="zh-CN" sz="3200" baseline="-25000" dirty="0" err="1">
                <a:solidFill>
                  <a:srgbClr val="0000FF"/>
                </a:solidFill>
                <a:sym typeface="Symbol" pitchFamily="18" charset="2"/>
              </a:rPr>
              <a:t>m</a:t>
            </a:r>
            <a:r>
              <a:rPr lang="ru-RU" altLang="zh-CN" sz="3200" baseline="30000" dirty="0">
                <a:solidFill>
                  <a:srgbClr val="0000FF"/>
                </a:solidFill>
                <a:sym typeface="Symbol" pitchFamily="18" charset="2"/>
              </a:rPr>
              <a:t>ө</a:t>
            </a:r>
            <a:r>
              <a:rPr lang="zh-CN" altLang="en-US" sz="3200" dirty="0">
                <a:solidFill>
                  <a:srgbClr val="0000FF"/>
                </a:solidFill>
                <a:sym typeface="Symbol" pitchFamily="18" charset="2"/>
              </a:rPr>
              <a:t>与</a:t>
            </a:r>
            <a:r>
              <a:rPr lang="en-US" altLang="zh-CN" sz="3200" baseline="-25000" dirty="0" err="1">
                <a:solidFill>
                  <a:srgbClr val="0000FF"/>
                </a:solidFill>
                <a:sym typeface="Symbol" pitchFamily="18" charset="2"/>
              </a:rPr>
              <a:t>r</a:t>
            </a:r>
            <a:r>
              <a:rPr lang="en-US" altLang="zh-CN" sz="3200" i="1" dirty="0" err="1">
                <a:solidFill>
                  <a:srgbClr val="0000FF"/>
                </a:solidFill>
                <a:sym typeface="Symbol" pitchFamily="18" charset="2"/>
              </a:rPr>
              <a:t>H</a:t>
            </a:r>
            <a:r>
              <a:rPr lang="en-US" altLang="zh-CN" sz="3200" baseline="-25000" dirty="0" err="1">
                <a:solidFill>
                  <a:srgbClr val="0000FF"/>
                </a:solidFill>
                <a:sym typeface="Symbol" pitchFamily="18" charset="2"/>
              </a:rPr>
              <a:t>m</a:t>
            </a:r>
            <a:r>
              <a:rPr lang="ru-RU" altLang="zh-CN" sz="3200" baseline="30000" dirty="0">
                <a:solidFill>
                  <a:srgbClr val="0000FF"/>
                </a:solidFill>
                <a:sym typeface="Symbol" pitchFamily="18" charset="2"/>
              </a:rPr>
              <a:t>ө</a:t>
            </a:r>
            <a:r>
              <a:rPr lang="zh-CN" altLang="en-US" sz="3200" dirty="0">
                <a:solidFill>
                  <a:srgbClr val="0000FF"/>
                </a:solidFill>
                <a:sym typeface="Symbol" pitchFamily="18" charset="2"/>
              </a:rPr>
              <a:t>计算及注意点相似。</a:t>
            </a:r>
          </a:p>
        </p:txBody>
      </p:sp>
      <p:pic>
        <p:nvPicPr>
          <p:cNvPr id="887814" name="Picture 6"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ChangeArrowheads="1"/>
          </p:cNvSpPr>
          <p:nvPr/>
        </p:nvSpPr>
        <p:spPr bwMode="auto">
          <a:xfrm>
            <a:off x="979488" y="1314450"/>
            <a:ext cx="7727950" cy="1554163"/>
          </a:xfrm>
          <a:prstGeom prst="rect">
            <a:avLst/>
          </a:prstGeom>
          <a:noFill/>
          <a:ln w="9525">
            <a:noFill/>
            <a:miter lim="800000"/>
            <a:headEnd/>
            <a:tailEnd/>
          </a:ln>
        </p:spPr>
        <p:txBody>
          <a:bodyPr>
            <a:spAutoFit/>
          </a:bodyPr>
          <a:lstStyle/>
          <a:p>
            <a:pPr>
              <a:spcBef>
                <a:spcPct val="20000"/>
              </a:spcBef>
            </a:pPr>
            <a:r>
              <a:rPr lang="en-US" altLang="zh-CN" sz="3200" b="0">
                <a:latin typeface="Times New Roman" pitchFamily="18" charset="0"/>
                <a:ea typeface="楷体_GB2312" pitchFamily="49" charset="-122"/>
              </a:rPr>
              <a:t>      </a:t>
            </a:r>
            <a:r>
              <a:rPr lang="zh-CN" altLang="en-US" sz="3200" b="0">
                <a:latin typeface="Times New Roman" pitchFamily="18" charset="0"/>
                <a:ea typeface="楷体_GB2312" pitchFamily="49" charset="-122"/>
              </a:rPr>
              <a:t>可从热力学推出，在</a:t>
            </a:r>
            <a:r>
              <a:rPr lang="zh-CN" altLang="en-US" sz="3200" b="0">
                <a:solidFill>
                  <a:srgbClr val="FF0000"/>
                </a:solidFill>
                <a:latin typeface="Times New Roman" pitchFamily="18" charset="0"/>
                <a:ea typeface="楷体_GB2312" pitchFamily="49" charset="-122"/>
              </a:rPr>
              <a:t>恒温可逆过程</a:t>
            </a:r>
            <a:r>
              <a:rPr lang="zh-CN" altLang="en-US" sz="3200" b="0">
                <a:latin typeface="Times New Roman" pitchFamily="18" charset="0"/>
                <a:ea typeface="楷体_GB2312" pitchFamily="49" charset="-122"/>
              </a:rPr>
              <a:t>中系统所吸收或放出的热量</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以</a:t>
            </a:r>
            <a:r>
              <a:rPr lang="en-US" altLang="zh-CN" sz="3200" b="0" i="1">
                <a:latin typeface="Times New Roman" pitchFamily="18" charset="0"/>
                <a:ea typeface="楷体_GB2312" pitchFamily="49" charset="-122"/>
              </a:rPr>
              <a:t>q</a:t>
            </a:r>
            <a:r>
              <a:rPr lang="en-US" altLang="zh-CN" sz="3200" b="0" baseline="-25000">
                <a:latin typeface="Times New Roman" pitchFamily="18" charset="0"/>
                <a:ea typeface="楷体_GB2312" pitchFamily="49" charset="-122"/>
              </a:rPr>
              <a:t>r </a:t>
            </a:r>
            <a:r>
              <a:rPr lang="zh-CN" altLang="en-US" sz="3200" b="0">
                <a:latin typeface="Times New Roman" pitchFamily="18" charset="0"/>
                <a:ea typeface="楷体_GB2312" pitchFamily="49" charset="-122"/>
              </a:rPr>
              <a:t>表示</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除以温度等于系统的熵变</a:t>
            </a:r>
            <a:r>
              <a:rPr lang="zh-CN" altLang="en-US" sz="3200" b="0">
                <a:solidFill>
                  <a:schemeClr val="tx2"/>
                </a:solidFill>
                <a:latin typeface="Times New Roman" pitchFamily="18" charset="0"/>
                <a:ea typeface="楷体_GB2312" pitchFamily="49" charset="-122"/>
                <a:sym typeface="Symbol" pitchFamily="18" charset="2"/>
              </a:rPr>
              <a:t></a:t>
            </a:r>
            <a:r>
              <a:rPr lang="en-US" altLang="zh-CN" sz="3200" b="0" i="1">
                <a:solidFill>
                  <a:schemeClr val="tx2"/>
                </a:solidFill>
                <a:latin typeface="Times New Roman" pitchFamily="18" charset="0"/>
                <a:ea typeface="楷体_GB2312" pitchFamily="49" charset="-122"/>
              </a:rPr>
              <a:t>S</a:t>
            </a:r>
            <a:r>
              <a:rPr lang="zh-CN" altLang="en-US" sz="3200" b="0">
                <a:solidFill>
                  <a:schemeClr val="tx2"/>
                </a:solidFill>
                <a:latin typeface="Times New Roman" pitchFamily="18" charset="0"/>
                <a:ea typeface="楷体_GB2312" pitchFamily="49" charset="-122"/>
              </a:rPr>
              <a:t>：</a:t>
            </a:r>
          </a:p>
        </p:txBody>
      </p:sp>
      <p:sp>
        <p:nvSpPr>
          <p:cNvPr id="208899" name="Rectangle 3"/>
          <p:cNvSpPr>
            <a:spLocks noChangeArrowheads="1"/>
          </p:cNvSpPr>
          <p:nvPr/>
        </p:nvSpPr>
        <p:spPr bwMode="auto">
          <a:xfrm>
            <a:off x="900113" y="4292600"/>
            <a:ext cx="7902575" cy="1554163"/>
          </a:xfrm>
          <a:prstGeom prst="rect">
            <a:avLst/>
          </a:prstGeom>
          <a:noFill/>
          <a:ln w="9525">
            <a:noFill/>
            <a:miter lim="800000"/>
            <a:headEnd/>
            <a:tailEnd/>
          </a:ln>
        </p:spPr>
        <p:txBody>
          <a:bodyPr>
            <a:spAutoFit/>
          </a:bodyPr>
          <a:lstStyle/>
          <a:p>
            <a:r>
              <a:rPr lang="en-US" altLang="zh-CN" sz="3200" b="0">
                <a:latin typeface="Times New Roman" pitchFamily="18" charset="0"/>
                <a:ea typeface="楷体_GB2312" pitchFamily="49" charset="-122"/>
              </a:rPr>
              <a:t>     “</a:t>
            </a:r>
            <a:r>
              <a:rPr lang="zh-CN" altLang="en-US" sz="3200" b="0">
                <a:latin typeface="Times New Roman" pitchFamily="18" charset="0"/>
                <a:ea typeface="楷体_GB2312" pitchFamily="49" charset="-122"/>
              </a:rPr>
              <a:t>熵”即由其定义“热温商”而得名。熵的变化可用可逆过程的热</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量</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与温</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度</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之商来计算。</a:t>
            </a:r>
          </a:p>
        </p:txBody>
      </p:sp>
      <p:graphicFrame>
        <p:nvGraphicFramePr>
          <p:cNvPr id="208900" name="Object 4"/>
          <p:cNvGraphicFramePr>
            <a:graphicFrameLocks noChangeAspect="1"/>
          </p:cNvGraphicFramePr>
          <p:nvPr/>
        </p:nvGraphicFramePr>
        <p:xfrm>
          <a:off x="3132138" y="3284538"/>
          <a:ext cx="2566987" cy="814387"/>
        </p:xfrm>
        <a:graphic>
          <a:graphicData uri="http://schemas.openxmlformats.org/presentationml/2006/ole">
            <p:oleObj spid="_x0000_s308226" name="Microsoft 公式 3.0" r:id="rId3" imgW="1244520" imgH="393480" progId="Equation.3">
              <p:embed/>
            </p:oleObj>
          </a:graphicData>
        </a:graphic>
      </p:graphicFrame>
      <p:sp>
        <p:nvSpPr>
          <p:cNvPr id="9221" name="Rectangle 5"/>
          <p:cNvSpPr>
            <a:spLocks noGrp="1" noChangeArrowheads="1"/>
          </p:cNvSpPr>
          <p:nvPr>
            <p:ph type="title"/>
          </p:nvPr>
        </p:nvSpPr>
        <p:spPr>
          <a:xfrm>
            <a:off x="971550" y="57150"/>
            <a:ext cx="7772400" cy="685800"/>
          </a:xfrm>
        </p:spPr>
        <p:txBody>
          <a:bodyPr/>
          <a:lstStyle/>
          <a:p>
            <a:pPr eaLnBrk="1" hangingPunct="1"/>
            <a:r>
              <a:rPr lang="zh-CN" altLang="en-US" smtClean="0">
                <a:solidFill>
                  <a:srgbClr val="FF0000"/>
                </a:solidFill>
              </a:rPr>
              <a:t>熵的热力学定义*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barn(outVertical)">
                                      <p:cBhvr>
                                        <p:cTn id="7" dur="500"/>
                                        <p:tgtEl>
                                          <p:spTgt spid="20889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08900"/>
                                        </p:tgtEl>
                                        <p:attrNameLst>
                                          <p:attrName>style.visibility</p:attrName>
                                        </p:attrNameLst>
                                      </p:cBhvr>
                                      <p:to>
                                        <p:strVal val="visible"/>
                                      </p:to>
                                    </p:set>
                                    <p:animEffect transition="in" filter="barn(outVertical)">
                                      <p:cBhvr>
                                        <p:cTn id="12" dur="500"/>
                                        <p:tgtEl>
                                          <p:spTgt spid="20890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08899"/>
                                        </p:tgtEl>
                                        <p:attrNameLst>
                                          <p:attrName>style.visibility</p:attrName>
                                        </p:attrNameLst>
                                      </p:cBhvr>
                                      <p:to>
                                        <p:strVal val="visible"/>
                                      </p:to>
                                    </p:set>
                                    <p:animEffect transition="in" filter="barn(outVertical)">
                                      <p:cBhvr>
                                        <p:cTn id="17" dur="500"/>
                                        <p:tgtEl>
                                          <p:spTgt spid="208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utoUpdateAnimBg="0"/>
      <p:bldP spid="20889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80225"/>
            <a:chOff x="0" y="0"/>
            <a:chExt cx="5760" cy="4334"/>
          </a:xfrm>
        </p:grpSpPr>
        <p:pic>
          <p:nvPicPr>
            <p:cNvPr id="10246" name="Picture 3" descr="NSNBG"/>
            <p:cNvPicPr>
              <a:picLocks noChangeAspect="1" noChangeArrowheads="1"/>
            </p:cNvPicPr>
            <p:nvPr/>
          </p:nvPicPr>
          <p:blipFill>
            <a:blip r:embed="rId3"/>
            <a:srcRect/>
            <a:stretch>
              <a:fillRect/>
            </a:stretch>
          </p:blipFill>
          <p:spPr bwMode="auto">
            <a:xfrm>
              <a:off x="0" y="0"/>
              <a:ext cx="5760" cy="4334"/>
            </a:xfrm>
            <a:prstGeom prst="rect">
              <a:avLst/>
            </a:prstGeom>
            <a:noFill/>
            <a:ln w="9525">
              <a:noFill/>
              <a:miter lim="800000"/>
              <a:headEnd/>
              <a:tailEnd/>
            </a:ln>
          </p:spPr>
        </p:pic>
        <p:sp>
          <p:nvSpPr>
            <p:cNvPr id="10247" name="Rectangle 4"/>
            <p:cNvSpPr>
              <a:spLocks noChangeArrowheads="1"/>
            </p:cNvSpPr>
            <p:nvPr/>
          </p:nvSpPr>
          <p:spPr bwMode="auto">
            <a:xfrm rot="5400000">
              <a:off x="2803" y="-2702"/>
              <a:ext cx="154" cy="5760"/>
            </a:xfrm>
            <a:prstGeom prst="rect">
              <a:avLst/>
            </a:prstGeom>
            <a:gradFill rotWithShape="1">
              <a:gsLst>
                <a:gs pos="0">
                  <a:srgbClr val="63546B"/>
                </a:gs>
                <a:gs pos="100000">
                  <a:srgbClr val="D5B6E8"/>
                </a:gs>
              </a:gsLst>
              <a:lin ang="0" scaled="1"/>
            </a:gradFill>
            <a:ln w="9525">
              <a:noFill/>
              <a:miter lim="800000"/>
              <a:headEnd/>
              <a:tailEnd/>
            </a:ln>
          </p:spPr>
          <p:txBody>
            <a:bodyPr wrap="none" anchor="ctr"/>
            <a:lstStyle/>
            <a:p>
              <a:endParaRPr lang="zh-CN" altLang="en-US"/>
            </a:p>
          </p:txBody>
        </p:sp>
        <p:sp>
          <p:nvSpPr>
            <p:cNvPr id="10248" name="Rectangle 5"/>
            <p:cNvSpPr>
              <a:spLocks noChangeArrowheads="1"/>
            </p:cNvSpPr>
            <p:nvPr/>
          </p:nvSpPr>
          <p:spPr bwMode="auto">
            <a:xfrm rot="5400000">
              <a:off x="2820" y="-2820"/>
              <a:ext cx="119" cy="5760"/>
            </a:xfrm>
            <a:prstGeom prst="rect">
              <a:avLst/>
            </a:prstGeom>
            <a:gradFill rotWithShape="1">
              <a:gsLst>
                <a:gs pos="0">
                  <a:srgbClr val="760076"/>
                </a:gs>
                <a:gs pos="100000">
                  <a:srgbClr val="FF00FF"/>
                </a:gs>
              </a:gsLst>
              <a:lin ang="0" scaled="1"/>
            </a:gradFill>
            <a:ln w="9525">
              <a:noFill/>
              <a:miter lim="800000"/>
              <a:headEnd/>
              <a:tailEnd/>
            </a:ln>
          </p:spPr>
          <p:txBody>
            <a:bodyPr wrap="none" anchor="ctr"/>
            <a:lstStyle/>
            <a:p>
              <a:endParaRPr lang="zh-CN" altLang="en-US"/>
            </a:p>
          </p:txBody>
        </p:sp>
        <p:sp>
          <p:nvSpPr>
            <p:cNvPr id="10249" name="Rectangle 6"/>
            <p:cNvSpPr>
              <a:spLocks noChangeArrowheads="1"/>
            </p:cNvSpPr>
            <p:nvPr/>
          </p:nvSpPr>
          <p:spPr bwMode="auto">
            <a:xfrm rot="5400000">
              <a:off x="2848" y="-2701"/>
              <a:ext cx="63" cy="5760"/>
            </a:xfrm>
            <a:prstGeom prst="rect">
              <a:avLst/>
            </a:prstGeom>
            <a:gradFill rotWithShape="1">
              <a:gsLst>
                <a:gs pos="0">
                  <a:srgbClr val="767600"/>
                </a:gs>
                <a:gs pos="100000">
                  <a:srgbClr val="FFFF00"/>
                </a:gs>
              </a:gsLst>
              <a:lin ang="0" scaled="1"/>
            </a:gradFill>
            <a:ln w="9525">
              <a:noFill/>
              <a:miter lim="800000"/>
              <a:headEnd/>
              <a:tailEnd/>
            </a:ln>
          </p:spPr>
          <p:txBody>
            <a:bodyPr wrap="none" anchor="ctr"/>
            <a:lstStyle/>
            <a:p>
              <a:endParaRPr lang="zh-CN" altLang="en-US"/>
            </a:p>
          </p:txBody>
        </p:sp>
      </p:grpSp>
      <p:sp>
        <p:nvSpPr>
          <p:cNvPr id="209927" name="Rectangle 7"/>
          <p:cNvSpPr>
            <a:spLocks noChangeArrowheads="1"/>
          </p:cNvSpPr>
          <p:nvPr/>
        </p:nvSpPr>
        <p:spPr bwMode="auto">
          <a:xfrm>
            <a:off x="273050" y="812800"/>
            <a:ext cx="8191500" cy="1569660"/>
          </a:xfrm>
          <a:prstGeom prst="rect">
            <a:avLst/>
          </a:prstGeom>
          <a:noFill/>
          <a:ln w="9525">
            <a:noFill/>
            <a:miter lim="800000"/>
            <a:headEnd/>
            <a:tailEnd/>
          </a:ln>
        </p:spPr>
        <p:txBody>
          <a:bodyPr>
            <a:spAutoFit/>
          </a:bodyPr>
          <a:lstStyle/>
          <a:p>
            <a:r>
              <a:rPr lang="zh-CN" altLang="en-US" sz="3200" dirty="0">
                <a:solidFill>
                  <a:schemeClr val="accent2"/>
                </a:solidFill>
                <a:latin typeface="宋体" pitchFamily="2" charset="-122"/>
              </a:rPr>
              <a:t>例</a:t>
            </a:r>
            <a:r>
              <a:rPr lang="en-US" altLang="zh-CN" sz="3200" dirty="0">
                <a:solidFill>
                  <a:schemeClr val="accent2"/>
                </a:solidFill>
                <a:latin typeface="宋体" pitchFamily="2" charset="-122"/>
              </a:rPr>
              <a:t>2.2</a:t>
            </a:r>
            <a:r>
              <a:rPr lang="en-US" altLang="zh-CN" sz="3200" b="0" dirty="0">
                <a:latin typeface="Times New Roman" pitchFamily="18" charset="0"/>
                <a:ea typeface="楷体_GB2312" pitchFamily="49" charset="-122"/>
              </a:rPr>
              <a:t>  </a:t>
            </a:r>
            <a:r>
              <a:rPr lang="zh-CN" altLang="en-US" sz="3200" b="0" dirty="0">
                <a:solidFill>
                  <a:srgbClr val="0000CC"/>
                </a:solidFill>
                <a:latin typeface="Times New Roman" pitchFamily="18" charset="0"/>
                <a:ea typeface="楷体_GB2312" pitchFamily="49" charset="-122"/>
              </a:rPr>
              <a:t>计算在</a:t>
            </a:r>
            <a:r>
              <a:rPr lang="en-US" altLang="zh-CN" sz="3200" b="0" dirty="0">
                <a:solidFill>
                  <a:srgbClr val="0000CC"/>
                </a:solidFill>
                <a:latin typeface="Times New Roman" pitchFamily="18" charset="0"/>
                <a:ea typeface="楷体_GB2312" pitchFamily="49" charset="-122"/>
              </a:rPr>
              <a:t>101.325 </a:t>
            </a:r>
            <a:r>
              <a:rPr lang="en-US" altLang="zh-CN" sz="3200" b="0" dirty="0" err="1">
                <a:solidFill>
                  <a:srgbClr val="0000CC"/>
                </a:solidFill>
                <a:latin typeface="Times New Roman" pitchFamily="18" charset="0"/>
                <a:ea typeface="楷体_GB2312" pitchFamily="49" charset="-122"/>
              </a:rPr>
              <a:t>kPa</a:t>
            </a:r>
            <a:r>
              <a:rPr lang="en-US" altLang="zh-CN" sz="3200" b="0" dirty="0">
                <a:solidFill>
                  <a:srgbClr val="0000CC"/>
                </a:solidFill>
                <a:latin typeface="Times New Roman" pitchFamily="18" charset="0"/>
                <a:ea typeface="楷体_GB2312" pitchFamily="49" charset="-122"/>
              </a:rPr>
              <a:t> </a:t>
            </a:r>
            <a:r>
              <a:rPr lang="zh-CN" altLang="zh-CN" sz="3200" b="0" dirty="0">
                <a:solidFill>
                  <a:srgbClr val="0000CC"/>
                </a:solidFill>
                <a:latin typeface="Times New Roman" pitchFamily="18" charset="0"/>
                <a:ea typeface="楷体_GB2312" pitchFamily="49" charset="-122"/>
              </a:rPr>
              <a:t>和</a:t>
            </a:r>
            <a:r>
              <a:rPr lang="zh-CN" altLang="en-US" sz="3200" b="0" dirty="0">
                <a:solidFill>
                  <a:srgbClr val="0000CC"/>
                </a:solidFill>
                <a:latin typeface="Times New Roman" pitchFamily="18" charset="0"/>
                <a:ea typeface="楷体_GB2312" pitchFamily="49" charset="-122"/>
              </a:rPr>
              <a:t> </a:t>
            </a:r>
            <a:r>
              <a:rPr lang="zh-CN" altLang="zh-CN" sz="3200" b="0" dirty="0">
                <a:solidFill>
                  <a:srgbClr val="0000CC"/>
                </a:solidFill>
                <a:latin typeface="Times New Roman" pitchFamily="18" charset="0"/>
                <a:ea typeface="楷体_GB2312" pitchFamily="49" charset="-122"/>
              </a:rPr>
              <a:t>273</a:t>
            </a:r>
            <a:r>
              <a:rPr lang="en-US" altLang="zh-CN" sz="3200" b="0" dirty="0">
                <a:solidFill>
                  <a:srgbClr val="0000CC"/>
                </a:solidFill>
                <a:latin typeface="Times New Roman" pitchFamily="18" charset="0"/>
                <a:ea typeface="楷体_GB2312" pitchFamily="49" charset="-122"/>
              </a:rPr>
              <a:t>.15 K</a:t>
            </a:r>
            <a:r>
              <a:rPr lang="zh-CN" altLang="zh-CN" sz="3200" b="0" dirty="0">
                <a:solidFill>
                  <a:srgbClr val="0000CC"/>
                </a:solidFill>
                <a:latin typeface="Times New Roman" pitchFamily="18" charset="0"/>
                <a:ea typeface="楷体_GB2312" pitchFamily="49" charset="-122"/>
              </a:rPr>
              <a:t>下，冰融化过程的摩尔熵变。已知冰的融化热</a:t>
            </a:r>
            <a:r>
              <a:rPr lang="zh-CN" altLang="en-US" sz="3200" b="0" dirty="0">
                <a:solidFill>
                  <a:srgbClr val="0000CC"/>
                </a:solidFill>
                <a:latin typeface="Times New Roman" pitchFamily="18" charset="0"/>
                <a:ea typeface="楷体_GB2312" pitchFamily="49" charset="-122"/>
              </a:rPr>
              <a:t> </a:t>
            </a:r>
            <a:r>
              <a:rPr lang="en-US" altLang="zh-CN" sz="3200" b="0" i="1" dirty="0" err="1">
                <a:solidFill>
                  <a:srgbClr val="0000CC"/>
                </a:solidFill>
                <a:latin typeface="Times New Roman" pitchFamily="18" charset="0"/>
                <a:ea typeface="楷体_GB2312" pitchFamily="49" charset="-122"/>
              </a:rPr>
              <a:t>q</a:t>
            </a:r>
            <a:r>
              <a:rPr lang="en-US" altLang="zh-CN" sz="3200" b="0" baseline="-25000" dirty="0" err="1">
                <a:solidFill>
                  <a:srgbClr val="0000CC"/>
                </a:solidFill>
                <a:latin typeface="Times New Roman" pitchFamily="18" charset="0"/>
                <a:ea typeface="楷体_GB2312" pitchFamily="49" charset="-122"/>
              </a:rPr>
              <a:t>fus</a:t>
            </a:r>
            <a:r>
              <a:rPr lang="en-US" altLang="zh-CN" sz="3200" b="0" dirty="0">
                <a:solidFill>
                  <a:srgbClr val="0000CC"/>
                </a:solidFill>
                <a:latin typeface="Times New Roman" pitchFamily="18" charset="0"/>
                <a:ea typeface="楷体_GB2312" pitchFamily="49" charset="-122"/>
              </a:rPr>
              <a:t>(H</a:t>
            </a:r>
            <a:r>
              <a:rPr lang="en-US" altLang="zh-CN" sz="3200" b="0" baseline="-25000" dirty="0">
                <a:solidFill>
                  <a:srgbClr val="0000CC"/>
                </a:solidFill>
                <a:latin typeface="Times New Roman" pitchFamily="18" charset="0"/>
                <a:ea typeface="楷体_GB2312" pitchFamily="49" charset="-122"/>
              </a:rPr>
              <a:t>2</a:t>
            </a:r>
            <a:r>
              <a:rPr lang="en-US" altLang="zh-CN" sz="3200" b="0" dirty="0">
                <a:solidFill>
                  <a:srgbClr val="0000CC"/>
                </a:solidFill>
                <a:latin typeface="Times New Roman" pitchFamily="18" charset="0"/>
                <a:ea typeface="楷体_GB2312" pitchFamily="49" charset="-122"/>
              </a:rPr>
              <a:t>O) = 6007 J</a:t>
            </a:r>
            <a:r>
              <a:rPr lang="en-US" altLang="zh-CN" sz="3200" baseline="30000" dirty="0">
                <a:solidFill>
                  <a:srgbClr val="0000CC"/>
                </a:solidFill>
                <a:latin typeface="Times New Roman" pitchFamily="18" charset="0"/>
                <a:ea typeface="楷体_GB2312" pitchFamily="49" charset="-122"/>
              </a:rPr>
              <a:t>.</a:t>
            </a:r>
            <a:r>
              <a:rPr lang="en-US" altLang="zh-CN" sz="3200" b="0" dirty="0">
                <a:solidFill>
                  <a:srgbClr val="0000CC"/>
                </a:solidFill>
                <a:latin typeface="Times New Roman" pitchFamily="18" charset="0"/>
                <a:ea typeface="楷体_GB2312" pitchFamily="49" charset="-122"/>
              </a:rPr>
              <a:t>mol</a:t>
            </a:r>
            <a:r>
              <a:rPr lang="en-US" altLang="zh-CN" sz="3200" b="0" baseline="30000" dirty="0">
                <a:solidFill>
                  <a:srgbClr val="0000CC"/>
                </a:solidFill>
                <a:latin typeface="Times New Roman" pitchFamily="18" charset="0"/>
                <a:ea typeface="楷体_GB2312" pitchFamily="49" charset="-122"/>
              </a:rPr>
              <a:t>-1</a:t>
            </a:r>
          </a:p>
        </p:txBody>
      </p:sp>
      <p:sp>
        <p:nvSpPr>
          <p:cNvPr id="209928" name="Rectangle 8"/>
          <p:cNvSpPr>
            <a:spLocks noChangeArrowheads="1"/>
          </p:cNvSpPr>
          <p:nvPr/>
        </p:nvSpPr>
        <p:spPr bwMode="auto">
          <a:xfrm>
            <a:off x="323850" y="2708275"/>
            <a:ext cx="8267700" cy="2041525"/>
          </a:xfrm>
          <a:prstGeom prst="rect">
            <a:avLst/>
          </a:prstGeom>
          <a:noFill/>
          <a:ln w="9525">
            <a:noFill/>
            <a:miter lim="800000"/>
            <a:headEnd/>
            <a:tailEnd/>
          </a:ln>
        </p:spPr>
        <p:txBody>
          <a:bodyPr>
            <a:spAutoFit/>
          </a:bodyPr>
          <a:lstStyle/>
          <a:p>
            <a:pPr>
              <a:spcBef>
                <a:spcPct val="50000"/>
              </a:spcBef>
            </a:pPr>
            <a:r>
              <a:rPr lang="zh-CN" altLang="en-US" sz="3200">
                <a:solidFill>
                  <a:schemeClr val="accent2"/>
                </a:solidFill>
                <a:latin typeface="宋体" pitchFamily="2" charset="-122"/>
              </a:rPr>
              <a:t>解</a:t>
            </a:r>
            <a:r>
              <a:rPr lang="zh-CN" altLang="en-US" sz="3200" b="0">
                <a:latin typeface="华文新魏" pitchFamily="2" charset="-122"/>
                <a:ea typeface="华文新魏" pitchFamily="2" charset="-122"/>
              </a:rPr>
              <a:t>：</a:t>
            </a:r>
            <a:r>
              <a:rPr lang="zh-CN" altLang="en-US" sz="3200" b="0">
                <a:latin typeface="宋体" pitchFamily="2" charset="-122"/>
              </a:rPr>
              <a:t> </a:t>
            </a:r>
            <a:r>
              <a:rPr lang="zh-CN" altLang="en-US" sz="3200" b="0">
                <a:latin typeface="Times New Roman" pitchFamily="18" charset="0"/>
                <a:ea typeface="楷体_GB2312" pitchFamily="49" charset="-122"/>
              </a:rPr>
              <a:t>在 </a:t>
            </a:r>
            <a:r>
              <a:rPr lang="en-US" altLang="zh-CN" sz="3200" b="0">
                <a:latin typeface="Times New Roman" pitchFamily="18" charset="0"/>
                <a:ea typeface="楷体_GB2312" pitchFamily="49" charset="-122"/>
              </a:rPr>
              <a:t>101.325 kPa </a:t>
            </a:r>
            <a:r>
              <a:rPr lang="zh-CN" altLang="en-US" sz="3200" b="0">
                <a:latin typeface="Times New Roman" pitchFamily="18" charset="0"/>
                <a:ea typeface="楷体_GB2312" pitchFamily="49" charset="-122"/>
              </a:rPr>
              <a:t>大气压力下</a:t>
            </a:r>
            <a:r>
              <a:rPr lang="en-US" altLang="zh-CN" sz="3200" b="0">
                <a:latin typeface="Times New Roman" pitchFamily="18" charset="0"/>
                <a:ea typeface="楷体_GB2312" pitchFamily="49" charset="-122"/>
              </a:rPr>
              <a:t>,  </a:t>
            </a:r>
            <a:r>
              <a:rPr lang="zh-CN" altLang="zh-CN" sz="3200" b="0">
                <a:latin typeface="Times New Roman" pitchFamily="18" charset="0"/>
                <a:ea typeface="楷体_GB2312" pitchFamily="49" charset="-122"/>
              </a:rPr>
              <a:t>273</a:t>
            </a:r>
            <a:r>
              <a:rPr lang="en-US" altLang="zh-CN" sz="3200" b="0">
                <a:latin typeface="Times New Roman" pitchFamily="18" charset="0"/>
                <a:ea typeface="楷体_GB2312" pitchFamily="49" charset="-122"/>
              </a:rPr>
              <a:t>.15 K(0</a:t>
            </a:r>
            <a:r>
              <a:rPr lang="en-US" altLang="zh-CN" sz="3200" b="0">
                <a:latin typeface="Times New Roman" pitchFamily="18" charset="0"/>
                <a:cs typeface="Times New Roman" pitchFamily="18" charset="0"/>
              </a:rPr>
              <a:t>ºC</a:t>
            </a:r>
            <a:r>
              <a:rPr lang="en-US" altLang="zh-CN" sz="3200" b="0">
                <a:latin typeface="Times New Roman" pitchFamily="18" charset="0"/>
                <a:ea typeface="楷体_GB2312" pitchFamily="49" charset="-122"/>
              </a:rPr>
              <a:t>) </a:t>
            </a:r>
            <a:r>
              <a:rPr lang="zh-CN" altLang="en-US" sz="3200" b="0">
                <a:latin typeface="Times New Roman" pitchFamily="18" charset="0"/>
                <a:ea typeface="楷体_GB2312" pitchFamily="49" charset="-122"/>
              </a:rPr>
              <a:t>为冰的正常熔点</a:t>
            </a:r>
            <a:r>
              <a:rPr lang="en-US" altLang="zh-CN" sz="3200" b="0">
                <a:latin typeface="Times New Roman" pitchFamily="18" charset="0"/>
                <a:ea typeface="楷体_GB2312" pitchFamily="49" charset="-122"/>
              </a:rPr>
              <a:t>, </a:t>
            </a:r>
            <a:r>
              <a:rPr lang="zh-CN" altLang="en-US" sz="3200" b="0">
                <a:latin typeface="Times New Roman" pitchFamily="18" charset="0"/>
                <a:ea typeface="楷体_GB2312" pitchFamily="49" charset="-122"/>
              </a:rPr>
              <a:t>所以此条件下</a:t>
            </a:r>
            <a:r>
              <a:rPr lang="zh-CN" altLang="zh-CN" sz="3200" b="0">
                <a:latin typeface="Times New Roman" pitchFamily="18" charset="0"/>
                <a:ea typeface="楷体_GB2312" pitchFamily="49" charset="-122"/>
              </a:rPr>
              <a:t>冰熔化为水是恒温、恒压可逆相变过程，根据式</a:t>
            </a:r>
            <a:r>
              <a:rPr lang="en-US" altLang="zh-CN" sz="3200" b="0">
                <a:latin typeface="Times New Roman" pitchFamily="18" charset="0"/>
                <a:ea typeface="楷体_GB2312" pitchFamily="49" charset="-122"/>
              </a:rPr>
              <a:t>(2.5)</a:t>
            </a:r>
            <a:r>
              <a:rPr lang="zh-CN" altLang="en-US" sz="3200" b="0">
                <a:latin typeface="Times New Roman" pitchFamily="18" charset="0"/>
                <a:ea typeface="楷体_GB2312" pitchFamily="49" charset="-122"/>
              </a:rPr>
              <a:t>得</a:t>
            </a:r>
          </a:p>
        </p:txBody>
      </p:sp>
      <p:graphicFrame>
        <p:nvGraphicFramePr>
          <p:cNvPr id="209929" name="Object 9"/>
          <p:cNvGraphicFramePr>
            <a:graphicFrameLocks noChangeAspect="1"/>
          </p:cNvGraphicFramePr>
          <p:nvPr/>
        </p:nvGraphicFramePr>
        <p:xfrm>
          <a:off x="1547813" y="4868863"/>
          <a:ext cx="4859337" cy="1449387"/>
        </p:xfrm>
        <a:graphic>
          <a:graphicData uri="http://schemas.openxmlformats.org/presentationml/2006/ole">
            <p:oleObj spid="_x0000_s309250" name="Equation" r:id="rId4" imgW="2133360" imgH="6346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9927"/>
                                        </p:tgtEl>
                                        <p:attrNameLst>
                                          <p:attrName>style.visibility</p:attrName>
                                        </p:attrNameLst>
                                      </p:cBhvr>
                                      <p:to>
                                        <p:strVal val="visible"/>
                                      </p:to>
                                    </p:set>
                                    <p:animEffect transition="in" filter="barn(outVertical)">
                                      <p:cBhvr>
                                        <p:cTn id="7" dur="500"/>
                                        <p:tgtEl>
                                          <p:spTgt spid="2099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09928"/>
                                        </p:tgtEl>
                                        <p:attrNameLst>
                                          <p:attrName>style.visibility</p:attrName>
                                        </p:attrNameLst>
                                      </p:cBhvr>
                                      <p:to>
                                        <p:strVal val="visible"/>
                                      </p:to>
                                    </p:set>
                                    <p:animEffect transition="in" filter="barn(outVertical)">
                                      <p:cBhvr>
                                        <p:cTn id="12" dur="500"/>
                                        <p:tgtEl>
                                          <p:spTgt spid="2099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09929"/>
                                        </p:tgtEl>
                                        <p:attrNameLst>
                                          <p:attrName>style.visibility</p:attrName>
                                        </p:attrNameLst>
                                      </p:cBhvr>
                                      <p:to>
                                        <p:strVal val="visible"/>
                                      </p:to>
                                    </p:set>
                                    <p:animEffect transition="in" filter="barn(outVertical)">
                                      <p:cBhvr>
                                        <p:cTn id="17" dur="500"/>
                                        <p:tgtEl>
                                          <p:spTgt spid="209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7" grpId="0" autoUpdateAnimBg="0"/>
      <p:bldP spid="20992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333375" y="2986088"/>
            <a:ext cx="2819400" cy="2651125"/>
            <a:chOff x="432" y="2064"/>
            <a:chExt cx="1537" cy="1670"/>
          </a:xfrm>
        </p:grpSpPr>
        <p:pic>
          <p:nvPicPr>
            <p:cNvPr id="46083" name="Picture 6" descr="DSCN0708-1"/>
            <p:cNvPicPr>
              <a:picLocks noChangeAspect="1" noChangeArrowheads="1"/>
            </p:cNvPicPr>
            <p:nvPr/>
          </p:nvPicPr>
          <p:blipFill>
            <a:blip r:embed="rId2">
              <a:lum bright="10000" contrast="38000"/>
            </a:blip>
            <a:srcRect l="10799"/>
            <a:stretch>
              <a:fillRect/>
            </a:stretch>
          </p:blipFill>
          <p:spPr bwMode="auto">
            <a:xfrm>
              <a:off x="624" y="2064"/>
              <a:ext cx="1345" cy="1132"/>
            </a:xfrm>
            <a:prstGeom prst="rect">
              <a:avLst/>
            </a:prstGeom>
            <a:solidFill>
              <a:srgbClr val="800000"/>
            </a:solidFill>
            <a:ln w="12700">
              <a:solidFill>
                <a:srgbClr val="FFFF99"/>
              </a:solidFill>
              <a:miter lim="800000"/>
              <a:headEnd/>
              <a:tailEnd/>
            </a:ln>
          </p:spPr>
        </p:pic>
        <p:sp>
          <p:nvSpPr>
            <p:cNvPr id="46084" name="Text Box 7"/>
            <p:cNvSpPr txBox="1">
              <a:spLocks noChangeArrowheads="1"/>
            </p:cNvSpPr>
            <p:nvPr/>
          </p:nvSpPr>
          <p:spPr bwMode="auto">
            <a:xfrm>
              <a:off x="432" y="3216"/>
              <a:ext cx="1488" cy="518"/>
            </a:xfrm>
            <a:prstGeom prst="rect">
              <a:avLst/>
            </a:prstGeom>
            <a:noFill/>
            <a:ln w="9525">
              <a:noFill/>
              <a:miter lim="800000"/>
              <a:headEnd/>
              <a:tailEnd/>
            </a:ln>
          </p:spPr>
          <p:txBody>
            <a:bodyPr>
              <a:spAutoFit/>
            </a:bodyPr>
            <a:lstStyle/>
            <a:p>
              <a:pPr algn="ctr"/>
              <a:r>
                <a:rPr kumimoji="1" lang="zh-CN" altLang="en-US" sz="2400" b="1">
                  <a:latin typeface="宋体" pitchFamily="2" charset="-122"/>
                </a:rPr>
                <a:t>敞开系统</a:t>
              </a:r>
              <a:br>
                <a:rPr kumimoji="1" lang="zh-CN" altLang="en-US" sz="2400" b="1">
                  <a:latin typeface="宋体" pitchFamily="2" charset="-122"/>
                </a:rPr>
              </a:br>
              <a:r>
                <a:rPr kumimoji="1" lang="zh-CN" altLang="en-US" sz="2400" b="1">
                  <a:latin typeface="宋体" pitchFamily="2" charset="-122"/>
                </a:rPr>
                <a:t>有物质和能量交换</a:t>
              </a:r>
            </a:p>
          </p:txBody>
        </p:sp>
      </p:grpSp>
      <p:grpSp>
        <p:nvGrpSpPr>
          <p:cNvPr id="3" name="Group 8"/>
          <p:cNvGrpSpPr>
            <a:grpSpLocks/>
          </p:cNvGrpSpPr>
          <p:nvPr/>
        </p:nvGrpSpPr>
        <p:grpSpPr bwMode="auto">
          <a:xfrm>
            <a:off x="3571875" y="2986088"/>
            <a:ext cx="2400300" cy="2651125"/>
            <a:chOff x="2256" y="2064"/>
            <a:chExt cx="1512" cy="1670"/>
          </a:xfrm>
        </p:grpSpPr>
        <p:pic>
          <p:nvPicPr>
            <p:cNvPr id="46086" name="Picture 9" descr="DSCN0709-1"/>
            <p:cNvPicPr>
              <a:picLocks noChangeAspect="1" noChangeArrowheads="1"/>
            </p:cNvPicPr>
            <p:nvPr/>
          </p:nvPicPr>
          <p:blipFill>
            <a:blip r:embed="rId3">
              <a:lum bright="10000"/>
            </a:blip>
            <a:srcRect l="2699"/>
            <a:stretch>
              <a:fillRect/>
            </a:stretch>
          </p:blipFill>
          <p:spPr bwMode="auto">
            <a:xfrm>
              <a:off x="2304" y="2064"/>
              <a:ext cx="1464" cy="1135"/>
            </a:xfrm>
            <a:prstGeom prst="rect">
              <a:avLst/>
            </a:prstGeom>
            <a:solidFill>
              <a:srgbClr val="800000"/>
            </a:solidFill>
            <a:ln w="12700">
              <a:solidFill>
                <a:srgbClr val="FFFF99"/>
              </a:solidFill>
              <a:miter lim="800000"/>
              <a:headEnd/>
              <a:tailEnd/>
            </a:ln>
          </p:spPr>
        </p:pic>
        <p:sp>
          <p:nvSpPr>
            <p:cNvPr id="46087" name="Rectangle 10"/>
            <p:cNvSpPr>
              <a:spLocks noChangeArrowheads="1"/>
            </p:cNvSpPr>
            <p:nvPr/>
          </p:nvSpPr>
          <p:spPr bwMode="auto">
            <a:xfrm>
              <a:off x="2256" y="3216"/>
              <a:ext cx="1296" cy="518"/>
            </a:xfrm>
            <a:prstGeom prst="rect">
              <a:avLst/>
            </a:prstGeom>
            <a:noFill/>
            <a:ln w="9525">
              <a:noFill/>
              <a:miter lim="800000"/>
              <a:headEnd/>
              <a:tailEnd/>
            </a:ln>
          </p:spPr>
          <p:txBody>
            <a:bodyPr>
              <a:spAutoFit/>
            </a:bodyPr>
            <a:lstStyle/>
            <a:p>
              <a:pPr algn="ctr">
                <a:spcBef>
                  <a:spcPct val="50000"/>
                </a:spcBef>
              </a:pPr>
              <a:r>
                <a:rPr kumimoji="1" lang="zh-CN" altLang="en-US" sz="2400" b="1">
                  <a:latin typeface="宋体" pitchFamily="2" charset="-122"/>
                </a:rPr>
                <a:t>封闭系统</a:t>
              </a:r>
              <a:br>
                <a:rPr kumimoji="1" lang="zh-CN" altLang="en-US" sz="2400" b="1">
                  <a:latin typeface="宋体" pitchFamily="2" charset="-122"/>
                </a:rPr>
              </a:br>
              <a:r>
                <a:rPr kumimoji="1" lang="zh-CN" altLang="en-US" sz="2400" b="1">
                  <a:latin typeface="宋体" pitchFamily="2" charset="-122"/>
                </a:rPr>
                <a:t>只有能量交换</a:t>
              </a:r>
            </a:p>
          </p:txBody>
        </p:sp>
      </p:grpSp>
      <p:sp>
        <p:nvSpPr>
          <p:cNvPr id="46088" name="Text Box 11"/>
          <p:cNvSpPr txBox="1">
            <a:spLocks noChangeArrowheads="1"/>
          </p:cNvSpPr>
          <p:nvPr/>
        </p:nvSpPr>
        <p:spPr bwMode="auto">
          <a:xfrm>
            <a:off x="1692275" y="0"/>
            <a:ext cx="7010400" cy="701675"/>
          </a:xfrm>
          <a:prstGeom prst="rect">
            <a:avLst/>
          </a:prstGeom>
          <a:noFill/>
          <a:ln w="9525">
            <a:noFill/>
            <a:miter lim="800000"/>
            <a:headEnd/>
            <a:tailEnd/>
          </a:ln>
        </p:spPr>
        <p:txBody>
          <a:bodyPr>
            <a:spAutoFit/>
          </a:bodyPr>
          <a:lstStyle/>
          <a:p>
            <a:pPr>
              <a:spcBef>
                <a:spcPct val="50000"/>
              </a:spcBef>
            </a:pPr>
            <a:r>
              <a:rPr kumimoji="1" lang="en-US" altLang="zh-CN" sz="4000" b="1">
                <a:solidFill>
                  <a:srgbClr val="FF0066"/>
                </a:solidFill>
                <a:latin typeface="黑体" pitchFamily="49" charset="-122"/>
                <a:ea typeface="黑体" pitchFamily="49" charset="-122"/>
              </a:rPr>
              <a:t>1.1.1 </a:t>
            </a:r>
            <a:r>
              <a:rPr kumimoji="1" lang="zh-CN" altLang="en-US" sz="4000" b="1">
                <a:solidFill>
                  <a:srgbClr val="FF0066"/>
                </a:solidFill>
                <a:latin typeface="黑体" pitchFamily="49" charset="-122"/>
                <a:ea typeface="黑体" pitchFamily="49" charset="-122"/>
              </a:rPr>
              <a:t>几个基本概念</a:t>
            </a:r>
          </a:p>
        </p:txBody>
      </p:sp>
      <p:sp>
        <p:nvSpPr>
          <p:cNvPr id="46089" name="Text Box 12"/>
          <p:cNvSpPr txBox="1">
            <a:spLocks noChangeArrowheads="1"/>
          </p:cNvSpPr>
          <p:nvPr/>
        </p:nvSpPr>
        <p:spPr bwMode="auto">
          <a:xfrm>
            <a:off x="250825" y="1412875"/>
            <a:ext cx="5867400" cy="519113"/>
          </a:xfrm>
          <a:prstGeom prst="rect">
            <a:avLst/>
          </a:prstGeom>
          <a:noFill/>
          <a:ln w="9525">
            <a:noFill/>
            <a:miter lim="800000"/>
            <a:headEnd/>
            <a:tailEnd/>
          </a:ln>
        </p:spPr>
        <p:txBody>
          <a:bodyPr>
            <a:spAutoFit/>
          </a:bodyPr>
          <a:lstStyle/>
          <a:p>
            <a:pPr>
              <a:spcBef>
                <a:spcPct val="50000"/>
              </a:spcBef>
              <a:buFont typeface="Wingdings" pitchFamily="2" charset="2"/>
              <a:buChar char="Ø"/>
            </a:pPr>
            <a:r>
              <a:rPr kumimoji="1" lang="en-US" altLang="zh-CN" sz="2800" b="1">
                <a:solidFill>
                  <a:srgbClr val="0000FF"/>
                </a:solidFill>
                <a:latin typeface="黑体" pitchFamily="49" charset="-122"/>
                <a:ea typeface="黑体" pitchFamily="49" charset="-122"/>
              </a:rPr>
              <a:t> </a:t>
            </a:r>
            <a:r>
              <a:rPr kumimoji="1" lang="zh-CN" altLang="en-US" sz="2800" b="1">
                <a:solidFill>
                  <a:srgbClr val="0000FF"/>
                </a:solidFill>
                <a:latin typeface="黑体" pitchFamily="49" charset="-122"/>
                <a:ea typeface="黑体" pitchFamily="49" charset="-122"/>
              </a:rPr>
              <a:t>系统与环境</a:t>
            </a:r>
          </a:p>
        </p:txBody>
      </p:sp>
      <p:sp>
        <p:nvSpPr>
          <p:cNvPr id="101389" name="Text Box 13"/>
          <p:cNvSpPr txBox="1">
            <a:spLocks noChangeArrowheads="1"/>
          </p:cNvSpPr>
          <p:nvPr/>
        </p:nvSpPr>
        <p:spPr bwMode="auto">
          <a:xfrm>
            <a:off x="1476375" y="5805488"/>
            <a:ext cx="5486400" cy="457200"/>
          </a:xfrm>
          <a:prstGeom prst="rect">
            <a:avLst/>
          </a:prstGeom>
          <a:noFill/>
          <a:ln w="9525">
            <a:noFill/>
            <a:miter lim="800000"/>
            <a:headEnd/>
            <a:tailEnd/>
          </a:ln>
        </p:spPr>
        <p:txBody>
          <a:bodyPr>
            <a:spAutoFit/>
          </a:bodyPr>
          <a:lstStyle/>
          <a:p>
            <a:pPr algn="ctr">
              <a:spcBef>
                <a:spcPct val="50000"/>
              </a:spcBef>
            </a:pPr>
            <a:r>
              <a:rPr kumimoji="1" lang="zh-CN" altLang="en-US" sz="2400" b="1">
                <a:latin typeface="宋体" pitchFamily="2" charset="-122"/>
              </a:rPr>
              <a:t>图</a:t>
            </a:r>
            <a:r>
              <a:rPr kumimoji="1" lang="en-US" altLang="zh-CN" sz="2400" b="1">
                <a:latin typeface="宋体" pitchFamily="2" charset="-122"/>
              </a:rPr>
              <a:t>1.1 </a:t>
            </a:r>
            <a:r>
              <a:rPr kumimoji="1" lang="zh-CN" altLang="en-US" sz="2400" b="1">
                <a:latin typeface="宋体" pitchFamily="2" charset="-122"/>
                <a:hlinkClick r:id="rId4" action="ppaction://hlinkfile"/>
              </a:rPr>
              <a:t>系统的分类</a:t>
            </a:r>
            <a:endParaRPr kumimoji="1" lang="zh-CN" altLang="en-US" sz="2400" b="1">
              <a:latin typeface="宋体" pitchFamily="2" charset="-122"/>
            </a:endParaRPr>
          </a:p>
        </p:txBody>
      </p:sp>
      <p:grpSp>
        <p:nvGrpSpPr>
          <p:cNvPr id="4" name="Group 14"/>
          <p:cNvGrpSpPr>
            <a:grpSpLocks/>
          </p:cNvGrpSpPr>
          <p:nvPr/>
        </p:nvGrpSpPr>
        <p:grpSpPr bwMode="auto">
          <a:xfrm>
            <a:off x="6400800" y="2708275"/>
            <a:ext cx="2743200" cy="3184525"/>
            <a:chOff x="3744" y="1728"/>
            <a:chExt cx="1584" cy="2006"/>
          </a:xfrm>
        </p:grpSpPr>
        <p:sp>
          <p:nvSpPr>
            <p:cNvPr id="46092" name="Rectangle 15"/>
            <p:cNvSpPr>
              <a:spLocks noChangeArrowheads="1"/>
            </p:cNvSpPr>
            <p:nvPr/>
          </p:nvSpPr>
          <p:spPr bwMode="auto">
            <a:xfrm>
              <a:off x="3744" y="3216"/>
              <a:ext cx="1584" cy="518"/>
            </a:xfrm>
            <a:prstGeom prst="rect">
              <a:avLst/>
            </a:prstGeom>
            <a:noFill/>
            <a:ln w="9525">
              <a:noFill/>
              <a:miter lim="800000"/>
              <a:headEnd/>
              <a:tailEnd/>
            </a:ln>
          </p:spPr>
          <p:txBody>
            <a:bodyPr>
              <a:spAutoFit/>
            </a:bodyPr>
            <a:lstStyle/>
            <a:p>
              <a:pPr algn="ctr">
                <a:spcBef>
                  <a:spcPct val="50000"/>
                </a:spcBef>
              </a:pPr>
              <a:r>
                <a:rPr kumimoji="1" lang="zh-CN" altLang="en-US" sz="2400" b="1">
                  <a:latin typeface="宋体" pitchFamily="2" charset="-122"/>
                </a:rPr>
                <a:t>隔离系统</a:t>
              </a:r>
              <a:br>
                <a:rPr kumimoji="1" lang="zh-CN" altLang="en-US" sz="2400" b="1">
                  <a:latin typeface="宋体" pitchFamily="2" charset="-122"/>
                </a:rPr>
              </a:br>
              <a:r>
                <a:rPr kumimoji="1" lang="zh-CN" altLang="en-US" sz="2400" b="1">
                  <a:latin typeface="宋体" pitchFamily="2" charset="-122"/>
                </a:rPr>
                <a:t>无物质和能量交换</a:t>
              </a:r>
            </a:p>
          </p:txBody>
        </p:sp>
        <p:pic>
          <p:nvPicPr>
            <p:cNvPr id="46093" name="Picture 16" descr="baowenbei0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80" y="1728"/>
              <a:ext cx="948" cy="1526"/>
            </a:xfrm>
            <a:prstGeom prst="rect">
              <a:avLst/>
            </a:prstGeom>
            <a:noFill/>
            <a:ln w="9525">
              <a:noFill/>
              <a:miter lim="800000"/>
              <a:headEnd/>
              <a:tailEnd/>
            </a:ln>
          </p:spPr>
        </p:pic>
      </p:grpSp>
      <p:sp>
        <p:nvSpPr>
          <p:cNvPr id="46094" name="Rectangle 14"/>
          <p:cNvSpPr>
            <a:spLocks noChangeArrowheads="1"/>
          </p:cNvSpPr>
          <p:nvPr/>
        </p:nvSpPr>
        <p:spPr bwMode="auto">
          <a:xfrm>
            <a:off x="611188" y="2133600"/>
            <a:ext cx="7905750" cy="628650"/>
          </a:xfrm>
          <a:prstGeom prst="rect">
            <a:avLst/>
          </a:prstGeom>
          <a:noFill/>
          <a:ln w="9525">
            <a:noFill/>
            <a:miter lim="800000"/>
            <a:headEnd/>
            <a:tailEnd/>
          </a:ln>
          <a:effectLst/>
        </p:spPr>
        <p:txBody>
          <a:bodyPr wrap="none">
            <a:spAutoFit/>
          </a:bodyPr>
          <a:lstStyle/>
          <a:p>
            <a:pPr>
              <a:lnSpc>
                <a:spcPct val="110000"/>
              </a:lnSpc>
              <a:spcBef>
                <a:spcPct val="20000"/>
              </a:spcBef>
            </a:pPr>
            <a:r>
              <a:rPr kumimoji="1" lang="zh-CN" altLang="en-US" sz="3200">
                <a:solidFill>
                  <a:srgbClr val="FF0066"/>
                </a:solidFill>
              </a:rPr>
              <a:t>按系统与环境之间有无物质和能量交换分类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1389"/>
                                        </p:tgtEl>
                                        <p:attrNameLst>
                                          <p:attrName>style.visibility</p:attrName>
                                        </p:attrNameLst>
                                      </p:cBhvr>
                                      <p:to>
                                        <p:strVal val="visible"/>
                                      </p:to>
                                    </p:set>
                                    <p:animEffect transition="in" filter="dissolve">
                                      <p:cBhvr>
                                        <p:cTn id="7" dur="500"/>
                                        <p:tgtEl>
                                          <p:spTgt spid="1013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9"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2"/>
          <p:cNvSpPr>
            <a:spLocks noGrp="1" noChangeArrowheads="1"/>
          </p:cNvSpPr>
          <p:nvPr>
            <p:ph type="title"/>
          </p:nvPr>
        </p:nvSpPr>
        <p:spPr>
          <a:xfrm>
            <a:off x="1066800" y="0"/>
            <a:ext cx="7543800" cy="908050"/>
          </a:xfrm>
        </p:spPr>
        <p:txBody>
          <a:bodyPr/>
          <a:lstStyle/>
          <a:p>
            <a:pPr eaLnBrk="1" hangingPunct="1"/>
            <a:r>
              <a:rPr lang="zh-CN" altLang="en-US" sz="3600" smtClean="0">
                <a:ea typeface="楷体_GB2312" pitchFamily="49" charset="-122"/>
              </a:rPr>
              <a:t>标准摩尔熵变</a:t>
            </a:r>
            <a:r>
              <a:rPr lang="zh-CN" altLang="en-US" sz="3600" smtClean="0">
                <a:ea typeface="楷体_GB2312" pitchFamily="49" charset="-122"/>
                <a:sym typeface="Symbol" pitchFamily="18" charset="2"/>
              </a:rPr>
              <a:t></a:t>
            </a:r>
            <a:r>
              <a:rPr lang="zh-CN" altLang="en-US" sz="3600" baseline="-30000" smtClean="0">
                <a:ea typeface="楷体_GB2312" pitchFamily="49" charset="-122"/>
              </a:rPr>
              <a:t> </a:t>
            </a:r>
            <a:r>
              <a:rPr lang="en-US" altLang="zh-CN" sz="3600" baseline="-25000" smtClean="0">
                <a:ea typeface="楷体_GB2312" pitchFamily="49" charset="-122"/>
              </a:rPr>
              <a:t>r</a:t>
            </a:r>
            <a:r>
              <a:rPr lang="en-US" altLang="zh-CN" sz="3600" i="1" smtClean="0">
                <a:ea typeface="楷体_GB2312" pitchFamily="49" charset="-122"/>
              </a:rPr>
              <a:t>S</a:t>
            </a:r>
            <a:r>
              <a:rPr lang="en-US" altLang="zh-CN" sz="3600" baseline="-30000" smtClean="0">
                <a:ea typeface="楷体_GB2312" pitchFamily="49" charset="-122"/>
              </a:rPr>
              <a:t>m </a:t>
            </a:r>
            <a:r>
              <a:rPr lang="zh-CN" altLang="en-US" sz="3600" smtClean="0"/>
              <a:t>的</a:t>
            </a:r>
            <a:r>
              <a:rPr lang="zh-CN" altLang="en-US" sz="3600" smtClean="0">
                <a:ea typeface="楷体_GB2312" pitchFamily="49" charset="-122"/>
              </a:rPr>
              <a:t>计算</a:t>
            </a:r>
            <a:r>
              <a:rPr lang="zh-CN" altLang="en-US" sz="3600" smtClean="0">
                <a:ea typeface="楷体_GB2312" pitchFamily="49" charset="-122"/>
                <a:sym typeface="Webdings" pitchFamily="18" charset="2"/>
              </a:rPr>
              <a:t>：</a:t>
            </a:r>
          </a:p>
        </p:txBody>
      </p:sp>
      <p:grpSp>
        <p:nvGrpSpPr>
          <p:cNvPr id="2" name="Group 3"/>
          <p:cNvGrpSpPr>
            <a:grpSpLocks/>
          </p:cNvGrpSpPr>
          <p:nvPr/>
        </p:nvGrpSpPr>
        <p:grpSpPr bwMode="auto">
          <a:xfrm>
            <a:off x="1582738" y="1524000"/>
            <a:ext cx="6043612" cy="919163"/>
            <a:chOff x="915" y="1565"/>
            <a:chExt cx="3807" cy="579"/>
          </a:xfrm>
        </p:grpSpPr>
        <p:graphicFrame>
          <p:nvGraphicFramePr>
            <p:cNvPr id="11269" name="Object 4"/>
            <p:cNvGraphicFramePr>
              <a:graphicFrameLocks noChangeAspect="1"/>
            </p:cNvGraphicFramePr>
            <p:nvPr/>
          </p:nvGraphicFramePr>
          <p:xfrm>
            <a:off x="1731" y="1565"/>
            <a:ext cx="333" cy="579"/>
          </p:xfrm>
          <a:graphic>
            <a:graphicData uri="http://schemas.openxmlformats.org/presentationml/2006/ole">
              <p:oleObj spid="_x0000_s310277" name="Equation" r:id="rId3" imgW="177480" imgH="317160" progId="Equation.3">
                <p:embed/>
              </p:oleObj>
            </a:graphicData>
          </a:graphic>
        </p:graphicFrame>
        <p:sp>
          <p:nvSpPr>
            <p:cNvPr id="11289" name="Rectangle 5"/>
            <p:cNvSpPr>
              <a:spLocks noChangeArrowheads="1"/>
            </p:cNvSpPr>
            <p:nvPr/>
          </p:nvSpPr>
          <p:spPr bwMode="auto">
            <a:xfrm>
              <a:off x="915" y="1661"/>
              <a:ext cx="912" cy="288"/>
            </a:xfrm>
            <a:prstGeom prst="rect">
              <a:avLst/>
            </a:prstGeom>
            <a:noFill/>
            <a:ln w="9525">
              <a:noFill/>
              <a:miter lim="800000"/>
              <a:headEnd/>
              <a:tailEnd/>
            </a:ln>
          </p:spPr>
          <p:txBody>
            <a:bodyPr>
              <a:spAutoFit/>
            </a:bodyPr>
            <a:lstStyle/>
            <a:p>
              <a:r>
                <a:rPr kumimoji="1" lang="en-US" altLang="zh-CN" sz="2400" b="0">
                  <a:latin typeface="Times New Roman" pitchFamily="18" charset="0"/>
                  <a:ea typeface="楷体_GB2312" pitchFamily="49" charset="-122"/>
                  <a:sym typeface="Symbol" pitchFamily="18" charset="2"/>
                </a:rPr>
                <a:t></a:t>
              </a:r>
              <a:r>
                <a:rPr kumimoji="1" lang="en-US" altLang="zh-CN" sz="2400" b="0">
                  <a:latin typeface="Times New Roman" pitchFamily="18" charset="0"/>
                  <a:ea typeface="楷体_GB2312" pitchFamily="49" charset="-122"/>
                </a:rPr>
                <a:t> </a:t>
              </a:r>
              <a:r>
                <a:rPr kumimoji="1" lang="en-US" altLang="zh-CN" sz="2400" b="0" baseline="-30000">
                  <a:latin typeface="Times New Roman" pitchFamily="18" charset="0"/>
                  <a:ea typeface="楷体_GB2312" pitchFamily="49" charset="-122"/>
                  <a:sym typeface="Symbol" pitchFamily="18" charset="2"/>
                </a:rPr>
                <a:t>r          </a:t>
              </a:r>
              <a:r>
                <a:rPr kumimoji="1" lang="en-US" altLang="zh-CN" sz="2400" b="0">
                  <a:latin typeface="Times New Roman" pitchFamily="18" charset="0"/>
                  <a:sym typeface="Webdings" pitchFamily="18" charset="2"/>
                </a:rPr>
                <a:t>=</a:t>
              </a:r>
            </a:p>
          </p:txBody>
        </p:sp>
        <p:sp>
          <p:nvSpPr>
            <p:cNvPr id="11290" name="Rectangle 6"/>
            <p:cNvSpPr>
              <a:spLocks noChangeArrowheads="1"/>
            </p:cNvSpPr>
            <p:nvPr/>
          </p:nvSpPr>
          <p:spPr bwMode="auto">
            <a:xfrm>
              <a:off x="2019" y="1661"/>
              <a:ext cx="837" cy="288"/>
            </a:xfrm>
            <a:prstGeom prst="rect">
              <a:avLst/>
            </a:prstGeom>
            <a:noFill/>
            <a:ln w="9525">
              <a:noFill/>
              <a:miter lim="800000"/>
              <a:headEnd/>
              <a:tailEnd/>
            </a:ln>
          </p:spPr>
          <p:txBody>
            <a:bodyPr wrap="none">
              <a:spAutoFit/>
            </a:bodyPr>
            <a:lstStyle/>
            <a:p>
              <a:r>
                <a:rPr kumimoji="1" lang="en-US" altLang="zh-CN" sz="2400" b="0">
                  <a:latin typeface="Times New Roman" pitchFamily="18" charset="0"/>
                  <a:sym typeface="Symbol" pitchFamily="18" charset="2"/>
                </a:rPr>
                <a:t></a:t>
              </a:r>
              <a:r>
                <a:rPr kumimoji="1" lang="en-US" altLang="zh-CN" sz="2400" b="0" baseline="-30000">
                  <a:latin typeface="Times New Roman" pitchFamily="18" charset="0"/>
                </a:rPr>
                <a:t>B</a:t>
              </a:r>
              <a:r>
                <a:rPr kumimoji="1" lang="en-US" altLang="zh-CN" sz="2400" b="0" i="1">
                  <a:latin typeface="Times New Roman" pitchFamily="18" charset="0"/>
                  <a:sym typeface="Symbol" pitchFamily="18" charset="2"/>
                </a:rPr>
                <a:t>     </a:t>
              </a:r>
              <a:r>
                <a:rPr kumimoji="1" lang="en-US" altLang="zh-CN" sz="2400" b="0">
                  <a:latin typeface="Times New Roman" pitchFamily="18" charset="0"/>
                </a:rPr>
                <a:t>(B)</a:t>
              </a:r>
              <a:r>
                <a:rPr kumimoji="1" lang="en-US" altLang="zh-CN" sz="2400" b="0" baseline="30000">
                  <a:latin typeface="Tahoma" pitchFamily="34" charset="0"/>
                  <a:sym typeface="Webdings" pitchFamily="18" charset="2"/>
                </a:rPr>
                <a:t> </a:t>
              </a:r>
            </a:p>
          </p:txBody>
        </p:sp>
        <p:sp>
          <p:nvSpPr>
            <p:cNvPr id="11291" name="Rectangle 7"/>
            <p:cNvSpPr>
              <a:spLocks noChangeArrowheads="1"/>
            </p:cNvSpPr>
            <p:nvPr/>
          </p:nvSpPr>
          <p:spPr bwMode="auto">
            <a:xfrm>
              <a:off x="4153" y="1704"/>
              <a:ext cx="569" cy="288"/>
            </a:xfrm>
            <a:prstGeom prst="rect">
              <a:avLst/>
            </a:prstGeom>
            <a:noFill/>
            <a:ln w="9525">
              <a:noFill/>
              <a:miter lim="800000"/>
              <a:headEnd/>
              <a:tailEnd/>
            </a:ln>
          </p:spPr>
          <p:txBody>
            <a:bodyPr wrap="none">
              <a:spAutoFit/>
            </a:bodyPr>
            <a:lstStyle/>
            <a:p>
              <a:r>
                <a:rPr lang="en-US" altLang="zh-CN" sz="2400" b="0">
                  <a:latin typeface="Times New Roman" pitchFamily="18" charset="0"/>
                  <a:ea typeface="华文新魏" pitchFamily="2" charset="-122"/>
                  <a:sym typeface="Webdings" pitchFamily="18" charset="2"/>
                </a:rPr>
                <a:t>(2.4a)</a:t>
              </a:r>
            </a:p>
          </p:txBody>
        </p:sp>
        <p:grpSp>
          <p:nvGrpSpPr>
            <p:cNvPr id="3" name="Group 8"/>
            <p:cNvGrpSpPr>
              <a:grpSpLocks/>
            </p:cNvGrpSpPr>
            <p:nvPr/>
          </p:nvGrpSpPr>
          <p:grpSpPr bwMode="auto">
            <a:xfrm>
              <a:off x="2227" y="1661"/>
              <a:ext cx="510" cy="288"/>
              <a:chOff x="2592" y="1318"/>
              <a:chExt cx="510" cy="288"/>
            </a:xfrm>
          </p:grpSpPr>
          <p:sp>
            <p:nvSpPr>
              <p:cNvPr id="11298" name="Text Box 9"/>
              <p:cNvSpPr txBox="1">
                <a:spLocks noChangeArrowheads="1"/>
              </p:cNvSpPr>
              <p:nvPr/>
            </p:nvSpPr>
            <p:spPr bwMode="auto">
              <a:xfrm>
                <a:off x="2592" y="1318"/>
                <a:ext cx="510" cy="288"/>
              </a:xfrm>
              <a:prstGeom prst="rect">
                <a:avLst/>
              </a:prstGeom>
              <a:noFill/>
              <a:ln w="9525">
                <a:noFill/>
                <a:miter lim="800000"/>
                <a:headEnd/>
                <a:tailEnd/>
              </a:ln>
            </p:spPr>
            <p:txBody>
              <a:bodyPr>
                <a:spAutoFit/>
              </a:bodyPr>
              <a:lstStyle/>
              <a:p>
                <a:pPr>
                  <a:spcBef>
                    <a:spcPct val="50000"/>
                  </a:spcBef>
                </a:pPr>
                <a:r>
                  <a:rPr kumimoji="1" lang="en-US" altLang="zh-CN" sz="2400" b="0" i="1">
                    <a:latin typeface="Times New Roman" pitchFamily="18" charset="0"/>
                  </a:rPr>
                  <a:t>S</a:t>
                </a:r>
                <a:r>
                  <a:rPr kumimoji="1" lang="en-US" altLang="zh-CN" sz="2400" b="0" baseline="-25000">
                    <a:latin typeface="Times New Roman" pitchFamily="18" charset="0"/>
                  </a:rPr>
                  <a:t>m </a:t>
                </a:r>
              </a:p>
            </p:txBody>
          </p:sp>
          <p:grpSp>
            <p:nvGrpSpPr>
              <p:cNvPr id="4" name="Group 10"/>
              <p:cNvGrpSpPr>
                <a:grpSpLocks/>
              </p:cNvGrpSpPr>
              <p:nvPr/>
            </p:nvGrpSpPr>
            <p:grpSpPr bwMode="auto">
              <a:xfrm>
                <a:off x="2790" y="1371"/>
                <a:ext cx="57" cy="57"/>
                <a:chOff x="4212" y="3336"/>
                <a:chExt cx="168" cy="168"/>
              </a:xfrm>
            </p:grpSpPr>
            <p:sp>
              <p:nvSpPr>
                <p:cNvPr id="11300" name="Oval 11"/>
                <p:cNvSpPr>
                  <a:spLocks noChangeArrowheads="1"/>
                </p:cNvSpPr>
                <p:nvPr/>
              </p:nvSpPr>
              <p:spPr bwMode="auto">
                <a:xfrm>
                  <a:off x="4212" y="3336"/>
                  <a:ext cx="168" cy="168"/>
                </a:xfrm>
                <a:prstGeom prst="ellipse">
                  <a:avLst/>
                </a:prstGeom>
                <a:noFill/>
                <a:ln w="19050">
                  <a:solidFill>
                    <a:schemeClr val="tx1"/>
                  </a:solidFill>
                  <a:round/>
                  <a:headEnd/>
                  <a:tailEnd/>
                </a:ln>
              </p:spPr>
              <p:txBody>
                <a:bodyPr wrap="none" anchor="ctr"/>
                <a:lstStyle/>
                <a:p>
                  <a:endParaRPr lang="zh-CN" altLang="en-US"/>
                </a:p>
              </p:txBody>
            </p:sp>
            <p:sp>
              <p:nvSpPr>
                <p:cNvPr id="11301" name="Line 12"/>
                <p:cNvSpPr>
                  <a:spLocks noChangeShapeType="1"/>
                </p:cNvSpPr>
                <p:nvPr/>
              </p:nvSpPr>
              <p:spPr bwMode="auto">
                <a:xfrm>
                  <a:off x="4212" y="3432"/>
                  <a:ext cx="168" cy="0"/>
                </a:xfrm>
                <a:prstGeom prst="line">
                  <a:avLst/>
                </a:prstGeom>
                <a:noFill/>
                <a:ln w="19050">
                  <a:solidFill>
                    <a:schemeClr val="tx1"/>
                  </a:solidFill>
                  <a:round/>
                  <a:headEnd/>
                  <a:tailEnd/>
                </a:ln>
              </p:spPr>
              <p:txBody>
                <a:bodyPr/>
                <a:lstStyle/>
                <a:p>
                  <a:endParaRPr lang="zh-CN" altLang="en-US"/>
                </a:p>
              </p:txBody>
            </p:sp>
          </p:grpSp>
        </p:grpSp>
        <p:grpSp>
          <p:nvGrpSpPr>
            <p:cNvPr id="5" name="Group 13"/>
            <p:cNvGrpSpPr>
              <a:grpSpLocks/>
            </p:cNvGrpSpPr>
            <p:nvPr/>
          </p:nvGrpSpPr>
          <p:grpSpPr bwMode="auto">
            <a:xfrm>
              <a:off x="1159" y="1647"/>
              <a:ext cx="510" cy="288"/>
              <a:chOff x="2592" y="1318"/>
              <a:chExt cx="510" cy="288"/>
            </a:xfrm>
          </p:grpSpPr>
          <p:sp>
            <p:nvSpPr>
              <p:cNvPr id="11294" name="Text Box 14"/>
              <p:cNvSpPr txBox="1">
                <a:spLocks noChangeArrowheads="1"/>
              </p:cNvSpPr>
              <p:nvPr/>
            </p:nvSpPr>
            <p:spPr bwMode="auto">
              <a:xfrm>
                <a:off x="2592" y="1318"/>
                <a:ext cx="510" cy="288"/>
              </a:xfrm>
              <a:prstGeom prst="rect">
                <a:avLst/>
              </a:prstGeom>
              <a:noFill/>
              <a:ln w="9525">
                <a:noFill/>
                <a:miter lim="800000"/>
                <a:headEnd/>
                <a:tailEnd/>
              </a:ln>
            </p:spPr>
            <p:txBody>
              <a:bodyPr>
                <a:spAutoFit/>
              </a:bodyPr>
              <a:lstStyle/>
              <a:p>
                <a:pPr>
                  <a:spcBef>
                    <a:spcPct val="50000"/>
                  </a:spcBef>
                </a:pPr>
                <a:r>
                  <a:rPr kumimoji="1" lang="en-US" altLang="zh-CN" sz="2400" b="0" i="1">
                    <a:latin typeface="Times New Roman" pitchFamily="18" charset="0"/>
                  </a:rPr>
                  <a:t>S</a:t>
                </a:r>
                <a:r>
                  <a:rPr kumimoji="1" lang="en-US" altLang="zh-CN" sz="2400" b="0" baseline="-25000">
                    <a:latin typeface="Times New Roman" pitchFamily="18" charset="0"/>
                  </a:rPr>
                  <a:t>m</a:t>
                </a:r>
              </a:p>
            </p:txBody>
          </p:sp>
          <p:grpSp>
            <p:nvGrpSpPr>
              <p:cNvPr id="6" name="Group 15"/>
              <p:cNvGrpSpPr>
                <a:grpSpLocks/>
              </p:cNvGrpSpPr>
              <p:nvPr/>
            </p:nvGrpSpPr>
            <p:grpSpPr bwMode="auto">
              <a:xfrm>
                <a:off x="2790" y="1371"/>
                <a:ext cx="57" cy="57"/>
                <a:chOff x="4212" y="3336"/>
                <a:chExt cx="168" cy="168"/>
              </a:xfrm>
            </p:grpSpPr>
            <p:sp>
              <p:nvSpPr>
                <p:cNvPr id="11296" name="Oval 16"/>
                <p:cNvSpPr>
                  <a:spLocks noChangeArrowheads="1"/>
                </p:cNvSpPr>
                <p:nvPr/>
              </p:nvSpPr>
              <p:spPr bwMode="auto">
                <a:xfrm>
                  <a:off x="4212" y="3336"/>
                  <a:ext cx="168" cy="168"/>
                </a:xfrm>
                <a:prstGeom prst="ellipse">
                  <a:avLst/>
                </a:prstGeom>
                <a:noFill/>
                <a:ln w="19050">
                  <a:solidFill>
                    <a:schemeClr val="tx1"/>
                  </a:solidFill>
                  <a:round/>
                  <a:headEnd/>
                  <a:tailEnd/>
                </a:ln>
              </p:spPr>
              <p:txBody>
                <a:bodyPr wrap="none" anchor="ctr"/>
                <a:lstStyle/>
                <a:p>
                  <a:endParaRPr lang="zh-CN" altLang="en-US"/>
                </a:p>
              </p:txBody>
            </p:sp>
            <p:sp>
              <p:nvSpPr>
                <p:cNvPr id="11297" name="Line 17"/>
                <p:cNvSpPr>
                  <a:spLocks noChangeShapeType="1"/>
                </p:cNvSpPr>
                <p:nvPr/>
              </p:nvSpPr>
              <p:spPr bwMode="auto">
                <a:xfrm>
                  <a:off x="4212" y="3432"/>
                  <a:ext cx="168" cy="0"/>
                </a:xfrm>
                <a:prstGeom prst="line">
                  <a:avLst/>
                </a:prstGeom>
                <a:noFill/>
                <a:ln w="19050">
                  <a:solidFill>
                    <a:schemeClr val="tx1"/>
                  </a:solidFill>
                  <a:round/>
                  <a:headEnd/>
                  <a:tailEnd/>
                </a:ln>
              </p:spPr>
              <p:txBody>
                <a:bodyPr/>
                <a:lstStyle/>
                <a:p>
                  <a:endParaRPr lang="zh-CN" altLang="en-US"/>
                </a:p>
              </p:txBody>
            </p:sp>
          </p:grpSp>
        </p:grpSp>
      </p:grpSp>
      <p:sp>
        <p:nvSpPr>
          <p:cNvPr id="210962" name="Rectangle 18"/>
          <p:cNvSpPr>
            <a:spLocks noChangeArrowheads="1"/>
          </p:cNvSpPr>
          <p:nvPr/>
        </p:nvSpPr>
        <p:spPr bwMode="auto">
          <a:xfrm>
            <a:off x="1131888" y="977900"/>
            <a:ext cx="2327275" cy="519113"/>
          </a:xfrm>
          <a:prstGeom prst="rect">
            <a:avLst/>
          </a:prstGeom>
          <a:noFill/>
          <a:ln w="9525">
            <a:noFill/>
            <a:miter lim="800000"/>
            <a:headEnd/>
            <a:tailEnd/>
          </a:ln>
        </p:spPr>
        <p:txBody>
          <a:bodyPr wrap="none">
            <a:spAutoFit/>
          </a:bodyPr>
          <a:lstStyle/>
          <a:p>
            <a:r>
              <a:rPr lang="zh-CN" altLang="en-US" sz="2800">
                <a:solidFill>
                  <a:srgbClr val="FF0000"/>
                </a:solidFill>
                <a:latin typeface="华文新魏" pitchFamily="2" charset="-122"/>
                <a:ea typeface="楷体_GB2312" pitchFamily="49" charset="-122"/>
              </a:rPr>
              <a:t>不可逆过程：</a:t>
            </a:r>
          </a:p>
        </p:txBody>
      </p:sp>
      <p:sp>
        <p:nvSpPr>
          <p:cNvPr id="210963" name="Rectangle 19"/>
          <p:cNvSpPr>
            <a:spLocks noChangeArrowheads="1"/>
          </p:cNvSpPr>
          <p:nvPr/>
        </p:nvSpPr>
        <p:spPr bwMode="auto">
          <a:xfrm>
            <a:off x="1171575" y="2378075"/>
            <a:ext cx="3041650" cy="519113"/>
          </a:xfrm>
          <a:prstGeom prst="rect">
            <a:avLst/>
          </a:prstGeom>
          <a:noFill/>
          <a:ln w="9525">
            <a:noFill/>
            <a:miter lim="800000"/>
            <a:headEnd/>
            <a:tailEnd/>
          </a:ln>
        </p:spPr>
        <p:txBody>
          <a:bodyPr wrap="none">
            <a:spAutoFit/>
          </a:bodyPr>
          <a:lstStyle/>
          <a:p>
            <a:r>
              <a:rPr lang="zh-CN" altLang="en-US" sz="2800">
                <a:solidFill>
                  <a:srgbClr val="FF0000"/>
                </a:solidFill>
                <a:latin typeface="华文新魏" pitchFamily="2" charset="-122"/>
                <a:ea typeface="楷体_GB2312" pitchFamily="49" charset="-122"/>
              </a:rPr>
              <a:t>恒温、可逆过程：</a:t>
            </a:r>
          </a:p>
        </p:txBody>
      </p:sp>
      <p:grpSp>
        <p:nvGrpSpPr>
          <p:cNvPr id="7" name="Group 20"/>
          <p:cNvGrpSpPr>
            <a:grpSpLocks/>
          </p:cNvGrpSpPr>
          <p:nvPr/>
        </p:nvGrpSpPr>
        <p:grpSpPr bwMode="auto">
          <a:xfrm>
            <a:off x="1416050" y="3743325"/>
            <a:ext cx="6043613" cy="919163"/>
            <a:chOff x="915" y="1565"/>
            <a:chExt cx="3807" cy="579"/>
          </a:xfrm>
        </p:grpSpPr>
        <p:graphicFrame>
          <p:nvGraphicFramePr>
            <p:cNvPr id="11268" name="Object 21"/>
            <p:cNvGraphicFramePr>
              <a:graphicFrameLocks noChangeAspect="1"/>
            </p:cNvGraphicFramePr>
            <p:nvPr/>
          </p:nvGraphicFramePr>
          <p:xfrm>
            <a:off x="1731" y="1565"/>
            <a:ext cx="333" cy="579"/>
          </p:xfrm>
          <a:graphic>
            <a:graphicData uri="http://schemas.openxmlformats.org/presentationml/2006/ole">
              <p:oleObj spid="_x0000_s310276" name="Equation" r:id="rId4" imgW="177480" imgH="317160" progId="Equation.3">
                <p:embed/>
              </p:oleObj>
            </a:graphicData>
          </a:graphic>
        </p:graphicFrame>
        <p:sp>
          <p:nvSpPr>
            <p:cNvPr id="11276" name="Rectangle 22"/>
            <p:cNvSpPr>
              <a:spLocks noChangeArrowheads="1"/>
            </p:cNvSpPr>
            <p:nvPr/>
          </p:nvSpPr>
          <p:spPr bwMode="auto">
            <a:xfrm>
              <a:off x="915" y="1661"/>
              <a:ext cx="912" cy="288"/>
            </a:xfrm>
            <a:prstGeom prst="rect">
              <a:avLst/>
            </a:prstGeom>
            <a:noFill/>
            <a:ln w="9525">
              <a:noFill/>
              <a:miter lim="800000"/>
              <a:headEnd/>
              <a:tailEnd/>
            </a:ln>
          </p:spPr>
          <p:txBody>
            <a:bodyPr>
              <a:spAutoFit/>
            </a:bodyPr>
            <a:lstStyle/>
            <a:p>
              <a:r>
                <a:rPr kumimoji="1" lang="en-US" altLang="zh-CN" sz="2400" b="0">
                  <a:latin typeface="Times New Roman" pitchFamily="18" charset="0"/>
                  <a:ea typeface="楷体_GB2312" pitchFamily="49" charset="-122"/>
                  <a:sym typeface="Symbol" pitchFamily="18" charset="2"/>
                </a:rPr>
                <a:t></a:t>
              </a:r>
              <a:r>
                <a:rPr kumimoji="1" lang="en-US" altLang="zh-CN" sz="2400" b="0">
                  <a:latin typeface="Times New Roman" pitchFamily="18" charset="0"/>
                  <a:ea typeface="楷体_GB2312" pitchFamily="49" charset="-122"/>
                </a:rPr>
                <a:t> </a:t>
              </a:r>
              <a:r>
                <a:rPr kumimoji="1" lang="en-US" altLang="zh-CN" sz="2400" b="0" baseline="-30000">
                  <a:latin typeface="Times New Roman" pitchFamily="18" charset="0"/>
                  <a:ea typeface="楷体_GB2312" pitchFamily="49" charset="-122"/>
                  <a:sym typeface="Symbol" pitchFamily="18" charset="2"/>
                </a:rPr>
                <a:t>r          </a:t>
              </a:r>
              <a:r>
                <a:rPr kumimoji="1" lang="en-US" altLang="zh-CN" sz="2400" b="0">
                  <a:latin typeface="Times New Roman" pitchFamily="18" charset="0"/>
                  <a:sym typeface="Webdings" pitchFamily="18" charset="2"/>
                </a:rPr>
                <a:t>=</a:t>
              </a:r>
            </a:p>
          </p:txBody>
        </p:sp>
        <p:sp>
          <p:nvSpPr>
            <p:cNvPr id="11277" name="Rectangle 23"/>
            <p:cNvSpPr>
              <a:spLocks noChangeArrowheads="1"/>
            </p:cNvSpPr>
            <p:nvPr/>
          </p:nvSpPr>
          <p:spPr bwMode="auto">
            <a:xfrm>
              <a:off x="2019" y="1661"/>
              <a:ext cx="837" cy="288"/>
            </a:xfrm>
            <a:prstGeom prst="rect">
              <a:avLst/>
            </a:prstGeom>
            <a:noFill/>
            <a:ln w="9525">
              <a:noFill/>
              <a:miter lim="800000"/>
              <a:headEnd/>
              <a:tailEnd/>
            </a:ln>
          </p:spPr>
          <p:txBody>
            <a:bodyPr wrap="none">
              <a:spAutoFit/>
            </a:bodyPr>
            <a:lstStyle/>
            <a:p>
              <a:r>
                <a:rPr kumimoji="1" lang="en-US" altLang="zh-CN" sz="2400" b="0">
                  <a:latin typeface="Times New Roman" pitchFamily="18" charset="0"/>
                  <a:sym typeface="Symbol" pitchFamily="18" charset="2"/>
                </a:rPr>
                <a:t></a:t>
              </a:r>
              <a:r>
                <a:rPr kumimoji="1" lang="en-US" altLang="zh-CN" sz="2400" b="0" baseline="-30000">
                  <a:latin typeface="Times New Roman" pitchFamily="18" charset="0"/>
                </a:rPr>
                <a:t>B</a:t>
              </a:r>
              <a:r>
                <a:rPr kumimoji="1" lang="en-US" altLang="zh-CN" sz="2400" b="0" i="1">
                  <a:latin typeface="Times New Roman" pitchFamily="18" charset="0"/>
                  <a:sym typeface="Symbol" pitchFamily="18" charset="2"/>
                </a:rPr>
                <a:t>     </a:t>
              </a:r>
              <a:r>
                <a:rPr kumimoji="1" lang="en-US" altLang="zh-CN" sz="2400" b="0">
                  <a:latin typeface="Times New Roman" pitchFamily="18" charset="0"/>
                </a:rPr>
                <a:t>(B)</a:t>
              </a:r>
              <a:r>
                <a:rPr kumimoji="1" lang="en-US" altLang="zh-CN" sz="2400" b="0" baseline="30000">
                  <a:latin typeface="Tahoma" pitchFamily="34" charset="0"/>
                  <a:sym typeface="Webdings" pitchFamily="18" charset="2"/>
                </a:rPr>
                <a:t> </a:t>
              </a:r>
            </a:p>
          </p:txBody>
        </p:sp>
        <p:sp>
          <p:nvSpPr>
            <p:cNvPr id="11278" name="Rectangle 24"/>
            <p:cNvSpPr>
              <a:spLocks noChangeArrowheads="1"/>
            </p:cNvSpPr>
            <p:nvPr/>
          </p:nvSpPr>
          <p:spPr bwMode="auto">
            <a:xfrm>
              <a:off x="4153" y="1704"/>
              <a:ext cx="569" cy="288"/>
            </a:xfrm>
            <a:prstGeom prst="rect">
              <a:avLst/>
            </a:prstGeom>
            <a:noFill/>
            <a:ln w="9525">
              <a:noFill/>
              <a:miter lim="800000"/>
              <a:headEnd/>
              <a:tailEnd/>
            </a:ln>
          </p:spPr>
          <p:txBody>
            <a:bodyPr wrap="none">
              <a:spAutoFit/>
            </a:bodyPr>
            <a:lstStyle/>
            <a:p>
              <a:r>
                <a:rPr lang="en-US" altLang="zh-CN" sz="2400" b="0">
                  <a:latin typeface="Times New Roman" pitchFamily="18" charset="0"/>
                  <a:ea typeface="华文新魏" pitchFamily="2" charset="-122"/>
                  <a:sym typeface="Webdings" pitchFamily="18" charset="2"/>
                </a:rPr>
                <a:t>(2.4a)</a:t>
              </a:r>
            </a:p>
          </p:txBody>
        </p:sp>
        <p:grpSp>
          <p:nvGrpSpPr>
            <p:cNvPr id="8" name="Group 25"/>
            <p:cNvGrpSpPr>
              <a:grpSpLocks/>
            </p:cNvGrpSpPr>
            <p:nvPr/>
          </p:nvGrpSpPr>
          <p:grpSpPr bwMode="auto">
            <a:xfrm>
              <a:off x="2227" y="1661"/>
              <a:ext cx="510" cy="288"/>
              <a:chOff x="2592" y="1318"/>
              <a:chExt cx="510" cy="288"/>
            </a:xfrm>
          </p:grpSpPr>
          <p:sp>
            <p:nvSpPr>
              <p:cNvPr id="11285" name="Text Box 26"/>
              <p:cNvSpPr txBox="1">
                <a:spLocks noChangeArrowheads="1"/>
              </p:cNvSpPr>
              <p:nvPr/>
            </p:nvSpPr>
            <p:spPr bwMode="auto">
              <a:xfrm>
                <a:off x="2592" y="1318"/>
                <a:ext cx="510" cy="288"/>
              </a:xfrm>
              <a:prstGeom prst="rect">
                <a:avLst/>
              </a:prstGeom>
              <a:noFill/>
              <a:ln w="9525">
                <a:noFill/>
                <a:miter lim="800000"/>
                <a:headEnd/>
                <a:tailEnd/>
              </a:ln>
            </p:spPr>
            <p:txBody>
              <a:bodyPr>
                <a:spAutoFit/>
              </a:bodyPr>
              <a:lstStyle/>
              <a:p>
                <a:pPr>
                  <a:spcBef>
                    <a:spcPct val="50000"/>
                  </a:spcBef>
                </a:pPr>
                <a:r>
                  <a:rPr kumimoji="1" lang="en-US" altLang="zh-CN" sz="2400" b="0" i="1">
                    <a:latin typeface="Times New Roman" pitchFamily="18" charset="0"/>
                  </a:rPr>
                  <a:t>S</a:t>
                </a:r>
                <a:r>
                  <a:rPr kumimoji="1" lang="en-US" altLang="zh-CN" sz="2400" b="0" baseline="-25000">
                    <a:latin typeface="Times New Roman" pitchFamily="18" charset="0"/>
                  </a:rPr>
                  <a:t>m </a:t>
                </a:r>
              </a:p>
            </p:txBody>
          </p:sp>
          <p:grpSp>
            <p:nvGrpSpPr>
              <p:cNvPr id="9" name="Group 27"/>
              <p:cNvGrpSpPr>
                <a:grpSpLocks/>
              </p:cNvGrpSpPr>
              <p:nvPr/>
            </p:nvGrpSpPr>
            <p:grpSpPr bwMode="auto">
              <a:xfrm>
                <a:off x="2790" y="1371"/>
                <a:ext cx="57" cy="57"/>
                <a:chOff x="4212" y="3336"/>
                <a:chExt cx="168" cy="168"/>
              </a:xfrm>
            </p:grpSpPr>
            <p:sp>
              <p:nvSpPr>
                <p:cNvPr id="11287" name="Oval 28"/>
                <p:cNvSpPr>
                  <a:spLocks noChangeArrowheads="1"/>
                </p:cNvSpPr>
                <p:nvPr/>
              </p:nvSpPr>
              <p:spPr bwMode="auto">
                <a:xfrm>
                  <a:off x="4212" y="3336"/>
                  <a:ext cx="168" cy="168"/>
                </a:xfrm>
                <a:prstGeom prst="ellipse">
                  <a:avLst/>
                </a:prstGeom>
                <a:noFill/>
                <a:ln w="19050">
                  <a:solidFill>
                    <a:schemeClr val="tx1"/>
                  </a:solidFill>
                  <a:round/>
                  <a:headEnd/>
                  <a:tailEnd/>
                </a:ln>
              </p:spPr>
              <p:txBody>
                <a:bodyPr wrap="none" anchor="ctr"/>
                <a:lstStyle/>
                <a:p>
                  <a:endParaRPr lang="zh-CN" altLang="en-US"/>
                </a:p>
              </p:txBody>
            </p:sp>
            <p:sp>
              <p:nvSpPr>
                <p:cNvPr id="11288" name="Line 29"/>
                <p:cNvSpPr>
                  <a:spLocks noChangeShapeType="1"/>
                </p:cNvSpPr>
                <p:nvPr/>
              </p:nvSpPr>
              <p:spPr bwMode="auto">
                <a:xfrm>
                  <a:off x="4212" y="3432"/>
                  <a:ext cx="168" cy="0"/>
                </a:xfrm>
                <a:prstGeom prst="line">
                  <a:avLst/>
                </a:prstGeom>
                <a:noFill/>
                <a:ln w="19050">
                  <a:solidFill>
                    <a:schemeClr val="tx1"/>
                  </a:solidFill>
                  <a:round/>
                  <a:headEnd/>
                  <a:tailEnd/>
                </a:ln>
              </p:spPr>
              <p:txBody>
                <a:bodyPr/>
                <a:lstStyle/>
                <a:p>
                  <a:endParaRPr lang="zh-CN" altLang="en-US"/>
                </a:p>
              </p:txBody>
            </p:sp>
          </p:grpSp>
        </p:grpSp>
        <p:grpSp>
          <p:nvGrpSpPr>
            <p:cNvPr id="10" name="Group 30"/>
            <p:cNvGrpSpPr>
              <a:grpSpLocks/>
            </p:cNvGrpSpPr>
            <p:nvPr/>
          </p:nvGrpSpPr>
          <p:grpSpPr bwMode="auto">
            <a:xfrm>
              <a:off x="1159" y="1647"/>
              <a:ext cx="510" cy="288"/>
              <a:chOff x="2592" y="1318"/>
              <a:chExt cx="510" cy="288"/>
            </a:xfrm>
          </p:grpSpPr>
          <p:sp>
            <p:nvSpPr>
              <p:cNvPr id="11281" name="Text Box 31"/>
              <p:cNvSpPr txBox="1">
                <a:spLocks noChangeArrowheads="1"/>
              </p:cNvSpPr>
              <p:nvPr/>
            </p:nvSpPr>
            <p:spPr bwMode="auto">
              <a:xfrm>
                <a:off x="2592" y="1318"/>
                <a:ext cx="510" cy="288"/>
              </a:xfrm>
              <a:prstGeom prst="rect">
                <a:avLst/>
              </a:prstGeom>
              <a:noFill/>
              <a:ln w="9525">
                <a:noFill/>
                <a:miter lim="800000"/>
                <a:headEnd/>
                <a:tailEnd/>
              </a:ln>
            </p:spPr>
            <p:txBody>
              <a:bodyPr>
                <a:spAutoFit/>
              </a:bodyPr>
              <a:lstStyle/>
              <a:p>
                <a:pPr>
                  <a:spcBef>
                    <a:spcPct val="50000"/>
                  </a:spcBef>
                </a:pPr>
                <a:r>
                  <a:rPr kumimoji="1" lang="en-US" altLang="zh-CN" sz="2400" b="0" i="1">
                    <a:latin typeface="Times New Roman" pitchFamily="18" charset="0"/>
                  </a:rPr>
                  <a:t>S</a:t>
                </a:r>
                <a:r>
                  <a:rPr kumimoji="1" lang="en-US" altLang="zh-CN" sz="2400" b="0" baseline="-25000">
                    <a:latin typeface="Times New Roman" pitchFamily="18" charset="0"/>
                  </a:rPr>
                  <a:t>m</a:t>
                </a:r>
              </a:p>
            </p:txBody>
          </p:sp>
          <p:grpSp>
            <p:nvGrpSpPr>
              <p:cNvPr id="11" name="Group 32"/>
              <p:cNvGrpSpPr>
                <a:grpSpLocks/>
              </p:cNvGrpSpPr>
              <p:nvPr/>
            </p:nvGrpSpPr>
            <p:grpSpPr bwMode="auto">
              <a:xfrm>
                <a:off x="2790" y="1371"/>
                <a:ext cx="57" cy="57"/>
                <a:chOff x="4212" y="3336"/>
                <a:chExt cx="168" cy="168"/>
              </a:xfrm>
            </p:grpSpPr>
            <p:sp>
              <p:nvSpPr>
                <p:cNvPr id="11283" name="Oval 33"/>
                <p:cNvSpPr>
                  <a:spLocks noChangeArrowheads="1"/>
                </p:cNvSpPr>
                <p:nvPr/>
              </p:nvSpPr>
              <p:spPr bwMode="auto">
                <a:xfrm>
                  <a:off x="4212" y="3336"/>
                  <a:ext cx="168" cy="168"/>
                </a:xfrm>
                <a:prstGeom prst="ellipse">
                  <a:avLst/>
                </a:prstGeom>
                <a:noFill/>
                <a:ln w="19050">
                  <a:solidFill>
                    <a:schemeClr val="tx1"/>
                  </a:solidFill>
                  <a:round/>
                  <a:headEnd/>
                  <a:tailEnd/>
                </a:ln>
              </p:spPr>
              <p:txBody>
                <a:bodyPr wrap="none" anchor="ctr"/>
                <a:lstStyle/>
                <a:p>
                  <a:endParaRPr lang="zh-CN" altLang="en-US"/>
                </a:p>
              </p:txBody>
            </p:sp>
            <p:sp>
              <p:nvSpPr>
                <p:cNvPr id="11284" name="Line 34"/>
                <p:cNvSpPr>
                  <a:spLocks noChangeShapeType="1"/>
                </p:cNvSpPr>
                <p:nvPr/>
              </p:nvSpPr>
              <p:spPr bwMode="auto">
                <a:xfrm>
                  <a:off x="4212" y="3432"/>
                  <a:ext cx="168" cy="0"/>
                </a:xfrm>
                <a:prstGeom prst="line">
                  <a:avLst/>
                </a:prstGeom>
                <a:noFill/>
                <a:ln w="19050">
                  <a:solidFill>
                    <a:schemeClr val="tx1"/>
                  </a:solidFill>
                  <a:round/>
                  <a:headEnd/>
                  <a:tailEnd/>
                </a:ln>
              </p:spPr>
              <p:txBody>
                <a:bodyPr/>
                <a:lstStyle/>
                <a:p>
                  <a:endParaRPr lang="zh-CN" altLang="en-US"/>
                </a:p>
              </p:txBody>
            </p:sp>
          </p:grpSp>
        </p:grpSp>
      </p:grpSp>
      <p:graphicFrame>
        <p:nvGraphicFramePr>
          <p:cNvPr id="210979" name="Object 35"/>
          <p:cNvGraphicFramePr>
            <a:graphicFrameLocks noChangeAspect="1"/>
          </p:cNvGraphicFramePr>
          <p:nvPr/>
        </p:nvGraphicFramePr>
        <p:xfrm>
          <a:off x="1565275" y="2962275"/>
          <a:ext cx="3221038" cy="814388"/>
        </p:xfrm>
        <a:graphic>
          <a:graphicData uri="http://schemas.openxmlformats.org/presentationml/2006/ole">
            <p:oleObj spid="_x0000_s310274" name="Equation" r:id="rId5" imgW="1562040" imgH="393480" progId="Equation.3">
              <p:embed/>
            </p:oleObj>
          </a:graphicData>
        </a:graphic>
      </p:graphicFrame>
      <p:sp>
        <p:nvSpPr>
          <p:cNvPr id="210980" name="Rectangle 36"/>
          <p:cNvSpPr>
            <a:spLocks noChangeArrowheads="1"/>
          </p:cNvSpPr>
          <p:nvPr/>
        </p:nvSpPr>
        <p:spPr bwMode="auto">
          <a:xfrm>
            <a:off x="898525" y="4868863"/>
            <a:ext cx="8245475" cy="1187450"/>
          </a:xfrm>
          <a:prstGeom prst="rect">
            <a:avLst/>
          </a:prstGeom>
          <a:noFill/>
          <a:ln w="9525">
            <a:noFill/>
            <a:miter lim="800000"/>
            <a:headEnd/>
            <a:tailEnd/>
          </a:ln>
        </p:spPr>
        <p:txBody>
          <a:bodyPr>
            <a:spAutoFit/>
          </a:bodyPr>
          <a:lstStyle/>
          <a:p>
            <a:pPr>
              <a:spcBef>
                <a:spcPct val="50000"/>
              </a:spcBef>
            </a:pPr>
            <a:r>
              <a:rPr lang="zh-CN" altLang="en-US" sz="2400" b="0">
                <a:latin typeface="Times New Roman" pitchFamily="18" charset="0"/>
                <a:ea typeface="楷体_GB2312" pitchFamily="49" charset="-122"/>
              </a:rPr>
              <a:t>式</a:t>
            </a:r>
            <a:r>
              <a:rPr lang="en-US" altLang="zh-CN" sz="2400" b="0">
                <a:latin typeface="Times New Roman" pitchFamily="18" charset="0"/>
                <a:ea typeface="楷体_GB2312" pitchFamily="49" charset="-122"/>
              </a:rPr>
              <a:t>(2.5)</a:t>
            </a:r>
            <a:r>
              <a:rPr lang="zh-CN" altLang="en-US" sz="2400" b="0">
                <a:latin typeface="Times New Roman" pitchFamily="18" charset="0"/>
                <a:ea typeface="楷体_GB2312" pitchFamily="49" charset="-122"/>
              </a:rPr>
              <a:t>表明，对于恒温、恒压的可逆过程， </a:t>
            </a:r>
            <a:r>
              <a:rPr lang="en-US" altLang="zh-CN" sz="2400" b="0" i="1">
                <a:latin typeface="Times New Roman" pitchFamily="18" charset="0"/>
                <a:ea typeface="楷体_GB2312" pitchFamily="49" charset="-122"/>
              </a:rPr>
              <a:t>T</a:t>
            </a:r>
            <a:r>
              <a:rPr lang="en-US" altLang="zh-CN" sz="2400" b="0">
                <a:latin typeface="Times New Roman" pitchFamily="18" charset="0"/>
                <a:ea typeface="楷体_GB2312" pitchFamily="49" charset="-122"/>
              </a:rPr>
              <a:t>Δ</a:t>
            </a:r>
            <a:r>
              <a:rPr lang="en-US" altLang="zh-CN" sz="2400" b="0" i="1">
                <a:latin typeface="Times New Roman" pitchFamily="18" charset="0"/>
                <a:ea typeface="楷体_GB2312" pitchFamily="49" charset="-122"/>
              </a:rPr>
              <a:t>S</a:t>
            </a:r>
            <a:r>
              <a:rPr lang="en-US" altLang="zh-CN" sz="2400" b="0">
                <a:latin typeface="Times New Roman" pitchFamily="18" charset="0"/>
                <a:ea typeface="楷体_GB2312" pitchFamily="49" charset="-122"/>
              </a:rPr>
              <a:t> = </a:t>
            </a:r>
            <a:r>
              <a:rPr lang="en-US" altLang="zh-CN" sz="2400" b="0" i="1">
                <a:latin typeface="Times New Roman" pitchFamily="18" charset="0"/>
                <a:ea typeface="楷体_GB2312" pitchFamily="49" charset="-122"/>
              </a:rPr>
              <a:t>q</a:t>
            </a:r>
            <a:r>
              <a:rPr lang="en-US" altLang="zh-CN" sz="2400" b="0" baseline="-25000">
                <a:latin typeface="Times New Roman" pitchFamily="18" charset="0"/>
                <a:ea typeface="楷体_GB2312" pitchFamily="49" charset="-122"/>
              </a:rPr>
              <a:t>r </a:t>
            </a:r>
            <a:r>
              <a:rPr lang="en-US" altLang="zh-CN" sz="2400" b="0">
                <a:latin typeface="Times New Roman" pitchFamily="18" charset="0"/>
                <a:ea typeface="楷体_GB2312" pitchFamily="49" charset="-122"/>
              </a:rPr>
              <a:t>= Δ</a:t>
            </a:r>
            <a:r>
              <a:rPr lang="en-US" altLang="zh-CN" sz="2400" b="0" i="1">
                <a:latin typeface="Times New Roman" pitchFamily="18" charset="0"/>
                <a:ea typeface="楷体_GB2312" pitchFamily="49" charset="-122"/>
              </a:rPr>
              <a:t>H </a:t>
            </a:r>
            <a:r>
              <a:rPr lang="zh-CN" altLang="en-US" sz="2400" b="0">
                <a:latin typeface="Times New Roman" pitchFamily="18" charset="0"/>
                <a:ea typeface="楷体_GB2312" pitchFamily="49" charset="-122"/>
              </a:rPr>
              <a:t>。所以 </a:t>
            </a:r>
            <a:r>
              <a:rPr lang="en-US" altLang="zh-CN" sz="2400" b="0" i="1">
                <a:latin typeface="Times New Roman" pitchFamily="18" charset="0"/>
                <a:ea typeface="楷体_GB2312" pitchFamily="49" charset="-122"/>
              </a:rPr>
              <a:t>T</a:t>
            </a:r>
            <a:r>
              <a:rPr lang="en-US" altLang="zh-CN" sz="2400" b="0">
                <a:latin typeface="Times New Roman" pitchFamily="18" charset="0"/>
                <a:ea typeface="楷体_GB2312" pitchFamily="49" charset="-122"/>
              </a:rPr>
              <a:t>Δ</a:t>
            </a:r>
            <a:r>
              <a:rPr lang="en-US" altLang="zh-CN" sz="2400" b="0" i="1">
                <a:latin typeface="Times New Roman" pitchFamily="18" charset="0"/>
                <a:ea typeface="楷体_GB2312" pitchFamily="49" charset="-122"/>
              </a:rPr>
              <a:t>S</a:t>
            </a:r>
            <a:r>
              <a:rPr lang="en-US" altLang="zh-CN" sz="2400" b="0">
                <a:latin typeface="Times New Roman" pitchFamily="18" charset="0"/>
                <a:ea typeface="楷体_GB2312" pitchFamily="49" charset="-122"/>
              </a:rPr>
              <a:t> </a:t>
            </a:r>
            <a:r>
              <a:rPr lang="zh-CN" altLang="en-US" sz="2400" b="0">
                <a:latin typeface="Times New Roman" pitchFamily="18" charset="0"/>
                <a:ea typeface="楷体_GB2312" pitchFamily="49" charset="-122"/>
              </a:rPr>
              <a:t>是相应于能量的一种转化形式，可以与 </a:t>
            </a:r>
            <a:r>
              <a:rPr lang="en-US" altLang="zh-CN" sz="2400" b="0">
                <a:latin typeface="Times New Roman" pitchFamily="18" charset="0"/>
                <a:ea typeface="楷体_GB2312" pitchFamily="49" charset="-122"/>
              </a:rPr>
              <a:t>Δ</a:t>
            </a:r>
            <a:r>
              <a:rPr lang="en-US" altLang="zh-CN" sz="2400" b="0" i="1">
                <a:latin typeface="Times New Roman" pitchFamily="18" charset="0"/>
                <a:ea typeface="楷体_GB2312" pitchFamily="49" charset="-122"/>
              </a:rPr>
              <a:t>H </a:t>
            </a:r>
            <a:r>
              <a:rPr lang="zh-CN" altLang="en-US" sz="2400" b="0">
                <a:latin typeface="Times New Roman" pitchFamily="18" charset="0"/>
                <a:ea typeface="楷体_GB2312" pitchFamily="49" charset="-122"/>
              </a:rPr>
              <a:t>相比较。</a:t>
            </a:r>
          </a:p>
        </p:txBody>
      </p:sp>
      <p:graphicFrame>
        <p:nvGraphicFramePr>
          <p:cNvPr id="210981" name="Object 37"/>
          <p:cNvGraphicFramePr>
            <a:graphicFrameLocks noChangeAspect="1"/>
          </p:cNvGraphicFramePr>
          <p:nvPr/>
        </p:nvGraphicFramePr>
        <p:xfrm>
          <a:off x="1285852" y="3000372"/>
          <a:ext cx="3430588" cy="814388"/>
        </p:xfrm>
        <a:graphic>
          <a:graphicData uri="http://schemas.openxmlformats.org/presentationml/2006/ole">
            <p:oleObj spid="_x0000_s310275" name="Equation" r:id="rId6" imgW="1663560" imgH="393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0962"/>
                                        </p:tgtEl>
                                        <p:attrNameLst>
                                          <p:attrName>style.visibility</p:attrName>
                                        </p:attrNameLst>
                                      </p:cBhvr>
                                      <p:to>
                                        <p:strVal val="visible"/>
                                      </p:to>
                                    </p:set>
                                    <p:animEffect transition="in" filter="blinds(horizontal)">
                                      <p:cBhvr>
                                        <p:cTn id="7" dur="500"/>
                                        <p:tgtEl>
                                          <p:spTgt spid="2109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0963"/>
                                        </p:tgtEl>
                                        <p:attrNameLst>
                                          <p:attrName>style.visibility</p:attrName>
                                        </p:attrNameLst>
                                      </p:cBhvr>
                                      <p:to>
                                        <p:strVal val="visible"/>
                                      </p:to>
                                    </p:set>
                                    <p:animEffect transition="in" filter="blinds(horizontal)">
                                      <p:cBhvr>
                                        <p:cTn id="17" dur="500"/>
                                        <p:tgtEl>
                                          <p:spTgt spid="2109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0979"/>
                                        </p:tgtEl>
                                        <p:attrNameLst>
                                          <p:attrName>style.visibility</p:attrName>
                                        </p:attrNameLst>
                                      </p:cBhvr>
                                      <p:to>
                                        <p:strVal val="visible"/>
                                      </p:to>
                                    </p:set>
                                    <p:animEffect transition="in" filter="blinds(horizontal)">
                                      <p:cBhvr>
                                        <p:cTn id="22" dur="500"/>
                                        <p:tgtEl>
                                          <p:spTgt spid="2109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0981"/>
                                        </p:tgtEl>
                                        <p:attrNameLst>
                                          <p:attrName>style.visibility</p:attrName>
                                        </p:attrNameLst>
                                      </p:cBhvr>
                                      <p:to>
                                        <p:strVal val="visible"/>
                                      </p:to>
                                    </p:set>
                                    <p:animEffect transition="in" filter="blinds(horizontal)">
                                      <p:cBhvr>
                                        <p:cTn id="27" dur="500"/>
                                        <p:tgtEl>
                                          <p:spTgt spid="21098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10980"/>
                                        </p:tgtEl>
                                        <p:attrNameLst>
                                          <p:attrName>style.visibility</p:attrName>
                                        </p:attrNameLst>
                                      </p:cBhvr>
                                      <p:to>
                                        <p:strVal val="visible"/>
                                      </p:to>
                                    </p:set>
                                    <p:animEffect transition="in" filter="barn(outVertical)">
                                      <p:cBhvr>
                                        <p:cTn id="37" dur="500"/>
                                        <p:tgtEl>
                                          <p:spTgt spid="210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62" grpId="0" autoUpdateAnimBg="0"/>
      <p:bldP spid="210963" grpId="0" autoUpdateAnimBg="0"/>
      <p:bldP spid="210980"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6A493520-9F3A-425F-8348-3EC1F54F2E42}" type="datetime1">
              <a:rPr lang="zh-CN" altLang="en-US"/>
              <a:pPr/>
              <a:t>2017/11/1</a:t>
            </a:fld>
            <a:endParaRPr lang="en-US" altLang="zh-CN"/>
          </a:p>
        </p:txBody>
      </p:sp>
      <p:sp>
        <p:nvSpPr>
          <p:cNvPr id="14" name="灯片编号占位符 5"/>
          <p:cNvSpPr>
            <a:spLocks noGrp="1"/>
          </p:cNvSpPr>
          <p:nvPr>
            <p:ph type="sldNum" sz="quarter" idx="12"/>
          </p:nvPr>
        </p:nvSpPr>
        <p:spPr/>
        <p:txBody>
          <a:bodyPr/>
          <a:lstStyle/>
          <a:p>
            <a:fld id="{4A01D8EB-455D-4D05-9BEE-AC07EB680D65}" type="slidenum">
              <a:rPr lang="en-US" altLang="zh-CN"/>
              <a:pPr/>
              <a:t>81</a:t>
            </a:fld>
            <a:endParaRPr lang="en-US" altLang="zh-CN"/>
          </a:p>
        </p:txBody>
      </p:sp>
      <p:sp>
        <p:nvSpPr>
          <p:cNvPr id="888834" name="Rectangle 2"/>
          <p:cNvSpPr>
            <a:spLocks noGrp="1" noChangeArrowheads="1"/>
          </p:cNvSpPr>
          <p:nvPr>
            <p:ph type="title"/>
          </p:nvPr>
        </p:nvSpPr>
        <p:spPr>
          <a:noFill/>
          <a:ln/>
        </p:spPr>
        <p:txBody>
          <a:bodyPr/>
          <a:lstStyle/>
          <a:p>
            <a:r>
              <a:rPr lang="zh-CN" altLang="en-US"/>
              <a:t>练习</a:t>
            </a:r>
            <a:r>
              <a:rPr lang="en-US" altLang="zh-CN"/>
              <a:t>5</a:t>
            </a:r>
          </a:p>
        </p:txBody>
      </p:sp>
      <p:graphicFrame>
        <p:nvGraphicFramePr>
          <p:cNvPr id="888835" name="Object 3"/>
          <p:cNvGraphicFramePr>
            <a:graphicFrameLocks noChangeAspect="1"/>
          </p:cNvGraphicFramePr>
          <p:nvPr/>
        </p:nvGraphicFramePr>
        <p:xfrm>
          <a:off x="1331913" y="2647950"/>
          <a:ext cx="6831012" cy="1562100"/>
        </p:xfrm>
        <a:graphic>
          <a:graphicData uri="http://schemas.openxmlformats.org/presentationml/2006/ole">
            <p:oleObj spid="_x0000_s210946" name="公式" r:id="rId3" imgW="3111480" imgH="711000" progId="Equation.3">
              <p:embed/>
            </p:oleObj>
          </a:graphicData>
        </a:graphic>
      </p:graphicFrame>
      <p:graphicFrame>
        <p:nvGraphicFramePr>
          <p:cNvPr id="888836" name="Object 4"/>
          <p:cNvGraphicFramePr>
            <a:graphicFrameLocks noChangeAspect="1"/>
          </p:cNvGraphicFramePr>
          <p:nvPr/>
        </p:nvGraphicFramePr>
        <p:xfrm>
          <a:off x="755650" y="4221163"/>
          <a:ext cx="3657600" cy="1658937"/>
        </p:xfrm>
        <a:graphic>
          <a:graphicData uri="http://schemas.openxmlformats.org/presentationml/2006/ole">
            <p:oleObj spid="_x0000_s210947" name="公式" r:id="rId4" imgW="1739880" imgH="787320" progId="Equation.3">
              <p:embed/>
            </p:oleObj>
          </a:graphicData>
        </a:graphic>
      </p:graphicFrame>
      <p:graphicFrame>
        <p:nvGraphicFramePr>
          <p:cNvPr id="888837" name="Object 5"/>
          <p:cNvGraphicFramePr>
            <a:graphicFrameLocks noChangeAspect="1"/>
          </p:cNvGraphicFramePr>
          <p:nvPr/>
        </p:nvGraphicFramePr>
        <p:xfrm>
          <a:off x="4716463" y="4221163"/>
          <a:ext cx="4006850" cy="1657350"/>
        </p:xfrm>
        <a:graphic>
          <a:graphicData uri="http://schemas.openxmlformats.org/presentationml/2006/ole">
            <p:oleObj spid="_x0000_s210948" name="公式" r:id="rId5" imgW="1904760" imgH="787320" progId="Equation.3">
              <p:embed/>
            </p:oleObj>
          </a:graphicData>
        </a:graphic>
      </p:graphicFrame>
      <p:sp>
        <p:nvSpPr>
          <p:cNvPr id="888838" name="AutoShape 6"/>
          <p:cNvSpPr>
            <a:spLocks noChangeArrowheads="1"/>
          </p:cNvSpPr>
          <p:nvPr/>
        </p:nvSpPr>
        <p:spPr bwMode="auto">
          <a:xfrm>
            <a:off x="3348038" y="5661025"/>
            <a:ext cx="1612900" cy="928688"/>
          </a:xfrm>
          <a:prstGeom prst="irregularSeal2">
            <a:avLst/>
          </a:prstGeom>
          <a:solidFill>
            <a:srgbClr val="FF0000"/>
          </a:solidFill>
          <a:ln w="9525">
            <a:solidFill>
              <a:srgbClr val="FF0000"/>
            </a:solidFill>
            <a:miter lim="800000"/>
            <a:headEnd/>
            <a:tailEnd/>
          </a:ln>
          <a:effectLst/>
        </p:spPr>
        <p:txBody>
          <a:bodyPr wrap="none" lIns="90000" tIns="46800" rIns="90000" bIns="46800" anchor="ctr">
            <a:spAutoFit/>
          </a:bodyPr>
          <a:lstStyle/>
          <a:p>
            <a:r>
              <a:rPr kumimoji="0" lang="zh-CN" altLang="en-US" sz="2400"/>
              <a:t>正值</a:t>
            </a:r>
          </a:p>
        </p:txBody>
      </p:sp>
      <p:sp>
        <p:nvSpPr>
          <p:cNvPr id="888839" name="AutoShape 7"/>
          <p:cNvSpPr>
            <a:spLocks noChangeArrowheads="1"/>
          </p:cNvSpPr>
          <p:nvPr/>
        </p:nvSpPr>
        <p:spPr bwMode="auto">
          <a:xfrm>
            <a:off x="1403350" y="5949950"/>
            <a:ext cx="1192213"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FF"/>
          </a:solidFill>
          <a:ln w="12700">
            <a:noFill/>
            <a:miter lim="800000"/>
            <a:headEnd type="none" w="sm" len="sm"/>
            <a:tailEnd type="none" w="sm" len="sm"/>
          </a:ln>
          <a:effectLst/>
        </p:spPr>
        <p:txBody>
          <a:bodyPr wrap="none" anchor="ctr"/>
          <a:lstStyle/>
          <a:p>
            <a:endParaRPr lang="zh-CN" altLang="en-US"/>
          </a:p>
        </p:txBody>
      </p:sp>
      <p:sp>
        <p:nvSpPr>
          <p:cNvPr id="888840" name="AutoShape 8"/>
          <p:cNvSpPr>
            <a:spLocks noChangeArrowheads="1"/>
          </p:cNvSpPr>
          <p:nvPr/>
        </p:nvSpPr>
        <p:spPr bwMode="auto">
          <a:xfrm rot="10800000">
            <a:off x="5940425" y="5876925"/>
            <a:ext cx="1192213"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FF"/>
          </a:solidFill>
          <a:ln w="12700">
            <a:noFill/>
            <a:miter lim="800000"/>
            <a:headEnd type="none" w="sm" len="sm"/>
            <a:tailEnd type="none" w="sm" len="sm"/>
          </a:ln>
          <a:effectLst/>
        </p:spPr>
        <p:txBody>
          <a:bodyPr wrap="none" anchor="ctr"/>
          <a:lstStyle/>
          <a:p>
            <a:endParaRPr lang="zh-CN" altLang="en-US"/>
          </a:p>
        </p:txBody>
      </p:sp>
      <p:pic>
        <p:nvPicPr>
          <p:cNvPr id="888841" name="Picture 9" descr="5"/>
          <p:cNvPicPr>
            <a:picLocks noChangeAspect="1" noChangeArrowheads="1" noCrop="1"/>
          </p:cNvPicPr>
          <p:nvPr/>
        </p:nvPicPr>
        <p:blipFill>
          <a:blip r:embed="rId6"/>
          <a:srcRect/>
          <a:stretch>
            <a:fillRect/>
          </a:stretch>
        </p:blipFill>
        <p:spPr bwMode="auto">
          <a:xfrm>
            <a:off x="7740650" y="5589588"/>
            <a:ext cx="685800" cy="685800"/>
          </a:xfrm>
          <a:prstGeom prst="rect">
            <a:avLst/>
          </a:prstGeom>
          <a:noFill/>
        </p:spPr>
      </p:pic>
      <p:sp>
        <p:nvSpPr>
          <p:cNvPr id="888842" name="Rectangle 10"/>
          <p:cNvSpPr>
            <a:spLocks noChangeArrowheads="1"/>
          </p:cNvSpPr>
          <p:nvPr/>
        </p:nvSpPr>
        <p:spPr bwMode="auto">
          <a:xfrm>
            <a:off x="755650" y="1341438"/>
            <a:ext cx="8148638" cy="1727200"/>
          </a:xfrm>
          <a:prstGeom prst="rect">
            <a:avLst/>
          </a:prstGeom>
          <a:noFill/>
          <a:ln w="9525">
            <a:noFill/>
            <a:miter lim="800000"/>
            <a:headEnd/>
            <a:tailEnd/>
          </a:ln>
        </p:spPr>
        <p:txBody>
          <a:bodyPr/>
          <a:lstStyle/>
          <a:p>
            <a:pPr marL="357188" indent="-357188" algn="l">
              <a:lnSpc>
                <a:spcPct val="120000"/>
              </a:lnSpc>
              <a:spcBef>
                <a:spcPct val="20000"/>
              </a:spcBef>
              <a:buClr>
                <a:srgbClr val="FF00FF"/>
              </a:buClr>
              <a:buFont typeface="Wingdings" pitchFamily="2" charset="2"/>
              <a:buChar char="v"/>
            </a:pPr>
            <a:r>
              <a:rPr lang="zh-CN" altLang="en-US" sz="2800">
                <a:solidFill>
                  <a:srgbClr val="0000FF"/>
                </a:solidFill>
              </a:rPr>
              <a:t>计算</a:t>
            </a:r>
            <a:r>
              <a:rPr lang="en-US" altLang="zh-CN" sz="2800">
                <a:solidFill>
                  <a:srgbClr val="0000FF"/>
                </a:solidFill>
              </a:rPr>
              <a:t>CaCO</a:t>
            </a:r>
            <a:r>
              <a:rPr lang="en-US" altLang="zh-CN" sz="2800" baseline="-25000">
                <a:solidFill>
                  <a:srgbClr val="0000FF"/>
                </a:solidFill>
              </a:rPr>
              <a:t>3</a:t>
            </a:r>
            <a:r>
              <a:rPr lang="en-US" altLang="zh-CN" sz="2800">
                <a:solidFill>
                  <a:srgbClr val="0000FF"/>
                </a:solidFill>
              </a:rPr>
              <a:t>(s)</a:t>
            </a:r>
            <a:r>
              <a:rPr lang="zh-CN" altLang="en-US" sz="2800">
                <a:solidFill>
                  <a:srgbClr val="0000FF"/>
                </a:solidFill>
              </a:rPr>
              <a:t>热分解反应的</a:t>
            </a:r>
            <a:r>
              <a:rPr lang="zh-CN" altLang="en-US"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S</a:t>
            </a:r>
            <a:r>
              <a:rPr lang="en-US" altLang="zh-CN" sz="2800" baseline="-25000">
                <a:solidFill>
                  <a:srgbClr val="0000FF"/>
                </a:solidFill>
                <a:sym typeface="Symbol" pitchFamily="18" charset="2"/>
              </a:rPr>
              <a:t>m</a:t>
            </a:r>
            <a:r>
              <a:rPr lang="ru-RU" altLang="zh-CN" sz="2800" baseline="30000">
                <a:solidFill>
                  <a:srgbClr val="0000FF"/>
                </a:solidFill>
                <a:cs typeface="Times New Roman" pitchFamily="18" charset="0"/>
                <a:sym typeface="Symbol" pitchFamily="18" charset="2"/>
              </a:rPr>
              <a:t>ө</a:t>
            </a:r>
            <a:r>
              <a:rPr lang="en-US" altLang="zh-CN" sz="2800">
                <a:solidFill>
                  <a:srgbClr val="0000FF"/>
                </a:solidFill>
                <a:cs typeface="Times New Roman" pitchFamily="18" charset="0"/>
                <a:sym typeface="Symbol" pitchFamily="18" charset="2"/>
              </a:rPr>
              <a:t>(298.15K)</a:t>
            </a:r>
            <a:r>
              <a:rPr lang="zh-CN" altLang="en-US" sz="2800">
                <a:solidFill>
                  <a:srgbClr val="0000FF"/>
                </a:solidFill>
              </a:rPr>
              <a:t>和</a:t>
            </a:r>
            <a:r>
              <a:rPr lang="zh-CN" altLang="en-US"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H</a:t>
            </a:r>
            <a:r>
              <a:rPr lang="en-US" altLang="zh-CN" sz="2800" baseline="-25000">
                <a:solidFill>
                  <a:srgbClr val="0000FF"/>
                </a:solidFill>
                <a:sym typeface="Symbol" pitchFamily="18" charset="2"/>
              </a:rPr>
              <a:t>m</a:t>
            </a:r>
            <a:r>
              <a:rPr lang="ru-RU" altLang="zh-CN" sz="2800" baseline="30000">
                <a:solidFill>
                  <a:srgbClr val="0000FF"/>
                </a:solidFill>
                <a:cs typeface="Times New Roman" pitchFamily="18" charset="0"/>
                <a:sym typeface="Symbol" pitchFamily="18" charset="2"/>
              </a:rPr>
              <a:t>ө</a:t>
            </a:r>
            <a:r>
              <a:rPr lang="en-US" altLang="zh-CN" sz="2800">
                <a:solidFill>
                  <a:srgbClr val="0000FF"/>
                </a:solidFill>
                <a:cs typeface="Times New Roman" pitchFamily="18" charset="0"/>
                <a:sym typeface="Symbol" pitchFamily="18" charset="2"/>
              </a:rPr>
              <a:t>(298.15K)</a:t>
            </a:r>
            <a:r>
              <a:rPr lang="zh-CN" altLang="en-US" sz="2800">
                <a:solidFill>
                  <a:srgbClr val="0000FF"/>
                </a:solidFill>
              </a:rPr>
              <a:t>，并分析该反应的自发性？</a:t>
            </a:r>
          </a:p>
          <a:p>
            <a:pPr marL="357188" indent="-357188" algn="l">
              <a:lnSpc>
                <a:spcPct val="130000"/>
              </a:lnSpc>
              <a:spcBef>
                <a:spcPct val="20000"/>
              </a:spcBef>
              <a:buClr>
                <a:srgbClr val="FF00FF"/>
              </a:buClr>
              <a:buFont typeface="Wingdings" pitchFamily="2" charset="2"/>
              <a:buChar char="v"/>
            </a:pPr>
            <a:r>
              <a:rPr lang="zh-CN" altLang="en-US" sz="2800">
                <a:solidFill>
                  <a:srgbClr val="0000FF"/>
                </a:solidFill>
              </a:rPr>
              <a:t>解：</a:t>
            </a:r>
          </a:p>
        </p:txBody>
      </p:sp>
      <p:pic>
        <p:nvPicPr>
          <p:cNvPr id="888843" name="Picture 11" descr="返回">
            <a:hlinkClick r:id="rId7" action="ppaction://hlinksldjump"/>
          </p:cNvPr>
          <p:cNvPicPr>
            <a:picLocks noChangeAspect="1" noChangeArrowheads="1"/>
          </p:cNvPicPr>
          <p:nvPr/>
        </p:nvPicPr>
        <p:blipFill>
          <a:blip r:embed="rId8"/>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8884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88842">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888835"/>
                                        </p:tgtEl>
                                        <p:attrNameLst>
                                          <p:attrName>style.visibility</p:attrName>
                                        </p:attrNameLst>
                                      </p:cBhvr>
                                      <p:to>
                                        <p:strVal val="visible"/>
                                      </p:to>
                                    </p:set>
                                    <p:anim calcmode="lin" valueType="num">
                                      <p:cBhvr>
                                        <p:cTn id="14" dur="500" fill="hold"/>
                                        <p:tgtEl>
                                          <p:spTgt spid="888835"/>
                                        </p:tgtEl>
                                        <p:attrNameLst>
                                          <p:attrName>ppt_w</p:attrName>
                                        </p:attrNameLst>
                                      </p:cBhvr>
                                      <p:tavLst>
                                        <p:tav tm="0">
                                          <p:val>
                                            <p:fltVal val="0"/>
                                          </p:val>
                                        </p:tav>
                                        <p:tav tm="100000">
                                          <p:val>
                                            <p:strVal val="#ppt_w"/>
                                          </p:val>
                                        </p:tav>
                                      </p:tavLst>
                                    </p:anim>
                                    <p:anim calcmode="lin" valueType="num">
                                      <p:cBhvr>
                                        <p:cTn id="15" dur="500" fill="hold"/>
                                        <p:tgtEl>
                                          <p:spTgt spid="888835"/>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888836"/>
                                        </p:tgtEl>
                                        <p:attrNameLst>
                                          <p:attrName>style.visibility</p:attrName>
                                        </p:attrNameLst>
                                      </p:cBhvr>
                                      <p:to>
                                        <p:strVal val="visible"/>
                                      </p:to>
                                    </p:set>
                                    <p:anim calcmode="lin" valueType="num">
                                      <p:cBhvr>
                                        <p:cTn id="20" dur="500" fill="hold"/>
                                        <p:tgtEl>
                                          <p:spTgt spid="888836"/>
                                        </p:tgtEl>
                                        <p:attrNameLst>
                                          <p:attrName>ppt_w</p:attrName>
                                        </p:attrNameLst>
                                      </p:cBhvr>
                                      <p:tavLst>
                                        <p:tav tm="0">
                                          <p:val>
                                            <p:fltVal val="0"/>
                                          </p:val>
                                        </p:tav>
                                        <p:tav tm="100000">
                                          <p:val>
                                            <p:strVal val="#ppt_w"/>
                                          </p:val>
                                        </p:tav>
                                      </p:tavLst>
                                    </p:anim>
                                    <p:anim calcmode="lin" valueType="num">
                                      <p:cBhvr>
                                        <p:cTn id="21" dur="500" fill="hold"/>
                                        <p:tgtEl>
                                          <p:spTgt spid="888836"/>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888837"/>
                                        </p:tgtEl>
                                        <p:attrNameLst>
                                          <p:attrName>style.visibility</p:attrName>
                                        </p:attrNameLst>
                                      </p:cBhvr>
                                      <p:to>
                                        <p:strVal val="visible"/>
                                      </p:to>
                                    </p:set>
                                    <p:anim calcmode="lin" valueType="num">
                                      <p:cBhvr>
                                        <p:cTn id="26" dur="500" fill="hold"/>
                                        <p:tgtEl>
                                          <p:spTgt spid="888837"/>
                                        </p:tgtEl>
                                        <p:attrNameLst>
                                          <p:attrName>ppt_w</p:attrName>
                                        </p:attrNameLst>
                                      </p:cBhvr>
                                      <p:tavLst>
                                        <p:tav tm="0">
                                          <p:val>
                                            <p:fltVal val="0"/>
                                          </p:val>
                                        </p:tav>
                                        <p:tav tm="100000">
                                          <p:val>
                                            <p:strVal val="#ppt_w"/>
                                          </p:val>
                                        </p:tav>
                                      </p:tavLst>
                                    </p:anim>
                                    <p:anim calcmode="lin" valueType="num">
                                      <p:cBhvr>
                                        <p:cTn id="27" dur="500" fill="hold"/>
                                        <p:tgtEl>
                                          <p:spTgt spid="888837"/>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88838"/>
                                        </p:tgtEl>
                                        <p:attrNameLst>
                                          <p:attrName>style.visibility</p:attrName>
                                        </p:attrNameLst>
                                      </p:cBhvr>
                                      <p:to>
                                        <p:strVal val="visible"/>
                                      </p:to>
                                    </p:set>
                                    <p:animEffect transition="in" filter="checkerboard(across)">
                                      <p:cBhvr>
                                        <p:cTn id="32" dur="500"/>
                                        <p:tgtEl>
                                          <p:spTgt spid="88883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88839"/>
                                        </p:tgtEl>
                                        <p:attrNameLst>
                                          <p:attrName>style.visibility</p:attrName>
                                        </p:attrNameLst>
                                      </p:cBhvr>
                                      <p:to>
                                        <p:strVal val="visible"/>
                                      </p:to>
                                    </p:set>
                                    <p:animEffect transition="in" filter="slide(fromBottom)">
                                      <p:cBhvr>
                                        <p:cTn id="37" dur="500"/>
                                        <p:tgtEl>
                                          <p:spTgt spid="88883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888840"/>
                                        </p:tgtEl>
                                        <p:attrNameLst>
                                          <p:attrName>style.visibility</p:attrName>
                                        </p:attrNameLst>
                                      </p:cBhvr>
                                      <p:to>
                                        <p:strVal val="visible"/>
                                      </p:to>
                                    </p:set>
                                    <p:animEffect transition="in" filter="slide(fromBottom)">
                                      <p:cBhvr>
                                        <p:cTn id="42" dur="500"/>
                                        <p:tgtEl>
                                          <p:spTgt spid="88884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88841"/>
                                        </p:tgtEl>
                                        <p:attrNameLst>
                                          <p:attrName>style.visibility</p:attrName>
                                        </p:attrNameLst>
                                      </p:cBhvr>
                                      <p:to>
                                        <p:strVal val="visible"/>
                                      </p:to>
                                    </p:set>
                                    <p:anim calcmode="lin" valueType="num">
                                      <p:cBhvr additive="base">
                                        <p:cTn id="47" dur="500" fill="hold"/>
                                        <p:tgtEl>
                                          <p:spTgt spid="888841"/>
                                        </p:tgtEl>
                                        <p:attrNameLst>
                                          <p:attrName>ppt_x</p:attrName>
                                        </p:attrNameLst>
                                      </p:cBhvr>
                                      <p:tavLst>
                                        <p:tav tm="0">
                                          <p:val>
                                            <p:strVal val="#ppt_x"/>
                                          </p:val>
                                        </p:tav>
                                        <p:tav tm="100000">
                                          <p:val>
                                            <p:strVal val="#ppt_x"/>
                                          </p:val>
                                        </p:tav>
                                      </p:tavLst>
                                    </p:anim>
                                    <p:anim calcmode="lin" valueType="num">
                                      <p:cBhvr additive="base">
                                        <p:cTn id="48" dur="500" fill="hold"/>
                                        <p:tgtEl>
                                          <p:spTgt spid="8888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8" grpId="0" animBg="1" autoUpdateAnimBg="0"/>
      <p:bldP spid="888839" grpId="0" animBg="1"/>
      <p:bldP spid="888840" grpId="0" animBg="1"/>
      <p:bldP spid="888842" grpId="0" build="p" autoUpdateAnimBg="0"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827088" y="1268413"/>
            <a:ext cx="7993062" cy="3098800"/>
          </a:xfrm>
          <a:prstGeom prst="rect">
            <a:avLst/>
          </a:prstGeom>
          <a:noFill/>
          <a:ln w="9525">
            <a:noFill/>
            <a:miter lim="800000"/>
            <a:headEnd/>
            <a:tailEnd/>
          </a:ln>
          <a:effectLst/>
        </p:spPr>
        <p:txBody>
          <a:bodyPr>
            <a:spAutoFit/>
          </a:bodyPr>
          <a:lstStyle/>
          <a:p>
            <a:pPr algn="just">
              <a:lnSpc>
                <a:spcPct val="115000"/>
              </a:lnSpc>
              <a:spcBef>
                <a:spcPct val="15000"/>
              </a:spcBef>
              <a:buSzPct val="75000"/>
              <a:buFont typeface="Wingdings" pitchFamily="2" charset="2"/>
              <a:buChar char="v"/>
              <a:defRPr/>
            </a:pPr>
            <a:r>
              <a:rPr kumimoji="1" lang="zh-CN" altLang="en-US" sz="2800" b="0">
                <a:solidFill>
                  <a:srgbClr val="FF3300"/>
                </a:solidFill>
                <a:latin typeface="Times New Roman" pitchFamily="18" charset="0"/>
                <a:ea typeface="黑体" pitchFamily="49" charset="-122"/>
              </a:rPr>
              <a:t>热力学第二定律（</a:t>
            </a:r>
            <a:r>
              <a:rPr kumimoji="1" lang="en-US" altLang="zh-CN" sz="2800" b="0" i="1">
                <a:solidFill>
                  <a:srgbClr val="FF00FF"/>
                </a:solidFill>
                <a:effectLst>
                  <a:outerShdw blurRad="38100" dist="38100" dir="2700000" algn="tl">
                    <a:srgbClr val="C0C0C0"/>
                  </a:outerShdw>
                </a:effectLst>
                <a:latin typeface="Times New Roman" pitchFamily="18" charset="0"/>
                <a:ea typeface="黑体" pitchFamily="49" charset="-122"/>
              </a:rPr>
              <a:t>the second law of thermodynamics</a:t>
            </a:r>
            <a:r>
              <a:rPr kumimoji="1" lang="zh-CN" altLang="en-US" sz="2800" b="0">
                <a:solidFill>
                  <a:srgbClr val="FF3300"/>
                </a:solidFill>
                <a:latin typeface="Times New Roman" pitchFamily="18" charset="0"/>
                <a:ea typeface="黑体" pitchFamily="49" charset="-122"/>
              </a:rPr>
              <a:t>）：</a:t>
            </a:r>
            <a:r>
              <a:rPr kumimoji="1" lang="zh-CN" altLang="en-US" sz="2800" b="0">
                <a:latin typeface="Times New Roman" pitchFamily="18" charset="0"/>
                <a:ea typeface="黑体" pitchFamily="49" charset="-122"/>
              </a:rPr>
              <a:t>在</a:t>
            </a:r>
            <a:r>
              <a:rPr kumimoji="1" lang="zh-CN" altLang="en-US" sz="2800" b="0">
                <a:solidFill>
                  <a:srgbClr val="0000CC"/>
                </a:solidFill>
                <a:latin typeface="Times New Roman" pitchFamily="18" charset="0"/>
                <a:ea typeface="黑体" pitchFamily="49" charset="-122"/>
              </a:rPr>
              <a:t>孤立系统</a:t>
            </a:r>
            <a:r>
              <a:rPr kumimoji="1" lang="zh-CN" altLang="en-US" sz="2800" b="0">
                <a:latin typeface="Times New Roman" pitchFamily="18" charset="0"/>
                <a:ea typeface="黑体" pitchFamily="49" charset="-122"/>
              </a:rPr>
              <a:t>中，自发过程总是向熵值增大的方向进行，达到平衡时，熵值即增到最大。这就是自发过程的热力学准则，或熵增加原理。</a:t>
            </a:r>
          </a:p>
          <a:p>
            <a:pPr algn="just">
              <a:lnSpc>
                <a:spcPct val="115000"/>
              </a:lnSpc>
              <a:spcBef>
                <a:spcPct val="15000"/>
              </a:spcBef>
              <a:buSzPct val="75000"/>
              <a:buFont typeface="Wingdings" pitchFamily="2" charset="2"/>
              <a:buChar char="v"/>
              <a:defRPr/>
            </a:pPr>
            <a:r>
              <a:rPr kumimoji="1" lang="zh-CN" altLang="en-US" sz="2800" b="0">
                <a:solidFill>
                  <a:srgbClr val="FF3300"/>
                </a:solidFill>
                <a:latin typeface="Times New Roman" pitchFamily="18" charset="0"/>
                <a:ea typeface="黑体" pitchFamily="49" charset="-122"/>
              </a:rPr>
              <a:t>热力学第二定律表达式：</a:t>
            </a:r>
            <a:endParaRPr kumimoji="1" lang="zh-CN" altLang="en-US" sz="2800" b="0">
              <a:solidFill>
                <a:srgbClr val="0000FF"/>
              </a:solidFill>
              <a:latin typeface="Times New Roman" pitchFamily="18" charset="0"/>
              <a:ea typeface="黑体" pitchFamily="49" charset="-122"/>
            </a:endParaRPr>
          </a:p>
        </p:txBody>
      </p:sp>
      <p:sp>
        <p:nvSpPr>
          <p:cNvPr id="13317" name="Rectangle 3"/>
          <p:cNvSpPr>
            <a:spLocks noGrp="1" noChangeArrowheads="1"/>
          </p:cNvSpPr>
          <p:nvPr>
            <p:ph type="title"/>
          </p:nvPr>
        </p:nvSpPr>
        <p:spPr/>
        <p:txBody>
          <a:bodyPr/>
          <a:lstStyle/>
          <a:p>
            <a:pPr eaLnBrk="1" hangingPunct="1"/>
            <a:r>
              <a:rPr lang="zh-CN" altLang="en-US" smtClean="0"/>
              <a:t>熵变与反应的自发性</a:t>
            </a:r>
          </a:p>
        </p:txBody>
      </p:sp>
      <p:sp>
        <p:nvSpPr>
          <p:cNvPr id="13318" name="Text Box 4"/>
          <p:cNvSpPr txBox="1">
            <a:spLocks noChangeArrowheads="1"/>
          </p:cNvSpPr>
          <p:nvPr/>
        </p:nvSpPr>
        <p:spPr bwMode="auto">
          <a:xfrm>
            <a:off x="971550" y="4365625"/>
            <a:ext cx="4097338" cy="2025650"/>
          </a:xfrm>
          <a:prstGeom prst="rect">
            <a:avLst/>
          </a:prstGeom>
          <a:solidFill>
            <a:srgbClr val="EEF6A6"/>
          </a:solidFill>
          <a:ln w="9525">
            <a:solidFill>
              <a:srgbClr val="FFFF00"/>
            </a:solidFill>
            <a:miter lim="800000"/>
            <a:headEnd/>
            <a:tailEnd/>
          </a:ln>
        </p:spPr>
        <p:txBody>
          <a:bodyPr wrap="none">
            <a:spAutoFit/>
          </a:bodyPr>
          <a:lstStyle/>
          <a:p>
            <a:pPr>
              <a:lnSpc>
                <a:spcPct val="150000"/>
              </a:lnSpc>
            </a:pPr>
            <a:r>
              <a:rPr lang="en-US" altLang="zh-CN" sz="2800" b="0">
                <a:solidFill>
                  <a:srgbClr val="0000CC"/>
                </a:solidFill>
              </a:rPr>
              <a:t>△S</a:t>
            </a:r>
            <a:r>
              <a:rPr lang="zh-CN" altLang="en-US" sz="2800" b="0" baseline="-25000">
                <a:solidFill>
                  <a:srgbClr val="0000CC"/>
                </a:solidFill>
              </a:rPr>
              <a:t>孤立</a:t>
            </a:r>
            <a:r>
              <a:rPr lang="zh-CN" altLang="en-US" sz="2800" b="0">
                <a:solidFill>
                  <a:srgbClr val="0000CC"/>
                </a:solidFill>
              </a:rPr>
              <a:t>﹥</a:t>
            </a:r>
            <a:r>
              <a:rPr lang="en-US" altLang="zh-CN" sz="2800" b="0">
                <a:solidFill>
                  <a:srgbClr val="0000CC"/>
                </a:solidFill>
              </a:rPr>
              <a:t>0</a:t>
            </a:r>
            <a:r>
              <a:rPr lang="zh-CN" altLang="en-US" sz="2800" b="0">
                <a:solidFill>
                  <a:srgbClr val="0000CC"/>
                </a:solidFill>
              </a:rPr>
              <a:t>，自发过程</a:t>
            </a:r>
          </a:p>
          <a:p>
            <a:pPr>
              <a:lnSpc>
                <a:spcPct val="150000"/>
              </a:lnSpc>
            </a:pPr>
            <a:r>
              <a:rPr lang="zh-CN" altLang="en-US" sz="2800" b="0">
                <a:solidFill>
                  <a:srgbClr val="0000CC"/>
                </a:solidFill>
              </a:rPr>
              <a:t>△</a:t>
            </a:r>
            <a:r>
              <a:rPr lang="en-US" altLang="zh-CN" sz="2800" b="0">
                <a:solidFill>
                  <a:srgbClr val="0000CC"/>
                </a:solidFill>
              </a:rPr>
              <a:t>S</a:t>
            </a:r>
            <a:r>
              <a:rPr lang="zh-CN" altLang="en-US" sz="2800" b="0" baseline="-25000">
                <a:solidFill>
                  <a:srgbClr val="0000CC"/>
                </a:solidFill>
              </a:rPr>
              <a:t>孤立 </a:t>
            </a:r>
            <a:r>
              <a:rPr lang="en-US" altLang="zh-CN" sz="2800" b="0">
                <a:solidFill>
                  <a:srgbClr val="0000CC"/>
                </a:solidFill>
              </a:rPr>
              <a:t>= 0</a:t>
            </a:r>
            <a:r>
              <a:rPr lang="zh-CN" altLang="en-US" sz="2800" b="0">
                <a:solidFill>
                  <a:srgbClr val="0000CC"/>
                </a:solidFill>
              </a:rPr>
              <a:t>，平衡状态</a:t>
            </a:r>
          </a:p>
          <a:p>
            <a:pPr>
              <a:lnSpc>
                <a:spcPct val="150000"/>
              </a:lnSpc>
            </a:pPr>
            <a:r>
              <a:rPr lang="zh-CN" altLang="en-US" sz="2800" b="0">
                <a:solidFill>
                  <a:srgbClr val="0000CC"/>
                </a:solidFill>
              </a:rPr>
              <a:t>△</a:t>
            </a:r>
            <a:r>
              <a:rPr lang="en-US" altLang="zh-CN" sz="2800" b="0">
                <a:solidFill>
                  <a:srgbClr val="0000CC"/>
                </a:solidFill>
              </a:rPr>
              <a:t>S</a:t>
            </a:r>
            <a:r>
              <a:rPr lang="zh-CN" altLang="en-US" sz="2800" b="0" baseline="-25000">
                <a:solidFill>
                  <a:srgbClr val="0000CC"/>
                </a:solidFill>
              </a:rPr>
              <a:t>孤立 </a:t>
            </a:r>
            <a:r>
              <a:rPr lang="en-US" altLang="zh-CN" sz="2800" b="0">
                <a:solidFill>
                  <a:srgbClr val="0000CC"/>
                </a:solidFill>
              </a:rPr>
              <a:t>= △S</a:t>
            </a:r>
            <a:r>
              <a:rPr lang="zh-CN" altLang="en-US" sz="2800" b="0" baseline="-25000">
                <a:solidFill>
                  <a:srgbClr val="0000CC"/>
                </a:solidFill>
              </a:rPr>
              <a:t>系统</a:t>
            </a:r>
            <a:r>
              <a:rPr lang="en-US" altLang="zh-CN" sz="2800" b="0">
                <a:solidFill>
                  <a:srgbClr val="0000CC"/>
                </a:solidFill>
              </a:rPr>
              <a:t>+ △S</a:t>
            </a:r>
            <a:r>
              <a:rPr lang="zh-CN" altLang="en-US" sz="2800" b="0" baseline="-25000">
                <a:solidFill>
                  <a:srgbClr val="0000CC"/>
                </a:solidFill>
              </a:rPr>
              <a:t>环境</a:t>
            </a:r>
          </a:p>
        </p:txBody>
      </p:sp>
      <p:sp>
        <p:nvSpPr>
          <p:cNvPr id="13319" name="Rectangle 5"/>
          <p:cNvSpPr>
            <a:spLocks noChangeArrowheads="1"/>
          </p:cNvSpPr>
          <p:nvPr/>
        </p:nvSpPr>
        <p:spPr bwMode="auto">
          <a:xfrm>
            <a:off x="4500563" y="4292600"/>
            <a:ext cx="3924300" cy="1555750"/>
          </a:xfrm>
          <a:prstGeom prst="rect">
            <a:avLst/>
          </a:prstGeom>
          <a:noFill/>
          <a:ln w="63500" algn="ctr">
            <a:noFill/>
            <a:miter lim="800000"/>
            <a:headEnd/>
            <a:tailEnd/>
          </a:ln>
        </p:spPr>
        <p:txBody>
          <a:bodyPr>
            <a:spAutoFit/>
          </a:bodyPr>
          <a:lstStyle/>
          <a:p>
            <a:pPr algn="ctr">
              <a:lnSpc>
                <a:spcPct val="150000"/>
              </a:lnSpc>
            </a:pPr>
            <a:r>
              <a:rPr lang="en-US" altLang="zh-CN" sz="3200" b="0">
                <a:solidFill>
                  <a:srgbClr val="0000CC"/>
                </a:solidFill>
                <a:latin typeface="Times New Roman" pitchFamily="18" charset="0"/>
                <a:ea typeface="黑体" pitchFamily="49" charset="-122"/>
              </a:rPr>
              <a:t>△S</a:t>
            </a:r>
            <a:r>
              <a:rPr lang="zh-CN" altLang="en-US" sz="3200" b="0" baseline="-25000">
                <a:solidFill>
                  <a:srgbClr val="0000CC"/>
                </a:solidFill>
                <a:latin typeface="Times New Roman" pitchFamily="18" charset="0"/>
                <a:ea typeface="黑体" pitchFamily="49" charset="-122"/>
              </a:rPr>
              <a:t>系统</a:t>
            </a:r>
            <a:r>
              <a:rPr lang="en-US" altLang="zh-CN" sz="3200" b="0">
                <a:solidFill>
                  <a:srgbClr val="0000CC"/>
                </a:solidFill>
                <a:latin typeface="Times New Roman" pitchFamily="18" charset="0"/>
                <a:ea typeface="黑体" pitchFamily="49" charset="-122"/>
              </a:rPr>
              <a:t>= △</a:t>
            </a:r>
            <a:r>
              <a:rPr lang="en-US" altLang="zh-CN" sz="3200" b="0" baseline="-25000">
                <a:solidFill>
                  <a:srgbClr val="0000CC"/>
                </a:solidFill>
                <a:latin typeface="Times New Roman" pitchFamily="18" charset="0"/>
                <a:ea typeface="黑体" pitchFamily="49" charset="-122"/>
              </a:rPr>
              <a:t>r</a:t>
            </a:r>
            <a:r>
              <a:rPr lang="en-US" altLang="zh-CN" sz="3200" b="0">
                <a:solidFill>
                  <a:srgbClr val="0000CC"/>
                </a:solidFill>
                <a:latin typeface="Times New Roman" pitchFamily="18" charset="0"/>
                <a:ea typeface="黑体" pitchFamily="49" charset="-122"/>
              </a:rPr>
              <a:t>S</a:t>
            </a:r>
          </a:p>
          <a:p>
            <a:pPr algn="ctr">
              <a:lnSpc>
                <a:spcPct val="150000"/>
              </a:lnSpc>
            </a:pPr>
            <a:r>
              <a:rPr lang="en-US" altLang="zh-CN" sz="3200" b="0">
                <a:solidFill>
                  <a:srgbClr val="0000CC"/>
                </a:solidFill>
                <a:latin typeface="Times New Roman" pitchFamily="18" charset="0"/>
                <a:ea typeface="黑体" pitchFamily="49" charset="-122"/>
              </a:rPr>
              <a:t>△S</a:t>
            </a:r>
            <a:r>
              <a:rPr lang="zh-CN" altLang="en-US" sz="3200" b="0" baseline="-25000">
                <a:solidFill>
                  <a:srgbClr val="0000CC"/>
                </a:solidFill>
                <a:latin typeface="Times New Roman" pitchFamily="18" charset="0"/>
                <a:ea typeface="黑体" pitchFamily="49" charset="-122"/>
              </a:rPr>
              <a:t>环境 </a:t>
            </a:r>
            <a:r>
              <a:rPr lang="en-US" altLang="zh-CN" sz="3200" b="0">
                <a:solidFill>
                  <a:srgbClr val="0000CC"/>
                </a:solidFill>
                <a:latin typeface="Times New Roman" pitchFamily="18" charset="0"/>
                <a:ea typeface="黑体" pitchFamily="49" charset="-122"/>
              </a:rPr>
              <a:t>=           =-</a:t>
            </a:r>
          </a:p>
        </p:txBody>
      </p:sp>
      <p:sp>
        <p:nvSpPr>
          <p:cNvPr id="13320" name="Rectangle 6"/>
          <p:cNvSpPr>
            <a:spLocks noChangeArrowheads="1"/>
          </p:cNvSpPr>
          <p:nvPr/>
        </p:nvSpPr>
        <p:spPr bwMode="auto">
          <a:xfrm>
            <a:off x="0" y="0"/>
            <a:ext cx="9144000" cy="0"/>
          </a:xfrm>
          <a:prstGeom prst="rect">
            <a:avLst/>
          </a:prstGeom>
          <a:noFill/>
          <a:ln w="63500" algn="ctr">
            <a:noFill/>
            <a:miter lim="800000"/>
            <a:headEnd/>
            <a:tailEnd/>
          </a:ln>
        </p:spPr>
        <p:txBody>
          <a:bodyPr wrap="none" anchor="ctr">
            <a:spAutoFit/>
          </a:bodyPr>
          <a:lstStyle/>
          <a:p>
            <a:endParaRPr lang="zh-CN" altLang="en-US"/>
          </a:p>
        </p:txBody>
      </p:sp>
      <p:graphicFrame>
        <p:nvGraphicFramePr>
          <p:cNvPr id="13314" name="Object 7"/>
          <p:cNvGraphicFramePr>
            <a:graphicFrameLocks noChangeAspect="1"/>
          </p:cNvGraphicFramePr>
          <p:nvPr/>
        </p:nvGraphicFramePr>
        <p:xfrm>
          <a:off x="8027988" y="5013325"/>
          <a:ext cx="652462" cy="863600"/>
        </p:xfrm>
        <a:graphic>
          <a:graphicData uri="http://schemas.openxmlformats.org/presentationml/2006/ole">
            <p:oleObj spid="_x0000_s386050" name="公式" r:id="rId4" imgW="291973" imgH="393529" progId="Equation.3">
              <p:embed/>
            </p:oleObj>
          </a:graphicData>
        </a:graphic>
      </p:graphicFrame>
      <p:graphicFrame>
        <p:nvGraphicFramePr>
          <p:cNvPr id="13315" name="Object 8"/>
          <p:cNvGraphicFramePr>
            <a:graphicFrameLocks noChangeAspect="1"/>
          </p:cNvGraphicFramePr>
          <p:nvPr>
            <p:ph idx="1"/>
          </p:nvPr>
        </p:nvGraphicFramePr>
        <p:xfrm>
          <a:off x="6372225" y="5084763"/>
          <a:ext cx="1228725" cy="941387"/>
        </p:xfrm>
        <a:graphic>
          <a:graphicData uri="http://schemas.openxmlformats.org/presentationml/2006/ole">
            <p:oleObj spid="_x0000_s386051" name="公式" r:id="rId5" imgW="571500" imgH="457200" progId="Equation.3">
              <p:embed/>
            </p:oleObj>
          </a:graphicData>
        </a:graphic>
      </p:graphicFrame>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F6FE11DC-2EE2-4FB0-BEE9-45A7235D4539}"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D9737575-FDE9-4B8C-91CC-E001E7012E3C}" type="slidenum">
              <a:rPr lang="en-US" altLang="zh-CN"/>
              <a:pPr/>
              <a:t>83</a:t>
            </a:fld>
            <a:endParaRPr lang="en-US" altLang="zh-CN"/>
          </a:p>
        </p:txBody>
      </p:sp>
      <p:sp>
        <p:nvSpPr>
          <p:cNvPr id="891906" name="Rectangle 2">
            <a:hlinkClick r:id="rId2" action="ppaction://hlinksldjump"/>
          </p:cNvPr>
          <p:cNvSpPr>
            <a:spLocks noChangeArrowheads="1"/>
          </p:cNvSpPr>
          <p:nvPr/>
        </p:nvSpPr>
        <p:spPr bwMode="auto">
          <a:xfrm>
            <a:off x="1963738" y="4387850"/>
            <a:ext cx="6570662" cy="641350"/>
          </a:xfrm>
          <a:prstGeom prst="rect">
            <a:avLst/>
          </a:prstGeom>
          <a:noFill/>
          <a:ln w="9525">
            <a:noFill/>
            <a:miter lim="800000"/>
            <a:headEnd/>
            <a:tailEnd/>
          </a:ln>
          <a:effectLst/>
        </p:spPr>
        <p:txBody>
          <a:bodyPr>
            <a:spAutoFit/>
          </a:bodyPr>
          <a:lstStyle/>
          <a:p>
            <a:pPr algn="l"/>
            <a:r>
              <a:rPr kumimoji="0" lang="en-US" altLang="zh-CN" sz="3600" b="1">
                <a:solidFill>
                  <a:schemeClr val="bg1"/>
                </a:solidFill>
                <a:ea typeface="宋体" pitchFamily="2" charset="-122"/>
              </a:rPr>
              <a:t>4.5.3   Gibbs</a:t>
            </a:r>
            <a:r>
              <a:rPr kumimoji="0" lang="zh-CN" altLang="en-US" sz="3600" b="1">
                <a:solidFill>
                  <a:schemeClr val="bg1"/>
                </a:solidFill>
                <a:ea typeface="宋体" pitchFamily="2" charset="-122"/>
              </a:rPr>
              <a:t>自由能</a:t>
            </a:r>
            <a:r>
              <a:rPr kumimoji="0" lang="zh-CN" altLang="zh-CN" sz="3600" b="1">
                <a:solidFill>
                  <a:schemeClr val="bg1"/>
                </a:solidFill>
              </a:rPr>
              <a:t>与化学平衡</a:t>
            </a:r>
            <a:endParaRPr kumimoji="0" lang="zh-CN" altLang="en-US" sz="3600" b="1">
              <a:solidFill>
                <a:schemeClr val="bg1"/>
              </a:solidFill>
            </a:endParaRPr>
          </a:p>
        </p:txBody>
      </p:sp>
      <p:sp>
        <p:nvSpPr>
          <p:cNvPr id="891907" name="Rectangle 3">
            <a:hlinkClick r:id="rId3" action="ppaction://hlinksldjump"/>
          </p:cNvPr>
          <p:cNvSpPr>
            <a:spLocks noChangeArrowheads="1"/>
          </p:cNvSpPr>
          <p:nvPr/>
        </p:nvSpPr>
        <p:spPr bwMode="auto">
          <a:xfrm>
            <a:off x="1960563" y="3403600"/>
            <a:ext cx="6878637" cy="641350"/>
          </a:xfrm>
          <a:prstGeom prst="rect">
            <a:avLst/>
          </a:prstGeom>
          <a:noFill/>
          <a:ln w="9525">
            <a:noFill/>
            <a:miter lim="800000"/>
            <a:headEnd/>
            <a:tailEnd/>
          </a:ln>
          <a:effectLst/>
        </p:spPr>
        <p:txBody>
          <a:bodyPr>
            <a:spAutoFit/>
          </a:bodyPr>
          <a:lstStyle/>
          <a:p>
            <a:pPr algn="l"/>
            <a:r>
              <a:rPr kumimoji="0" lang="en-US" altLang="zh-CN" sz="3600" b="1">
                <a:solidFill>
                  <a:schemeClr val="bg1"/>
                </a:solidFill>
                <a:ea typeface="宋体" pitchFamily="2" charset="-122"/>
              </a:rPr>
              <a:t>4.5.2   </a:t>
            </a:r>
            <a:r>
              <a:rPr kumimoji="0" lang="zh-CN" altLang="en-US" sz="3600" b="1">
                <a:solidFill>
                  <a:schemeClr val="bg1"/>
                </a:solidFill>
              </a:rPr>
              <a:t>标准摩尔生成</a:t>
            </a:r>
            <a:r>
              <a:rPr kumimoji="0" lang="en-US" altLang="zh-CN" sz="3600" b="1">
                <a:solidFill>
                  <a:schemeClr val="bg1"/>
                </a:solidFill>
                <a:ea typeface="宋体" pitchFamily="2" charset="-122"/>
              </a:rPr>
              <a:t>Gibbs</a:t>
            </a:r>
            <a:r>
              <a:rPr kumimoji="0" lang="zh-CN" altLang="en-US" sz="3600" b="1">
                <a:solidFill>
                  <a:schemeClr val="bg1"/>
                </a:solidFill>
                <a:ea typeface="宋体" pitchFamily="2" charset="-122"/>
              </a:rPr>
              <a:t>自由能</a:t>
            </a:r>
            <a:endParaRPr kumimoji="0" lang="zh-CN" altLang="en-US" sz="3600" b="1">
              <a:solidFill>
                <a:schemeClr val="bg1"/>
              </a:solidFill>
            </a:endParaRPr>
          </a:p>
        </p:txBody>
      </p:sp>
      <p:sp>
        <p:nvSpPr>
          <p:cNvPr id="891908" name="Rectangle 4"/>
          <p:cNvSpPr>
            <a:spLocks noGrp="1" noChangeArrowheads="1"/>
          </p:cNvSpPr>
          <p:nvPr>
            <p:ph type="title"/>
          </p:nvPr>
        </p:nvSpPr>
        <p:spPr>
          <a:xfrm>
            <a:off x="1285853" y="0"/>
            <a:ext cx="7858148" cy="836613"/>
          </a:xfrm>
        </p:spPr>
        <p:txBody>
          <a:bodyPr/>
          <a:lstStyle/>
          <a:p>
            <a:r>
              <a:rPr lang="en-US" altLang="zh-CN" sz="3600" dirty="0"/>
              <a:t>1.2.2 </a:t>
            </a:r>
            <a:r>
              <a:rPr lang="zh-CN" altLang="en-US" sz="3600" dirty="0"/>
              <a:t>吉布斯自由能与化学反应的方向</a:t>
            </a:r>
          </a:p>
        </p:txBody>
      </p:sp>
      <p:sp>
        <p:nvSpPr>
          <p:cNvPr id="891909" name="Rectangle 5"/>
          <p:cNvSpPr>
            <a:spLocks noChangeArrowheads="1"/>
          </p:cNvSpPr>
          <p:nvPr/>
        </p:nvSpPr>
        <p:spPr bwMode="auto">
          <a:xfrm>
            <a:off x="357159" y="1393825"/>
            <a:ext cx="8680480" cy="4524315"/>
          </a:xfrm>
          <a:prstGeom prst="rect">
            <a:avLst/>
          </a:prstGeom>
          <a:noFill/>
          <a:ln w="9525">
            <a:noFill/>
            <a:miter lim="800000"/>
            <a:headEnd/>
            <a:tailEnd/>
          </a:ln>
          <a:effectLst/>
        </p:spPr>
        <p:txBody>
          <a:bodyPr wrap="square">
            <a:spAutoFit/>
          </a:bodyPr>
          <a:lstStyle/>
          <a:p>
            <a:pPr algn="l">
              <a:lnSpc>
                <a:spcPct val="140000"/>
              </a:lnSpc>
              <a:spcBef>
                <a:spcPct val="50000"/>
              </a:spcBef>
            </a:pPr>
            <a:r>
              <a:rPr lang="en-US" altLang="zh-CN" sz="3200" dirty="0">
                <a:solidFill>
                  <a:srgbClr val="0000FF"/>
                </a:solidFill>
              </a:rPr>
              <a:t>1.2.2.1 </a:t>
            </a:r>
            <a:r>
              <a:rPr lang="zh-CN" altLang="en-US" sz="3200" dirty="0">
                <a:solidFill>
                  <a:srgbClr val="0000FF"/>
                </a:solidFill>
              </a:rPr>
              <a:t>吉布斯自由能 </a:t>
            </a:r>
          </a:p>
          <a:p>
            <a:pPr algn="l">
              <a:lnSpc>
                <a:spcPct val="140000"/>
              </a:lnSpc>
              <a:spcBef>
                <a:spcPct val="50000"/>
              </a:spcBef>
            </a:pPr>
            <a:r>
              <a:rPr lang="en-US" altLang="zh-CN" sz="3200" dirty="0">
                <a:solidFill>
                  <a:srgbClr val="0000FF"/>
                </a:solidFill>
              </a:rPr>
              <a:t>1.2.2.2 </a:t>
            </a:r>
            <a:r>
              <a:rPr lang="zh-CN" altLang="en-US" sz="3200" dirty="0">
                <a:solidFill>
                  <a:srgbClr val="0000FF"/>
                </a:solidFill>
              </a:rPr>
              <a:t>吉布斯自由能变与反应的方向 </a:t>
            </a:r>
          </a:p>
          <a:p>
            <a:pPr algn="l">
              <a:lnSpc>
                <a:spcPct val="140000"/>
              </a:lnSpc>
              <a:spcBef>
                <a:spcPct val="50000"/>
              </a:spcBef>
            </a:pPr>
            <a:r>
              <a:rPr lang="en-US" altLang="zh-CN" sz="3200" dirty="0">
                <a:solidFill>
                  <a:srgbClr val="0000FF"/>
                </a:solidFill>
              </a:rPr>
              <a:t>1.2.2.3 </a:t>
            </a:r>
            <a:r>
              <a:rPr lang="zh-CN" altLang="en-US" sz="3200" dirty="0">
                <a:solidFill>
                  <a:srgbClr val="0000FF"/>
                </a:solidFill>
              </a:rPr>
              <a:t>反应的标准摩尔吉布斯自由能变的计算 </a:t>
            </a:r>
          </a:p>
          <a:p>
            <a:pPr algn="l">
              <a:lnSpc>
                <a:spcPct val="140000"/>
              </a:lnSpc>
              <a:spcBef>
                <a:spcPct val="50000"/>
              </a:spcBef>
            </a:pPr>
            <a:r>
              <a:rPr lang="en-US" altLang="zh-CN" sz="3200" dirty="0">
                <a:solidFill>
                  <a:srgbClr val="0000FF"/>
                </a:solidFill>
              </a:rPr>
              <a:t>1.2.2.4 </a:t>
            </a:r>
            <a:r>
              <a:rPr lang="zh-CN" altLang="en-US" sz="3200" dirty="0">
                <a:solidFill>
                  <a:srgbClr val="0000FF"/>
                </a:solidFill>
              </a:rPr>
              <a:t>非标准态反应摩尔吉布斯自由能变的</a:t>
            </a:r>
          </a:p>
          <a:p>
            <a:pPr algn="l">
              <a:lnSpc>
                <a:spcPct val="140000"/>
              </a:lnSpc>
              <a:spcBef>
                <a:spcPct val="50000"/>
              </a:spcBef>
            </a:pPr>
            <a:r>
              <a:rPr lang="zh-CN" altLang="en-US" sz="3200" dirty="0">
                <a:solidFill>
                  <a:srgbClr val="0000FF"/>
                </a:solidFill>
              </a:rPr>
              <a:t>            计算</a:t>
            </a:r>
          </a:p>
        </p:txBody>
      </p:sp>
      <p:pic>
        <p:nvPicPr>
          <p:cNvPr id="891910" name="Picture 6"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906463" y="1119188"/>
            <a:ext cx="7797800" cy="2041525"/>
          </a:xfrm>
          <a:prstGeom prst="rect">
            <a:avLst/>
          </a:prstGeom>
          <a:noFill/>
          <a:ln w="9525">
            <a:noFill/>
            <a:miter lim="800000"/>
            <a:headEnd/>
            <a:tailEnd/>
          </a:ln>
        </p:spPr>
        <p:txBody>
          <a:bodyPr>
            <a:spAutoFit/>
          </a:bodyPr>
          <a:lstStyle/>
          <a:p>
            <a:pPr>
              <a:spcBef>
                <a:spcPct val="50000"/>
              </a:spcBef>
            </a:pPr>
            <a:r>
              <a:rPr lang="en-US" altLang="zh-CN" sz="3200" b="0">
                <a:latin typeface="Times New Roman" pitchFamily="18" charset="0"/>
                <a:ea typeface="楷体_GB2312" pitchFamily="49" charset="-122"/>
              </a:rPr>
              <a:t>       1875</a:t>
            </a:r>
            <a:r>
              <a:rPr lang="zh-CN" altLang="en-US" sz="3200" b="0">
                <a:latin typeface="Times New Roman" pitchFamily="18" charset="0"/>
                <a:ea typeface="楷体_GB2312" pitchFamily="49" charset="-122"/>
              </a:rPr>
              <a:t>年，美国化学家</a:t>
            </a:r>
            <a:r>
              <a:rPr lang="zh-CN" altLang="en-US" sz="3200">
                <a:solidFill>
                  <a:schemeClr val="accent2"/>
                </a:solidFill>
                <a:latin typeface="Times New Roman" pitchFamily="18" charset="0"/>
                <a:ea typeface="楷体_GB2312" pitchFamily="49" charset="-122"/>
              </a:rPr>
              <a:t>吉布斯</a:t>
            </a:r>
            <a:r>
              <a:rPr lang="en-US" altLang="zh-CN" sz="3200">
                <a:solidFill>
                  <a:schemeClr val="accent2"/>
                </a:solidFill>
                <a:latin typeface="Times New Roman" pitchFamily="18" charset="0"/>
                <a:ea typeface="楷体_GB2312" pitchFamily="49" charset="-122"/>
              </a:rPr>
              <a:t>(Gibbs)</a:t>
            </a:r>
            <a:r>
              <a:rPr lang="zh-CN" altLang="en-US" sz="3200" b="0">
                <a:latin typeface="Times New Roman" pitchFamily="18" charset="0"/>
                <a:ea typeface="楷体_GB2312" pitchFamily="49" charset="-122"/>
              </a:rPr>
              <a:t>首先提出一个把焓和熵归并在一起的热力学函数</a:t>
            </a:r>
            <a:r>
              <a:rPr lang="en-US" altLang="zh-CN" sz="3200" b="0">
                <a:latin typeface="Times New Roman" pitchFamily="18" charset="0"/>
                <a:ea typeface="楷体_GB2312" pitchFamily="49" charset="-122"/>
              </a:rPr>
              <a:t>—</a:t>
            </a:r>
            <a:r>
              <a:rPr lang="en-US" altLang="zh-CN" sz="3200" i="1">
                <a:solidFill>
                  <a:schemeClr val="accent2"/>
                </a:solidFill>
                <a:latin typeface="Times New Roman" pitchFamily="18" charset="0"/>
                <a:ea typeface="楷体_GB2312" pitchFamily="49" charset="-122"/>
              </a:rPr>
              <a:t>G</a:t>
            </a:r>
            <a:r>
              <a:rPr lang="en-US" altLang="zh-CN" sz="3200" b="0">
                <a:solidFill>
                  <a:srgbClr val="0000FF"/>
                </a:solidFill>
                <a:latin typeface="Times New Roman" pitchFamily="18" charset="0"/>
                <a:ea typeface="楷体_GB2312" pitchFamily="49" charset="-122"/>
              </a:rPr>
              <a:t> </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现称吉布斯自由能或吉布斯函数</a:t>
            </a:r>
            <a:r>
              <a:rPr lang="en-US" altLang="zh-CN" sz="3200" b="0">
                <a:latin typeface="Times New Roman" pitchFamily="18" charset="0"/>
                <a:ea typeface="楷体_GB2312" pitchFamily="49" charset="-122"/>
              </a:rPr>
              <a:t>)</a:t>
            </a:r>
            <a:r>
              <a:rPr lang="zh-CN" altLang="en-US" sz="3200" b="0">
                <a:latin typeface="Times New Roman" pitchFamily="18" charset="0"/>
                <a:ea typeface="楷体_GB2312" pitchFamily="49" charset="-122"/>
              </a:rPr>
              <a:t>，并定义：</a:t>
            </a:r>
          </a:p>
        </p:txBody>
      </p:sp>
      <p:sp>
        <p:nvSpPr>
          <p:cNvPr id="218115" name="Rectangle 3"/>
          <p:cNvSpPr>
            <a:spLocks noChangeArrowheads="1"/>
          </p:cNvSpPr>
          <p:nvPr/>
        </p:nvSpPr>
        <p:spPr bwMode="auto">
          <a:xfrm>
            <a:off x="2786050" y="2714620"/>
            <a:ext cx="1785950" cy="461665"/>
          </a:xfrm>
          <a:prstGeom prst="rect">
            <a:avLst/>
          </a:prstGeom>
          <a:solidFill>
            <a:srgbClr val="FF9900"/>
          </a:solidFill>
          <a:ln w="9525">
            <a:noFill/>
            <a:miter lim="800000"/>
            <a:headEnd/>
            <a:tailEnd/>
          </a:ln>
        </p:spPr>
        <p:txBody>
          <a:bodyPr wrap="square">
            <a:spAutoFit/>
          </a:bodyPr>
          <a:lstStyle/>
          <a:p>
            <a:pPr>
              <a:spcBef>
                <a:spcPct val="50000"/>
              </a:spcBef>
            </a:pPr>
            <a:r>
              <a:rPr lang="en-US" altLang="zh-CN" sz="2400" b="0" i="1" dirty="0">
                <a:latin typeface="Times New Roman" pitchFamily="18" charset="0"/>
              </a:rPr>
              <a:t>G </a:t>
            </a:r>
            <a:r>
              <a:rPr lang="en-US" altLang="zh-CN" sz="2400" b="0" dirty="0">
                <a:latin typeface="Times New Roman" pitchFamily="18" charset="0"/>
              </a:rPr>
              <a:t>≡ </a:t>
            </a:r>
            <a:r>
              <a:rPr lang="en-US" altLang="zh-CN" sz="2400" b="0" i="1" dirty="0">
                <a:latin typeface="Times New Roman" pitchFamily="18" charset="0"/>
              </a:rPr>
              <a:t>H </a:t>
            </a:r>
            <a:r>
              <a:rPr lang="en-US" altLang="zh-CN" sz="2400" b="0" i="1" dirty="0">
                <a:latin typeface="Times New Roman" pitchFamily="18" charset="0"/>
                <a:cs typeface="Times New Roman" pitchFamily="18" charset="0"/>
              </a:rPr>
              <a:t>–</a:t>
            </a:r>
            <a:r>
              <a:rPr lang="en-US" altLang="zh-CN" sz="2400" b="0" i="1" dirty="0">
                <a:latin typeface="Times New Roman" pitchFamily="18" charset="0"/>
              </a:rPr>
              <a:t> TS</a:t>
            </a:r>
          </a:p>
        </p:txBody>
      </p:sp>
      <p:sp>
        <p:nvSpPr>
          <p:cNvPr id="218116" name="Rectangle 4"/>
          <p:cNvSpPr>
            <a:spLocks noChangeArrowheads="1"/>
          </p:cNvSpPr>
          <p:nvPr/>
        </p:nvSpPr>
        <p:spPr bwMode="auto">
          <a:xfrm>
            <a:off x="1274763" y="4281488"/>
            <a:ext cx="2355850" cy="457200"/>
          </a:xfrm>
          <a:prstGeom prst="rect">
            <a:avLst/>
          </a:prstGeom>
          <a:noFill/>
          <a:ln w="9525">
            <a:noFill/>
            <a:miter lim="800000"/>
            <a:headEnd/>
            <a:tailEnd/>
          </a:ln>
        </p:spPr>
        <p:txBody>
          <a:bodyPr>
            <a:spAutoFit/>
          </a:bodyPr>
          <a:lstStyle/>
          <a:p>
            <a:r>
              <a:rPr lang="zh-CN" altLang="en-US" sz="2400" b="0">
                <a:latin typeface="楷体_GB2312" pitchFamily="49" charset="-122"/>
                <a:ea typeface="楷体_GB2312" pitchFamily="49" charset="-122"/>
              </a:rPr>
              <a:t>对于等温过程</a:t>
            </a:r>
            <a:r>
              <a:rPr lang="en-US" altLang="zh-CN" sz="2400" b="0">
                <a:latin typeface="楷体_GB2312" pitchFamily="49" charset="-122"/>
                <a:ea typeface="楷体_GB2312" pitchFamily="49" charset="-122"/>
                <a:sym typeface="Wingdings" pitchFamily="2" charset="2"/>
              </a:rPr>
              <a:t>:</a:t>
            </a:r>
            <a:endParaRPr lang="en-US" altLang="zh-CN" sz="2400" b="0" i="1">
              <a:latin typeface="楷体_GB2312" pitchFamily="49" charset="-122"/>
              <a:ea typeface="楷体_GB2312" pitchFamily="49" charset="-122"/>
            </a:endParaRPr>
          </a:p>
        </p:txBody>
      </p:sp>
      <p:sp>
        <p:nvSpPr>
          <p:cNvPr id="93189" name="Rectangle 5"/>
          <p:cNvSpPr>
            <a:spLocks noGrp="1" noChangeArrowheads="1"/>
          </p:cNvSpPr>
          <p:nvPr>
            <p:ph type="title"/>
          </p:nvPr>
        </p:nvSpPr>
        <p:spPr>
          <a:xfrm>
            <a:off x="971550" y="57150"/>
            <a:ext cx="7772400" cy="685800"/>
          </a:xfrm>
        </p:spPr>
        <p:txBody>
          <a:bodyPr/>
          <a:lstStyle/>
          <a:p>
            <a:pPr eaLnBrk="1" hangingPunct="1"/>
            <a:r>
              <a:rPr lang="zh-CN" altLang="en-US" dirty="0" smtClean="0"/>
              <a:t>吉布斯自由能或吉布斯函数</a:t>
            </a:r>
          </a:p>
        </p:txBody>
      </p:sp>
      <p:grpSp>
        <p:nvGrpSpPr>
          <p:cNvPr id="2" name="Group 6"/>
          <p:cNvGrpSpPr>
            <a:grpSpLocks/>
          </p:cNvGrpSpPr>
          <p:nvPr/>
        </p:nvGrpSpPr>
        <p:grpSpPr bwMode="auto">
          <a:xfrm>
            <a:off x="1258888" y="4797425"/>
            <a:ext cx="5624512" cy="1793875"/>
            <a:chOff x="333" y="2151"/>
            <a:chExt cx="3543" cy="1130"/>
          </a:xfrm>
        </p:grpSpPr>
        <p:sp>
          <p:nvSpPr>
            <p:cNvPr id="93191" name="Rectangle 7"/>
            <p:cNvSpPr>
              <a:spLocks noChangeArrowheads="1"/>
            </p:cNvSpPr>
            <p:nvPr/>
          </p:nvSpPr>
          <p:spPr bwMode="auto">
            <a:xfrm>
              <a:off x="1290" y="2151"/>
              <a:ext cx="1569" cy="288"/>
            </a:xfrm>
            <a:prstGeom prst="rect">
              <a:avLst/>
            </a:prstGeom>
            <a:noFill/>
            <a:ln w="9525">
              <a:noFill/>
              <a:miter lim="800000"/>
              <a:headEnd/>
              <a:tailEnd/>
            </a:ln>
          </p:spPr>
          <p:txBody>
            <a:bodyPr wrap="none">
              <a:spAutoFit/>
            </a:bodyPr>
            <a:lstStyle/>
            <a:p>
              <a:pPr>
                <a:spcBef>
                  <a:spcPct val="50000"/>
                </a:spcBef>
              </a:pPr>
              <a:r>
                <a:rPr lang="en-US" altLang="zh-CN" sz="2400" b="0">
                  <a:solidFill>
                    <a:srgbClr val="000066"/>
                  </a:solidFill>
                  <a:latin typeface="Times New Roman" pitchFamily="18" charset="0"/>
                </a:rPr>
                <a:t>Δ</a:t>
              </a:r>
              <a:r>
                <a:rPr lang="en-US" altLang="zh-CN" sz="2400" b="0" i="1">
                  <a:solidFill>
                    <a:srgbClr val="000066"/>
                  </a:solidFill>
                  <a:latin typeface="Times New Roman" pitchFamily="18" charset="0"/>
                </a:rPr>
                <a:t>G </a:t>
              </a:r>
              <a:r>
                <a:rPr lang="en-US" altLang="zh-CN" sz="2400" b="0">
                  <a:solidFill>
                    <a:srgbClr val="000066"/>
                  </a:solidFill>
                  <a:latin typeface="Times New Roman" pitchFamily="18" charset="0"/>
                </a:rPr>
                <a:t>= Δ</a:t>
              </a:r>
              <a:r>
                <a:rPr lang="en-US" altLang="zh-CN" sz="2400" b="0" i="1">
                  <a:solidFill>
                    <a:srgbClr val="000066"/>
                  </a:solidFill>
                  <a:latin typeface="Times New Roman" pitchFamily="18" charset="0"/>
                </a:rPr>
                <a:t>H </a:t>
              </a:r>
              <a:r>
                <a:rPr lang="en-US" altLang="zh-CN" sz="2400" b="0" i="1">
                  <a:solidFill>
                    <a:srgbClr val="000066"/>
                  </a:solidFill>
                  <a:latin typeface="Times New Roman" pitchFamily="18" charset="0"/>
                  <a:cs typeface="Times New Roman" pitchFamily="18" charset="0"/>
                </a:rPr>
                <a:t>–</a:t>
              </a:r>
              <a:r>
                <a:rPr lang="en-US" altLang="zh-CN" sz="2400" b="0" i="1">
                  <a:solidFill>
                    <a:srgbClr val="000066"/>
                  </a:solidFill>
                  <a:latin typeface="Times New Roman" pitchFamily="18" charset="0"/>
                </a:rPr>
                <a:t> T</a:t>
              </a:r>
              <a:r>
                <a:rPr lang="en-US" altLang="zh-CN" sz="2400" b="0">
                  <a:solidFill>
                    <a:srgbClr val="000066"/>
                  </a:solidFill>
                  <a:latin typeface="Times New Roman" pitchFamily="18" charset="0"/>
                </a:rPr>
                <a:t>Δ</a:t>
              </a:r>
              <a:r>
                <a:rPr lang="en-US" altLang="zh-CN" sz="2400" b="0" i="1">
                  <a:solidFill>
                    <a:srgbClr val="000066"/>
                  </a:solidFill>
                  <a:latin typeface="Times New Roman" pitchFamily="18" charset="0"/>
                </a:rPr>
                <a:t>S</a:t>
              </a:r>
            </a:p>
          </p:txBody>
        </p:sp>
        <p:sp>
          <p:nvSpPr>
            <p:cNvPr id="93192" name="Rectangle 8"/>
            <p:cNvSpPr>
              <a:spLocks noChangeArrowheads="1"/>
            </p:cNvSpPr>
            <p:nvPr/>
          </p:nvSpPr>
          <p:spPr bwMode="auto">
            <a:xfrm>
              <a:off x="333" y="2993"/>
              <a:ext cx="2637" cy="288"/>
            </a:xfrm>
            <a:prstGeom prst="rect">
              <a:avLst/>
            </a:prstGeom>
            <a:noFill/>
            <a:ln w="9525">
              <a:noFill/>
              <a:miter lim="800000"/>
              <a:headEnd/>
              <a:tailEnd/>
            </a:ln>
          </p:spPr>
          <p:txBody>
            <a:bodyPr>
              <a:spAutoFit/>
            </a:bodyPr>
            <a:lstStyle/>
            <a:p>
              <a:r>
                <a:rPr lang="zh-CN" altLang="en-US" sz="2400" b="0">
                  <a:latin typeface="楷体_GB2312" pitchFamily="49" charset="-122"/>
                  <a:ea typeface="楷体_GB2312" pitchFamily="49" charset="-122"/>
                  <a:sym typeface="Wingdings" pitchFamily="2" charset="2"/>
                </a:rPr>
                <a:t>式</a:t>
              </a:r>
              <a:r>
                <a:rPr lang="en-US" altLang="zh-CN" sz="2400" b="0">
                  <a:latin typeface="楷体_GB2312" pitchFamily="49" charset="-122"/>
                  <a:ea typeface="楷体_GB2312" pitchFamily="49" charset="-122"/>
                  <a:sym typeface="Wingdings" pitchFamily="2" charset="2"/>
                </a:rPr>
                <a:t>(2.6)</a:t>
              </a:r>
              <a:r>
                <a:rPr lang="zh-CN" altLang="en-US" sz="2400" b="0">
                  <a:latin typeface="楷体_GB2312" pitchFamily="49" charset="-122"/>
                  <a:ea typeface="楷体_GB2312" pitchFamily="49" charset="-122"/>
                  <a:sym typeface="Wingdings" pitchFamily="2" charset="2"/>
                </a:rPr>
                <a:t>称为</a:t>
              </a:r>
              <a:r>
                <a:rPr lang="zh-CN" altLang="en-US" sz="2400">
                  <a:solidFill>
                    <a:schemeClr val="accent2"/>
                  </a:solidFill>
                  <a:latin typeface="楷体_GB2312" pitchFamily="49" charset="-122"/>
                  <a:ea typeface="楷体_GB2312" pitchFamily="49" charset="-122"/>
                </a:rPr>
                <a:t>吉布斯等温方程</a:t>
              </a:r>
            </a:p>
          </p:txBody>
        </p:sp>
        <p:sp>
          <p:nvSpPr>
            <p:cNvPr id="93193" name="Rectangle 9"/>
            <p:cNvSpPr>
              <a:spLocks noChangeArrowheads="1"/>
            </p:cNvSpPr>
            <p:nvPr/>
          </p:nvSpPr>
          <p:spPr bwMode="auto">
            <a:xfrm>
              <a:off x="347" y="2495"/>
              <a:ext cx="884" cy="288"/>
            </a:xfrm>
            <a:prstGeom prst="rect">
              <a:avLst/>
            </a:prstGeom>
            <a:noFill/>
            <a:ln w="9525">
              <a:noFill/>
              <a:miter lim="800000"/>
              <a:headEnd/>
              <a:tailEnd/>
            </a:ln>
          </p:spPr>
          <p:txBody>
            <a:bodyPr wrap="none">
              <a:spAutoFit/>
            </a:bodyPr>
            <a:lstStyle/>
            <a:p>
              <a:r>
                <a:rPr lang="zh-CN" altLang="en-US" sz="2400" b="0">
                  <a:latin typeface="Times New Roman" pitchFamily="18" charset="0"/>
                  <a:ea typeface="楷体_GB2312" pitchFamily="49" charset="-122"/>
                </a:rPr>
                <a:t>或写成：</a:t>
              </a:r>
            </a:p>
          </p:txBody>
        </p:sp>
        <p:sp>
          <p:nvSpPr>
            <p:cNvPr id="93194" name="Rectangle 10"/>
            <p:cNvSpPr>
              <a:spLocks noChangeArrowheads="1"/>
            </p:cNvSpPr>
            <p:nvPr/>
          </p:nvSpPr>
          <p:spPr bwMode="auto">
            <a:xfrm>
              <a:off x="1132" y="2530"/>
              <a:ext cx="2197" cy="288"/>
            </a:xfrm>
            <a:prstGeom prst="rect">
              <a:avLst/>
            </a:prstGeom>
            <a:noFill/>
            <a:ln w="9525">
              <a:noFill/>
              <a:miter lim="800000"/>
              <a:headEnd/>
              <a:tailEnd/>
            </a:ln>
          </p:spPr>
          <p:txBody>
            <a:bodyPr>
              <a:spAutoFit/>
            </a:bodyPr>
            <a:lstStyle/>
            <a:p>
              <a:pPr>
                <a:spcBef>
                  <a:spcPct val="50000"/>
                </a:spcBef>
              </a:pPr>
              <a:r>
                <a:rPr lang="en-US" altLang="zh-CN" sz="2400" b="0">
                  <a:solidFill>
                    <a:srgbClr val="000066"/>
                  </a:solidFill>
                  <a:latin typeface="Times New Roman" pitchFamily="18" charset="0"/>
                </a:rPr>
                <a:t>Δ</a:t>
              </a:r>
              <a:r>
                <a:rPr lang="en-US" altLang="zh-CN" sz="2400" b="0" baseline="-25000">
                  <a:solidFill>
                    <a:srgbClr val="000066"/>
                  </a:solidFill>
                  <a:latin typeface="Times New Roman" pitchFamily="18" charset="0"/>
                </a:rPr>
                <a:t>r </a:t>
              </a:r>
              <a:r>
                <a:rPr lang="en-US" altLang="zh-CN" sz="2400" b="0" i="1">
                  <a:solidFill>
                    <a:srgbClr val="000066"/>
                  </a:solidFill>
                  <a:latin typeface="Times New Roman" pitchFamily="18" charset="0"/>
                </a:rPr>
                <a:t>G</a:t>
              </a:r>
              <a:r>
                <a:rPr lang="en-US" altLang="zh-CN" sz="2400" b="0" baseline="-25000">
                  <a:solidFill>
                    <a:srgbClr val="000066"/>
                  </a:solidFill>
                  <a:latin typeface="Times New Roman" pitchFamily="18" charset="0"/>
                </a:rPr>
                <a:t>m</a:t>
              </a:r>
              <a:r>
                <a:rPr lang="en-US" altLang="zh-CN" sz="2400" b="0" i="1">
                  <a:solidFill>
                    <a:srgbClr val="000066"/>
                  </a:solidFill>
                  <a:latin typeface="Times New Roman" pitchFamily="18" charset="0"/>
                </a:rPr>
                <a:t> </a:t>
              </a:r>
              <a:r>
                <a:rPr lang="en-US" altLang="zh-CN" sz="2400" b="0">
                  <a:solidFill>
                    <a:srgbClr val="000066"/>
                  </a:solidFill>
                  <a:latin typeface="Times New Roman" pitchFamily="18" charset="0"/>
                </a:rPr>
                <a:t>= Δ</a:t>
              </a:r>
              <a:r>
                <a:rPr lang="en-US" altLang="zh-CN" sz="2400" b="0" baseline="-25000">
                  <a:solidFill>
                    <a:srgbClr val="000066"/>
                  </a:solidFill>
                  <a:latin typeface="Times New Roman" pitchFamily="18" charset="0"/>
                </a:rPr>
                <a:t>r </a:t>
              </a:r>
              <a:r>
                <a:rPr lang="en-US" altLang="zh-CN" sz="2400" b="0" i="1">
                  <a:solidFill>
                    <a:srgbClr val="000066"/>
                  </a:solidFill>
                  <a:latin typeface="Times New Roman" pitchFamily="18" charset="0"/>
                </a:rPr>
                <a:t>H</a:t>
              </a:r>
              <a:r>
                <a:rPr lang="en-US" altLang="zh-CN" sz="2400" b="0" baseline="-25000">
                  <a:solidFill>
                    <a:srgbClr val="000066"/>
                  </a:solidFill>
                  <a:latin typeface="Times New Roman" pitchFamily="18" charset="0"/>
                </a:rPr>
                <a:t>m</a:t>
              </a:r>
              <a:r>
                <a:rPr lang="en-US" altLang="zh-CN" sz="2400" b="0" i="1">
                  <a:solidFill>
                    <a:srgbClr val="000066"/>
                  </a:solidFill>
                  <a:latin typeface="Times New Roman" pitchFamily="18" charset="0"/>
                </a:rPr>
                <a:t> – T</a:t>
              </a:r>
              <a:r>
                <a:rPr lang="en-US" altLang="zh-CN" sz="2400" b="0">
                  <a:solidFill>
                    <a:srgbClr val="000066"/>
                  </a:solidFill>
                  <a:latin typeface="Times New Roman" pitchFamily="18" charset="0"/>
                </a:rPr>
                <a:t>Δ</a:t>
              </a:r>
              <a:r>
                <a:rPr lang="en-US" altLang="zh-CN" sz="2400" b="0" baseline="-25000">
                  <a:solidFill>
                    <a:srgbClr val="000066"/>
                  </a:solidFill>
                  <a:latin typeface="Times New Roman" pitchFamily="18" charset="0"/>
                </a:rPr>
                <a:t>r </a:t>
              </a:r>
              <a:r>
                <a:rPr lang="en-US" altLang="zh-CN" sz="2400" b="0" i="1">
                  <a:solidFill>
                    <a:srgbClr val="000066"/>
                  </a:solidFill>
                  <a:latin typeface="Times New Roman" pitchFamily="18" charset="0"/>
                </a:rPr>
                <a:t>S</a:t>
              </a:r>
              <a:r>
                <a:rPr lang="en-US" altLang="zh-CN" sz="2400" b="0" baseline="-25000">
                  <a:solidFill>
                    <a:srgbClr val="000066"/>
                  </a:solidFill>
                  <a:latin typeface="Times New Roman" pitchFamily="18" charset="0"/>
                </a:rPr>
                <a:t>m</a:t>
              </a:r>
              <a:endParaRPr lang="en-US" altLang="zh-CN" sz="2400" b="0">
                <a:solidFill>
                  <a:srgbClr val="000066"/>
                </a:solidFill>
                <a:latin typeface="Times New Roman" pitchFamily="18" charset="0"/>
                <a:ea typeface="华文新魏" pitchFamily="2" charset="-122"/>
                <a:sym typeface="Wingdings" pitchFamily="2" charset="2"/>
              </a:endParaRPr>
            </a:p>
          </p:txBody>
        </p:sp>
        <p:sp>
          <p:nvSpPr>
            <p:cNvPr id="93195" name="Rectangle 11"/>
            <p:cNvSpPr>
              <a:spLocks noChangeArrowheads="1"/>
            </p:cNvSpPr>
            <p:nvPr/>
          </p:nvSpPr>
          <p:spPr bwMode="auto">
            <a:xfrm>
              <a:off x="3392" y="2377"/>
              <a:ext cx="484" cy="288"/>
            </a:xfrm>
            <a:prstGeom prst="rect">
              <a:avLst/>
            </a:prstGeom>
            <a:noFill/>
            <a:ln w="9525">
              <a:noFill/>
              <a:miter lim="800000"/>
              <a:headEnd/>
              <a:tailEnd/>
            </a:ln>
          </p:spPr>
          <p:txBody>
            <a:bodyPr wrap="none">
              <a:spAutoFit/>
            </a:bodyPr>
            <a:lstStyle/>
            <a:p>
              <a:pPr>
                <a:spcBef>
                  <a:spcPct val="50000"/>
                </a:spcBef>
              </a:pPr>
              <a:r>
                <a:rPr lang="en-US" altLang="zh-CN" sz="2400" b="0">
                  <a:latin typeface="Times New Roman" pitchFamily="18" charset="0"/>
                  <a:ea typeface="华文新魏" pitchFamily="2" charset="-122"/>
                  <a:sym typeface="Wingdings" pitchFamily="2" charset="2"/>
                </a:rPr>
                <a:t>(2.6)</a:t>
              </a:r>
            </a:p>
          </p:txBody>
        </p:sp>
        <p:sp>
          <p:nvSpPr>
            <p:cNvPr id="93196" name="AutoShape 12"/>
            <p:cNvSpPr>
              <a:spLocks/>
            </p:cNvSpPr>
            <p:nvPr/>
          </p:nvSpPr>
          <p:spPr bwMode="auto">
            <a:xfrm>
              <a:off x="3204" y="2244"/>
              <a:ext cx="168" cy="480"/>
            </a:xfrm>
            <a:prstGeom prst="rightBrace">
              <a:avLst>
                <a:gd name="adj1" fmla="val 23810"/>
                <a:gd name="adj2" fmla="val 50000"/>
              </a:avLst>
            </a:prstGeom>
            <a:noFill/>
            <a:ln w="9525">
              <a:solidFill>
                <a:schemeClr val="tx1"/>
              </a:solidFill>
              <a:round/>
              <a:headEnd/>
              <a:tailEnd/>
            </a:ln>
          </p:spPr>
          <p:txBody>
            <a:bodyPr wrap="none" anchor="ctr"/>
            <a:lstStyle/>
            <a:p>
              <a:endParaRPr lang="zh-CN" altLang="en-US"/>
            </a:p>
          </p:txBody>
        </p:sp>
      </p:grpSp>
      <p:grpSp>
        <p:nvGrpSpPr>
          <p:cNvPr id="13" name="Group 4"/>
          <p:cNvGrpSpPr>
            <a:grpSpLocks/>
          </p:cNvGrpSpPr>
          <p:nvPr/>
        </p:nvGrpSpPr>
        <p:grpSpPr bwMode="auto">
          <a:xfrm>
            <a:off x="6858016" y="2643182"/>
            <a:ext cx="2285984" cy="2714644"/>
            <a:chOff x="4172" y="0"/>
            <a:chExt cx="1636" cy="2122"/>
          </a:xfrm>
        </p:grpSpPr>
        <p:pic>
          <p:nvPicPr>
            <p:cNvPr id="14" name="Picture 5"/>
            <p:cNvPicPr>
              <a:picLocks noChangeAspect="1" noChangeArrowheads="1"/>
            </p:cNvPicPr>
            <p:nvPr/>
          </p:nvPicPr>
          <p:blipFill>
            <a:blip r:embed="rId2"/>
            <a:srcRect/>
            <a:stretch>
              <a:fillRect/>
            </a:stretch>
          </p:blipFill>
          <p:spPr bwMode="auto">
            <a:xfrm>
              <a:off x="4463" y="0"/>
              <a:ext cx="1297" cy="1728"/>
            </a:xfrm>
            <a:prstGeom prst="rect">
              <a:avLst/>
            </a:prstGeom>
            <a:noFill/>
            <a:ln w="25400">
              <a:solidFill>
                <a:srgbClr val="FF0000"/>
              </a:solidFill>
              <a:miter lim="800000"/>
              <a:headEnd/>
              <a:tailEnd/>
            </a:ln>
            <a:effectLst/>
          </p:spPr>
        </p:pic>
        <p:sp>
          <p:nvSpPr>
            <p:cNvPr id="15" name="Rectangle 6"/>
            <p:cNvSpPr>
              <a:spLocks noChangeArrowheads="1"/>
            </p:cNvSpPr>
            <p:nvPr/>
          </p:nvSpPr>
          <p:spPr bwMode="auto">
            <a:xfrm>
              <a:off x="4172" y="1718"/>
              <a:ext cx="1636" cy="404"/>
            </a:xfrm>
            <a:prstGeom prst="rect">
              <a:avLst/>
            </a:prstGeom>
            <a:noFill/>
            <a:ln w="9525">
              <a:noFill/>
              <a:miter lim="800000"/>
              <a:headEnd/>
              <a:tailEnd/>
            </a:ln>
            <a:effectLst/>
          </p:spPr>
          <p:txBody>
            <a:bodyPr lIns="90000" tIns="46800" rIns="90000" bIns="46800">
              <a:spAutoFit/>
            </a:bodyPr>
            <a:lstStyle/>
            <a:p>
              <a:r>
                <a:rPr kumimoji="0" lang="en-US" altLang="zh-CN" sz="1800" b="1" dirty="0"/>
                <a:t>(</a:t>
              </a:r>
              <a:r>
                <a:rPr kumimoji="0" lang="en-US" altLang="zh-CN" sz="1800" b="1" dirty="0" err="1"/>
                <a:t>J.W.Gibbs</a:t>
              </a:r>
              <a:r>
                <a:rPr kumimoji="0" lang="en-US" altLang="zh-CN" sz="1800" b="1" dirty="0"/>
                <a:t>, 1839-1903)</a:t>
              </a:r>
            </a:p>
            <a:p>
              <a:r>
                <a:rPr kumimoji="0" lang="zh-CN" altLang="en-US" sz="1800" dirty="0"/>
                <a:t>美国物理化学学家</a:t>
              </a:r>
              <a:endParaRPr kumimoji="0" lang="zh-CN" altLang="en-US" sz="1800" b="1" dirty="0"/>
            </a:p>
          </p:txBody>
        </p:sp>
      </p:grpSp>
      <p:sp>
        <p:nvSpPr>
          <p:cNvPr id="16" name="矩形 15"/>
          <p:cNvSpPr/>
          <p:nvPr/>
        </p:nvSpPr>
        <p:spPr>
          <a:xfrm>
            <a:off x="1142976" y="3286124"/>
            <a:ext cx="5286412" cy="978729"/>
          </a:xfrm>
          <a:prstGeom prst="rect">
            <a:avLst/>
          </a:prstGeom>
        </p:spPr>
        <p:txBody>
          <a:bodyPr wrap="square">
            <a:spAutoFit/>
          </a:bodyPr>
          <a:lstStyle/>
          <a:p>
            <a:pPr>
              <a:lnSpc>
                <a:spcPct val="110000"/>
              </a:lnSpc>
              <a:spcBef>
                <a:spcPct val="20000"/>
              </a:spcBef>
            </a:pPr>
            <a:r>
              <a:rPr lang="en-US" altLang="zh-CN" sz="2400" i="1" dirty="0" smtClean="0">
                <a:solidFill>
                  <a:srgbClr val="0000FF"/>
                </a:solidFill>
              </a:rPr>
              <a:t>G</a:t>
            </a:r>
            <a:r>
              <a:rPr lang="en-US" altLang="zh-CN" sz="2400" dirty="0" smtClean="0">
                <a:solidFill>
                  <a:srgbClr val="0000FF"/>
                </a:solidFill>
              </a:rPr>
              <a:t> </a:t>
            </a:r>
            <a:r>
              <a:rPr lang="en-US" altLang="zh-CN" sz="2400" dirty="0" smtClean="0">
                <a:solidFill>
                  <a:srgbClr val="0000CC"/>
                </a:solidFill>
              </a:rPr>
              <a:t>—— Gibbs</a:t>
            </a:r>
            <a:r>
              <a:rPr lang="zh-CN" altLang="en-US" sz="2400" dirty="0" smtClean="0">
                <a:solidFill>
                  <a:srgbClr val="0000CC"/>
                </a:solidFill>
              </a:rPr>
              <a:t>自由能</a:t>
            </a:r>
            <a:r>
              <a:rPr lang="zh-CN" altLang="en-US" sz="2400" dirty="0" smtClean="0">
                <a:solidFill>
                  <a:srgbClr val="0000FF"/>
                </a:solidFill>
              </a:rPr>
              <a:t>（</a:t>
            </a:r>
            <a:r>
              <a:rPr lang="en-US" altLang="zh-CN" sz="2400" dirty="0" smtClean="0">
                <a:solidFill>
                  <a:srgbClr val="0000FF"/>
                </a:solidFill>
              </a:rPr>
              <a:t>Gibbs</a:t>
            </a:r>
            <a:r>
              <a:rPr lang="zh-CN" altLang="en-US" sz="2400" dirty="0" smtClean="0">
                <a:solidFill>
                  <a:srgbClr val="0000FF"/>
                </a:solidFill>
              </a:rPr>
              <a:t>函数）</a:t>
            </a:r>
          </a:p>
          <a:p>
            <a:pPr>
              <a:lnSpc>
                <a:spcPct val="110000"/>
              </a:lnSpc>
              <a:spcBef>
                <a:spcPct val="20000"/>
              </a:spcBef>
            </a:pPr>
            <a:r>
              <a:rPr lang="en-US" altLang="zh-CN" sz="2400" i="1" dirty="0" smtClean="0">
                <a:solidFill>
                  <a:srgbClr val="0000FF"/>
                </a:solidFill>
              </a:rPr>
              <a:t>G</a:t>
            </a:r>
            <a:r>
              <a:rPr lang="zh-CN" altLang="en-US" sz="2400" dirty="0" smtClean="0">
                <a:solidFill>
                  <a:srgbClr val="0000FF"/>
                </a:solidFill>
              </a:rPr>
              <a:t>是状态函数，单位：</a:t>
            </a:r>
            <a:r>
              <a:rPr lang="zh-CN" altLang="en-US" sz="2400" dirty="0" smtClean="0"/>
              <a:t> </a:t>
            </a:r>
            <a:r>
              <a:rPr lang="en-US" altLang="zh-CN" sz="2400" dirty="0" smtClean="0">
                <a:solidFill>
                  <a:srgbClr val="0000FF"/>
                </a:solidFill>
              </a:rPr>
              <a:t>kJ</a:t>
            </a:r>
            <a:r>
              <a:rPr lang="en-US" altLang="zh-CN" sz="2400" dirty="0" smtClean="0">
                <a:solidFill>
                  <a:srgbClr val="0000FF"/>
                </a:solidFill>
                <a:cs typeface="Batang" pitchFamily="18" charset="-127"/>
              </a:rPr>
              <a:t>·</a:t>
            </a:r>
            <a:r>
              <a:rPr lang="en-US" altLang="zh-CN" sz="2400" dirty="0" smtClean="0">
                <a:solidFill>
                  <a:srgbClr val="0000FF"/>
                </a:solidFill>
              </a:rPr>
              <a:t>mol</a:t>
            </a:r>
            <a:r>
              <a:rPr lang="en-US" altLang="zh-CN" sz="2400" baseline="30000" dirty="0" smtClean="0">
                <a:solidFill>
                  <a:srgbClr val="0000FF"/>
                </a:solidFill>
              </a:rPr>
              <a:t>-1 </a:t>
            </a:r>
            <a:endParaRPr lang="en-US" altLang="zh-CN" sz="2400" baseline="300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barn(outVertical)">
                                      <p:cBhvr>
                                        <p:cTn id="7" dur="500"/>
                                        <p:tgtEl>
                                          <p:spTgt spid="2181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18115"/>
                                        </p:tgtEl>
                                        <p:attrNameLst>
                                          <p:attrName>style.visibility</p:attrName>
                                        </p:attrNameLst>
                                      </p:cBhvr>
                                      <p:to>
                                        <p:strVal val="visible"/>
                                      </p:to>
                                    </p:set>
                                    <p:animEffect transition="in" filter="barn(outVertical)">
                                      <p:cBhvr>
                                        <p:cTn id="12" dur="500"/>
                                        <p:tgtEl>
                                          <p:spTgt spid="2181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218116"/>
                                        </p:tgtEl>
                                        <p:attrNameLst>
                                          <p:attrName>style.visibility</p:attrName>
                                        </p:attrNameLst>
                                      </p:cBhvr>
                                      <p:to>
                                        <p:strVal val="visible"/>
                                      </p:to>
                                    </p:set>
                                    <p:animEffect transition="in" filter="barn(outVertical)">
                                      <p:cBhvr>
                                        <p:cTn id="20" dur="500"/>
                                        <p:tgtEl>
                                          <p:spTgt spid="21811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autoUpdateAnimBg="0"/>
      <p:bldP spid="218115" grpId="0" animBg="1" autoUpdateAnimBg="0"/>
      <p:bldP spid="218116" grpId="0" autoUpdateAnimBg="0"/>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4"/>
          <p:cNvSpPr>
            <a:spLocks noGrp="1"/>
          </p:cNvSpPr>
          <p:nvPr>
            <p:ph type="dt" sz="half" idx="10"/>
          </p:nvPr>
        </p:nvSpPr>
        <p:spPr/>
        <p:txBody>
          <a:bodyPr/>
          <a:lstStyle/>
          <a:p>
            <a:fld id="{13B0D3A1-D696-4FCA-97AD-D6B3526BA8FE}" type="datetime1">
              <a:rPr lang="zh-CN" altLang="en-US"/>
              <a:pPr/>
              <a:t>2017/11/1</a:t>
            </a:fld>
            <a:endParaRPr lang="en-US" altLang="zh-CN"/>
          </a:p>
        </p:txBody>
      </p:sp>
      <p:sp>
        <p:nvSpPr>
          <p:cNvPr id="8" name="灯片编号占位符 6"/>
          <p:cNvSpPr>
            <a:spLocks noGrp="1"/>
          </p:cNvSpPr>
          <p:nvPr>
            <p:ph type="sldNum" sz="quarter" idx="12"/>
          </p:nvPr>
        </p:nvSpPr>
        <p:spPr/>
        <p:txBody>
          <a:bodyPr/>
          <a:lstStyle/>
          <a:p>
            <a:fld id="{B040788D-3E61-4D99-B955-3F1132E9039C}" type="slidenum">
              <a:rPr lang="en-US" altLang="zh-CN"/>
              <a:pPr/>
              <a:t>85</a:t>
            </a:fld>
            <a:endParaRPr lang="en-US" altLang="zh-CN"/>
          </a:p>
        </p:txBody>
      </p:sp>
      <p:sp>
        <p:nvSpPr>
          <p:cNvPr id="892930" name="Rectangle 2"/>
          <p:cNvSpPr>
            <a:spLocks noGrp="1" noChangeArrowheads="1"/>
          </p:cNvSpPr>
          <p:nvPr>
            <p:ph type="body" sz="half" idx="1"/>
          </p:nvPr>
        </p:nvSpPr>
        <p:spPr>
          <a:xfrm>
            <a:off x="838200" y="1409700"/>
            <a:ext cx="7294563" cy="488950"/>
          </a:xfrm>
        </p:spPr>
        <p:txBody>
          <a:bodyPr/>
          <a:lstStyle/>
          <a:p>
            <a:pPr>
              <a:lnSpc>
                <a:spcPct val="80000"/>
              </a:lnSpc>
              <a:buFont typeface="Wingdings" pitchFamily="2" charset="2"/>
              <a:buNone/>
            </a:pPr>
            <a:r>
              <a:rPr lang="en-US" altLang="zh-CN" sz="2800"/>
              <a:t> </a:t>
            </a:r>
            <a:endParaRPr lang="en-US" altLang="zh-CN" sz="2800">
              <a:solidFill>
                <a:srgbClr val="FF3300"/>
              </a:solidFill>
            </a:endParaRPr>
          </a:p>
          <a:p>
            <a:pPr>
              <a:lnSpc>
                <a:spcPct val="80000"/>
              </a:lnSpc>
              <a:buFont typeface="Wingdings" pitchFamily="2" charset="2"/>
              <a:buNone/>
            </a:pPr>
            <a:r>
              <a:rPr lang="en-US" altLang="zh-CN" sz="2800"/>
              <a:t> </a:t>
            </a:r>
          </a:p>
        </p:txBody>
      </p:sp>
      <p:graphicFrame>
        <p:nvGraphicFramePr>
          <p:cNvPr id="892931" name="Object 3"/>
          <p:cNvGraphicFramePr>
            <a:graphicFrameLocks noChangeAspect="1"/>
          </p:cNvGraphicFramePr>
          <p:nvPr>
            <p:ph sz="half" idx="2"/>
          </p:nvPr>
        </p:nvGraphicFramePr>
        <p:xfrm>
          <a:off x="1800225" y="1941513"/>
          <a:ext cx="6015038" cy="4281487"/>
        </p:xfrm>
        <a:graphic>
          <a:graphicData uri="http://schemas.openxmlformats.org/presentationml/2006/ole">
            <p:oleObj spid="_x0000_s387074" name="公式" r:id="rId3" imgW="2247840" imgH="1600200" progId="Equation.3">
              <p:embed/>
            </p:oleObj>
          </a:graphicData>
        </a:graphic>
      </p:graphicFrame>
      <p:sp>
        <p:nvSpPr>
          <p:cNvPr id="892932" name="Rectangle 4"/>
          <p:cNvSpPr>
            <a:spLocks noGrp="1" noChangeArrowheads="1"/>
          </p:cNvSpPr>
          <p:nvPr>
            <p:ph type="title"/>
          </p:nvPr>
        </p:nvSpPr>
        <p:spPr>
          <a:xfrm>
            <a:off x="1285853" y="0"/>
            <a:ext cx="7339036" cy="836613"/>
          </a:xfrm>
        </p:spPr>
        <p:txBody>
          <a:bodyPr/>
          <a:lstStyle/>
          <a:p>
            <a:r>
              <a:rPr lang="en-US" altLang="zh-CN" dirty="0">
                <a:latin typeface="Times New Roman" pitchFamily="18" charset="0"/>
              </a:rPr>
              <a:t>1.2.2.1 Gibbs</a:t>
            </a:r>
            <a:r>
              <a:rPr lang="zh-CN" altLang="en-US" dirty="0">
                <a:latin typeface="Times New Roman" pitchFamily="18" charset="0"/>
              </a:rPr>
              <a:t>自由能 </a:t>
            </a:r>
            <a:r>
              <a:rPr lang="en-US" altLang="zh-CN" dirty="0">
                <a:latin typeface="Times New Roman" pitchFamily="18" charset="0"/>
              </a:rPr>
              <a:t>(Gibbs</a:t>
            </a:r>
            <a:r>
              <a:rPr lang="zh-CN" altLang="en-US" dirty="0">
                <a:latin typeface="Times New Roman" pitchFamily="18" charset="0"/>
              </a:rPr>
              <a:t>函数</a:t>
            </a:r>
            <a:r>
              <a:rPr lang="en-US" altLang="zh-CN" dirty="0">
                <a:latin typeface="Times New Roman" pitchFamily="18" charset="0"/>
              </a:rPr>
              <a:t>)</a:t>
            </a:r>
          </a:p>
        </p:txBody>
      </p:sp>
      <p:sp>
        <p:nvSpPr>
          <p:cNvPr id="892933" name="Text Box 5"/>
          <p:cNvSpPr txBox="1">
            <a:spLocks noChangeArrowheads="1"/>
          </p:cNvSpPr>
          <p:nvPr/>
        </p:nvSpPr>
        <p:spPr bwMode="auto">
          <a:xfrm>
            <a:off x="684213" y="1144588"/>
            <a:ext cx="3232150" cy="579437"/>
          </a:xfrm>
          <a:prstGeom prst="rect">
            <a:avLst/>
          </a:prstGeom>
          <a:noFill/>
          <a:ln w="9525">
            <a:noFill/>
            <a:miter lim="800000"/>
            <a:headEnd/>
            <a:tailEnd/>
          </a:ln>
          <a:effectLst/>
        </p:spPr>
        <p:txBody>
          <a:bodyPr wrap="none">
            <a:spAutoFit/>
          </a:bodyPr>
          <a:lstStyle/>
          <a:p>
            <a:pPr algn="l"/>
            <a:r>
              <a:rPr kumimoji="0" lang="en-US" altLang="zh-CN">
                <a:solidFill>
                  <a:srgbClr val="FF3300"/>
                </a:solidFill>
                <a:effectLst>
                  <a:outerShdw blurRad="38100" dist="38100" dir="2700000" algn="tl">
                    <a:srgbClr val="C0C0C0"/>
                  </a:outerShdw>
                </a:effectLst>
                <a:latin typeface="黑体" pitchFamily="49" charset="-122"/>
              </a:rPr>
              <a:t>1.Gibbs</a:t>
            </a:r>
            <a:r>
              <a:rPr kumimoji="0" lang="zh-CN" altLang="en-US">
                <a:solidFill>
                  <a:srgbClr val="FF3300"/>
                </a:solidFill>
                <a:effectLst>
                  <a:outerShdw blurRad="38100" dist="38100" dir="2700000" algn="tl">
                    <a:srgbClr val="C0C0C0"/>
                  </a:outerShdw>
                </a:effectLst>
                <a:latin typeface="黑体" pitchFamily="49" charset="-122"/>
              </a:rPr>
              <a:t>等温方程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892931"/>
                                        </p:tgtEl>
                                        <p:attrNameLst>
                                          <p:attrName>style.visibility</p:attrName>
                                        </p:attrNameLst>
                                      </p:cBhvr>
                                      <p:to>
                                        <p:strVal val="visible"/>
                                      </p:to>
                                    </p:set>
                                    <p:animEffect transition="in" filter="circle(out)">
                                      <p:cBhvr>
                                        <p:cTn id="7" dur="2000"/>
                                        <p:tgtEl>
                                          <p:spTgt spid="89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6062FC48-FE66-4D4B-8BB9-E71618DB8040}" type="datetime1">
              <a:rPr lang="zh-CN" altLang="en-US"/>
              <a:pPr/>
              <a:t>2017/11/1</a:t>
            </a:fld>
            <a:endParaRPr lang="en-US" altLang="zh-CN"/>
          </a:p>
        </p:txBody>
      </p:sp>
      <p:sp>
        <p:nvSpPr>
          <p:cNvPr id="9" name="灯片编号占位符 5"/>
          <p:cNvSpPr>
            <a:spLocks noGrp="1"/>
          </p:cNvSpPr>
          <p:nvPr>
            <p:ph type="sldNum" sz="quarter" idx="12"/>
          </p:nvPr>
        </p:nvSpPr>
        <p:spPr/>
        <p:txBody>
          <a:bodyPr/>
          <a:lstStyle/>
          <a:p>
            <a:fld id="{F73E44B1-DF63-4234-A63C-4755BE3FF17B}" type="slidenum">
              <a:rPr lang="en-US" altLang="zh-CN"/>
              <a:pPr/>
              <a:t>86</a:t>
            </a:fld>
            <a:endParaRPr lang="en-US" altLang="zh-CN"/>
          </a:p>
        </p:txBody>
      </p:sp>
      <p:sp>
        <p:nvSpPr>
          <p:cNvPr id="896002" name="Text Box 2"/>
          <p:cNvSpPr txBox="1">
            <a:spLocks noChangeArrowheads="1"/>
          </p:cNvSpPr>
          <p:nvPr/>
        </p:nvSpPr>
        <p:spPr bwMode="auto">
          <a:xfrm>
            <a:off x="971550" y="1484313"/>
            <a:ext cx="7705725" cy="3924300"/>
          </a:xfrm>
          <a:prstGeom prst="rect">
            <a:avLst/>
          </a:prstGeom>
          <a:noFill/>
          <a:ln w="9525">
            <a:noFill/>
            <a:miter lim="800000"/>
            <a:headEnd/>
            <a:tailEnd/>
          </a:ln>
          <a:effectLst/>
        </p:spPr>
        <p:txBody>
          <a:bodyPr>
            <a:spAutoFit/>
          </a:bodyPr>
          <a:lstStyle/>
          <a:p>
            <a:pPr algn="l">
              <a:lnSpc>
                <a:spcPct val="125000"/>
              </a:lnSpc>
              <a:spcBef>
                <a:spcPct val="30000"/>
              </a:spcBef>
            </a:pPr>
            <a:r>
              <a:rPr lang="zh-CN" altLang="en-US" sz="2800"/>
              <a:t>在定温定压和只作体积功的条件下，任何自发的变化总是使系统</a:t>
            </a:r>
            <a:r>
              <a:rPr lang="en-US" altLang="zh-CN" sz="2800"/>
              <a:t>Gibbs</a:t>
            </a:r>
            <a:r>
              <a:rPr lang="zh-CN" altLang="en-US" sz="2800"/>
              <a:t>自由能减少。</a:t>
            </a:r>
          </a:p>
          <a:p>
            <a:pPr algn="l">
              <a:lnSpc>
                <a:spcPct val="130000"/>
              </a:lnSpc>
              <a:spcBef>
                <a:spcPct val="30000"/>
              </a:spcBef>
            </a:pPr>
            <a:r>
              <a:rPr lang="zh-CN" altLang="en-US">
                <a:solidFill>
                  <a:schemeClr val="tx2"/>
                </a:solidFill>
                <a:effectLst>
                  <a:outerShdw blurRad="38100" dist="38100" dir="2700000" algn="tl">
                    <a:srgbClr val="C0C0C0"/>
                  </a:outerShdw>
                </a:effectLst>
              </a:rPr>
              <a:t>因为                 由熵判据得到：</a:t>
            </a:r>
            <a:endParaRPr lang="zh-CN" altLang="en-US" sz="2800"/>
          </a:p>
          <a:p>
            <a:pPr algn="l">
              <a:lnSpc>
                <a:spcPct val="125000"/>
              </a:lnSpc>
              <a:spcBef>
                <a:spcPct val="30000"/>
              </a:spcBef>
            </a:pPr>
            <a:r>
              <a:rPr lang="zh-CN" altLang="en-US" sz="2800">
                <a:solidFill>
                  <a:srgbClr val="0000FF"/>
                </a:solidFill>
              </a:rPr>
              <a:t>△</a:t>
            </a:r>
            <a:r>
              <a:rPr lang="en-US" altLang="zh-CN" sz="2800" baseline="-25000">
                <a:solidFill>
                  <a:srgbClr val="0000FF"/>
                </a:solidFill>
              </a:rPr>
              <a:t>r</a:t>
            </a:r>
            <a:r>
              <a:rPr lang="en-US" altLang="zh-CN" sz="2800" i="1">
                <a:solidFill>
                  <a:srgbClr val="0000FF"/>
                </a:solidFill>
              </a:rPr>
              <a:t>G</a:t>
            </a:r>
            <a:r>
              <a:rPr lang="en-US" altLang="zh-CN" sz="2800">
                <a:solidFill>
                  <a:srgbClr val="0000FF"/>
                </a:solidFill>
              </a:rPr>
              <a:t> &lt; 0  </a:t>
            </a:r>
            <a:r>
              <a:rPr lang="zh-CN" altLang="en-US" sz="2800">
                <a:solidFill>
                  <a:srgbClr val="0000FF"/>
                </a:solidFill>
              </a:rPr>
              <a:t>反应是自发的，能正向进行</a:t>
            </a:r>
          </a:p>
          <a:p>
            <a:pPr algn="l">
              <a:lnSpc>
                <a:spcPct val="125000"/>
              </a:lnSpc>
              <a:spcBef>
                <a:spcPct val="30000"/>
              </a:spcBef>
            </a:pPr>
            <a:r>
              <a:rPr lang="zh-CN" altLang="en-US" sz="2800">
                <a:solidFill>
                  <a:srgbClr val="0000FF"/>
                </a:solidFill>
              </a:rPr>
              <a:t>△</a:t>
            </a:r>
            <a:r>
              <a:rPr lang="en-US" altLang="zh-CN" sz="2800" baseline="-25000">
                <a:solidFill>
                  <a:srgbClr val="0000FF"/>
                </a:solidFill>
              </a:rPr>
              <a:t>r</a:t>
            </a:r>
            <a:r>
              <a:rPr lang="en-US" altLang="zh-CN" sz="2800" i="1">
                <a:solidFill>
                  <a:srgbClr val="0000FF"/>
                </a:solidFill>
              </a:rPr>
              <a:t>G</a:t>
            </a:r>
            <a:r>
              <a:rPr lang="en-US" altLang="zh-CN" sz="2800">
                <a:solidFill>
                  <a:srgbClr val="0000FF"/>
                </a:solidFill>
              </a:rPr>
              <a:t> &gt; 0  </a:t>
            </a:r>
            <a:r>
              <a:rPr lang="zh-CN" altLang="en-US" sz="2800">
                <a:solidFill>
                  <a:srgbClr val="0000FF"/>
                </a:solidFill>
              </a:rPr>
              <a:t>反应是非自发的，能逆向进行</a:t>
            </a:r>
          </a:p>
          <a:p>
            <a:pPr algn="l">
              <a:lnSpc>
                <a:spcPct val="125000"/>
              </a:lnSpc>
              <a:spcBef>
                <a:spcPct val="30000"/>
              </a:spcBef>
            </a:pPr>
            <a:r>
              <a:rPr lang="zh-CN" altLang="en-US" sz="2800">
                <a:solidFill>
                  <a:srgbClr val="0000FF"/>
                </a:solidFill>
              </a:rPr>
              <a:t>△</a:t>
            </a:r>
            <a:r>
              <a:rPr lang="en-US" altLang="zh-CN" sz="2800" baseline="-25000">
                <a:solidFill>
                  <a:srgbClr val="0000FF"/>
                </a:solidFill>
              </a:rPr>
              <a:t>r</a:t>
            </a:r>
            <a:r>
              <a:rPr lang="en-US" altLang="zh-CN" sz="2800" i="1">
                <a:solidFill>
                  <a:srgbClr val="0000FF"/>
                </a:solidFill>
              </a:rPr>
              <a:t>G</a:t>
            </a:r>
            <a:r>
              <a:rPr lang="en-US" altLang="zh-CN" sz="2800">
                <a:solidFill>
                  <a:srgbClr val="0000FF"/>
                </a:solidFill>
              </a:rPr>
              <a:t> = 0  </a:t>
            </a:r>
            <a:r>
              <a:rPr lang="zh-CN" altLang="en-US" sz="2800">
                <a:solidFill>
                  <a:srgbClr val="0000FF"/>
                </a:solidFill>
              </a:rPr>
              <a:t>反应处于平衡状态</a:t>
            </a:r>
            <a:r>
              <a:rPr lang="zh-CN" altLang="en-US" sz="2800">
                <a:solidFill>
                  <a:srgbClr val="0000FF"/>
                </a:solidFill>
                <a:effectLst>
                  <a:outerShdw blurRad="38100" dist="38100" dir="2700000" algn="tl">
                    <a:srgbClr val="C0C0C0"/>
                  </a:outerShdw>
                </a:effectLst>
              </a:rPr>
              <a:t>       </a:t>
            </a:r>
          </a:p>
        </p:txBody>
      </p:sp>
      <p:sp>
        <p:nvSpPr>
          <p:cNvPr id="896003" name="Rectangle 3"/>
          <p:cNvSpPr>
            <a:spLocks noGrp="1" noChangeArrowheads="1"/>
          </p:cNvSpPr>
          <p:nvPr>
            <p:ph type="title"/>
          </p:nvPr>
        </p:nvSpPr>
        <p:spPr>
          <a:xfrm>
            <a:off x="812800" y="114300"/>
            <a:ext cx="8113713" cy="641350"/>
          </a:xfrm>
          <a:noFill/>
          <a:ln/>
        </p:spPr>
        <p:txBody>
          <a:bodyPr anchor="t">
            <a:spAutoFit/>
          </a:bodyPr>
          <a:lstStyle/>
          <a:p>
            <a:r>
              <a:rPr lang="en-US" altLang="zh-CN" sz="3600">
                <a:latin typeface="Times New Roman" pitchFamily="18" charset="0"/>
              </a:rPr>
              <a:t>1.2.2.2 </a:t>
            </a:r>
            <a:r>
              <a:rPr lang="zh-CN" altLang="en-US" sz="3600">
                <a:latin typeface="Times New Roman" pitchFamily="18" charset="0"/>
              </a:rPr>
              <a:t>吉布斯自由能变与反应的方向</a:t>
            </a:r>
          </a:p>
        </p:txBody>
      </p:sp>
      <p:sp>
        <p:nvSpPr>
          <p:cNvPr id="896004" name="WordArt 4"/>
          <p:cNvSpPr>
            <a:spLocks noChangeArrowheads="1" noChangeShapeType="1" noTextEdit="1"/>
          </p:cNvSpPr>
          <p:nvPr/>
        </p:nvSpPr>
        <p:spPr bwMode="auto">
          <a:xfrm>
            <a:off x="5724525" y="5518150"/>
            <a:ext cx="3240088" cy="503238"/>
          </a:xfrm>
          <a:prstGeom prst="rect">
            <a:avLst/>
          </a:prstGeom>
        </p:spPr>
        <p:txBody>
          <a:bodyPr wrap="none" fromWordArt="1">
            <a:prstTxWarp prst="textPlain">
              <a:avLst>
                <a:gd name="adj" fmla="val 50000"/>
              </a:avLst>
            </a:prstTxWarp>
          </a:bodyPr>
          <a:lstStyle/>
          <a:p>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pic>
        <p:nvPicPr>
          <p:cNvPr id="896005" name="Picture 5" descr="返回">
            <a:hlinkClick r:id="rId4" action="ppaction://hlinksldjump"/>
          </p:cNvPr>
          <p:cNvPicPr>
            <a:picLocks noChangeAspect="1" noChangeArrowheads="1"/>
          </p:cNvPicPr>
          <p:nvPr/>
        </p:nvPicPr>
        <p:blipFill>
          <a:blip r:embed="rId5"/>
          <a:srcRect/>
          <a:stretch>
            <a:fillRect/>
          </a:stretch>
        </p:blipFill>
        <p:spPr bwMode="auto">
          <a:xfrm>
            <a:off x="7524750" y="6381750"/>
            <a:ext cx="792163" cy="468313"/>
          </a:xfrm>
          <a:prstGeom prst="rect">
            <a:avLst/>
          </a:prstGeom>
          <a:noFill/>
        </p:spPr>
      </p:pic>
      <p:graphicFrame>
        <p:nvGraphicFramePr>
          <p:cNvPr id="896006" name="Object 6"/>
          <p:cNvGraphicFramePr>
            <a:graphicFrameLocks noChangeAspect="1"/>
          </p:cNvGraphicFramePr>
          <p:nvPr>
            <p:ph idx="1"/>
          </p:nvPr>
        </p:nvGraphicFramePr>
        <p:xfrm>
          <a:off x="2214546" y="3000372"/>
          <a:ext cx="1584325" cy="401638"/>
        </p:xfrm>
        <a:graphic>
          <a:graphicData uri="http://schemas.openxmlformats.org/presentationml/2006/ole">
            <p:oleObj spid="_x0000_s214018" name="公式" r:id="rId6" imgW="901440" imgH="228600" progId="Equation.3">
              <p:embed/>
            </p:oleObj>
          </a:graphicData>
        </a:graphic>
      </p:graphicFrame>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1835150" y="306388"/>
            <a:ext cx="6991350" cy="579437"/>
          </a:xfrm>
          <a:prstGeom prst="rect">
            <a:avLst/>
          </a:prstGeom>
          <a:noFill/>
          <a:ln w="9525">
            <a:noFill/>
            <a:miter lim="800000"/>
            <a:headEnd/>
            <a:tailEnd/>
          </a:ln>
        </p:spPr>
        <p:txBody>
          <a:bodyPr wrap="none">
            <a:spAutoFit/>
          </a:bodyPr>
          <a:lstStyle/>
          <a:p>
            <a:r>
              <a:rPr kumimoji="1" lang="zh-CN" altLang="en-US" sz="3200" b="0">
                <a:latin typeface="Times New Roman" pitchFamily="18" charset="0"/>
                <a:ea typeface="楷体_GB2312" pitchFamily="49" charset="-122"/>
              </a:rPr>
              <a:t>表</a:t>
            </a:r>
            <a:r>
              <a:rPr kumimoji="1" lang="en-US" altLang="zh-CN" sz="3200" b="0">
                <a:latin typeface="Times New Roman" pitchFamily="18" charset="0"/>
                <a:ea typeface="楷体_GB2312" pitchFamily="49" charset="-122"/>
              </a:rPr>
              <a:t>2.1  </a:t>
            </a:r>
            <a:r>
              <a:rPr kumimoji="1" lang="zh-CN" altLang="en-US" sz="3200" b="0">
                <a:latin typeface="Times New Roman" pitchFamily="18" charset="0"/>
                <a:ea typeface="楷体_GB2312" pitchFamily="49" charset="-122"/>
              </a:rPr>
              <a:t>熵判据和吉布斯函数判据的比较</a:t>
            </a:r>
          </a:p>
        </p:txBody>
      </p:sp>
      <p:graphicFrame>
        <p:nvGraphicFramePr>
          <p:cNvPr id="220163" name="Group 3"/>
          <p:cNvGraphicFramePr>
            <a:graphicFrameLocks noGrp="1"/>
          </p:cNvGraphicFramePr>
          <p:nvPr/>
        </p:nvGraphicFramePr>
        <p:xfrm>
          <a:off x="684213" y="1700213"/>
          <a:ext cx="8213725" cy="4224974"/>
        </p:xfrm>
        <a:graphic>
          <a:graphicData uri="http://schemas.openxmlformats.org/drawingml/2006/table">
            <a:tbl>
              <a:tblPr/>
              <a:tblGrid>
                <a:gridCol w="2089150"/>
                <a:gridCol w="2574925"/>
                <a:gridCol w="3549650"/>
              </a:tblGrid>
              <a:tr h="693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熵  判  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吉布斯函数判据</a:t>
                      </a:r>
                    </a:p>
                  </a:txBody>
                  <a:tcPr anchor="ctr" horzOverflow="overflow">
                    <a:lnL w="12700" cap="flat" cmpd="sng" algn="ctr">
                      <a:solidFill>
                        <a:schemeClr val="tx1"/>
                      </a:solidFill>
                      <a:prstDash val="solid"/>
                      <a:round/>
                      <a:headEnd type="none" w="med" len="med"/>
                      <a:tailEnd type="none" w="med" len="med"/>
                    </a:lnL>
                    <a:lnR cap="flat">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r>
              <a:tr h="676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系统</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隔离系统</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封闭系统</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r>
              <a:tr h="677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过程</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任何过程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恒温、恒压、不做非体积功</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r>
              <a:tr h="677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自发变化的方向</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熵值增大，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S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&gt; 0</a:t>
                      </a:r>
                      <a:endParaRPr kumimoji="0" lang="en-US" altLang="zh-CN" sz="2000" b="0" i="1"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吉布斯函数值减小，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G</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 &lt; 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r>
              <a:tr h="676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平衡条件</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熵值最大，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S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 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吉布斯函数值最小，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G</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 = 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r>
              <a:tr h="677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itchFamily="34" charset="0"/>
                          <a:ea typeface="宋体" pitchFamily="2" charset="-122"/>
                        </a:rPr>
                        <a:t>判据法名称</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熵增加原理</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最小自由能原理</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0162"/>
                                        </p:tgtEl>
                                        <p:attrNameLst>
                                          <p:attrName>style.visibility</p:attrName>
                                        </p:attrNameLst>
                                      </p:cBhvr>
                                      <p:to>
                                        <p:strVal val="visible"/>
                                      </p:to>
                                    </p:set>
                                    <p:animEffect transition="in" filter="barn(outVertical)">
                                      <p:cBhvr>
                                        <p:cTn id="7" dur="500"/>
                                        <p:tgtEl>
                                          <p:spTgt spid="2201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20163"/>
                                        </p:tgtEl>
                                        <p:attrNameLst>
                                          <p:attrName>style.visibility</p:attrName>
                                        </p:attrNameLst>
                                      </p:cBhvr>
                                      <p:to>
                                        <p:strVal val="visible"/>
                                      </p:to>
                                    </p:set>
                                    <p:animEffect transition="in" filter="barn(outVertical)">
                                      <p:cBhvr>
                                        <p:cTn id="12" dur="500"/>
                                        <p:tgtEl>
                                          <p:spTgt spid="220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1143000" y="381000"/>
          <a:ext cx="3200400" cy="604838"/>
        </p:xfrm>
        <a:graphic>
          <a:graphicData uri="http://schemas.openxmlformats.org/presentationml/2006/ole">
            <p:oleObj spid="_x0000_s388098" name="公式" r:id="rId3" imgW="1066680" imgH="203040" progId="Equation.3">
              <p:embed/>
            </p:oleObj>
          </a:graphicData>
        </a:graphic>
      </p:graphicFrame>
      <p:graphicFrame>
        <p:nvGraphicFramePr>
          <p:cNvPr id="221187" name="Object 3"/>
          <p:cNvGraphicFramePr>
            <a:graphicFrameLocks noChangeAspect="1"/>
          </p:cNvGraphicFramePr>
          <p:nvPr/>
        </p:nvGraphicFramePr>
        <p:xfrm>
          <a:off x="4343400" y="444500"/>
          <a:ext cx="3124200" cy="498475"/>
        </p:xfrm>
        <a:graphic>
          <a:graphicData uri="http://schemas.openxmlformats.org/presentationml/2006/ole">
            <p:oleObj spid="_x0000_s388099" name="公式" r:id="rId4" imgW="1104840" imgH="177480" progId="Equation.3">
              <p:embed/>
            </p:oleObj>
          </a:graphicData>
        </a:graphic>
      </p:graphicFrame>
      <p:grpSp>
        <p:nvGrpSpPr>
          <p:cNvPr id="2" name="Group 4"/>
          <p:cNvGrpSpPr>
            <a:grpSpLocks/>
          </p:cNvGrpSpPr>
          <p:nvPr/>
        </p:nvGrpSpPr>
        <p:grpSpPr bwMode="auto">
          <a:xfrm>
            <a:off x="963613" y="3824288"/>
            <a:ext cx="3511550" cy="623887"/>
            <a:chOff x="624" y="1488"/>
            <a:chExt cx="2212" cy="393"/>
          </a:xfrm>
        </p:grpSpPr>
        <p:graphicFrame>
          <p:nvGraphicFramePr>
            <p:cNvPr id="15366" name="Object 5"/>
            <p:cNvGraphicFramePr>
              <a:graphicFrameLocks noChangeAspect="1"/>
            </p:cNvGraphicFramePr>
            <p:nvPr/>
          </p:nvGraphicFramePr>
          <p:xfrm>
            <a:off x="960" y="1536"/>
            <a:ext cx="1876" cy="345"/>
          </p:xfrm>
          <a:graphic>
            <a:graphicData uri="http://schemas.openxmlformats.org/presentationml/2006/ole">
              <p:oleObj spid="_x0000_s388102" name="Equation" r:id="rId5" imgW="1104840" imgH="203040" progId="Equation.3">
                <p:embed/>
              </p:oleObj>
            </a:graphicData>
          </a:graphic>
        </p:graphicFrame>
        <p:sp>
          <p:nvSpPr>
            <p:cNvPr id="15377" name="Text Box 6"/>
            <p:cNvSpPr txBox="1">
              <a:spLocks noChangeArrowheads="1"/>
            </p:cNvSpPr>
            <p:nvPr/>
          </p:nvSpPr>
          <p:spPr bwMode="auto">
            <a:xfrm>
              <a:off x="624" y="1488"/>
              <a:ext cx="528" cy="365"/>
            </a:xfrm>
            <a:prstGeom prst="rect">
              <a:avLst/>
            </a:prstGeom>
            <a:noFill/>
            <a:ln w="9525">
              <a:noFill/>
              <a:miter lim="800000"/>
              <a:headEnd/>
              <a:tailEnd/>
            </a:ln>
          </p:spPr>
          <p:txBody>
            <a:bodyPr>
              <a:spAutoFit/>
            </a:bodyPr>
            <a:lstStyle/>
            <a:p>
              <a:pPr fontAlgn="t">
                <a:spcBef>
                  <a:spcPct val="50000"/>
                </a:spcBef>
              </a:pPr>
              <a:r>
                <a:rPr lang="en-US" altLang="zh-CN" sz="3200" b="0">
                  <a:solidFill>
                    <a:srgbClr val="0000FF"/>
                  </a:solidFill>
                  <a:latin typeface="Times New Roman" pitchFamily="18" charset="0"/>
                  <a:ea typeface="黑体" pitchFamily="49" charset="-122"/>
                </a:rPr>
                <a:t>③</a:t>
              </a:r>
            </a:p>
          </p:txBody>
        </p:sp>
      </p:grpSp>
      <p:grpSp>
        <p:nvGrpSpPr>
          <p:cNvPr id="3" name="Group 7"/>
          <p:cNvGrpSpPr>
            <a:grpSpLocks/>
          </p:cNvGrpSpPr>
          <p:nvPr/>
        </p:nvGrpSpPr>
        <p:grpSpPr bwMode="auto">
          <a:xfrm>
            <a:off x="1116013" y="5157788"/>
            <a:ext cx="3581400" cy="623887"/>
            <a:chOff x="672" y="2304"/>
            <a:chExt cx="2256" cy="393"/>
          </a:xfrm>
        </p:grpSpPr>
        <p:graphicFrame>
          <p:nvGraphicFramePr>
            <p:cNvPr id="15365" name="Object 8"/>
            <p:cNvGraphicFramePr>
              <a:graphicFrameLocks noChangeAspect="1"/>
            </p:cNvGraphicFramePr>
            <p:nvPr/>
          </p:nvGraphicFramePr>
          <p:xfrm>
            <a:off x="1052" y="2352"/>
            <a:ext cx="1876" cy="345"/>
          </p:xfrm>
          <a:graphic>
            <a:graphicData uri="http://schemas.openxmlformats.org/presentationml/2006/ole">
              <p:oleObj spid="_x0000_s388101" name="Equation" r:id="rId6" imgW="1104840" imgH="203040" progId="Equation.3">
                <p:embed/>
              </p:oleObj>
            </a:graphicData>
          </a:graphic>
        </p:graphicFrame>
        <p:sp>
          <p:nvSpPr>
            <p:cNvPr id="15376" name="Text Box 9"/>
            <p:cNvSpPr txBox="1">
              <a:spLocks noChangeArrowheads="1"/>
            </p:cNvSpPr>
            <p:nvPr/>
          </p:nvSpPr>
          <p:spPr bwMode="auto">
            <a:xfrm>
              <a:off x="672" y="2304"/>
              <a:ext cx="528" cy="365"/>
            </a:xfrm>
            <a:prstGeom prst="rect">
              <a:avLst/>
            </a:prstGeom>
            <a:noFill/>
            <a:ln w="9525">
              <a:noFill/>
              <a:miter lim="800000"/>
              <a:headEnd/>
              <a:tailEnd/>
            </a:ln>
          </p:spPr>
          <p:txBody>
            <a:bodyPr>
              <a:spAutoFit/>
            </a:bodyPr>
            <a:lstStyle/>
            <a:p>
              <a:pPr fontAlgn="t">
                <a:spcBef>
                  <a:spcPct val="50000"/>
                </a:spcBef>
              </a:pPr>
              <a:r>
                <a:rPr lang="en-US" altLang="zh-CN" sz="3200" b="0">
                  <a:solidFill>
                    <a:srgbClr val="0000FF"/>
                  </a:solidFill>
                  <a:latin typeface="Times New Roman" pitchFamily="18" charset="0"/>
                  <a:ea typeface="黑体" pitchFamily="49" charset="-122"/>
                </a:rPr>
                <a:t>④</a:t>
              </a:r>
            </a:p>
          </p:txBody>
        </p:sp>
      </p:grpSp>
      <p:grpSp>
        <p:nvGrpSpPr>
          <p:cNvPr id="4" name="Group 10"/>
          <p:cNvGrpSpPr>
            <a:grpSpLocks/>
          </p:cNvGrpSpPr>
          <p:nvPr/>
        </p:nvGrpSpPr>
        <p:grpSpPr bwMode="auto">
          <a:xfrm>
            <a:off x="1042988" y="2420938"/>
            <a:ext cx="3587750" cy="623887"/>
            <a:chOff x="720" y="3120"/>
            <a:chExt cx="2260" cy="393"/>
          </a:xfrm>
        </p:grpSpPr>
        <p:graphicFrame>
          <p:nvGraphicFramePr>
            <p:cNvPr id="15364" name="Object 11"/>
            <p:cNvGraphicFramePr>
              <a:graphicFrameLocks noChangeAspect="1"/>
            </p:cNvGraphicFramePr>
            <p:nvPr/>
          </p:nvGraphicFramePr>
          <p:xfrm>
            <a:off x="1104" y="3168"/>
            <a:ext cx="1876" cy="345"/>
          </p:xfrm>
          <a:graphic>
            <a:graphicData uri="http://schemas.openxmlformats.org/presentationml/2006/ole">
              <p:oleObj spid="_x0000_s388100" name="Equation" r:id="rId7" imgW="1104840" imgH="203040" progId="Equation.3">
                <p:embed/>
              </p:oleObj>
            </a:graphicData>
          </a:graphic>
        </p:graphicFrame>
        <p:sp>
          <p:nvSpPr>
            <p:cNvPr id="15375" name="Text Box 12"/>
            <p:cNvSpPr txBox="1">
              <a:spLocks noChangeArrowheads="1"/>
            </p:cNvSpPr>
            <p:nvPr/>
          </p:nvSpPr>
          <p:spPr bwMode="auto">
            <a:xfrm>
              <a:off x="720" y="3120"/>
              <a:ext cx="528" cy="365"/>
            </a:xfrm>
            <a:prstGeom prst="rect">
              <a:avLst/>
            </a:prstGeom>
            <a:noFill/>
            <a:ln w="9525">
              <a:noFill/>
              <a:miter lim="800000"/>
              <a:headEnd/>
              <a:tailEnd/>
            </a:ln>
          </p:spPr>
          <p:txBody>
            <a:bodyPr>
              <a:spAutoFit/>
            </a:bodyPr>
            <a:lstStyle/>
            <a:p>
              <a:pPr fontAlgn="t">
                <a:spcBef>
                  <a:spcPct val="50000"/>
                </a:spcBef>
              </a:pPr>
              <a:r>
                <a:rPr lang="en-US" altLang="zh-CN" sz="3200" b="0">
                  <a:solidFill>
                    <a:srgbClr val="0000FF"/>
                  </a:solidFill>
                  <a:latin typeface="Times New Roman" pitchFamily="18" charset="0"/>
                  <a:ea typeface="黑体" pitchFamily="49" charset="-122"/>
                </a:rPr>
                <a:t>②</a:t>
              </a:r>
            </a:p>
          </p:txBody>
        </p:sp>
      </p:grpSp>
      <p:sp>
        <p:nvSpPr>
          <p:cNvPr id="221197" name="Text Box 13"/>
          <p:cNvSpPr txBox="1">
            <a:spLocks noChangeArrowheads="1"/>
          </p:cNvSpPr>
          <p:nvPr/>
        </p:nvSpPr>
        <p:spPr bwMode="auto">
          <a:xfrm>
            <a:off x="696913" y="1916113"/>
            <a:ext cx="7107237" cy="579437"/>
          </a:xfrm>
          <a:prstGeom prst="rect">
            <a:avLst/>
          </a:prstGeom>
          <a:noFill/>
          <a:ln w="63500" algn="ctr">
            <a:noFill/>
            <a:miter lim="800000"/>
            <a:headEnd/>
            <a:tailEnd/>
          </a:ln>
        </p:spPr>
        <p:txBody>
          <a:bodyPr wrap="none">
            <a:spAutoFit/>
          </a:bodyPr>
          <a:lstStyle/>
          <a:p>
            <a:pPr algn="ctr"/>
            <a:r>
              <a:rPr kumimoji="1" lang="zh-CN" altLang="en-US" sz="3200" b="0">
                <a:latin typeface="Times New Roman" pitchFamily="18" charset="0"/>
                <a:ea typeface="黑体" pitchFamily="49" charset="-122"/>
              </a:rPr>
              <a:t>任意温度下， △</a:t>
            </a:r>
            <a:r>
              <a:rPr kumimoji="1" lang="en-US" altLang="zh-CN" sz="3200" b="0">
                <a:latin typeface="Times New Roman" pitchFamily="18" charset="0"/>
                <a:ea typeface="黑体" pitchFamily="49" charset="-122"/>
              </a:rPr>
              <a:t>G&lt;0</a:t>
            </a:r>
            <a:r>
              <a:rPr kumimoji="1" lang="zh-CN" altLang="en-US" sz="3200" b="0">
                <a:latin typeface="Times New Roman" pitchFamily="18" charset="0"/>
                <a:ea typeface="黑体" pitchFamily="49" charset="-122"/>
              </a:rPr>
              <a:t>，反应能正向进行</a:t>
            </a:r>
          </a:p>
        </p:txBody>
      </p:sp>
      <p:sp>
        <p:nvSpPr>
          <p:cNvPr id="221198" name="Text Box 14"/>
          <p:cNvSpPr txBox="1">
            <a:spLocks noChangeArrowheads="1"/>
          </p:cNvSpPr>
          <p:nvPr/>
        </p:nvSpPr>
        <p:spPr bwMode="auto">
          <a:xfrm>
            <a:off x="971550" y="1268413"/>
            <a:ext cx="3192463" cy="579437"/>
          </a:xfrm>
          <a:prstGeom prst="rect">
            <a:avLst/>
          </a:prstGeom>
          <a:noFill/>
          <a:ln w="63500" algn="ctr">
            <a:noFill/>
            <a:miter lim="800000"/>
            <a:headEnd/>
            <a:tailEnd/>
          </a:ln>
        </p:spPr>
        <p:txBody>
          <a:bodyPr wrap="none">
            <a:spAutoFit/>
          </a:bodyPr>
          <a:lstStyle/>
          <a:p>
            <a:pPr algn="ctr"/>
            <a:r>
              <a:rPr kumimoji="1" lang="en-US" altLang="zh-CN" sz="3200" b="0">
                <a:solidFill>
                  <a:schemeClr val="hlink"/>
                </a:solidFill>
                <a:latin typeface="Times New Roman" pitchFamily="18" charset="0"/>
                <a:ea typeface="黑体" pitchFamily="49" charset="-122"/>
              </a:rPr>
              <a:t>①</a:t>
            </a:r>
            <a:r>
              <a:rPr kumimoji="1" lang="en-US" altLang="zh-CN" sz="3200" b="0">
                <a:latin typeface="Times New Roman" pitchFamily="18" charset="0"/>
                <a:ea typeface="黑体" pitchFamily="49" charset="-122"/>
              </a:rPr>
              <a:t>  △H&lt;0, △S&gt;0</a:t>
            </a:r>
          </a:p>
        </p:txBody>
      </p:sp>
      <p:sp>
        <p:nvSpPr>
          <p:cNvPr id="221199" name="Text Box 15"/>
          <p:cNvSpPr txBox="1">
            <a:spLocks noChangeArrowheads="1"/>
          </p:cNvSpPr>
          <p:nvPr/>
        </p:nvSpPr>
        <p:spPr bwMode="auto">
          <a:xfrm>
            <a:off x="611188" y="3141663"/>
            <a:ext cx="7920037" cy="579437"/>
          </a:xfrm>
          <a:prstGeom prst="rect">
            <a:avLst/>
          </a:prstGeom>
          <a:noFill/>
          <a:ln w="63500" algn="ctr">
            <a:noFill/>
            <a:miter lim="800000"/>
            <a:headEnd/>
            <a:tailEnd/>
          </a:ln>
        </p:spPr>
        <p:txBody>
          <a:bodyPr wrap="none">
            <a:spAutoFit/>
          </a:bodyPr>
          <a:lstStyle/>
          <a:p>
            <a:pPr algn="ctr"/>
            <a:r>
              <a:rPr kumimoji="1" lang="zh-CN" altLang="en-US" sz="3200" b="0">
                <a:latin typeface="Times New Roman" pitchFamily="18" charset="0"/>
                <a:ea typeface="黑体" pitchFamily="49" charset="-122"/>
              </a:rPr>
              <a:t>任意温度下， △</a:t>
            </a:r>
            <a:r>
              <a:rPr kumimoji="1" lang="en-US" altLang="zh-CN" sz="3200" b="0">
                <a:latin typeface="Times New Roman" pitchFamily="18" charset="0"/>
                <a:ea typeface="黑体" pitchFamily="49" charset="-122"/>
              </a:rPr>
              <a:t>G&gt;0</a:t>
            </a:r>
            <a:r>
              <a:rPr kumimoji="1" lang="zh-CN" altLang="en-US" sz="3200" b="0">
                <a:latin typeface="Times New Roman" pitchFamily="18" charset="0"/>
                <a:ea typeface="黑体" pitchFamily="49" charset="-122"/>
              </a:rPr>
              <a:t>，反应都不能正向进行</a:t>
            </a:r>
          </a:p>
        </p:txBody>
      </p:sp>
      <p:sp>
        <p:nvSpPr>
          <p:cNvPr id="221200" name="Text Box 16"/>
          <p:cNvSpPr txBox="1">
            <a:spLocks noChangeArrowheads="1"/>
          </p:cNvSpPr>
          <p:nvPr/>
        </p:nvSpPr>
        <p:spPr bwMode="auto">
          <a:xfrm>
            <a:off x="755650" y="4508500"/>
            <a:ext cx="5989638" cy="579438"/>
          </a:xfrm>
          <a:prstGeom prst="rect">
            <a:avLst/>
          </a:prstGeom>
          <a:noFill/>
          <a:ln w="63500" algn="ctr">
            <a:noFill/>
            <a:miter lim="800000"/>
            <a:headEnd/>
            <a:tailEnd/>
          </a:ln>
        </p:spPr>
        <p:txBody>
          <a:bodyPr wrap="none">
            <a:spAutoFit/>
          </a:bodyPr>
          <a:lstStyle/>
          <a:p>
            <a:pPr algn="ctr"/>
            <a:r>
              <a:rPr kumimoji="1" lang="zh-CN" altLang="en-US" sz="3200" b="0">
                <a:latin typeface="Times New Roman" pitchFamily="18" charset="0"/>
                <a:ea typeface="黑体" pitchFamily="49" charset="-122"/>
              </a:rPr>
              <a:t>高温时，△</a:t>
            </a:r>
            <a:r>
              <a:rPr kumimoji="1" lang="en-US" altLang="zh-CN" sz="3200" b="0">
                <a:latin typeface="Times New Roman" pitchFamily="18" charset="0"/>
                <a:ea typeface="黑体" pitchFamily="49" charset="-122"/>
              </a:rPr>
              <a:t>G&lt;0, </a:t>
            </a:r>
            <a:r>
              <a:rPr kumimoji="1" lang="zh-CN" altLang="en-US" sz="3200" b="0">
                <a:latin typeface="Times New Roman" pitchFamily="18" charset="0"/>
                <a:ea typeface="黑体" pitchFamily="49" charset="-122"/>
              </a:rPr>
              <a:t>反应能正向进行</a:t>
            </a:r>
          </a:p>
        </p:txBody>
      </p:sp>
      <p:sp>
        <p:nvSpPr>
          <p:cNvPr id="221201" name="Text Box 17"/>
          <p:cNvSpPr txBox="1">
            <a:spLocks noChangeArrowheads="1"/>
          </p:cNvSpPr>
          <p:nvPr/>
        </p:nvSpPr>
        <p:spPr bwMode="auto">
          <a:xfrm>
            <a:off x="755650" y="5805488"/>
            <a:ext cx="5989638" cy="579437"/>
          </a:xfrm>
          <a:prstGeom prst="rect">
            <a:avLst/>
          </a:prstGeom>
          <a:noFill/>
          <a:ln w="63500" algn="ctr">
            <a:noFill/>
            <a:miter lim="800000"/>
            <a:headEnd/>
            <a:tailEnd/>
          </a:ln>
        </p:spPr>
        <p:txBody>
          <a:bodyPr wrap="none">
            <a:spAutoFit/>
          </a:bodyPr>
          <a:lstStyle/>
          <a:p>
            <a:pPr algn="ctr"/>
            <a:r>
              <a:rPr kumimoji="1" lang="zh-CN" altLang="en-US" sz="3200" b="0">
                <a:latin typeface="Times New Roman" pitchFamily="18" charset="0"/>
                <a:ea typeface="黑体" pitchFamily="49" charset="-122"/>
              </a:rPr>
              <a:t>低温时，△</a:t>
            </a:r>
            <a:r>
              <a:rPr kumimoji="1" lang="en-US" altLang="zh-CN" sz="3200" b="0">
                <a:latin typeface="Times New Roman" pitchFamily="18" charset="0"/>
                <a:ea typeface="黑体" pitchFamily="49" charset="-122"/>
              </a:rPr>
              <a:t>G&lt;0, </a:t>
            </a:r>
            <a:r>
              <a:rPr kumimoji="1" lang="zh-CN" altLang="en-US" sz="3200" b="0">
                <a:latin typeface="Times New Roman" pitchFamily="18" charset="0"/>
                <a:ea typeface="黑体" pitchFamily="49" charset="-122"/>
              </a:rPr>
              <a:t>反应能正向进行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1187"/>
                                        </p:tgtEl>
                                        <p:attrNameLst>
                                          <p:attrName>style.visibility</p:attrName>
                                        </p:attrNameLst>
                                      </p:cBhvr>
                                      <p:to>
                                        <p:strVal val="visible"/>
                                      </p:to>
                                    </p:set>
                                    <p:animEffect transition="in" filter="checkerboard(across)">
                                      <p:cBhvr>
                                        <p:cTn id="7" dur="500"/>
                                        <p:tgtEl>
                                          <p:spTgt spid="2211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1198"/>
                                        </p:tgtEl>
                                        <p:attrNameLst>
                                          <p:attrName>style.visibility</p:attrName>
                                        </p:attrNameLst>
                                      </p:cBhvr>
                                      <p:to>
                                        <p:strVal val="visible"/>
                                      </p:to>
                                    </p:set>
                                    <p:animEffect transition="in" filter="blinds(horizontal)">
                                      <p:cBhvr>
                                        <p:cTn id="12" dur="500"/>
                                        <p:tgtEl>
                                          <p:spTgt spid="2211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1197"/>
                                        </p:tgtEl>
                                        <p:attrNameLst>
                                          <p:attrName>style.visibility</p:attrName>
                                        </p:attrNameLst>
                                      </p:cBhvr>
                                      <p:to>
                                        <p:strVal val="visible"/>
                                      </p:to>
                                    </p:set>
                                    <p:animEffect transition="in" filter="blinds(horizontal)">
                                      <p:cBhvr>
                                        <p:cTn id="17" dur="500"/>
                                        <p:tgtEl>
                                          <p:spTgt spid="22119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1199"/>
                                        </p:tgtEl>
                                        <p:attrNameLst>
                                          <p:attrName>style.visibility</p:attrName>
                                        </p:attrNameLst>
                                      </p:cBhvr>
                                      <p:to>
                                        <p:strVal val="visible"/>
                                      </p:to>
                                    </p:set>
                                    <p:animEffect transition="in" filter="blinds(horizontal)">
                                      <p:cBhvr>
                                        <p:cTn id="27" dur="500"/>
                                        <p:tgtEl>
                                          <p:spTgt spid="22119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checkerboard(across)">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1200"/>
                                        </p:tgtEl>
                                        <p:attrNameLst>
                                          <p:attrName>style.visibility</p:attrName>
                                        </p:attrNameLst>
                                      </p:cBhvr>
                                      <p:to>
                                        <p:strVal val="visible"/>
                                      </p:to>
                                    </p:set>
                                    <p:animEffect transition="in" filter="blinds(horizontal)">
                                      <p:cBhvr>
                                        <p:cTn id="37" dur="500"/>
                                        <p:tgtEl>
                                          <p:spTgt spid="22120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checkerboard(across)">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1201"/>
                                        </p:tgtEl>
                                        <p:attrNameLst>
                                          <p:attrName>style.visibility</p:attrName>
                                        </p:attrNameLst>
                                      </p:cBhvr>
                                      <p:to>
                                        <p:strVal val="visible"/>
                                      </p:to>
                                    </p:set>
                                    <p:animEffect transition="in" filter="blinds(horizontal)">
                                      <p:cBhvr>
                                        <p:cTn id="47" dur="500"/>
                                        <p:tgtEl>
                                          <p:spTgt spid="221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7" grpId="0"/>
      <p:bldP spid="221198" grpId="0"/>
      <p:bldP spid="221199" grpId="0"/>
      <p:bldP spid="221200" grpId="0"/>
      <p:bldP spid="22120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1403350" y="404813"/>
            <a:ext cx="7740650" cy="579437"/>
          </a:xfrm>
          <a:prstGeom prst="rect">
            <a:avLst/>
          </a:prstGeom>
          <a:noFill/>
          <a:ln w="9525">
            <a:noFill/>
            <a:miter lim="800000"/>
            <a:headEnd/>
            <a:tailEnd/>
          </a:ln>
        </p:spPr>
        <p:txBody>
          <a:bodyPr>
            <a:spAutoFit/>
          </a:bodyPr>
          <a:lstStyle/>
          <a:p>
            <a:r>
              <a:rPr lang="zh-CN" altLang="en-US" sz="3200" b="0">
                <a:solidFill>
                  <a:srgbClr val="FF0066"/>
                </a:solidFill>
                <a:latin typeface="Times New Roman" pitchFamily="18" charset="0"/>
                <a:ea typeface="楷体_GB2312" pitchFamily="49" charset="-122"/>
              </a:rPr>
              <a:t>表</a:t>
            </a:r>
            <a:r>
              <a:rPr lang="en-US" altLang="zh-CN" sz="3200" b="0">
                <a:solidFill>
                  <a:srgbClr val="FF0066"/>
                </a:solidFill>
                <a:latin typeface="Times New Roman" pitchFamily="18" charset="0"/>
                <a:ea typeface="楷体_GB2312" pitchFamily="49" charset="-122"/>
              </a:rPr>
              <a:t>2.2  Δ</a:t>
            </a:r>
            <a:r>
              <a:rPr lang="en-US" altLang="zh-CN" sz="3200" b="0" i="1">
                <a:solidFill>
                  <a:srgbClr val="FF0066"/>
                </a:solidFill>
                <a:latin typeface="Times New Roman" pitchFamily="18" charset="0"/>
                <a:ea typeface="楷体_GB2312" pitchFamily="49" charset="-122"/>
              </a:rPr>
              <a:t>H</a:t>
            </a:r>
            <a:r>
              <a:rPr lang="zh-CN" altLang="en-US" sz="3200" b="0">
                <a:solidFill>
                  <a:srgbClr val="FF0066"/>
                </a:solidFill>
                <a:latin typeface="Times New Roman" pitchFamily="18" charset="0"/>
                <a:ea typeface="楷体_GB2312" pitchFamily="49" charset="-122"/>
              </a:rPr>
              <a:t>、</a:t>
            </a:r>
            <a:r>
              <a:rPr lang="en-US" altLang="zh-CN" sz="3200" b="0">
                <a:solidFill>
                  <a:srgbClr val="FF0066"/>
                </a:solidFill>
                <a:latin typeface="Times New Roman" pitchFamily="18" charset="0"/>
                <a:ea typeface="楷体_GB2312" pitchFamily="49" charset="-122"/>
              </a:rPr>
              <a:t>Δ</a:t>
            </a:r>
            <a:r>
              <a:rPr lang="en-US" altLang="zh-CN" sz="3200" b="0" i="1">
                <a:solidFill>
                  <a:srgbClr val="FF0066"/>
                </a:solidFill>
                <a:latin typeface="Times New Roman" pitchFamily="18" charset="0"/>
                <a:ea typeface="楷体_GB2312" pitchFamily="49" charset="-122"/>
              </a:rPr>
              <a:t>S</a:t>
            </a:r>
            <a:r>
              <a:rPr lang="en-US" altLang="zh-CN" sz="3200" b="0">
                <a:solidFill>
                  <a:srgbClr val="FF0066"/>
                </a:solidFill>
                <a:latin typeface="Times New Roman" pitchFamily="18" charset="0"/>
                <a:ea typeface="楷体_GB2312" pitchFamily="49" charset="-122"/>
              </a:rPr>
              <a:t> </a:t>
            </a:r>
            <a:r>
              <a:rPr lang="zh-CN" altLang="en-US" sz="3200" b="0">
                <a:solidFill>
                  <a:srgbClr val="FF0066"/>
                </a:solidFill>
                <a:latin typeface="Times New Roman" pitchFamily="18" charset="0"/>
                <a:ea typeface="楷体_GB2312" pitchFamily="49" charset="-122"/>
              </a:rPr>
              <a:t>及</a:t>
            </a:r>
            <a:r>
              <a:rPr lang="en-US" altLang="zh-CN" sz="3200" b="0" i="1">
                <a:solidFill>
                  <a:srgbClr val="FF0066"/>
                </a:solidFill>
                <a:latin typeface="Times New Roman" pitchFamily="18" charset="0"/>
                <a:ea typeface="楷体_GB2312" pitchFamily="49" charset="-122"/>
              </a:rPr>
              <a:t>T</a:t>
            </a:r>
            <a:r>
              <a:rPr lang="en-US" altLang="zh-CN" sz="3200" b="0">
                <a:solidFill>
                  <a:srgbClr val="FF0066"/>
                </a:solidFill>
                <a:latin typeface="Times New Roman" pitchFamily="18" charset="0"/>
                <a:ea typeface="楷体_GB2312" pitchFamily="49" charset="-122"/>
              </a:rPr>
              <a:t> </a:t>
            </a:r>
            <a:r>
              <a:rPr lang="zh-CN" altLang="en-US" sz="3200" b="0">
                <a:solidFill>
                  <a:srgbClr val="FF0066"/>
                </a:solidFill>
                <a:latin typeface="Times New Roman" pitchFamily="18" charset="0"/>
                <a:ea typeface="楷体_GB2312" pitchFamily="49" charset="-122"/>
              </a:rPr>
              <a:t>对反应自发性的影响</a:t>
            </a:r>
          </a:p>
        </p:txBody>
      </p:sp>
      <p:graphicFrame>
        <p:nvGraphicFramePr>
          <p:cNvPr id="222258" name="Group 50"/>
          <p:cNvGraphicFramePr>
            <a:graphicFrameLocks noGrp="1"/>
          </p:cNvGraphicFramePr>
          <p:nvPr/>
        </p:nvGraphicFramePr>
        <p:xfrm>
          <a:off x="142845" y="1484310"/>
          <a:ext cx="9001155" cy="4373581"/>
        </p:xfrm>
        <a:graphic>
          <a:graphicData uri="http://schemas.openxmlformats.org/drawingml/2006/table">
            <a:tbl>
              <a:tblPr/>
              <a:tblGrid>
                <a:gridCol w="3310732"/>
                <a:gridCol w="752440"/>
                <a:gridCol w="618488"/>
                <a:gridCol w="2273853"/>
                <a:gridCol w="2045642"/>
              </a:tblGrid>
              <a:tr h="875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华文新魏" pitchFamily="2" charset="-122"/>
                          <a:ea typeface="宋体" pitchFamily="2" charset="-122"/>
                        </a:rPr>
                        <a:t>反    应    实    例</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66FF99"/>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99"/>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S</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chemeClr val="hlink"/>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G </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H</a:t>
                      </a:r>
                      <a:r>
                        <a:rPr kumimoji="0" lang="en-US" altLang="zh-CN" sz="2000" b="0" i="1" u="none" strike="noStrike" cap="none" normalizeH="0" baseline="0" smtClean="0">
                          <a:ln>
                            <a:noFill/>
                          </a:ln>
                          <a:solidFill>
                            <a:schemeClr val="tx1"/>
                          </a:solidFill>
                          <a:effectLst/>
                          <a:latin typeface="Arial" pitchFamily="34" charset="0"/>
                          <a:ea typeface="宋体" pitchFamily="2" charset="-122"/>
                          <a:cs typeface="Times New Roman" pitchFamily="18" charset="0"/>
                        </a:rPr>
                        <a:t>–</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T </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Δ</a:t>
                      </a:r>
                      <a:r>
                        <a:rPr kumimoji="0" lang="en-US" altLang="zh-CN" sz="2000" b="0" i="1" u="none" strike="noStrike" cap="none" normalizeH="0" baseline="0" smtClean="0">
                          <a:ln>
                            <a:noFill/>
                          </a:ln>
                          <a:solidFill>
                            <a:schemeClr val="tx1"/>
                          </a:solidFill>
                          <a:effectLst/>
                          <a:latin typeface="Arial" pitchFamily="34"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99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正反应的</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自发性</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00FFFF"/>
                        </a:gs>
                        <a:gs pos="100000">
                          <a:srgbClr val="FFFFFF"/>
                        </a:gs>
                      </a:gsLst>
                      <a:lin ang="2700000" scaled="1"/>
                    </a:gradFill>
                  </a:tcPr>
                </a:tc>
              </a:tr>
              <a:tr h="875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① H</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 + Cl</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 = 2HCl(g)</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EC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CC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自发</a:t>
                      </a:r>
                      <a:r>
                        <a:rPr kumimoji="0" lang="en-US" altLang="zh-CN" sz="2000" b="0" i="0" u="none" strike="noStrike" cap="none" normalizeH="0" baseline="0" smtClean="0">
                          <a:ln>
                            <a:noFill/>
                          </a:ln>
                          <a:solidFill>
                            <a:schemeClr val="tx1"/>
                          </a:solidFill>
                          <a:effectLst/>
                          <a:latin typeface="华文新魏" pitchFamily="2" charset="-122"/>
                          <a:ea typeface="宋体" pitchFamily="2" charset="-122"/>
                        </a:rPr>
                        <a:t>(</a:t>
                      </a: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任何温度</a:t>
                      </a:r>
                      <a:r>
                        <a:rPr kumimoji="0" lang="en-US" altLang="zh-CN" sz="2000" b="0" i="0" u="none" strike="noStrike" cap="none" normalizeH="0" baseline="0" smtClean="0">
                          <a:ln>
                            <a:noFill/>
                          </a:ln>
                          <a:solidFill>
                            <a:schemeClr val="tx1"/>
                          </a:solidFill>
                          <a:effectLst/>
                          <a:latin typeface="华文新魏"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r>
              <a:tr h="8583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②2CO(g) = 2C (s) + O</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EC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CC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非自发</a:t>
                      </a:r>
                      <a:r>
                        <a:rPr kumimoji="0" lang="en-US" altLang="zh-CN" sz="2000" b="0" i="0" u="none" strike="noStrike" cap="none" normalizeH="0" baseline="0" smtClean="0">
                          <a:ln>
                            <a:noFill/>
                          </a:ln>
                          <a:solidFill>
                            <a:schemeClr val="tx1"/>
                          </a:solidFill>
                          <a:effectLst/>
                          <a:latin typeface="华文新魏" pitchFamily="2" charset="-122"/>
                          <a:ea typeface="宋体" pitchFamily="2" charset="-122"/>
                        </a:rPr>
                        <a:t>(</a:t>
                      </a:r>
                      <a:r>
                        <a:rPr kumimoji="0" lang="zh-CN" altLang="en-US" sz="2000" b="0" i="0" u="none" strike="noStrike" cap="none" normalizeH="0" baseline="0" smtClean="0">
                          <a:ln>
                            <a:noFill/>
                          </a:ln>
                          <a:solidFill>
                            <a:schemeClr val="tx1"/>
                          </a:solidFill>
                          <a:effectLst/>
                          <a:latin typeface="华文新魏" pitchFamily="2" charset="-122"/>
                          <a:ea typeface="宋体" pitchFamily="2" charset="-122"/>
                        </a:rPr>
                        <a:t>任何温度</a:t>
                      </a:r>
                      <a:r>
                        <a:rPr kumimoji="0" lang="en-US" altLang="zh-CN" sz="2000" b="0" i="0" u="none" strike="noStrike" cap="none" normalizeH="0" baseline="0" smtClean="0">
                          <a:ln>
                            <a:noFill/>
                          </a:ln>
                          <a:solidFill>
                            <a:schemeClr val="tx1"/>
                          </a:solidFill>
                          <a:effectLst/>
                          <a:latin typeface="华文新魏"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r>
              <a:tr h="8890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③CaCO</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3</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(s)=CaO(s)+CO</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(s)</a:t>
                      </a:r>
                    </a:p>
                  </a:txBody>
                  <a:tcPr marL="19050" marR="19050" marT="381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ECFF"/>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升高至某温度时由正值变负值</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CC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升高温度有利于反应自发进行</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r>
              <a:tr h="875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④N</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 + 3H</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 =2NH</a:t>
                      </a:r>
                      <a:r>
                        <a:rPr kumimoji="0" lang="en-US" altLang="zh-CN" sz="2000" b="0" i="0" u="none" strike="noStrike" cap="none" normalizeH="0" baseline="-25000" smtClean="0">
                          <a:ln>
                            <a:noFill/>
                          </a:ln>
                          <a:solidFill>
                            <a:schemeClr val="tx1"/>
                          </a:solidFill>
                          <a:effectLst/>
                          <a:latin typeface="Arial" pitchFamily="34" charset="0"/>
                          <a:ea typeface="宋体" pitchFamily="2" charset="-122"/>
                        </a:rPr>
                        <a:t>3</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(g)</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FF99"/>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CC"/>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CCECFF"/>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降低至某温度时由正值变负值</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CCFF"/>
                        </a:gs>
                        <a:gs pos="100000">
                          <a:srgbClr val="FFFFFF"/>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降低温度有利于反应自发进行</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99FFCC"/>
                        </a:gs>
                        <a:gs pos="100000">
                          <a:srgbClr val="FFFFFF"/>
                        </a:gs>
                      </a:gsLst>
                      <a:lin ang="2700000" scaled="1"/>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2210"/>
                                        </p:tgtEl>
                                        <p:attrNameLst>
                                          <p:attrName>style.visibility</p:attrName>
                                        </p:attrNameLst>
                                      </p:cBhvr>
                                      <p:to>
                                        <p:strVal val="visible"/>
                                      </p:to>
                                    </p:set>
                                    <p:animEffect transition="in" filter="barn(outVertical)">
                                      <p:cBhvr>
                                        <p:cTn id="7" dur="500"/>
                                        <p:tgtEl>
                                          <p:spTgt spid="2222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22258"/>
                                        </p:tgtEl>
                                        <p:attrNameLst>
                                          <p:attrName>style.visibility</p:attrName>
                                        </p:attrNameLst>
                                      </p:cBhvr>
                                      <p:to>
                                        <p:strVal val="visible"/>
                                      </p:to>
                                    </p:set>
                                    <p:animEffect transition="in" filter="barn(outVertical)">
                                      <p:cBhvr>
                                        <p:cTn id="12" dur="500"/>
                                        <p:tgtEl>
                                          <p:spTgt spid="222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z="3200">
                <a:effectLst>
                  <a:outerShdw blurRad="38100" dist="38100" dir="2700000" algn="tl">
                    <a:srgbClr val="C0C0C0"/>
                  </a:outerShdw>
                </a:effectLst>
              </a:rPr>
              <a:t>系统与环境</a:t>
            </a:r>
          </a:p>
        </p:txBody>
      </p:sp>
      <p:sp>
        <p:nvSpPr>
          <p:cNvPr id="26627" name="Rectangle 3"/>
          <p:cNvSpPr>
            <a:spLocks noGrp="1" noChangeArrowheads="1"/>
          </p:cNvSpPr>
          <p:nvPr>
            <p:ph type="body" sz="half" idx="1"/>
          </p:nvPr>
        </p:nvSpPr>
        <p:spPr>
          <a:xfrm>
            <a:off x="539750" y="1196975"/>
            <a:ext cx="8107363" cy="1003300"/>
          </a:xfrm>
        </p:spPr>
        <p:txBody>
          <a:bodyPr/>
          <a:lstStyle/>
          <a:p>
            <a:pPr>
              <a:lnSpc>
                <a:spcPct val="110000"/>
              </a:lnSpc>
              <a:buFontTx/>
              <a:buNone/>
            </a:pPr>
            <a:r>
              <a:rPr kumimoji="1" lang="zh-CN" altLang="en-US" sz="2800">
                <a:solidFill>
                  <a:schemeClr val="tx2"/>
                </a:solidFill>
                <a:latin typeface="Times New Roman" pitchFamily="18" charset="0"/>
              </a:rPr>
              <a:t>系统的分类：</a:t>
            </a:r>
            <a:endParaRPr lang="zh-CN" altLang="en-US" sz="2800">
              <a:solidFill>
                <a:srgbClr val="000099"/>
              </a:solidFill>
            </a:endParaRPr>
          </a:p>
        </p:txBody>
      </p:sp>
      <p:graphicFrame>
        <p:nvGraphicFramePr>
          <p:cNvPr id="26628" name="Group 4"/>
          <p:cNvGraphicFramePr>
            <a:graphicFrameLocks noGrp="1"/>
          </p:cNvGraphicFramePr>
          <p:nvPr>
            <p:ph sz="half" idx="2"/>
          </p:nvPr>
        </p:nvGraphicFramePr>
        <p:xfrm>
          <a:off x="827088" y="2420938"/>
          <a:ext cx="7345362" cy="3751199"/>
        </p:xfrm>
        <a:graphic>
          <a:graphicData uri="http://schemas.openxmlformats.org/drawingml/2006/table">
            <a:tbl>
              <a:tblPr/>
              <a:tblGrid>
                <a:gridCol w="4803775"/>
                <a:gridCol w="1285875"/>
                <a:gridCol w="1255712"/>
              </a:tblGrid>
              <a:tr h="5651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黑体" pitchFamily="49" charset="-122"/>
                          <a:ea typeface="宋体" pitchFamily="2" charset="-122"/>
                        </a:rPr>
                        <a:t>系统</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黑体" pitchFamily="49" charset="-122"/>
                          <a:ea typeface="宋体" pitchFamily="2" charset="-122"/>
                        </a:rPr>
                        <a:t>物质</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黑体" pitchFamily="49" charset="-122"/>
                          <a:ea typeface="宋体" pitchFamily="2" charset="-122"/>
                        </a:rPr>
                        <a:t>能量 </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r>
              <a:tr h="1130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黑体" pitchFamily="49" charset="-122"/>
                          <a:ea typeface="宋体" pitchFamily="2" charset="-122"/>
                        </a:rPr>
                        <a:t>敞开系统</a:t>
                      </a:r>
                      <a:r>
                        <a:rPr kumimoji="0" lang="en-US" altLang="zh-CN" sz="2800" b="1" i="1" u="none" strike="noStrike" cap="none" normalizeH="0" baseline="0" smtClean="0">
                          <a:ln>
                            <a:noFill/>
                          </a:ln>
                          <a:solidFill>
                            <a:schemeClr val="tx2"/>
                          </a:solidFill>
                          <a:effectLst/>
                          <a:latin typeface="Times New Roman" pitchFamily="18" charset="0"/>
                          <a:ea typeface="宋体" pitchFamily="2" charset="-122"/>
                        </a:rPr>
                        <a:t>(Open system)</a:t>
                      </a:r>
                      <a:r>
                        <a:rPr kumimoji="0" lang="en-US" altLang="zh-CN" sz="2800" b="0" i="0" u="none" strike="noStrike" cap="none" normalizeH="0" baseline="0" smtClean="0">
                          <a:ln>
                            <a:noFill/>
                          </a:ln>
                          <a:solidFill>
                            <a:schemeClr val="tx1"/>
                          </a:solidFill>
                          <a:effectLst/>
                          <a:latin typeface="Arial" pitchFamily="34" charset="0"/>
                          <a:ea typeface="宋体" pitchFamily="2" charset="-122"/>
                        </a:rPr>
                        <a:t> </a:t>
                      </a:r>
                      <a:endParaRPr kumimoji="0" lang="en-US" altLang="zh-CN" sz="2800" b="0" i="0" u="none" strike="noStrike" cap="none" normalizeH="0" baseline="0" smtClean="0">
                        <a:ln>
                          <a:noFill/>
                        </a:ln>
                        <a:solidFill>
                          <a:schemeClr val="tx1"/>
                        </a:solidFill>
                        <a:effectLst/>
                        <a:latin typeface="黑体" pitchFamily="49" charset="-122"/>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1" u="none" strike="noStrike" cap="none" normalizeH="0" baseline="0" smtClean="0">
                          <a:ln>
                            <a:noFill/>
                          </a:ln>
                          <a:solidFill>
                            <a:srgbClr val="0000FF"/>
                          </a:solidFill>
                          <a:effectLst/>
                          <a:latin typeface="黑体" pitchFamily="49" charset="-122"/>
                          <a:ea typeface="宋体" pitchFamily="2" charset="-122"/>
                        </a:rPr>
                        <a:t>(</a:t>
                      </a:r>
                      <a:r>
                        <a:rPr kumimoji="1" lang="zh-CN" altLang="en-US" sz="2800" b="0" i="1" u="none" strike="noStrike" cap="none" normalizeH="0" baseline="0" smtClean="0">
                          <a:ln>
                            <a:noFill/>
                          </a:ln>
                          <a:solidFill>
                            <a:srgbClr val="0000FF"/>
                          </a:solidFill>
                          <a:effectLst/>
                          <a:latin typeface="黑体" pitchFamily="49" charset="-122"/>
                          <a:ea typeface="宋体" pitchFamily="2" charset="-122"/>
                        </a:rPr>
                        <a:t>开放</a:t>
                      </a:r>
                      <a:r>
                        <a:rPr kumimoji="1" lang="en-US" altLang="zh-CN" sz="2800" b="0" i="1" u="none" strike="noStrike" cap="none" normalizeH="0" baseline="0" smtClean="0">
                          <a:ln>
                            <a:noFill/>
                          </a:ln>
                          <a:solidFill>
                            <a:srgbClr val="0000FF"/>
                          </a:solidFill>
                          <a:effectLst/>
                          <a:latin typeface="黑体" pitchFamily="49" charset="-122"/>
                          <a:ea typeface="宋体" pitchFamily="2" charset="-122"/>
                        </a:rPr>
                        <a:t>)</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黑体" pitchFamily="49" charset="-122"/>
                          <a:ea typeface="宋体" pitchFamily="2" charset="-122"/>
                          <a:cs typeface="Arial" pitchFamily="34" charset="0"/>
                        </a:rPr>
                        <a: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黑体" pitchFamily="49" charset="-122"/>
                          <a:ea typeface="宋体" pitchFamily="2" charset="-122"/>
                          <a:cs typeface="Arial" pitchFamily="34" charset="0"/>
                        </a:rPr>
                        <a:t>√</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r>
              <a:tr h="1025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2"/>
                          </a:solidFill>
                          <a:effectLst/>
                          <a:latin typeface="黑体" pitchFamily="49" charset="-122"/>
                          <a:ea typeface="宋体" pitchFamily="2" charset="-122"/>
                        </a:rPr>
                        <a:t>封闭系统</a:t>
                      </a:r>
                      <a:r>
                        <a:rPr kumimoji="0" lang="en-US" altLang="zh-CN" sz="2800" b="1" i="1" u="none" strike="noStrike" cap="none" normalizeH="0" baseline="0" smtClean="0">
                          <a:ln>
                            <a:noFill/>
                          </a:ln>
                          <a:solidFill>
                            <a:schemeClr val="tx2"/>
                          </a:solidFill>
                          <a:effectLst/>
                          <a:latin typeface="Times New Roman" pitchFamily="18" charset="0"/>
                          <a:ea typeface="宋体" pitchFamily="2" charset="-122"/>
                        </a:rPr>
                        <a:t>(Closed system)</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黑体" pitchFamily="49" charset="-122"/>
                          <a:ea typeface="宋体" pitchFamily="2" charset="-122"/>
                          <a:cs typeface="Arial" pitchFamily="34" charset="0"/>
                        </a:rPr>
                        <a: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黑体" pitchFamily="49" charset="-122"/>
                          <a:ea typeface="宋体" pitchFamily="2" charset="-122"/>
                          <a:cs typeface="Arial" pitchFamily="34" charset="0"/>
                        </a:rPr>
                        <a:t>√</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r>
              <a:tr h="1023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黑体" pitchFamily="49" charset="-122"/>
                          <a:ea typeface="宋体" pitchFamily="2" charset="-122"/>
                        </a:rPr>
                        <a:t>隔离系统</a:t>
                      </a:r>
                      <a:r>
                        <a:rPr kumimoji="0" lang="en-US" altLang="zh-CN" sz="2800" b="1" i="1" u="none" strike="noStrike" cap="none" normalizeH="0" baseline="0" smtClean="0">
                          <a:ln>
                            <a:noFill/>
                          </a:ln>
                          <a:solidFill>
                            <a:schemeClr val="tx2"/>
                          </a:solidFill>
                          <a:effectLst/>
                          <a:latin typeface="Times New Roman" pitchFamily="18" charset="0"/>
                          <a:ea typeface="宋体" pitchFamily="2" charset="-122"/>
                        </a:rPr>
                        <a:t>(Isolated system)</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1" u="none" strike="noStrike" cap="none" normalizeH="0" baseline="0" smtClean="0">
                          <a:ln>
                            <a:noFill/>
                          </a:ln>
                          <a:solidFill>
                            <a:srgbClr val="0000FF"/>
                          </a:solidFill>
                          <a:effectLst/>
                          <a:latin typeface="黑体" pitchFamily="49" charset="-122"/>
                          <a:ea typeface="宋体" pitchFamily="2" charset="-122"/>
                        </a:rPr>
                        <a:t>(</a:t>
                      </a:r>
                      <a:r>
                        <a:rPr kumimoji="1" lang="zh-CN" altLang="en-US" sz="2800" b="0" i="1" u="none" strike="noStrike" cap="none" normalizeH="0" baseline="0" smtClean="0">
                          <a:ln>
                            <a:noFill/>
                          </a:ln>
                          <a:solidFill>
                            <a:srgbClr val="0000FF"/>
                          </a:solidFill>
                          <a:effectLst/>
                          <a:latin typeface="黑体" pitchFamily="49" charset="-122"/>
                          <a:ea typeface="宋体" pitchFamily="2" charset="-122"/>
                        </a:rPr>
                        <a:t>孤  立</a:t>
                      </a:r>
                      <a:r>
                        <a:rPr kumimoji="1" lang="en-US" altLang="zh-CN" sz="2800" b="0" i="1" u="none" strike="noStrike" cap="none" normalizeH="0" baseline="0" smtClean="0">
                          <a:ln>
                            <a:noFill/>
                          </a:ln>
                          <a:solidFill>
                            <a:srgbClr val="0000FF"/>
                          </a:solidFill>
                          <a:effectLst/>
                          <a:latin typeface="黑体" pitchFamily="49" charset="-122"/>
                          <a:ea typeface="宋体" pitchFamily="2" charset="-122"/>
                        </a:rPr>
                        <a:t>)</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黑体" pitchFamily="49" charset="-122"/>
                          <a:ea typeface="宋体" pitchFamily="2" charset="-122"/>
                          <a:cs typeface="Arial" pitchFamily="34" charset="0"/>
                        </a:rPr>
                        <a: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黑体" pitchFamily="49" charset="-122"/>
                          <a:ea typeface="宋体" pitchFamily="2" charset="-122"/>
                          <a:cs typeface="Arial" pitchFamily="34" charset="0"/>
                        </a:rPr>
                        <a:t>×</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r>
            </a:tbl>
          </a:graphicData>
        </a:graphic>
      </p:graphicFrame>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4"/>
          <p:cNvSpPr>
            <a:spLocks noGrp="1"/>
          </p:cNvSpPr>
          <p:nvPr>
            <p:ph type="dt" sz="half" idx="10"/>
          </p:nvPr>
        </p:nvSpPr>
        <p:spPr/>
        <p:txBody>
          <a:bodyPr/>
          <a:lstStyle/>
          <a:p>
            <a:fld id="{FAF09457-4219-4611-8C14-5FA89CF5EED7}" type="datetime1">
              <a:rPr lang="zh-CN" altLang="en-US"/>
              <a:pPr/>
              <a:t>2017/11/1</a:t>
            </a:fld>
            <a:endParaRPr lang="en-US" altLang="zh-CN"/>
          </a:p>
        </p:txBody>
      </p:sp>
      <p:sp>
        <p:nvSpPr>
          <p:cNvPr id="14" name="灯片编号占位符 6"/>
          <p:cNvSpPr>
            <a:spLocks noGrp="1"/>
          </p:cNvSpPr>
          <p:nvPr>
            <p:ph type="sldNum" sz="quarter" idx="12"/>
          </p:nvPr>
        </p:nvSpPr>
        <p:spPr/>
        <p:txBody>
          <a:bodyPr/>
          <a:lstStyle/>
          <a:p>
            <a:fld id="{DD1E6BF1-693B-40C7-9BAC-57F3B8EEDD8C}" type="slidenum">
              <a:rPr lang="en-US" altLang="zh-CN"/>
              <a:pPr/>
              <a:t>90</a:t>
            </a:fld>
            <a:endParaRPr lang="en-US" altLang="zh-CN"/>
          </a:p>
        </p:txBody>
      </p:sp>
      <p:sp>
        <p:nvSpPr>
          <p:cNvPr id="902146" name="Rectangle 2"/>
          <p:cNvSpPr>
            <a:spLocks noGrp="1" noChangeArrowheads="1"/>
          </p:cNvSpPr>
          <p:nvPr>
            <p:ph type="title"/>
          </p:nvPr>
        </p:nvSpPr>
        <p:spPr>
          <a:noFill/>
          <a:ln/>
        </p:spPr>
        <p:txBody>
          <a:bodyPr/>
          <a:lstStyle/>
          <a:p>
            <a:r>
              <a:rPr lang="zh-CN" altLang="en-US"/>
              <a:t>转变温度</a:t>
            </a:r>
          </a:p>
        </p:txBody>
      </p:sp>
      <p:graphicFrame>
        <p:nvGraphicFramePr>
          <p:cNvPr id="902147" name="Object 3"/>
          <p:cNvGraphicFramePr>
            <a:graphicFrameLocks noChangeAspect="1"/>
          </p:cNvGraphicFramePr>
          <p:nvPr/>
        </p:nvGraphicFramePr>
        <p:xfrm>
          <a:off x="2484438" y="1341438"/>
          <a:ext cx="3935412" cy="573087"/>
        </p:xfrm>
        <a:graphic>
          <a:graphicData uri="http://schemas.openxmlformats.org/presentationml/2006/ole">
            <p:oleObj spid="_x0000_s215042" name="Equation" r:id="rId4" imgW="1485720" imgH="215640" progId="Equation.DSMT4">
              <p:embed/>
            </p:oleObj>
          </a:graphicData>
        </a:graphic>
      </p:graphicFrame>
      <p:grpSp>
        <p:nvGrpSpPr>
          <p:cNvPr id="2" name="Group 4"/>
          <p:cNvGrpSpPr>
            <a:grpSpLocks/>
          </p:cNvGrpSpPr>
          <p:nvPr/>
        </p:nvGrpSpPr>
        <p:grpSpPr bwMode="auto">
          <a:xfrm>
            <a:off x="1928794" y="5143512"/>
            <a:ext cx="3516313" cy="1479550"/>
            <a:chOff x="1395" y="2970"/>
            <a:chExt cx="2215" cy="932"/>
          </a:xfrm>
        </p:grpSpPr>
        <p:graphicFrame>
          <p:nvGraphicFramePr>
            <p:cNvPr id="902149" name="Object 5"/>
            <p:cNvGraphicFramePr>
              <a:graphicFrameLocks noChangeAspect="1"/>
            </p:cNvGraphicFramePr>
            <p:nvPr/>
          </p:nvGraphicFramePr>
          <p:xfrm>
            <a:off x="1395" y="2970"/>
            <a:ext cx="2215" cy="932"/>
          </p:xfrm>
          <a:graphic>
            <a:graphicData uri="http://schemas.openxmlformats.org/presentationml/2006/ole">
              <p:oleObj spid="_x0000_s215045" name="Equation" r:id="rId5" imgW="1231560" imgH="482400" progId="Equation.DSMT4">
                <p:embed/>
              </p:oleObj>
            </a:graphicData>
          </a:graphic>
        </p:graphicFrame>
        <p:graphicFrame>
          <p:nvGraphicFramePr>
            <p:cNvPr id="902150" name="Object 6"/>
            <p:cNvGraphicFramePr>
              <a:graphicFrameLocks noChangeAspect="1"/>
            </p:cNvGraphicFramePr>
            <p:nvPr/>
          </p:nvGraphicFramePr>
          <p:xfrm>
            <a:off x="2520" y="3015"/>
            <a:ext cx="179" cy="189"/>
          </p:xfrm>
          <a:graphic>
            <a:graphicData uri="http://schemas.openxmlformats.org/presentationml/2006/ole">
              <p:oleObj spid="_x0000_s215046" name="CS ChemDraw Drawing" r:id="rId6" imgW="271800" imgH="266400" progId="">
                <p:embed/>
              </p:oleObj>
            </a:graphicData>
          </a:graphic>
        </p:graphicFrame>
        <p:graphicFrame>
          <p:nvGraphicFramePr>
            <p:cNvPr id="902151" name="Object 7"/>
            <p:cNvGraphicFramePr>
              <a:graphicFrameLocks noChangeAspect="1"/>
            </p:cNvGraphicFramePr>
            <p:nvPr/>
          </p:nvGraphicFramePr>
          <p:xfrm>
            <a:off x="2475" y="3510"/>
            <a:ext cx="179" cy="189"/>
          </p:xfrm>
          <a:graphic>
            <a:graphicData uri="http://schemas.openxmlformats.org/presentationml/2006/ole">
              <p:oleObj spid="_x0000_s215047" name="CS ChemDraw Drawing" r:id="rId7" imgW="271800" imgH="266400" progId="">
                <p:embed/>
              </p:oleObj>
            </a:graphicData>
          </a:graphic>
        </p:graphicFrame>
      </p:grpSp>
      <p:sp>
        <p:nvSpPr>
          <p:cNvPr id="902152" name="Text Box 8"/>
          <p:cNvSpPr txBox="1">
            <a:spLocks noChangeArrowheads="1"/>
          </p:cNvSpPr>
          <p:nvPr/>
        </p:nvSpPr>
        <p:spPr bwMode="auto">
          <a:xfrm>
            <a:off x="714348" y="2714620"/>
            <a:ext cx="8058150" cy="1630363"/>
          </a:xfrm>
          <a:prstGeom prst="rect">
            <a:avLst/>
          </a:prstGeom>
          <a:noFill/>
          <a:ln w="9525">
            <a:noFill/>
            <a:miter lim="800000"/>
            <a:headEnd/>
            <a:tailEnd/>
          </a:ln>
          <a:effectLst/>
        </p:spPr>
        <p:txBody>
          <a:bodyPr>
            <a:spAutoFit/>
          </a:bodyPr>
          <a:lstStyle/>
          <a:p>
            <a:pPr algn="l">
              <a:lnSpc>
                <a:spcPct val="120000"/>
              </a:lnSpc>
              <a:spcBef>
                <a:spcPct val="20000"/>
              </a:spcBef>
              <a:buClr>
                <a:srgbClr val="FF00FF"/>
              </a:buClr>
              <a:buFont typeface="Wingdings" pitchFamily="2" charset="2"/>
              <a:buChar char="v"/>
            </a:pPr>
            <a:r>
              <a:rPr lang="zh-CN" altLang="en-US" sz="2800" dirty="0">
                <a:solidFill>
                  <a:srgbClr val="0000FF"/>
                </a:solidFill>
              </a:rPr>
              <a:t>温度对</a:t>
            </a:r>
            <a:r>
              <a:rPr lang="th-TH" altLang="zh-CN" sz="2800" dirty="0">
                <a:solidFill>
                  <a:srgbClr val="0000FF"/>
                </a:solidFill>
              </a:rPr>
              <a:t>Gibbs</a:t>
            </a:r>
            <a:r>
              <a:rPr lang="zh-CN" altLang="en-US" sz="2800" dirty="0">
                <a:solidFill>
                  <a:srgbClr val="0000FF"/>
                </a:solidFill>
              </a:rPr>
              <a:t>自由能</a:t>
            </a:r>
            <a:r>
              <a:rPr lang="zh-CN" altLang="th-TH" sz="2800" dirty="0">
                <a:solidFill>
                  <a:srgbClr val="0000FF"/>
                </a:solidFill>
              </a:rPr>
              <a:t>变有明显的影响，而温度对</a:t>
            </a:r>
            <a:r>
              <a:rPr lang="th-TH" altLang="zh-CN" sz="2800" dirty="0">
                <a:solidFill>
                  <a:srgbClr val="FF3300"/>
                </a:solidFill>
              </a:rPr>
              <a:t>△</a:t>
            </a:r>
            <a:r>
              <a:rPr lang="en-US" altLang="zh-CN" sz="2800" i="1" dirty="0">
                <a:solidFill>
                  <a:srgbClr val="FF3300"/>
                </a:solidFill>
              </a:rPr>
              <a:t>H</a:t>
            </a:r>
            <a:r>
              <a:rPr lang="en-US" altLang="zh-CN" sz="2800" i="1" dirty="0">
                <a:solidFill>
                  <a:srgbClr val="0000FF"/>
                </a:solidFill>
              </a:rPr>
              <a:t> </a:t>
            </a:r>
            <a:r>
              <a:rPr lang="zh-CN" altLang="en-US" sz="2800" dirty="0">
                <a:solidFill>
                  <a:srgbClr val="0000FF"/>
                </a:solidFill>
              </a:rPr>
              <a:t>和</a:t>
            </a:r>
            <a:r>
              <a:rPr lang="th-TH" altLang="zh-CN" sz="2800" dirty="0">
                <a:solidFill>
                  <a:srgbClr val="FF3300"/>
                </a:solidFill>
              </a:rPr>
              <a:t>△</a:t>
            </a:r>
            <a:r>
              <a:rPr lang="en-US" altLang="zh-CN" sz="2800" i="1" dirty="0">
                <a:solidFill>
                  <a:srgbClr val="FF3300"/>
                </a:solidFill>
              </a:rPr>
              <a:t>S</a:t>
            </a:r>
            <a:r>
              <a:rPr lang="zh-CN" altLang="en-US" sz="2800" dirty="0">
                <a:solidFill>
                  <a:srgbClr val="0000FF"/>
                </a:solidFill>
              </a:rPr>
              <a:t>的影响相对较小，一般不予考虑。则在转变温度下：</a:t>
            </a:r>
          </a:p>
        </p:txBody>
      </p:sp>
      <p:graphicFrame>
        <p:nvGraphicFramePr>
          <p:cNvPr id="902153" name="Object 9"/>
          <p:cNvGraphicFramePr>
            <a:graphicFrameLocks noChangeAspect="1"/>
          </p:cNvGraphicFramePr>
          <p:nvPr>
            <p:ph sz="half" idx="2"/>
          </p:nvPr>
        </p:nvGraphicFramePr>
        <p:xfrm>
          <a:off x="1428728" y="4214818"/>
          <a:ext cx="6335713" cy="709612"/>
        </p:xfrm>
        <a:graphic>
          <a:graphicData uri="http://schemas.openxmlformats.org/presentationml/2006/ole">
            <p:oleObj spid="_x0000_s215043" name="Equation" r:id="rId8" imgW="1701720" imgH="190440" progId="Equation.DSMT4">
              <p:embed/>
            </p:oleObj>
          </a:graphicData>
        </a:graphic>
      </p:graphicFrame>
      <p:graphicFrame>
        <p:nvGraphicFramePr>
          <p:cNvPr id="902154" name="Object 10"/>
          <p:cNvGraphicFramePr>
            <a:graphicFrameLocks noChangeAspect="1"/>
          </p:cNvGraphicFramePr>
          <p:nvPr>
            <p:ph sz="half" idx="1"/>
          </p:nvPr>
        </p:nvGraphicFramePr>
        <p:xfrm>
          <a:off x="2428860" y="2000240"/>
          <a:ext cx="3959225" cy="698500"/>
        </p:xfrm>
        <a:graphic>
          <a:graphicData uri="http://schemas.openxmlformats.org/presentationml/2006/ole">
            <p:oleObj spid="_x0000_s215044" name="Equation" r:id="rId9" imgW="1079280" imgH="190440" progId="Equation.DSMT4">
              <p:embed/>
            </p:oleObj>
          </a:graphicData>
        </a:graphic>
      </p:graphicFrame>
      <p:pic>
        <p:nvPicPr>
          <p:cNvPr id="902155" name="Picture 11" descr="返回">
            <a:hlinkClick r:id="rId10" action="ppaction://hlinksldjump"/>
          </p:cNvPr>
          <p:cNvPicPr>
            <a:picLocks noChangeAspect="1" noChangeArrowheads="1"/>
          </p:cNvPicPr>
          <p:nvPr/>
        </p:nvPicPr>
        <p:blipFill>
          <a:blip r:embed="rId11"/>
          <a:srcRect/>
          <a:stretch>
            <a:fillRect/>
          </a:stretch>
        </p:blipFill>
        <p:spPr bwMode="auto">
          <a:xfrm>
            <a:off x="7524750" y="6381750"/>
            <a:ext cx="792163" cy="468313"/>
          </a:xfrm>
          <a:prstGeom prst="rect">
            <a:avLst/>
          </a:prstGeom>
          <a:noFill/>
        </p:spPr>
      </p:pic>
      <p:sp>
        <p:nvSpPr>
          <p:cNvPr id="15" name="AutoShape 57"/>
          <p:cNvSpPr>
            <a:spLocks noChangeArrowheads="1"/>
          </p:cNvSpPr>
          <p:nvPr/>
        </p:nvSpPr>
        <p:spPr bwMode="auto">
          <a:xfrm>
            <a:off x="6143636" y="5786454"/>
            <a:ext cx="2447925" cy="609600"/>
          </a:xfrm>
          <a:prstGeom prst="wedgeRoundRectCallout">
            <a:avLst>
              <a:gd name="adj1" fmla="val -78986"/>
              <a:gd name="adj2" fmla="val -133593"/>
              <a:gd name="adj3" fmla="val 16667"/>
            </a:avLst>
          </a:prstGeom>
          <a:solidFill>
            <a:schemeClr val="accent1"/>
          </a:solidFill>
          <a:ln w="9525">
            <a:solidFill>
              <a:schemeClr val="tx1"/>
            </a:solidFill>
            <a:miter lim="800000"/>
            <a:headEnd/>
            <a:tailEnd/>
          </a:ln>
        </p:spPr>
        <p:txBody>
          <a:bodyPr/>
          <a:lstStyle/>
          <a:p>
            <a:pPr algn="ctr"/>
            <a:r>
              <a:rPr lang="zh-CN" altLang="en-US" b="0"/>
              <a:t>注意单位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902147"/>
                                        </p:tgtEl>
                                        <p:attrNameLst>
                                          <p:attrName>style.visibility</p:attrName>
                                        </p:attrNameLst>
                                      </p:cBhvr>
                                      <p:to>
                                        <p:strVal val="visible"/>
                                      </p:to>
                                    </p:set>
                                    <p:animEffect transition="in" filter="checkerboard(across)">
                                      <p:cBhvr>
                                        <p:cTn id="7" dur="500"/>
                                        <p:tgtEl>
                                          <p:spTgt spid="90214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902154"/>
                                        </p:tgtEl>
                                        <p:attrNameLst>
                                          <p:attrName>style.visibility</p:attrName>
                                        </p:attrNameLst>
                                      </p:cBhvr>
                                      <p:to>
                                        <p:strVal val="visible"/>
                                      </p:to>
                                    </p:set>
                                    <p:anim calcmode="lin" valueType="num">
                                      <p:cBhvr>
                                        <p:cTn id="12" dur="1000" fill="hold"/>
                                        <p:tgtEl>
                                          <p:spTgt spid="902154"/>
                                        </p:tgtEl>
                                        <p:attrNameLst>
                                          <p:attrName>ppt_w</p:attrName>
                                        </p:attrNameLst>
                                      </p:cBhvr>
                                      <p:tavLst>
                                        <p:tav tm="0">
                                          <p:val>
                                            <p:strVal val="#ppt_w*0.70"/>
                                          </p:val>
                                        </p:tav>
                                        <p:tav tm="100000">
                                          <p:val>
                                            <p:strVal val="#ppt_w"/>
                                          </p:val>
                                        </p:tav>
                                      </p:tavLst>
                                    </p:anim>
                                    <p:anim calcmode="lin" valueType="num">
                                      <p:cBhvr>
                                        <p:cTn id="13" dur="1000" fill="hold"/>
                                        <p:tgtEl>
                                          <p:spTgt spid="902154"/>
                                        </p:tgtEl>
                                        <p:attrNameLst>
                                          <p:attrName>ppt_h</p:attrName>
                                        </p:attrNameLst>
                                      </p:cBhvr>
                                      <p:tavLst>
                                        <p:tav tm="0">
                                          <p:val>
                                            <p:strVal val="#ppt_h"/>
                                          </p:val>
                                        </p:tav>
                                        <p:tav tm="100000">
                                          <p:val>
                                            <p:strVal val="#ppt_h"/>
                                          </p:val>
                                        </p:tav>
                                      </p:tavLst>
                                    </p:anim>
                                    <p:animEffect transition="in" filter="fade">
                                      <p:cBhvr>
                                        <p:cTn id="14" dur="1000"/>
                                        <p:tgtEl>
                                          <p:spTgt spid="9021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02152">
                                            <p:txEl>
                                              <p:pRg st="0" end="0"/>
                                            </p:txEl>
                                          </p:spTgt>
                                        </p:tgtEl>
                                        <p:attrNameLst>
                                          <p:attrName>style.visibility</p:attrName>
                                        </p:attrNameLst>
                                      </p:cBhvr>
                                      <p:to>
                                        <p:strVal val="visible"/>
                                      </p:to>
                                    </p:set>
                                    <p:animEffect transition="in" filter="wipe(left)">
                                      <p:cBhvr>
                                        <p:cTn id="19" dur="500"/>
                                        <p:tgtEl>
                                          <p:spTgt spid="90215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902153"/>
                                        </p:tgtEl>
                                        <p:attrNameLst>
                                          <p:attrName>style.visibility</p:attrName>
                                        </p:attrNameLst>
                                      </p:cBhvr>
                                      <p:to>
                                        <p:strVal val="visible"/>
                                      </p:to>
                                    </p:set>
                                    <p:anim calcmode="lin" valueType="num">
                                      <p:cBhvr>
                                        <p:cTn id="24" dur="1000" fill="hold"/>
                                        <p:tgtEl>
                                          <p:spTgt spid="902153"/>
                                        </p:tgtEl>
                                        <p:attrNameLst>
                                          <p:attrName>ppt_w</p:attrName>
                                        </p:attrNameLst>
                                      </p:cBhvr>
                                      <p:tavLst>
                                        <p:tav tm="0">
                                          <p:val>
                                            <p:strVal val="#ppt_w*0.70"/>
                                          </p:val>
                                        </p:tav>
                                        <p:tav tm="100000">
                                          <p:val>
                                            <p:strVal val="#ppt_w"/>
                                          </p:val>
                                        </p:tav>
                                      </p:tavLst>
                                    </p:anim>
                                    <p:anim calcmode="lin" valueType="num">
                                      <p:cBhvr>
                                        <p:cTn id="25" dur="1000" fill="hold"/>
                                        <p:tgtEl>
                                          <p:spTgt spid="902153"/>
                                        </p:tgtEl>
                                        <p:attrNameLst>
                                          <p:attrName>ppt_h</p:attrName>
                                        </p:attrNameLst>
                                      </p:cBhvr>
                                      <p:tavLst>
                                        <p:tav tm="0">
                                          <p:val>
                                            <p:strVal val="#ppt_h"/>
                                          </p:val>
                                        </p:tav>
                                        <p:tav tm="100000">
                                          <p:val>
                                            <p:strVal val="#ppt_h"/>
                                          </p:val>
                                        </p:tav>
                                      </p:tavLst>
                                    </p:anim>
                                    <p:animEffect transition="in" filter="fade">
                                      <p:cBhvr>
                                        <p:cTn id="26" dur="1000"/>
                                        <p:tgtEl>
                                          <p:spTgt spid="902153"/>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strVal val="#ppt_w*0.70"/>
                                          </p:val>
                                        </p:tav>
                                        <p:tav tm="100000">
                                          <p:val>
                                            <p:strVal val="#ppt_w"/>
                                          </p:val>
                                        </p:tav>
                                      </p:tavLst>
                                    </p:anim>
                                    <p:anim calcmode="lin" valueType="num">
                                      <p:cBhvr>
                                        <p:cTn id="32" dur="1000" fill="hold"/>
                                        <p:tgtEl>
                                          <p:spTgt spid="2"/>
                                        </p:tgtEl>
                                        <p:attrNameLst>
                                          <p:attrName>ppt_h</p:attrName>
                                        </p:attrNameLst>
                                      </p:cBhvr>
                                      <p:tavLst>
                                        <p:tav tm="0">
                                          <p:val>
                                            <p:strVal val="#ppt_h"/>
                                          </p:val>
                                        </p:tav>
                                        <p:tav tm="100000">
                                          <p:val>
                                            <p:strVal val="#ppt_h"/>
                                          </p:val>
                                        </p:tav>
                                      </p:tavLst>
                                    </p:anim>
                                    <p:animEffect transition="in" filter="fade">
                                      <p:cBhvr>
                                        <p:cTn id="33" dur="1000"/>
                                        <p:tgtEl>
                                          <p:spTgt spid="2"/>
                                        </p:tgtEl>
                                      </p:cBhvr>
                                    </p:animEffect>
                                  </p:childTnLst>
                                  <p:subTnLst>
                                    <p:audio>
                                      <p:cMediaNode>
                                        <p:cTn display="0" masterRel="sameClick">
                                          <p:stCondLst>
                                            <p:cond evt="begin" delay="0">
                                              <p:tn val="29"/>
                                            </p:cond>
                                          </p:stCondLst>
                                          <p:endCondLst>
                                            <p:cond evt="onStopAudio" delay="0">
                                              <p:tgtEl>
                                                <p:sldTgt/>
                                              </p:tgtEl>
                                            </p:cond>
                                          </p:endCondLst>
                                        </p:cTn>
                                        <p:tgtEl>
                                          <p:sndTgt r:embed="rId3" name="CHIMES.WAV" builtIn="1"/>
                                        </p:tgtEl>
                                      </p:cMediaNode>
                                    </p:audio>
                                  </p:sub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52" grpId="0" build="p" autoUpdateAnimBg="0"/>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E96DAC15-DCDC-4C70-BB21-1F1C70515BDB}" type="datetime1">
              <a:rPr lang="zh-CN" altLang="en-US"/>
              <a:pPr/>
              <a:t>2017/11/1</a:t>
            </a:fld>
            <a:endParaRPr lang="en-US" altLang="zh-CN"/>
          </a:p>
        </p:txBody>
      </p:sp>
      <p:sp>
        <p:nvSpPr>
          <p:cNvPr id="12" name="灯片编号占位符 3"/>
          <p:cNvSpPr>
            <a:spLocks noGrp="1"/>
          </p:cNvSpPr>
          <p:nvPr>
            <p:ph type="sldNum" sz="quarter" idx="12"/>
          </p:nvPr>
        </p:nvSpPr>
        <p:spPr/>
        <p:txBody>
          <a:bodyPr/>
          <a:lstStyle/>
          <a:p>
            <a:fld id="{DC646695-2E4D-45E2-852F-8797315DF933}" type="slidenum">
              <a:rPr lang="en-US" altLang="zh-CN"/>
              <a:pPr/>
              <a:t>91</a:t>
            </a:fld>
            <a:endParaRPr lang="en-US" altLang="zh-CN"/>
          </a:p>
        </p:txBody>
      </p:sp>
      <p:graphicFrame>
        <p:nvGraphicFramePr>
          <p:cNvPr id="903170" name="Object 2"/>
          <p:cNvGraphicFramePr>
            <a:graphicFrameLocks noChangeAspect="1"/>
          </p:cNvGraphicFramePr>
          <p:nvPr/>
        </p:nvGraphicFramePr>
        <p:xfrm>
          <a:off x="4211638" y="3221038"/>
          <a:ext cx="4897437" cy="985837"/>
        </p:xfrm>
        <a:graphic>
          <a:graphicData uri="http://schemas.openxmlformats.org/presentationml/2006/ole">
            <p:oleObj spid="_x0000_s216066" name="Equation" r:id="rId3" imgW="2082600" imgH="419040" progId="Equation.3">
              <p:embed/>
            </p:oleObj>
          </a:graphicData>
        </a:graphic>
      </p:graphicFrame>
      <p:sp>
        <p:nvSpPr>
          <p:cNvPr id="903171" name="Rectangle 3"/>
          <p:cNvSpPr>
            <a:spLocks noChangeArrowheads="1"/>
          </p:cNvSpPr>
          <p:nvPr/>
        </p:nvSpPr>
        <p:spPr bwMode="auto">
          <a:xfrm>
            <a:off x="4500563" y="1336675"/>
            <a:ext cx="4248150" cy="579438"/>
          </a:xfrm>
          <a:prstGeom prst="rect">
            <a:avLst/>
          </a:prstGeom>
          <a:noFill/>
          <a:ln w="9525" algn="ctr">
            <a:noFill/>
            <a:miter lim="800000"/>
            <a:headEnd/>
            <a:tailEnd/>
          </a:ln>
          <a:effectLst/>
        </p:spPr>
        <p:txBody>
          <a:bodyPr>
            <a:spAutoFit/>
          </a:bodyPr>
          <a:lstStyle/>
          <a:p>
            <a:pPr algn="l"/>
            <a:r>
              <a:rPr lang="zh-CN" altLang="en-US">
                <a:solidFill>
                  <a:schemeClr val="hlink"/>
                </a:solidFill>
              </a:rPr>
              <a:t>针对前述练习</a:t>
            </a:r>
            <a:r>
              <a:rPr lang="en-US" altLang="zh-CN">
                <a:solidFill>
                  <a:schemeClr val="hlink"/>
                </a:solidFill>
              </a:rPr>
              <a:t>5</a:t>
            </a:r>
            <a:r>
              <a:rPr lang="zh-CN" altLang="en-US">
                <a:solidFill>
                  <a:schemeClr val="hlink"/>
                </a:solidFill>
              </a:rPr>
              <a:t>：</a:t>
            </a:r>
          </a:p>
        </p:txBody>
      </p:sp>
      <p:sp>
        <p:nvSpPr>
          <p:cNvPr id="903172" name="Rectangle 4"/>
          <p:cNvSpPr>
            <a:spLocks noChangeArrowheads="1"/>
          </p:cNvSpPr>
          <p:nvPr/>
        </p:nvSpPr>
        <p:spPr bwMode="auto">
          <a:xfrm>
            <a:off x="1476375" y="5297488"/>
            <a:ext cx="5834482" cy="461665"/>
          </a:xfrm>
          <a:prstGeom prst="rect">
            <a:avLst/>
          </a:prstGeom>
          <a:noFill/>
          <a:ln w="9525" algn="ctr">
            <a:noFill/>
            <a:miter lim="800000"/>
            <a:headEnd/>
            <a:tailEnd/>
          </a:ln>
          <a:effectLst/>
        </p:spPr>
        <p:txBody>
          <a:bodyPr wrap="none">
            <a:spAutoFit/>
          </a:bodyPr>
          <a:lstStyle/>
          <a:p>
            <a:pPr algn="l"/>
            <a:r>
              <a:rPr lang="zh-CN" altLang="en-US" sz="2400" dirty="0">
                <a:solidFill>
                  <a:srgbClr val="0000CC"/>
                </a:solidFill>
                <a:sym typeface="Math4" pitchFamily="2" charset="2"/>
              </a:rPr>
              <a:t>所以上述反应在</a:t>
            </a:r>
            <a:r>
              <a:rPr lang="en-US" altLang="zh-CN" sz="2400" i="1" dirty="0">
                <a:solidFill>
                  <a:srgbClr val="0000CC"/>
                </a:solidFill>
                <a:sym typeface="Math4" pitchFamily="2" charset="2"/>
              </a:rPr>
              <a:t>T</a:t>
            </a:r>
            <a:r>
              <a:rPr lang="en-US" altLang="zh-CN" sz="2400" dirty="0">
                <a:solidFill>
                  <a:srgbClr val="0000CC"/>
                </a:solidFill>
                <a:sym typeface="Math4" pitchFamily="2" charset="2"/>
              </a:rPr>
              <a:t>≧1110K</a:t>
            </a:r>
            <a:r>
              <a:rPr lang="zh-CN" altLang="en-US" sz="2400" dirty="0">
                <a:solidFill>
                  <a:srgbClr val="0000CC"/>
                </a:solidFill>
                <a:sym typeface="Math4" pitchFamily="2" charset="2"/>
              </a:rPr>
              <a:t>时即可自发进行</a:t>
            </a:r>
          </a:p>
        </p:txBody>
      </p:sp>
      <p:pic>
        <p:nvPicPr>
          <p:cNvPr id="903173" name="Picture 5"/>
          <p:cNvPicPr>
            <a:picLocks noChangeAspect="1" noChangeArrowheads="1"/>
          </p:cNvPicPr>
          <p:nvPr/>
        </p:nvPicPr>
        <p:blipFill>
          <a:blip r:embed="rId4"/>
          <a:srcRect/>
          <a:stretch>
            <a:fillRect/>
          </a:stretch>
        </p:blipFill>
        <p:spPr bwMode="auto">
          <a:xfrm>
            <a:off x="323850" y="1557338"/>
            <a:ext cx="3527425" cy="3463925"/>
          </a:xfrm>
          <a:prstGeom prst="rect">
            <a:avLst/>
          </a:prstGeom>
          <a:noFill/>
        </p:spPr>
      </p:pic>
      <p:sp>
        <p:nvSpPr>
          <p:cNvPr id="903174" name="Rectangle 6"/>
          <p:cNvSpPr>
            <a:spLocks noGrp="1" noChangeArrowheads="1"/>
          </p:cNvSpPr>
          <p:nvPr>
            <p:ph type="title" idx="4294967295"/>
          </p:nvPr>
        </p:nvSpPr>
        <p:spPr/>
        <p:txBody>
          <a:bodyPr/>
          <a:lstStyle/>
          <a:p>
            <a:r>
              <a:rPr lang="zh-CN" altLang="en-US"/>
              <a:t>反应方向转变温度的估算</a:t>
            </a:r>
          </a:p>
        </p:txBody>
      </p:sp>
      <p:pic>
        <p:nvPicPr>
          <p:cNvPr id="903175" name="Picture 7" descr="返回">
            <a:hlinkClick r:id="rId5" action="ppaction://hlinksldjump"/>
          </p:cNvPr>
          <p:cNvPicPr>
            <a:picLocks noChangeAspect="1" noChangeArrowheads="1"/>
          </p:cNvPicPr>
          <p:nvPr/>
        </p:nvPicPr>
        <p:blipFill>
          <a:blip r:embed="rId6"/>
          <a:srcRect/>
          <a:stretch>
            <a:fillRect/>
          </a:stretch>
        </p:blipFill>
        <p:spPr bwMode="auto">
          <a:xfrm>
            <a:off x="7524750" y="6381750"/>
            <a:ext cx="792163" cy="468313"/>
          </a:xfrm>
          <a:prstGeom prst="rect">
            <a:avLst/>
          </a:prstGeom>
          <a:noFill/>
        </p:spPr>
      </p:pic>
      <p:graphicFrame>
        <p:nvGraphicFramePr>
          <p:cNvPr id="903176" name="Object 8"/>
          <p:cNvGraphicFramePr>
            <a:graphicFrameLocks noChangeAspect="1"/>
          </p:cNvGraphicFramePr>
          <p:nvPr/>
        </p:nvGraphicFramePr>
        <p:xfrm>
          <a:off x="4514850" y="3321050"/>
          <a:ext cx="114300" cy="215900"/>
        </p:xfrm>
        <a:graphic>
          <a:graphicData uri="http://schemas.openxmlformats.org/presentationml/2006/ole">
            <p:oleObj spid="_x0000_s216067" name="公式" r:id="rId7" imgW="114120" imgH="215640" progId="Equation.3">
              <p:embed/>
            </p:oleObj>
          </a:graphicData>
        </a:graphic>
      </p:graphicFrame>
      <p:graphicFrame>
        <p:nvGraphicFramePr>
          <p:cNvPr id="903177" name="Object 9"/>
          <p:cNvGraphicFramePr>
            <a:graphicFrameLocks noChangeAspect="1"/>
          </p:cNvGraphicFramePr>
          <p:nvPr/>
        </p:nvGraphicFramePr>
        <p:xfrm>
          <a:off x="3924300" y="2205038"/>
          <a:ext cx="4752975" cy="577850"/>
        </p:xfrm>
        <a:graphic>
          <a:graphicData uri="http://schemas.openxmlformats.org/presentationml/2006/ole">
            <p:oleObj spid="_x0000_s216068" name="公式" r:id="rId8" imgW="1879560" imgH="2286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03170"/>
                                        </p:tgtEl>
                                        <p:attrNameLst>
                                          <p:attrName>style.visibility</p:attrName>
                                        </p:attrNameLst>
                                      </p:cBhvr>
                                      <p:to>
                                        <p:strVal val="visible"/>
                                      </p:to>
                                    </p:set>
                                    <p:animEffect transition="in" filter="checkerboard(across)">
                                      <p:cBhvr>
                                        <p:cTn id="7" dur="500"/>
                                        <p:tgtEl>
                                          <p:spTgt spid="903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3172"/>
                                        </p:tgtEl>
                                        <p:attrNameLst>
                                          <p:attrName>style.visibility</p:attrName>
                                        </p:attrNameLst>
                                      </p:cBhvr>
                                      <p:to>
                                        <p:strVal val="visible"/>
                                      </p:to>
                                    </p:set>
                                    <p:animEffect transition="in" filter="wipe(left)">
                                      <p:cBhvr>
                                        <p:cTn id="12" dur="500"/>
                                        <p:tgtEl>
                                          <p:spTgt spid="903172"/>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903173"/>
                                        </p:tgtEl>
                                        <p:attrNameLst>
                                          <p:attrName>style.visibility</p:attrName>
                                        </p:attrNameLst>
                                      </p:cBhvr>
                                      <p:to>
                                        <p:strVal val="visible"/>
                                      </p:to>
                                    </p:set>
                                    <p:anim calcmode="lin" valueType="num">
                                      <p:cBhvr>
                                        <p:cTn id="17" dur="1000" fill="hold"/>
                                        <p:tgtEl>
                                          <p:spTgt spid="903173"/>
                                        </p:tgtEl>
                                        <p:attrNameLst>
                                          <p:attrName>ppt_w</p:attrName>
                                        </p:attrNameLst>
                                      </p:cBhvr>
                                      <p:tavLst>
                                        <p:tav tm="0">
                                          <p:val>
                                            <p:strVal val="#ppt_w*0.70"/>
                                          </p:val>
                                        </p:tav>
                                        <p:tav tm="100000">
                                          <p:val>
                                            <p:strVal val="#ppt_w"/>
                                          </p:val>
                                        </p:tav>
                                      </p:tavLst>
                                    </p:anim>
                                    <p:anim calcmode="lin" valueType="num">
                                      <p:cBhvr>
                                        <p:cTn id="18" dur="1000" fill="hold"/>
                                        <p:tgtEl>
                                          <p:spTgt spid="903173"/>
                                        </p:tgtEl>
                                        <p:attrNameLst>
                                          <p:attrName>ppt_h</p:attrName>
                                        </p:attrNameLst>
                                      </p:cBhvr>
                                      <p:tavLst>
                                        <p:tav tm="0">
                                          <p:val>
                                            <p:strVal val="#ppt_h"/>
                                          </p:val>
                                        </p:tav>
                                        <p:tav tm="100000">
                                          <p:val>
                                            <p:strVal val="#ppt_h"/>
                                          </p:val>
                                        </p:tav>
                                      </p:tavLst>
                                    </p:anim>
                                    <p:animEffect transition="in" filter="fade">
                                      <p:cBhvr>
                                        <p:cTn id="19" dur="1000"/>
                                        <p:tgtEl>
                                          <p:spTgt spid="903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2F3A9FBC-6FF0-4930-A76B-5932282EF53E}" type="datetime1">
              <a:rPr lang="zh-CN" altLang="en-US"/>
              <a:pPr/>
              <a:t>2017/11/1</a:t>
            </a:fld>
            <a:endParaRPr lang="en-US" altLang="zh-CN"/>
          </a:p>
        </p:txBody>
      </p:sp>
      <p:sp>
        <p:nvSpPr>
          <p:cNvPr id="15" name="灯片编号占位符 5"/>
          <p:cNvSpPr>
            <a:spLocks noGrp="1"/>
          </p:cNvSpPr>
          <p:nvPr>
            <p:ph type="sldNum" sz="quarter" idx="12"/>
          </p:nvPr>
        </p:nvSpPr>
        <p:spPr/>
        <p:txBody>
          <a:bodyPr/>
          <a:lstStyle/>
          <a:p>
            <a:fld id="{DEA48CD4-3223-47DE-92D0-4D4C960EDDEF}" type="slidenum">
              <a:rPr lang="en-US" altLang="zh-CN"/>
              <a:pPr/>
              <a:t>92</a:t>
            </a:fld>
            <a:endParaRPr lang="en-US" altLang="zh-CN"/>
          </a:p>
        </p:txBody>
      </p:sp>
      <p:sp>
        <p:nvSpPr>
          <p:cNvPr id="904194" name="Text Box 2"/>
          <p:cNvSpPr txBox="1">
            <a:spLocks noChangeArrowheads="1"/>
          </p:cNvSpPr>
          <p:nvPr/>
        </p:nvSpPr>
        <p:spPr bwMode="auto">
          <a:xfrm>
            <a:off x="762000" y="1295400"/>
            <a:ext cx="8077200" cy="655638"/>
          </a:xfrm>
          <a:prstGeom prst="rect">
            <a:avLst/>
          </a:prstGeom>
          <a:noFill/>
          <a:ln w="9525">
            <a:noFill/>
            <a:miter lim="800000"/>
            <a:headEnd/>
            <a:tailEnd/>
          </a:ln>
          <a:effectLst/>
        </p:spPr>
        <p:txBody>
          <a:bodyPr anchor="b"/>
          <a:lstStyle/>
          <a:p>
            <a:pPr algn="just"/>
            <a:r>
              <a:rPr lang="en-US" altLang="zh-CN">
                <a:solidFill>
                  <a:srgbClr val="FF3300"/>
                </a:solidFill>
                <a:effectLst>
                  <a:outerShdw blurRad="38100" dist="38100" dir="2700000" algn="tl">
                    <a:srgbClr val="C0C0C0"/>
                  </a:outerShdw>
                </a:effectLst>
              </a:rPr>
              <a:t>(1) </a:t>
            </a:r>
            <a:r>
              <a:rPr lang="zh-CN" altLang="en-US">
                <a:solidFill>
                  <a:srgbClr val="FF3300"/>
                </a:solidFill>
                <a:effectLst>
                  <a:outerShdw blurRad="38100" dist="38100" dir="2700000" algn="tl">
                    <a:srgbClr val="C0C0C0"/>
                  </a:outerShdw>
                </a:effectLst>
              </a:rPr>
              <a:t>根据</a:t>
            </a:r>
            <a:r>
              <a:rPr lang="en-US" altLang="zh-CN">
                <a:solidFill>
                  <a:srgbClr val="FF3300"/>
                </a:solidFill>
                <a:effectLst>
                  <a:outerShdw blurRad="38100" dist="38100" dir="2700000" algn="tl">
                    <a:srgbClr val="C0C0C0"/>
                  </a:outerShdw>
                </a:effectLst>
              </a:rPr>
              <a:t>Gibbs</a:t>
            </a:r>
            <a:r>
              <a:rPr lang="zh-CN" altLang="en-US">
                <a:solidFill>
                  <a:srgbClr val="FF3300"/>
                </a:solidFill>
                <a:effectLst>
                  <a:outerShdw blurRad="38100" dist="38100" dir="2700000" algn="tl">
                    <a:srgbClr val="C0C0C0"/>
                  </a:outerShdw>
                </a:effectLst>
              </a:rPr>
              <a:t>公式计算</a:t>
            </a:r>
          </a:p>
        </p:txBody>
      </p:sp>
      <p:grpSp>
        <p:nvGrpSpPr>
          <p:cNvPr id="2" name="Group 3"/>
          <p:cNvGrpSpPr>
            <a:grpSpLocks/>
          </p:cNvGrpSpPr>
          <p:nvPr/>
        </p:nvGrpSpPr>
        <p:grpSpPr bwMode="auto">
          <a:xfrm>
            <a:off x="1905000" y="2976563"/>
            <a:ext cx="4137025" cy="604837"/>
            <a:chOff x="528" y="992"/>
            <a:chExt cx="2606" cy="381"/>
          </a:xfrm>
        </p:grpSpPr>
        <p:graphicFrame>
          <p:nvGraphicFramePr>
            <p:cNvPr id="904196" name="Object 4"/>
            <p:cNvGraphicFramePr>
              <a:graphicFrameLocks noChangeAspect="1"/>
            </p:cNvGraphicFramePr>
            <p:nvPr/>
          </p:nvGraphicFramePr>
          <p:xfrm>
            <a:off x="2448" y="1008"/>
            <a:ext cx="686" cy="331"/>
          </p:xfrm>
          <a:graphic>
            <a:graphicData uri="http://schemas.openxmlformats.org/presentationml/2006/ole">
              <p:oleObj spid="_x0000_s217092" name="CS ChemDraw Drawing" r:id="rId3" imgW="1089360" imgH="525600" progId="">
                <p:embed/>
              </p:oleObj>
            </a:graphicData>
          </a:graphic>
        </p:graphicFrame>
        <p:graphicFrame>
          <p:nvGraphicFramePr>
            <p:cNvPr id="904197" name="Object 5"/>
            <p:cNvGraphicFramePr>
              <a:graphicFrameLocks noChangeAspect="1"/>
            </p:cNvGraphicFramePr>
            <p:nvPr/>
          </p:nvGraphicFramePr>
          <p:xfrm>
            <a:off x="528" y="1008"/>
            <a:ext cx="686" cy="331"/>
          </p:xfrm>
          <a:graphic>
            <a:graphicData uri="http://schemas.openxmlformats.org/presentationml/2006/ole">
              <p:oleObj spid="_x0000_s217093" name="CS ChemDraw Drawing" r:id="rId4" imgW="1089360" imgH="525600" progId="">
                <p:embed/>
              </p:oleObj>
            </a:graphicData>
          </a:graphic>
        </p:graphicFrame>
        <p:graphicFrame>
          <p:nvGraphicFramePr>
            <p:cNvPr id="904198" name="Object 6"/>
            <p:cNvGraphicFramePr>
              <a:graphicFrameLocks noChangeAspect="1"/>
            </p:cNvGraphicFramePr>
            <p:nvPr/>
          </p:nvGraphicFramePr>
          <p:xfrm>
            <a:off x="1426" y="1008"/>
            <a:ext cx="686" cy="331"/>
          </p:xfrm>
          <a:graphic>
            <a:graphicData uri="http://schemas.openxmlformats.org/presentationml/2006/ole">
              <p:oleObj spid="_x0000_s217094" name="CS ChemDraw Drawing" r:id="rId5" imgW="1089360" imgH="525600" progId="">
                <p:embed/>
              </p:oleObj>
            </a:graphicData>
          </a:graphic>
        </p:graphicFrame>
        <p:sp>
          <p:nvSpPr>
            <p:cNvPr id="904199" name="Rectangle 7"/>
            <p:cNvSpPr>
              <a:spLocks noChangeArrowheads="1"/>
            </p:cNvSpPr>
            <p:nvPr/>
          </p:nvSpPr>
          <p:spPr bwMode="auto">
            <a:xfrm>
              <a:off x="1186" y="1008"/>
              <a:ext cx="260" cy="365"/>
            </a:xfrm>
            <a:prstGeom prst="rect">
              <a:avLst/>
            </a:prstGeom>
            <a:noFill/>
            <a:ln w="9525">
              <a:noFill/>
              <a:miter lim="800000"/>
              <a:headEnd/>
              <a:tailEnd/>
            </a:ln>
            <a:effectLst/>
          </p:spPr>
          <p:txBody>
            <a:bodyPr wrap="none">
              <a:spAutoFit/>
            </a:bodyPr>
            <a:lstStyle/>
            <a:p>
              <a:pPr algn="l"/>
              <a:r>
                <a:rPr lang="en-US" altLang="zh-CN">
                  <a:ea typeface="宋体" pitchFamily="2" charset="-122"/>
                </a:rPr>
                <a:t>=</a:t>
              </a:r>
            </a:p>
          </p:txBody>
        </p:sp>
        <p:sp>
          <p:nvSpPr>
            <p:cNvPr id="904200" name="Rectangle 8"/>
            <p:cNvSpPr>
              <a:spLocks noChangeArrowheads="1"/>
            </p:cNvSpPr>
            <p:nvPr/>
          </p:nvSpPr>
          <p:spPr bwMode="auto">
            <a:xfrm>
              <a:off x="2112" y="992"/>
              <a:ext cx="480" cy="365"/>
            </a:xfrm>
            <a:prstGeom prst="rect">
              <a:avLst/>
            </a:prstGeom>
            <a:noFill/>
            <a:ln w="9525">
              <a:noFill/>
              <a:miter lim="800000"/>
              <a:headEnd/>
              <a:tailEnd/>
            </a:ln>
            <a:effectLst/>
          </p:spPr>
          <p:txBody>
            <a:bodyPr>
              <a:spAutoFit/>
            </a:bodyPr>
            <a:lstStyle/>
            <a:p>
              <a:pPr algn="l"/>
              <a:r>
                <a:rPr lang="en-US" altLang="zh-CN">
                  <a:latin typeface="宋体" pitchFamily="2" charset="-122"/>
                  <a:ea typeface="宋体" pitchFamily="2" charset="-122"/>
                </a:rPr>
                <a:t>-</a:t>
              </a:r>
              <a:r>
                <a:rPr lang="en-US" altLang="zh-CN" i="1">
                  <a:ea typeface="宋体" pitchFamily="2" charset="-122"/>
                </a:rPr>
                <a:t>T</a:t>
              </a:r>
            </a:p>
          </p:txBody>
        </p:sp>
      </p:grpSp>
      <p:sp>
        <p:nvSpPr>
          <p:cNvPr id="904201" name="Rectangle 9"/>
          <p:cNvSpPr>
            <a:spLocks noGrp="1" noChangeArrowheads="1"/>
          </p:cNvSpPr>
          <p:nvPr>
            <p:ph type="title"/>
          </p:nvPr>
        </p:nvSpPr>
        <p:spPr>
          <a:xfrm>
            <a:off x="611188" y="31750"/>
            <a:ext cx="8382000" cy="876300"/>
          </a:xfrm>
          <a:noFill/>
          <a:ln/>
        </p:spPr>
        <p:txBody>
          <a:bodyPr/>
          <a:lstStyle/>
          <a:p>
            <a:r>
              <a:rPr lang="en-US" altLang="zh-CN" sz="3200">
                <a:latin typeface="Times New Roman" pitchFamily="18" charset="0"/>
              </a:rPr>
              <a:t>1.2.2.3 </a:t>
            </a:r>
            <a:r>
              <a:rPr lang="zh-CN" altLang="en-US" sz="3200">
                <a:latin typeface="Times New Roman" pitchFamily="18" charset="0"/>
              </a:rPr>
              <a:t>反应的标准摩尔吉布斯自由能变的计算</a:t>
            </a:r>
          </a:p>
        </p:txBody>
      </p:sp>
      <p:graphicFrame>
        <p:nvGraphicFramePr>
          <p:cNvPr id="904202" name="Object 10"/>
          <p:cNvGraphicFramePr>
            <a:graphicFrameLocks noChangeAspect="1"/>
          </p:cNvGraphicFramePr>
          <p:nvPr/>
        </p:nvGraphicFramePr>
        <p:xfrm>
          <a:off x="684213" y="3908425"/>
          <a:ext cx="8324850" cy="708025"/>
        </p:xfrm>
        <a:graphic>
          <a:graphicData uri="http://schemas.openxmlformats.org/presentationml/2006/ole">
            <p:oleObj spid="_x0000_s217090" name="Equation" r:id="rId6" imgW="2984400" imgH="253800" progId="Equation.DSMT4">
              <p:embed/>
            </p:oleObj>
          </a:graphicData>
        </a:graphic>
      </p:graphicFrame>
      <p:graphicFrame>
        <p:nvGraphicFramePr>
          <p:cNvPr id="904203" name="Object 11"/>
          <p:cNvGraphicFramePr>
            <a:graphicFrameLocks noChangeAspect="1"/>
          </p:cNvGraphicFramePr>
          <p:nvPr/>
        </p:nvGraphicFramePr>
        <p:xfrm>
          <a:off x="1981200" y="2133600"/>
          <a:ext cx="3935413" cy="573088"/>
        </p:xfrm>
        <a:graphic>
          <a:graphicData uri="http://schemas.openxmlformats.org/presentationml/2006/ole">
            <p:oleObj spid="_x0000_s217091" name="Equation" r:id="rId7" imgW="1485720" imgH="215640" progId="Equation.DSMT4">
              <p:embed/>
            </p:oleObj>
          </a:graphicData>
        </a:graphic>
      </p:graphicFrame>
      <p:pic>
        <p:nvPicPr>
          <p:cNvPr id="904204" name="Picture 12"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4194">
                                            <p:txEl>
                                              <p:pRg st="0" end="0"/>
                                            </p:txEl>
                                          </p:spTgt>
                                        </p:tgtEl>
                                        <p:attrNameLst>
                                          <p:attrName>style.visibility</p:attrName>
                                        </p:attrNameLst>
                                      </p:cBhvr>
                                      <p:to>
                                        <p:strVal val="visible"/>
                                      </p:to>
                                    </p:set>
                                    <p:animEffect transition="in" filter="wipe(left)">
                                      <p:cBhvr>
                                        <p:cTn id="7" dur="500"/>
                                        <p:tgtEl>
                                          <p:spTgt spid="904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04203"/>
                                        </p:tgtEl>
                                        <p:attrNameLst>
                                          <p:attrName>style.visibility</p:attrName>
                                        </p:attrNameLst>
                                      </p:cBhvr>
                                      <p:to>
                                        <p:strVal val="visible"/>
                                      </p:to>
                                    </p:set>
                                    <p:animEffect transition="in" filter="wipe(left)">
                                      <p:cBhvr>
                                        <p:cTn id="12" dur="500"/>
                                        <p:tgtEl>
                                          <p:spTgt spid="9042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04202"/>
                                        </p:tgtEl>
                                        <p:attrNameLst>
                                          <p:attrName>style.visibility</p:attrName>
                                        </p:attrNameLst>
                                      </p:cBhvr>
                                      <p:to>
                                        <p:strVal val="visible"/>
                                      </p:to>
                                    </p:set>
                                    <p:animEffect transition="in" filter="wipe(left)">
                                      <p:cBhvr>
                                        <p:cTn id="22" dur="500"/>
                                        <p:tgtEl>
                                          <p:spTgt spid="904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194"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22F6C37E-DD03-41AA-B205-254C87E8875D}" type="datetime1">
              <a:rPr lang="zh-CN" altLang="en-US"/>
              <a:pPr/>
              <a:t>2017/11/1</a:t>
            </a:fld>
            <a:endParaRPr lang="en-US" altLang="zh-CN"/>
          </a:p>
        </p:txBody>
      </p:sp>
      <p:sp>
        <p:nvSpPr>
          <p:cNvPr id="14" name="灯片编号占位符 5"/>
          <p:cNvSpPr>
            <a:spLocks noGrp="1"/>
          </p:cNvSpPr>
          <p:nvPr>
            <p:ph type="sldNum" sz="quarter" idx="12"/>
          </p:nvPr>
        </p:nvSpPr>
        <p:spPr/>
        <p:txBody>
          <a:bodyPr/>
          <a:lstStyle/>
          <a:p>
            <a:fld id="{8ACBFB3C-D18B-4CD2-ADBC-C05411C0ED95}" type="slidenum">
              <a:rPr lang="en-US" altLang="zh-CN"/>
              <a:pPr/>
              <a:t>93</a:t>
            </a:fld>
            <a:endParaRPr lang="en-US" altLang="zh-CN"/>
          </a:p>
        </p:txBody>
      </p:sp>
      <p:grpSp>
        <p:nvGrpSpPr>
          <p:cNvPr id="2" name="Group 2"/>
          <p:cNvGrpSpPr>
            <a:grpSpLocks/>
          </p:cNvGrpSpPr>
          <p:nvPr/>
        </p:nvGrpSpPr>
        <p:grpSpPr bwMode="auto">
          <a:xfrm>
            <a:off x="1000100" y="4000500"/>
            <a:ext cx="6248400" cy="568325"/>
            <a:chOff x="816" y="2981"/>
            <a:chExt cx="3936" cy="358"/>
          </a:xfrm>
        </p:grpSpPr>
        <p:sp>
          <p:nvSpPr>
            <p:cNvPr id="905219" name="Rectangle 3"/>
            <p:cNvSpPr>
              <a:spLocks noChangeArrowheads="1"/>
            </p:cNvSpPr>
            <p:nvPr/>
          </p:nvSpPr>
          <p:spPr bwMode="auto">
            <a:xfrm>
              <a:off x="1488" y="2981"/>
              <a:ext cx="3264" cy="291"/>
            </a:xfrm>
            <a:prstGeom prst="rect">
              <a:avLst/>
            </a:prstGeom>
            <a:noFill/>
            <a:ln w="9525">
              <a:noFill/>
              <a:miter lim="800000"/>
              <a:headEnd/>
              <a:tailEnd/>
            </a:ln>
            <a:effectLst/>
          </p:spPr>
          <p:txBody>
            <a:bodyPr>
              <a:spAutoFit/>
            </a:bodyPr>
            <a:lstStyle/>
            <a:p>
              <a:pPr algn="l"/>
              <a:r>
                <a:rPr lang="en-US" altLang="zh-CN" sz="2400" dirty="0">
                  <a:ea typeface="宋体" pitchFamily="2" charset="-122"/>
                </a:rPr>
                <a:t>(B,</a:t>
              </a:r>
              <a:r>
                <a:rPr lang="zh-CN" altLang="en-US" sz="2400" dirty="0">
                  <a:ea typeface="宋体" pitchFamily="2" charset="-122"/>
                </a:rPr>
                <a:t>相态</a:t>
              </a:r>
              <a:r>
                <a:rPr lang="en-US" altLang="zh-CN" sz="2400" dirty="0">
                  <a:ea typeface="宋体" pitchFamily="2" charset="-122"/>
                </a:rPr>
                <a:t>,</a:t>
              </a:r>
              <a:r>
                <a:rPr lang="en-US" altLang="zh-CN" sz="2400" i="1" dirty="0">
                  <a:ea typeface="宋体" pitchFamily="2" charset="-122"/>
                </a:rPr>
                <a:t>T</a:t>
              </a:r>
              <a:r>
                <a:rPr lang="en-US" altLang="zh-CN" sz="2400" dirty="0">
                  <a:ea typeface="宋体" pitchFamily="2" charset="-122"/>
                </a:rPr>
                <a:t>) </a:t>
              </a:r>
              <a:r>
                <a:rPr lang="zh-CN" altLang="en-US" sz="2400" dirty="0">
                  <a:ea typeface="宋体" pitchFamily="2" charset="-122"/>
                </a:rPr>
                <a:t>，单位是</a:t>
              </a:r>
              <a:r>
                <a:rPr lang="en-US" altLang="zh-CN" sz="2400" dirty="0">
                  <a:ea typeface="宋体" pitchFamily="2" charset="-122"/>
                </a:rPr>
                <a:t>kJ</a:t>
              </a:r>
              <a:r>
                <a:rPr lang="en-US" altLang="zh-CN" sz="2400" dirty="0">
                  <a:ea typeface="宋体" pitchFamily="2" charset="-122"/>
                  <a:cs typeface="Times New Roman" pitchFamily="18" charset="0"/>
                </a:rPr>
                <a:t>·</a:t>
              </a:r>
              <a:r>
                <a:rPr lang="en-US" altLang="zh-CN" sz="2400" dirty="0">
                  <a:ea typeface="宋体" pitchFamily="2" charset="-122"/>
                </a:rPr>
                <a:t>mol</a:t>
              </a:r>
              <a:r>
                <a:rPr lang="en-US" altLang="zh-CN" sz="2400" baseline="30000" dirty="0">
                  <a:ea typeface="宋体" pitchFamily="2" charset="-122"/>
                </a:rPr>
                <a:t>-1</a:t>
              </a:r>
            </a:p>
          </p:txBody>
        </p:sp>
        <p:graphicFrame>
          <p:nvGraphicFramePr>
            <p:cNvPr id="905220" name="Object 4"/>
            <p:cNvGraphicFramePr>
              <a:graphicFrameLocks noChangeAspect="1"/>
            </p:cNvGraphicFramePr>
            <p:nvPr/>
          </p:nvGraphicFramePr>
          <p:xfrm>
            <a:off x="816" y="3008"/>
            <a:ext cx="713" cy="331"/>
          </p:xfrm>
          <a:graphic>
            <a:graphicData uri="http://schemas.openxmlformats.org/presentationml/2006/ole">
              <p:oleObj spid="_x0000_s218116" name="CS ChemDraw Drawing" r:id="rId5" imgW="1132560" imgH="525600" progId="">
                <p:embed/>
              </p:oleObj>
            </a:graphicData>
          </a:graphic>
        </p:graphicFrame>
      </p:grpSp>
      <p:grpSp>
        <p:nvGrpSpPr>
          <p:cNvPr id="3" name="Group 5"/>
          <p:cNvGrpSpPr>
            <a:grpSpLocks/>
          </p:cNvGrpSpPr>
          <p:nvPr/>
        </p:nvGrpSpPr>
        <p:grpSpPr bwMode="auto">
          <a:xfrm>
            <a:off x="2428860" y="4643446"/>
            <a:ext cx="4024312" cy="579437"/>
            <a:chOff x="1584" y="3939"/>
            <a:chExt cx="2535" cy="365"/>
          </a:xfrm>
        </p:grpSpPr>
        <p:sp>
          <p:nvSpPr>
            <p:cNvPr id="905222" name="Rectangle 6"/>
            <p:cNvSpPr>
              <a:spLocks noChangeArrowheads="1"/>
            </p:cNvSpPr>
            <p:nvPr/>
          </p:nvSpPr>
          <p:spPr bwMode="auto">
            <a:xfrm>
              <a:off x="2261" y="3939"/>
              <a:ext cx="1858" cy="330"/>
            </a:xfrm>
            <a:prstGeom prst="rect">
              <a:avLst/>
            </a:prstGeom>
            <a:noFill/>
            <a:ln w="9525">
              <a:noFill/>
              <a:miter lim="800000"/>
              <a:headEnd/>
              <a:tailEnd/>
            </a:ln>
            <a:effectLst/>
          </p:spPr>
          <p:txBody>
            <a:bodyPr wrap="none">
              <a:spAutoFit/>
            </a:bodyPr>
            <a:lstStyle/>
            <a:p>
              <a:pPr algn="l"/>
              <a:r>
                <a:rPr lang="en-US" altLang="zh-CN" sz="2800" dirty="0">
                  <a:ea typeface="宋体" pitchFamily="2" charset="-122"/>
                </a:rPr>
                <a:t>(</a:t>
              </a:r>
              <a:r>
                <a:rPr lang="zh-CN" altLang="en-US" sz="2800" dirty="0">
                  <a:ea typeface="宋体" pitchFamily="2" charset="-122"/>
                </a:rPr>
                <a:t>参考态单质</a:t>
              </a:r>
              <a:r>
                <a:rPr lang="en-US" altLang="zh-CN" sz="2800" dirty="0">
                  <a:ea typeface="宋体" pitchFamily="2" charset="-122"/>
                </a:rPr>
                <a:t>,</a:t>
              </a:r>
              <a:r>
                <a:rPr lang="en-US" altLang="zh-CN" sz="2800" i="1" dirty="0">
                  <a:ea typeface="宋体" pitchFamily="2" charset="-122"/>
                </a:rPr>
                <a:t>T</a:t>
              </a:r>
              <a:r>
                <a:rPr lang="en-US" altLang="zh-CN" sz="2800" dirty="0">
                  <a:ea typeface="宋体" pitchFamily="2" charset="-122"/>
                </a:rPr>
                <a:t>)=0</a:t>
              </a:r>
            </a:p>
          </p:txBody>
        </p:sp>
        <p:graphicFrame>
          <p:nvGraphicFramePr>
            <p:cNvPr id="905223" name="Object 7"/>
            <p:cNvGraphicFramePr>
              <a:graphicFrameLocks noChangeAspect="1"/>
            </p:cNvGraphicFramePr>
            <p:nvPr/>
          </p:nvGraphicFramePr>
          <p:xfrm>
            <a:off x="1584" y="3973"/>
            <a:ext cx="713" cy="331"/>
          </p:xfrm>
          <a:graphic>
            <a:graphicData uri="http://schemas.openxmlformats.org/presentationml/2006/ole">
              <p:oleObj spid="_x0000_s218115" name="CS ChemDraw Drawing" r:id="rId6" imgW="1132560" imgH="525600" progId="">
                <p:embed/>
              </p:oleObj>
            </a:graphicData>
          </a:graphic>
        </p:graphicFrame>
      </p:grpSp>
      <p:graphicFrame>
        <p:nvGraphicFramePr>
          <p:cNvPr id="905224" name="Object 8"/>
          <p:cNvGraphicFramePr>
            <a:graphicFrameLocks noChangeAspect="1"/>
          </p:cNvGraphicFramePr>
          <p:nvPr/>
        </p:nvGraphicFramePr>
        <p:xfrm>
          <a:off x="809625" y="5445125"/>
          <a:ext cx="8191500" cy="928688"/>
        </p:xfrm>
        <a:graphic>
          <a:graphicData uri="http://schemas.openxmlformats.org/presentationml/2006/ole">
            <p:oleObj spid="_x0000_s218114" name="Equation" r:id="rId7" imgW="3022560" imgH="342720" progId="Equation.DSMT4">
              <p:embed/>
            </p:oleObj>
          </a:graphicData>
        </a:graphic>
      </p:graphicFrame>
      <p:sp>
        <p:nvSpPr>
          <p:cNvPr id="905225" name="Rectangle 9"/>
          <p:cNvSpPr>
            <a:spLocks noChangeArrowheads="1"/>
          </p:cNvSpPr>
          <p:nvPr/>
        </p:nvSpPr>
        <p:spPr bwMode="auto">
          <a:xfrm>
            <a:off x="642910" y="1428736"/>
            <a:ext cx="8137525" cy="2123658"/>
          </a:xfrm>
          <a:prstGeom prst="rect">
            <a:avLst/>
          </a:prstGeom>
          <a:noFill/>
          <a:ln w="9525">
            <a:noFill/>
            <a:miter lim="800000"/>
            <a:headEnd/>
            <a:tailEnd/>
          </a:ln>
          <a:effectLst/>
        </p:spPr>
        <p:txBody>
          <a:bodyPr>
            <a:spAutoFit/>
          </a:bodyPr>
          <a:lstStyle/>
          <a:p>
            <a:pPr algn="l">
              <a:lnSpc>
                <a:spcPct val="110000"/>
              </a:lnSpc>
              <a:spcBef>
                <a:spcPct val="50000"/>
              </a:spcBef>
            </a:pPr>
            <a:r>
              <a:rPr lang="zh-CN" altLang="en-US" sz="2400" dirty="0">
                <a:solidFill>
                  <a:srgbClr val="0000CC"/>
                </a:solidFill>
              </a:rPr>
              <a:t>标准摩尔生成</a:t>
            </a:r>
            <a:r>
              <a:rPr lang="en-US" altLang="zh-CN" sz="2400" dirty="0">
                <a:solidFill>
                  <a:srgbClr val="0000CC"/>
                </a:solidFill>
              </a:rPr>
              <a:t>Gibbs</a:t>
            </a:r>
            <a:r>
              <a:rPr lang="zh-CN" altLang="en-US" sz="2400" dirty="0">
                <a:solidFill>
                  <a:srgbClr val="0000CC"/>
                </a:solidFill>
              </a:rPr>
              <a:t>自由能</a:t>
            </a:r>
            <a:r>
              <a:rPr lang="zh-CN" altLang="en-US" sz="2400" dirty="0">
                <a:solidFill>
                  <a:schemeClr val="folHlink"/>
                </a:solidFill>
              </a:rPr>
              <a:t/>
            </a:r>
            <a:br>
              <a:rPr lang="zh-CN" altLang="en-US" sz="2400" dirty="0">
                <a:solidFill>
                  <a:schemeClr val="folHlink"/>
                </a:solidFill>
              </a:rPr>
            </a:br>
            <a:r>
              <a:rPr lang="zh-CN" altLang="en-US" sz="2400" dirty="0">
                <a:solidFill>
                  <a:schemeClr val="folHlink"/>
                </a:solidFill>
              </a:rPr>
              <a:t>（</a:t>
            </a:r>
            <a:r>
              <a:rPr lang="en-US" altLang="zh-CN" sz="2400" i="1" dirty="0">
                <a:solidFill>
                  <a:srgbClr val="FF00FF"/>
                </a:solidFill>
                <a:effectLst>
                  <a:outerShdw blurRad="38100" dist="38100" dir="2700000" algn="tl">
                    <a:srgbClr val="C0C0C0"/>
                  </a:outerShdw>
                </a:effectLst>
              </a:rPr>
              <a:t>the standard Gibbs free energy of molar formation</a:t>
            </a:r>
            <a:r>
              <a:rPr lang="en-US" altLang="zh-CN" sz="2400" dirty="0">
                <a:solidFill>
                  <a:schemeClr val="folHlink"/>
                </a:solidFill>
              </a:rPr>
              <a:t> </a:t>
            </a:r>
            <a:r>
              <a:rPr lang="zh-CN" altLang="en-US" sz="2400" dirty="0">
                <a:solidFill>
                  <a:schemeClr val="folHlink"/>
                </a:solidFill>
              </a:rPr>
              <a:t>）</a:t>
            </a:r>
            <a:r>
              <a:rPr lang="zh-CN" altLang="en-US" sz="2400" dirty="0">
                <a:solidFill>
                  <a:srgbClr val="0000FF"/>
                </a:solidFill>
              </a:rPr>
              <a:t/>
            </a:r>
            <a:br>
              <a:rPr lang="zh-CN" altLang="en-US" sz="2400" dirty="0">
                <a:solidFill>
                  <a:srgbClr val="0000FF"/>
                </a:solidFill>
              </a:rPr>
            </a:br>
            <a:r>
              <a:rPr lang="zh-CN" altLang="en-US" sz="2400" dirty="0">
                <a:solidFill>
                  <a:srgbClr val="0000FF"/>
                </a:solidFill>
              </a:rPr>
              <a:t>在温度</a:t>
            </a:r>
            <a:r>
              <a:rPr lang="en-US" altLang="zh-CN" sz="2400" i="1" dirty="0">
                <a:solidFill>
                  <a:srgbClr val="0000FF"/>
                </a:solidFill>
              </a:rPr>
              <a:t>T</a:t>
            </a:r>
            <a:r>
              <a:rPr lang="en-US" altLang="zh-CN" sz="2400" dirty="0">
                <a:solidFill>
                  <a:srgbClr val="0000FF"/>
                </a:solidFill>
              </a:rPr>
              <a:t>K</a:t>
            </a:r>
            <a:r>
              <a:rPr lang="zh-CN" altLang="en-US" sz="2400" dirty="0">
                <a:solidFill>
                  <a:srgbClr val="0000FF"/>
                </a:solidFill>
              </a:rPr>
              <a:t>下，由参考状态的单质生成物质</a:t>
            </a:r>
            <a:r>
              <a:rPr lang="en-US" altLang="zh-CN" sz="2400" dirty="0">
                <a:solidFill>
                  <a:srgbClr val="0000FF"/>
                </a:solidFill>
              </a:rPr>
              <a:t>B(</a:t>
            </a:r>
            <a:r>
              <a:rPr lang="zh-CN" altLang="en-US" sz="2400" dirty="0">
                <a:solidFill>
                  <a:srgbClr val="0000FF"/>
                </a:solidFill>
              </a:rPr>
              <a:t>且</a:t>
            </a:r>
            <a:r>
              <a:rPr lang="en-US" altLang="zh-CN" sz="2400" dirty="0" err="1">
                <a:solidFill>
                  <a:srgbClr val="0000FF"/>
                </a:solidFill>
              </a:rPr>
              <a:t>ν</a:t>
            </a:r>
            <a:r>
              <a:rPr lang="en-US" altLang="zh-CN" sz="2400" baseline="-25000" dirty="0" err="1">
                <a:solidFill>
                  <a:srgbClr val="0000FF"/>
                </a:solidFill>
              </a:rPr>
              <a:t>B</a:t>
            </a:r>
            <a:r>
              <a:rPr lang="en-US" altLang="zh-CN" sz="2400" dirty="0">
                <a:solidFill>
                  <a:srgbClr val="0000FF"/>
                </a:solidFill>
              </a:rPr>
              <a:t>=+1</a:t>
            </a:r>
            <a:r>
              <a:rPr lang="zh-CN" altLang="en-US" sz="2400" dirty="0">
                <a:solidFill>
                  <a:srgbClr val="0000FF"/>
                </a:solidFill>
              </a:rPr>
              <a:t>时</a:t>
            </a:r>
            <a:r>
              <a:rPr lang="en-US" altLang="zh-CN" sz="2400" dirty="0">
                <a:solidFill>
                  <a:srgbClr val="0000FF"/>
                </a:solidFill>
              </a:rPr>
              <a:t>)</a:t>
            </a:r>
            <a:r>
              <a:rPr lang="zh-CN" altLang="en-US" sz="2400" dirty="0">
                <a:solidFill>
                  <a:srgbClr val="0000FF"/>
                </a:solidFill>
              </a:rPr>
              <a:t>的标准摩尔</a:t>
            </a:r>
            <a:r>
              <a:rPr lang="en-US" altLang="zh-CN" sz="2400" dirty="0">
                <a:solidFill>
                  <a:srgbClr val="0000FF"/>
                </a:solidFill>
              </a:rPr>
              <a:t>Gibbs</a:t>
            </a:r>
            <a:r>
              <a:rPr lang="zh-CN" altLang="en-US" sz="2400" dirty="0">
                <a:solidFill>
                  <a:srgbClr val="0000FF"/>
                </a:solidFill>
              </a:rPr>
              <a:t>自由能变，称为物质</a:t>
            </a:r>
            <a:r>
              <a:rPr lang="en-US" altLang="zh-CN" sz="2400" dirty="0">
                <a:solidFill>
                  <a:srgbClr val="0000FF"/>
                </a:solidFill>
              </a:rPr>
              <a:t>B</a:t>
            </a:r>
            <a:r>
              <a:rPr lang="zh-CN" altLang="en-US" sz="2400" dirty="0">
                <a:solidFill>
                  <a:srgbClr val="0000FF"/>
                </a:solidFill>
              </a:rPr>
              <a:t>的标准摩尔生成</a:t>
            </a:r>
            <a:r>
              <a:rPr lang="en-US" altLang="zh-CN" sz="2400" dirty="0">
                <a:solidFill>
                  <a:srgbClr val="0000FF"/>
                </a:solidFill>
              </a:rPr>
              <a:t>Gibbs</a:t>
            </a:r>
            <a:r>
              <a:rPr lang="zh-CN" altLang="en-US" sz="2400" dirty="0">
                <a:solidFill>
                  <a:srgbClr val="0000FF"/>
                </a:solidFill>
              </a:rPr>
              <a:t>自由能。</a:t>
            </a:r>
          </a:p>
        </p:txBody>
      </p:sp>
      <p:sp>
        <p:nvSpPr>
          <p:cNvPr id="905226" name="Rectangle 10"/>
          <p:cNvSpPr>
            <a:spLocks noGrp="1" noChangeArrowheads="1"/>
          </p:cNvSpPr>
          <p:nvPr>
            <p:ph type="title"/>
          </p:nvPr>
        </p:nvSpPr>
        <p:spPr>
          <a:xfrm>
            <a:off x="928662" y="0"/>
            <a:ext cx="8215339" cy="836613"/>
          </a:xfrm>
        </p:spPr>
        <p:txBody>
          <a:bodyPr/>
          <a:lstStyle/>
          <a:p>
            <a:r>
              <a:rPr lang="en-US" altLang="zh-CN" sz="3600" dirty="0"/>
              <a:t>(2) </a:t>
            </a:r>
            <a:r>
              <a:rPr lang="zh-CN" altLang="en-US" sz="3600" dirty="0"/>
              <a:t>根据标准摩尔生成</a:t>
            </a:r>
            <a:r>
              <a:rPr lang="en-US" altLang="zh-CN" sz="3600" dirty="0"/>
              <a:t>Gibbs</a:t>
            </a:r>
            <a:r>
              <a:rPr lang="zh-CN" altLang="en-US" sz="3600" dirty="0"/>
              <a:t>自由能计算</a:t>
            </a:r>
          </a:p>
        </p:txBody>
      </p:sp>
      <p:pic>
        <p:nvPicPr>
          <p:cNvPr id="905227" name="Picture 11"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905224"/>
                                        </p:tgtEl>
                                        <p:attrNameLst>
                                          <p:attrName>style.visibility</p:attrName>
                                        </p:attrNameLst>
                                      </p:cBhvr>
                                      <p:to>
                                        <p:strVal val="visible"/>
                                      </p:to>
                                    </p:set>
                                    <p:anim calcmode="lin" valueType="num">
                                      <p:cBhvr>
                                        <p:cTn id="17" dur="1000" fill="hold"/>
                                        <p:tgtEl>
                                          <p:spTgt spid="905224"/>
                                        </p:tgtEl>
                                        <p:attrNameLst>
                                          <p:attrName>ppt_w</p:attrName>
                                        </p:attrNameLst>
                                      </p:cBhvr>
                                      <p:tavLst>
                                        <p:tav tm="0">
                                          <p:val>
                                            <p:strVal val="#ppt_w*0.70"/>
                                          </p:val>
                                        </p:tav>
                                        <p:tav tm="100000">
                                          <p:val>
                                            <p:strVal val="#ppt_w"/>
                                          </p:val>
                                        </p:tav>
                                      </p:tavLst>
                                    </p:anim>
                                    <p:anim calcmode="lin" valueType="num">
                                      <p:cBhvr>
                                        <p:cTn id="18" dur="1000" fill="hold"/>
                                        <p:tgtEl>
                                          <p:spTgt spid="905224"/>
                                        </p:tgtEl>
                                        <p:attrNameLst>
                                          <p:attrName>ppt_h</p:attrName>
                                        </p:attrNameLst>
                                      </p:cBhvr>
                                      <p:tavLst>
                                        <p:tav tm="0">
                                          <p:val>
                                            <p:strVal val="#ppt_h"/>
                                          </p:val>
                                        </p:tav>
                                        <p:tav tm="100000">
                                          <p:val>
                                            <p:strVal val="#ppt_h"/>
                                          </p:val>
                                        </p:tav>
                                      </p:tavLst>
                                    </p:anim>
                                    <p:animEffect transition="in" filter="fade">
                                      <p:cBhvr>
                                        <p:cTn id="19" dur="1000"/>
                                        <p:tgtEl>
                                          <p:spTgt spid="905224"/>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5693BF7-5886-41DB-9C5B-79248780B65F}" type="datetime1">
              <a:rPr lang="zh-CN" altLang="en-US"/>
              <a:pPr/>
              <a:t>2017/11/1</a:t>
            </a:fld>
            <a:endParaRPr lang="en-US" altLang="zh-CN"/>
          </a:p>
        </p:txBody>
      </p:sp>
      <p:sp>
        <p:nvSpPr>
          <p:cNvPr id="7" name="灯片编号占位符 5"/>
          <p:cNvSpPr>
            <a:spLocks noGrp="1"/>
          </p:cNvSpPr>
          <p:nvPr>
            <p:ph type="sldNum" sz="quarter" idx="12"/>
          </p:nvPr>
        </p:nvSpPr>
        <p:spPr/>
        <p:txBody>
          <a:bodyPr/>
          <a:lstStyle/>
          <a:p>
            <a:fld id="{3BA03065-2600-49BD-A19A-F4061EE83389}" type="slidenum">
              <a:rPr lang="en-US" altLang="zh-CN"/>
              <a:pPr/>
              <a:t>94</a:t>
            </a:fld>
            <a:endParaRPr lang="en-US" altLang="zh-CN"/>
          </a:p>
        </p:txBody>
      </p:sp>
      <p:sp>
        <p:nvSpPr>
          <p:cNvPr id="907266" name="Rectangle 2"/>
          <p:cNvSpPr>
            <a:spLocks noChangeArrowheads="1"/>
          </p:cNvSpPr>
          <p:nvPr/>
        </p:nvSpPr>
        <p:spPr bwMode="auto">
          <a:xfrm>
            <a:off x="857224" y="1214422"/>
            <a:ext cx="7924800" cy="4573560"/>
          </a:xfrm>
          <a:prstGeom prst="rect">
            <a:avLst/>
          </a:prstGeom>
          <a:noFill/>
          <a:ln w="9525">
            <a:noFill/>
            <a:miter lim="800000"/>
            <a:headEnd/>
            <a:tailEnd/>
          </a:ln>
          <a:effectLst/>
        </p:spPr>
        <p:txBody>
          <a:bodyPr>
            <a:spAutoFit/>
          </a:bodyPr>
          <a:lstStyle/>
          <a:p>
            <a:pPr algn="l">
              <a:lnSpc>
                <a:spcPct val="130000"/>
              </a:lnSpc>
              <a:spcBef>
                <a:spcPct val="50000"/>
              </a:spcBef>
              <a:buClr>
                <a:srgbClr val="FF00FF"/>
              </a:buClr>
              <a:buFont typeface="Wingdings" pitchFamily="2" charset="2"/>
              <a:buChar char="v"/>
            </a:pPr>
            <a:r>
              <a:rPr lang="zh-CN" altLang="en-US" sz="3200" dirty="0">
                <a:solidFill>
                  <a:srgbClr val="FF3300"/>
                </a:solidFill>
                <a:effectLst>
                  <a:outerShdw blurRad="38100" dist="38100" dir="2700000" algn="tl">
                    <a:srgbClr val="C0C0C0"/>
                  </a:outerShdw>
                </a:effectLst>
              </a:rPr>
              <a:t>类似盖斯（</a:t>
            </a:r>
            <a:r>
              <a:rPr lang="en-US" altLang="zh-CN" sz="3200" dirty="0">
                <a:solidFill>
                  <a:srgbClr val="FF3300"/>
                </a:solidFill>
                <a:effectLst>
                  <a:outerShdw blurRad="38100" dist="38100" dir="2700000" algn="tl">
                    <a:srgbClr val="C0C0C0"/>
                  </a:outerShdw>
                </a:effectLst>
              </a:rPr>
              <a:t>Hess </a:t>
            </a:r>
            <a:r>
              <a:rPr lang="zh-CN" altLang="en-US" sz="3200" dirty="0">
                <a:solidFill>
                  <a:srgbClr val="FF3300"/>
                </a:solidFill>
                <a:effectLst>
                  <a:outerShdw blurRad="38100" dist="38100" dir="2700000" algn="tl">
                    <a:srgbClr val="C0C0C0"/>
                  </a:outerShdw>
                </a:effectLst>
              </a:rPr>
              <a:t>）</a:t>
            </a:r>
            <a:r>
              <a:rPr lang="zh-CN" altLang="zh-CN" sz="3200" dirty="0">
                <a:solidFill>
                  <a:srgbClr val="FF3300"/>
                </a:solidFill>
                <a:effectLst>
                  <a:outerShdw blurRad="38100" dist="38100" dir="2700000" algn="tl">
                    <a:srgbClr val="C0C0C0"/>
                  </a:outerShdw>
                </a:effectLst>
              </a:rPr>
              <a:t>定</a:t>
            </a:r>
            <a:r>
              <a:rPr lang="zh-CN" altLang="en-US" sz="3200" dirty="0">
                <a:solidFill>
                  <a:srgbClr val="FF3300"/>
                </a:solidFill>
                <a:effectLst>
                  <a:outerShdw blurRad="38100" dist="38100" dir="2700000" algn="tl">
                    <a:srgbClr val="C0C0C0"/>
                  </a:outerShdw>
                </a:effectLst>
              </a:rPr>
              <a:t> </a:t>
            </a:r>
            <a:r>
              <a:rPr lang="zh-CN" altLang="zh-CN" sz="3200" dirty="0">
                <a:solidFill>
                  <a:srgbClr val="FF3300"/>
                </a:solidFill>
                <a:effectLst>
                  <a:outerShdw blurRad="38100" dist="38100" dir="2700000" algn="tl">
                    <a:srgbClr val="C0C0C0"/>
                  </a:outerShdw>
                </a:effectLst>
              </a:rPr>
              <a:t>律</a:t>
            </a:r>
            <a:r>
              <a:rPr lang="zh-CN" altLang="en-US" sz="3200" dirty="0">
                <a:solidFill>
                  <a:srgbClr val="FF3300"/>
                </a:solidFill>
                <a:effectLst>
                  <a:outerShdw blurRad="38100" dist="38100" dir="2700000" algn="tl">
                    <a:srgbClr val="C0C0C0"/>
                  </a:outerShdw>
                </a:effectLst>
              </a:rPr>
              <a:t>：</a:t>
            </a:r>
            <a:br>
              <a:rPr lang="zh-CN" altLang="en-US" sz="3200" dirty="0">
                <a:solidFill>
                  <a:srgbClr val="FF3300"/>
                </a:solidFill>
                <a:effectLst>
                  <a:outerShdw blurRad="38100" dist="38100" dir="2700000" algn="tl">
                    <a:srgbClr val="C0C0C0"/>
                  </a:outerShdw>
                </a:effectLst>
              </a:rPr>
            </a:br>
            <a:r>
              <a:rPr kumimoji="0" lang="zh-CN" altLang="en-US" sz="3200" dirty="0">
                <a:solidFill>
                  <a:srgbClr val="0000CC"/>
                </a:solidFill>
              </a:rPr>
              <a:t>根据状态函数的特点：如果能由一组已知反应方程式通过代数组合的办法得出所要研究的那个反应方程式，就可根据已知反应的标准摩尔</a:t>
            </a:r>
            <a:r>
              <a:rPr kumimoji="0" lang="en-US" altLang="zh-CN" sz="3200" dirty="0">
                <a:solidFill>
                  <a:srgbClr val="0000CC"/>
                </a:solidFill>
              </a:rPr>
              <a:t>Gibbs</a:t>
            </a:r>
            <a:r>
              <a:rPr kumimoji="0" lang="zh-CN" altLang="en-US" sz="3200" dirty="0">
                <a:solidFill>
                  <a:srgbClr val="0000CC"/>
                </a:solidFill>
              </a:rPr>
              <a:t>自由能变，通过组合办法得出所要研究的那个反应的标准摩尔</a:t>
            </a:r>
            <a:r>
              <a:rPr kumimoji="0" lang="en-US" altLang="zh-CN" sz="3200" dirty="0">
                <a:solidFill>
                  <a:srgbClr val="0000CC"/>
                </a:solidFill>
              </a:rPr>
              <a:t>Gibbs</a:t>
            </a:r>
            <a:r>
              <a:rPr kumimoji="0" lang="zh-CN" altLang="en-US" sz="3200" dirty="0">
                <a:solidFill>
                  <a:srgbClr val="0000CC"/>
                </a:solidFill>
              </a:rPr>
              <a:t>自由能变。</a:t>
            </a:r>
          </a:p>
        </p:txBody>
      </p:sp>
      <p:sp>
        <p:nvSpPr>
          <p:cNvPr id="907267" name="Rectangle 3"/>
          <p:cNvSpPr>
            <a:spLocks noGrp="1" noChangeArrowheads="1"/>
          </p:cNvSpPr>
          <p:nvPr>
            <p:ph type="title"/>
          </p:nvPr>
        </p:nvSpPr>
        <p:spPr>
          <a:xfrm>
            <a:off x="1285852" y="0"/>
            <a:ext cx="7858147" cy="836613"/>
          </a:xfrm>
        </p:spPr>
        <p:txBody>
          <a:bodyPr/>
          <a:lstStyle/>
          <a:p>
            <a:r>
              <a:rPr lang="en-US" altLang="zh-CN" dirty="0"/>
              <a:t>(3)</a:t>
            </a:r>
            <a:r>
              <a:rPr lang="zh-CN" altLang="en-US" dirty="0"/>
              <a:t>根据状态函数特点组合法计算</a:t>
            </a:r>
          </a:p>
        </p:txBody>
      </p:sp>
      <p:pic>
        <p:nvPicPr>
          <p:cNvPr id="907268" name="Picture 4"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07266"/>
                                        </p:tgtEl>
                                        <p:attrNameLst>
                                          <p:attrName>style.visibility</p:attrName>
                                        </p:attrNameLst>
                                      </p:cBhvr>
                                      <p:to>
                                        <p:strVal val="visible"/>
                                      </p:to>
                                    </p:set>
                                    <p:animEffect transition="in" filter="wipe(up)">
                                      <p:cBhvr>
                                        <p:cTn id="7" dur="1000"/>
                                        <p:tgtEl>
                                          <p:spTgt spid="907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6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p:cNvSpPr>
            <a:spLocks noGrp="1"/>
          </p:cNvSpPr>
          <p:nvPr>
            <p:ph type="dt" sz="half" idx="10"/>
          </p:nvPr>
        </p:nvSpPr>
        <p:spPr/>
        <p:txBody>
          <a:bodyPr/>
          <a:lstStyle/>
          <a:p>
            <a:fld id="{68D534CD-EF22-44C4-8E4B-97FBBF904758}" type="datetime1">
              <a:rPr lang="zh-CN" altLang="en-US"/>
              <a:pPr/>
              <a:t>2017/11/1</a:t>
            </a:fld>
            <a:endParaRPr lang="en-US" altLang="zh-CN"/>
          </a:p>
        </p:txBody>
      </p:sp>
      <p:sp>
        <p:nvSpPr>
          <p:cNvPr id="9" name="灯片编号占位符 6"/>
          <p:cNvSpPr>
            <a:spLocks noGrp="1"/>
          </p:cNvSpPr>
          <p:nvPr>
            <p:ph type="sldNum" sz="quarter" idx="12"/>
          </p:nvPr>
        </p:nvSpPr>
        <p:spPr/>
        <p:txBody>
          <a:bodyPr/>
          <a:lstStyle/>
          <a:p>
            <a:fld id="{D0B0B689-3EEB-4623-8E8E-166FFE7B7BF3}" type="slidenum">
              <a:rPr lang="en-US" altLang="zh-CN"/>
              <a:pPr/>
              <a:t>95</a:t>
            </a:fld>
            <a:endParaRPr lang="en-US" altLang="zh-CN"/>
          </a:p>
        </p:txBody>
      </p:sp>
      <p:sp>
        <p:nvSpPr>
          <p:cNvPr id="909314" name="Rectangle 2"/>
          <p:cNvSpPr>
            <a:spLocks noGrp="1" noChangeArrowheads="1"/>
          </p:cNvSpPr>
          <p:nvPr>
            <p:ph type="title"/>
          </p:nvPr>
        </p:nvSpPr>
        <p:spPr>
          <a:noFill/>
          <a:ln/>
        </p:spPr>
        <p:txBody>
          <a:bodyPr/>
          <a:lstStyle/>
          <a:p>
            <a:r>
              <a:rPr lang="zh-CN" altLang="en-US" sz="3600">
                <a:latin typeface="Times New Roman" pitchFamily="18" charset="0"/>
              </a:rPr>
              <a:t>例</a:t>
            </a:r>
            <a:r>
              <a:rPr lang="en-US" altLang="zh-CN" sz="3600">
                <a:latin typeface="Times New Roman" pitchFamily="18" charset="0"/>
              </a:rPr>
              <a:t>6</a:t>
            </a:r>
          </a:p>
        </p:txBody>
      </p:sp>
      <p:sp>
        <p:nvSpPr>
          <p:cNvPr id="909315" name="Rectangle 3"/>
          <p:cNvSpPr>
            <a:spLocks noChangeArrowheads="1"/>
          </p:cNvSpPr>
          <p:nvPr/>
        </p:nvSpPr>
        <p:spPr bwMode="auto">
          <a:xfrm>
            <a:off x="684213" y="1412875"/>
            <a:ext cx="8054975" cy="2778125"/>
          </a:xfrm>
          <a:prstGeom prst="rect">
            <a:avLst/>
          </a:prstGeom>
          <a:noFill/>
          <a:ln w="9525">
            <a:noFill/>
            <a:miter lim="800000"/>
            <a:headEnd/>
            <a:tailEnd/>
          </a:ln>
        </p:spPr>
        <p:txBody>
          <a:bodyPr/>
          <a:lstStyle/>
          <a:p>
            <a:pPr marL="342900" indent="-342900" algn="l">
              <a:lnSpc>
                <a:spcPct val="130000"/>
              </a:lnSpc>
              <a:spcBef>
                <a:spcPct val="20000"/>
              </a:spcBef>
              <a:buClr>
                <a:srgbClr val="FF00FF"/>
              </a:buClr>
              <a:buFont typeface="Wingdings" pitchFamily="2" charset="2"/>
              <a:buChar char="v"/>
            </a:pPr>
            <a:r>
              <a:rPr lang="zh-CN" altLang="en-US">
                <a:solidFill>
                  <a:srgbClr val="0000FF"/>
                </a:solidFill>
              </a:rPr>
              <a:t>例</a:t>
            </a:r>
            <a:r>
              <a:rPr lang="en-US" altLang="zh-CN">
                <a:solidFill>
                  <a:srgbClr val="0000FF"/>
                </a:solidFill>
              </a:rPr>
              <a:t>6   </a:t>
            </a:r>
            <a:r>
              <a:rPr lang="zh-CN" altLang="en-US">
                <a:solidFill>
                  <a:srgbClr val="0000FF"/>
                </a:solidFill>
              </a:rPr>
              <a:t>试计算下列反应在</a:t>
            </a:r>
            <a:r>
              <a:rPr lang="en-US" altLang="zh-CN">
                <a:solidFill>
                  <a:srgbClr val="0000FF"/>
                </a:solidFill>
              </a:rPr>
              <a:t>298.15K</a:t>
            </a:r>
            <a:r>
              <a:rPr lang="zh-CN" altLang="en-US">
                <a:solidFill>
                  <a:srgbClr val="0000FF"/>
                </a:solidFill>
              </a:rPr>
              <a:t>时的</a:t>
            </a:r>
            <a:r>
              <a:rPr lang="zh-CN" altLang="en-US">
                <a:solidFill>
                  <a:srgbClr val="0000FF"/>
                </a:solidFill>
                <a:sym typeface="Symbol" pitchFamily="18" charset="2"/>
              </a:rPr>
              <a:t></a:t>
            </a:r>
            <a:r>
              <a:rPr lang="en-US" altLang="zh-CN" baseline="-25000">
                <a:solidFill>
                  <a:srgbClr val="0000FF"/>
                </a:solidFill>
                <a:sym typeface="Symbol" pitchFamily="18" charset="2"/>
              </a:rPr>
              <a:t>r</a:t>
            </a:r>
            <a:r>
              <a:rPr lang="en-US" altLang="zh-CN" i="1">
                <a:solidFill>
                  <a:srgbClr val="0000FF"/>
                </a:solidFill>
                <a:sym typeface="Symbol" pitchFamily="18" charset="2"/>
              </a:rPr>
              <a:t>H</a:t>
            </a:r>
            <a:r>
              <a:rPr lang="en-US" altLang="zh-CN" baseline="-25000">
                <a:solidFill>
                  <a:srgbClr val="0000FF"/>
                </a:solidFill>
                <a:sym typeface="Symbol" pitchFamily="18" charset="2"/>
              </a:rPr>
              <a:t>m</a:t>
            </a:r>
            <a:r>
              <a:rPr lang="ru-RU" altLang="zh-CN" baseline="50000">
                <a:solidFill>
                  <a:srgbClr val="0000FF"/>
                </a:solidFill>
                <a:cs typeface="Times New Roman" pitchFamily="18" charset="0"/>
                <a:sym typeface="Symbol" pitchFamily="18" charset="2"/>
              </a:rPr>
              <a:t>ө</a:t>
            </a:r>
            <a:r>
              <a:rPr lang="zh-CN" altLang="en-US">
                <a:solidFill>
                  <a:srgbClr val="0000FF"/>
                </a:solidFill>
              </a:rPr>
              <a:t>、</a:t>
            </a:r>
            <a:r>
              <a:rPr lang="zh-CN" altLang="en-US">
                <a:solidFill>
                  <a:srgbClr val="0000FF"/>
                </a:solidFill>
                <a:sym typeface="Symbol" pitchFamily="18" charset="2"/>
              </a:rPr>
              <a:t></a:t>
            </a:r>
            <a:r>
              <a:rPr lang="en-US" altLang="zh-CN" baseline="-25000">
                <a:solidFill>
                  <a:srgbClr val="0000FF"/>
                </a:solidFill>
                <a:sym typeface="Symbol" pitchFamily="18" charset="2"/>
              </a:rPr>
              <a:t>r</a:t>
            </a:r>
            <a:r>
              <a:rPr lang="en-US" altLang="zh-CN" i="1">
                <a:solidFill>
                  <a:srgbClr val="0000FF"/>
                </a:solidFill>
                <a:sym typeface="Symbol" pitchFamily="18" charset="2"/>
              </a:rPr>
              <a:t>S</a:t>
            </a:r>
            <a:r>
              <a:rPr lang="en-US" altLang="zh-CN" baseline="-25000">
                <a:solidFill>
                  <a:srgbClr val="0000FF"/>
                </a:solidFill>
                <a:sym typeface="Symbol" pitchFamily="18" charset="2"/>
              </a:rPr>
              <a:t>m</a:t>
            </a:r>
            <a:r>
              <a:rPr lang="ru-RU" altLang="zh-CN" baseline="50000">
                <a:solidFill>
                  <a:srgbClr val="0000FF"/>
                </a:solidFill>
                <a:cs typeface="Times New Roman" pitchFamily="18" charset="0"/>
                <a:sym typeface="Symbol" pitchFamily="18" charset="2"/>
              </a:rPr>
              <a:t>ө</a:t>
            </a:r>
            <a:r>
              <a:rPr lang="zh-CN" altLang="en-US">
                <a:solidFill>
                  <a:srgbClr val="0000FF"/>
                </a:solidFill>
              </a:rPr>
              <a:t>和</a:t>
            </a:r>
            <a:r>
              <a:rPr lang="zh-CN" altLang="en-US">
                <a:solidFill>
                  <a:srgbClr val="0000FF"/>
                </a:solidFill>
                <a:sym typeface="Symbol" pitchFamily="18" charset="2"/>
              </a:rPr>
              <a:t></a:t>
            </a:r>
            <a:r>
              <a:rPr lang="en-US" altLang="zh-CN" baseline="-25000">
                <a:solidFill>
                  <a:srgbClr val="0000FF"/>
                </a:solidFill>
                <a:sym typeface="Symbol" pitchFamily="18" charset="2"/>
              </a:rPr>
              <a:t>r</a:t>
            </a:r>
            <a:r>
              <a:rPr lang="en-US" altLang="zh-CN" i="1">
                <a:solidFill>
                  <a:srgbClr val="0000FF"/>
                </a:solidFill>
                <a:sym typeface="Symbol" pitchFamily="18" charset="2"/>
              </a:rPr>
              <a:t>G</a:t>
            </a:r>
            <a:r>
              <a:rPr lang="en-US" altLang="zh-CN" baseline="-25000">
                <a:solidFill>
                  <a:srgbClr val="0000FF"/>
                </a:solidFill>
                <a:sym typeface="Symbol" pitchFamily="18" charset="2"/>
              </a:rPr>
              <a:t>m</a:t>
            </a:r>
            <a:r>
              <a:rPr lang="ru-RU" altLang="zh-CN" baseline="50000">
                <a:solidFill>
                  <a:srgbClr val="0000FF"/>
                </a:solidFill>
                <a:cs typeface="Times New Roman" pitchFamily="18" charset="0"/>
                <a:sym typeface="Symbol" pitchFamily="18" charset="2"/>
              </a:rPr>
              <a:t>ө</a:t>
            </a:r>
            <a:r>
              <a:rPr lang="zh-CN" altLang="en-US">
                <a:solidFill>
                  <a:srgbClr val="0000FF"/>
                </a:solidFill>
              </a:rPr>
              <a:t>，判断</a:t>
            </a:r>
            <a:r>
              <a:rPr lang="zh-CN" altLang="ru-RU">
                <a:solidFill>
                  <a:srgbClr val="0000FF"/>
                </a:solidFill>
                <a:sym typeface="Symbol" pitchFamily="18" charset="2"/>
              </a:rPr>
              <a:t>标准状态下反应朝何方向进行？</a:t>
            </a:r>
            <a:r>
              <a:rPr lang="zh-CN" altLang="en-US">
                <a:solidFill>
                  <a:srgbClr val="0000FF"/>
                </a:solidFill>
              </a:rPr>
              <a:t>什么温度下更有利于反应自发进行？</a:t>
            </a:r>
          </a:p>
        </p:txBody>
      </p:sp>
      <p:pic>
        <p:nvPicPr>
          <p:cNvPr id="909316"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
        <p:nvSpPr>
          <p:cNvPr id="909317" name="Text Box 5"/>
          <p:cNvSpPr txBox="1">
            <a:spLocks noChangeArrowheads="1"/>
          </p:cNvSpPr>
          <p:nvPr/>
        </p:nvSpPr>
        <p:spPr bwMode="auto">
          <a:xfrm>
            <a:off x="1116013" y="4581525"/>
            <a:ext cx="7431087" cy="579438"/>
          </a:xfrm>
          <a:prstGeom prst="rect">
            <a:avLst/>
          </a:prstGeom>
          <a:noFill/>
          <a:ln w="63500" algn="ctr">
            <a:noFill/>
            <a:miter lim="800000"/>
            <a:headEnd/>
            <a:tailEnd/>
          </a:ln>
          <a:effectLst/>
        </p:spPr>
        <p:txBody>
          <a:bodyPr wrap="none">
            <a:spAutoFit/>
          </a:bodyPr>
          <a:lstStyle/>
          <a:p>
            <a:r>
              <a:rPr lang="en-US" altLang="zh-CN"/>
              <a:t>CO(g</a:t>
            </a:r>
            <a:r>
              <a:rPr lang="zh-CN" altLang="en-US"/>
              <a:t>）</a:t>
            </a:r>
            <a:r>
              <a:rPr lang="en-US" altLang="zh-CN"/>
              <a:t>+NO(g)         CO</a:t>
            </a:r>
            <a:r>
              <a:rPr lang="en-US" altLang="zh-CN" baseline="-25000"/>
              <a:t>2</a:t>
            </a:r>
            <a:r>
              <a:rPr lang="en-US" altLang="zh-CN"/>
              <a:t>(g)+1/2N</a:t>
            </a:r>
            <a:r>
              <a:rPr lang="en-US" altLang="zh-CN" baseline="-25000"/>
              <a:t>2</a:t>
            </a:r>
            <a:r>
              <a:rPr lang="en-US" altLang="zh-CN"/>
              <a:t>(g)         </a:t>
            </a:r>
          </a:p>
        </p:txBody>
      </p:sp>
      <p:pic>
        <p:nvPicPr>
          <p:cNvPr id="909318" name="Picture 6"/>
          <p:cNvPicPr>
            <a:picLocks noChangeAspect="1" noChangeArrowheads="1"/>
          </p:cNvPicPr>
          <p:nvPr/>
        </p:nvPicPr>
        <p:blipFill>
          <a:blip r:embed="rId4"/>
          <a:srcRect/>
          <a:stretch>
            <a:fillRect/>
          </a:stretch>
        </p:blipFill>
        <p:spPr bwMode="auto">
          <a:xfrm>
            <a:off x="4286248" y="4500570"/>
            <a:ext cx="863600" cy="6746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4"/>
          <p:cNvSpPr>
            <a:spLocks noGrp="1"/>
          </p:cNvSpPr>
          <p:nvPr>
            <p:ph type="dt" sz="half" idx="10"/>
          </p:nvPr>
        </p:nvSpPr>
        <p:spPr/>
        <p:txBody>
          <a:bodyPr/>
          <a:lstStyle/>
          <a:p>
            <a:fld id="{78009EBB-176A-4361-AD89-BF55BD4E6D16}" type="datetime1">
              <a:rPr lang="zh-CN" altLang="en-US"/>
              <a:pPr/>
              <a:t>2017/11/1</a:t>
            </a:fld>
            <a:endParaRPr lang="en-US" altLang="zh-CN"/>
          </a:p>
        </p:txBody>
      </p:sp>
      <p:sp>
        <p:nvSpPr>
          <p:cNvPr id="11" name="灯片编号占位符 6"/>
          <p:cNvSpPr>
            <a:spLocks noGrp="1"/>
          </p:cNvSpPr>
          <p:nvPr>
            <p:ph type="sldNum" sz="quarter" idx="12"/>
          </p:nvPr>
        </p:nvSpPr>
        <p:spPr/>
        <p:txBody>
          <a:bodyPr/>
          <a:lstStyle/>
          <a:p>
            <a:fld id="{7BC5BE8A-BF61-463D-AFBD-8B92179CEC1C}" type="slidenum">
              <a:rPr lang="en-US" altLang="zh-CN"/>
              <a:pPr/>
              <a:t>96</a:t>
            </a:fld>
            <a:endParaRPr lang="en-US" altLang="zh-CN"/>
          </a:p>
        </p:txBody>
      </p:sp>
      <p:sp>
        <p:nvSpPr>
          <p:cNvPr id="910338" name="Rectangle 2"/>
          <p:cNvSpPr>
            <a:spLocks noGrp="1" noChangeArrowheads="1"/>
          </p:cNvSpPr>
          <p:nvPr>
            <p:ph type="title"/>
          </p:nvPr>
        </p:nvSpPr>
        <p:spPr>
          <a:xfrm>
            <a:off x="1214414" y="0"/>
            <a:ext cx="7077075" cy="836613"/>
          </a:xfrm>
        </p:spPr>
        <p:txBody>
          <a:bodyPr/>
          <a:lstStyle/>
          <a:p>
            <a:pPr algn="l"/>
            <a:r>
              <a:rPr lang="zh-CN" altLang="en-US" dirty="0">
                <a:latin typeface="Times New Roman" pitchFamily="18" charset="0"/>
              </a:rPr>
              <a:t>例</a:t>
            </a:r>
            <a:r>
              <a:rPr lang="en-US" altLang="zh-CN" dirty="0">
                <a:latin typeface="Times New Roman" pitchFamily="18" charset="0"/>
              </a:rPr>
              <a:t>6</a:t>
            </a:r>
            <a:r>
              <a:rPr lang="zh-CN" altLang="en-US" dirty="0">
                <a:latin typeface="Times New Roman" pitchFamily="18" charset="0"/>
              </a:rPr>
              <a:t>解</a:t>
            </a:r>
          </a:p>
        </p:txBody>
      </p:sp>
      <p:sp>
        <p:nvSpPr>
          <p:cNvPr id="910339" name="Rectangle 3"/>
          <p:cNvSpPr>
            <a:spLocks noChangeArrowheads="1"/>
          </p:cNvSpPr>
          <p:nvPr/>
        </p:nvSpPr>
        <p:spPr bwMode="auto">
          <a:xfrm>
            <a:off x="827088" y="3933825"/>
            <a:ext cx="8137525" cy="1152525"/>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en-US" altLang="zh-CN"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=(-394.36) + 0×</a:t>
            </a:r>
            <a:r>
              <a:rPr lang="en-US" altLang="zh-CN" sz="2800">
                <a:solidFill>
                  <a:srgbClr val="FF0000"/>
                </a:solidFill>
              </a:rPr>
              <a:t>1/2</a:t>
            </a:r>
            <a:r>
              <a:rPr lang="en-US" altLang="zh-CN" sz="2800">
                <a:solidFill>
                  <a:srgbClr val="0000FF"/>
                </a:solidFill>
              </a:rPr>
              <a:t> - (-137.168)- 86.55 </a:t>
            </a:r>
          </a:p>
          <a:p>
            <a:pPr marL="342900" indent="-342900" algn="l">
              <a:spcBef>
                <a:spcPct val="20000"/>
              </a:spcBef>
              <a:buClr>
                <a:srgbClr val="FF00FF"/>
              </a:buClr>
              <a:buFont typeface="Wingdings" pitchFamily="2" charset="2"/>
              <a:buNone/>
            </a:pPr>
            <a:r>
              <a:rPr lang="en-US" altLang="zh-CN" sz="2800">
                <a:solidFill>
                  <a:srgbClr val="0000FF"/>
                </a:solidFill>
              </a:rPr>
              <a:t>           </a:t>
            </a:r>
            <a:r>
              <a:rPr lang="en-US" altLang="zh-CN" sz="2800">
                <a:solidFill>
                  <a:srgbClr val="0000FF"/>
                </a:solidFill>
                <a:ea typeface="宋体" pitchFamily="2" charset="-122"/>
              </a:rPr>
              <a:t>=</a:t>
            </a:r>
            <a:r>
              <a:rPr lang="en-US" altLang="zh-CN" sz="2800">
                <a:solidFill>
                  <a:srgbClr val="0000FF"/>
                </a:solidFill>
              </a:rPr>
              <a:t> -343.742 kJ·mol</a:t>
            </a:r>
            <a:r>
              <a:rPr lang="en-US" altLang="zh-CN" sz="2800" baseline="30000">
                <a:solidFill>
                  <a:srgbClr val="0000FF"/>
                </a:solidFill>
              </a:rPr>
              <a:t>-1 </a:t>
            </a:r>
            <a:r>
              <a:rPr lang="en-US" altLang="zh-CN" sz="2800">
                <a:solidFill>
                  <a:srgbClr val="FF0000"/>
                </a:solidFill>
              </a:rPr>
              <a:t>&lt; 0</a:t>
            </a:r>
            <a:r>
              <a:rPr lang="en-US" altLang="zh-CN" sz="2800">
                <a:solidFill>
                  <a:srgbClr val="0000FF"/>
                </a:solidFill>
              </a:rPr>
              <a:t> </a:t>
            </a:r>
          </a:p>
        </p:txBody>
      </p:sp>
      <p:sp>
        <p:nvSpPr>
          <p:cNvPr id="910340" name="Rectangle 4"/>
          <p:cNvSpPr>
            <a:spLocks noChangeArrowheads="1"/>
          </p:cNvSpPr>
          <p:nvPr/>
        </p:nvSpPr>
        <p:spPr bwMode="auto">
          <a:xfrm>
            <a:off x="539750" y="4938713"/>
            <a:ext cx="8280400" cy="1370012"/>
          </a:xfrm>
          <a:prstGeom prst="rect">
            <a:avLst/>
          </a:prstGeom>
          <a:noFill/>
          <a:ln w="9525">
            <a:noFill/>
            <a:miter lim="800000"/>
            <a:headEnd/>
            <a:tailEnd/>
          </a:ln>
        </p:spPr>
        <p:txBody>
          <a:bodyPr/>
          <a:lstStyle/>
          <a:p>
            <a:pPr marL="342900" indent="-342900" algn="l">
              <a:spcBef>
                <a:spcPct val="10000"/>
              </a:spcBef>
              <a:buClr>
                <a:srgbClr val="FF00FF"/>
              </a:buClr>
              <a:buFont typeface="Wingdings" pitchFamily="2" charset="2"/>
              <a:buChar char="v"/>
            </a:pPr>
            <a:r>
              <a:rPr lang="zh-CN" altLang="en-US" sz="2800"/>
              <a:t>该反应在</a:t>
            </a:r>
            <a:r>
              <a:rPr lang="en-US" altLang="zh-CN" sz="2800"/>
              <a:t>298.15K</a:t>
            </a:r>
            <a:r>
              <a:rPr lang="zh-CN" altLang="en-US" sz="2800"/>
              <a:t>时能正向进行，即利用该反应治理汽车尾气</a:t>
            </a:r>
            <a:r>
              <a:rPr lang="en-US" altLang="zh-CN" sz="2800"/>
              <a:t>CO</a:t>
            </a:r>
            <a:r>
              <a:rPr lang="zh-CN" altLang="en-US" sz="2800"/>
              <a:t>和</a:t>
            </a:r>
            <a:r>
              <a:rPr lang="en-US" altLang="zh-CN" sz="2800"/>
              <a:t>NO</a:t>
            </a:r>
            <a:r>
              <a:rPr lang="zh-CN" altLang="en-US" sz="2800"/>
              <a:t>对环境的污染是有可能的。</a:t>
            </a:r>
          </a:p>
          <a:p>
            <a:pPr marL="342900" indent="-342900" algn="l">
              <a:spcBef>
                <a:spcPct val="10000"/>
              </a:spcBef>
              <a:buClr>
                <a:srgbClr val="FF00FF"/>
              </a:buClr>
              <a:buFont typeface="Wingdings" pitchFamily="2" charset="2"/>
              <a:buChar char="v"/>
            </a:pPr>
            <a:r>
              <a:rPr lang="zh-CN" altLang="en-US" sz="2800"/>
              <a:t>思考：什么温度下更有利于反应自发进行？</a:t>
            </a:r>
          </a:p>
        </p:txBody>
      </p:sp>
      <p:sp>
        <p:nvSpPr>
          <p:cNvPr id="910341" name="Rectangle 5"/>
          <p:cNvSpPr>
            <a:spLocks noChangeArrowheads="1"/>
          </p:cNvSpPr>
          <p:nvPr/>
        </p:nvSpPr>
        <p:spPr bwMode="auto">
          <a:xfrm>
            <a:off x="785786" y="1285860"/>
            <a:ext cx="7981950" cy="2489200"/>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zh-CN" altLang="en-US" sz="2400" dirty="0">
                <a:solidFill>
                  <a:srgbClr val="0000FF"/>
                </a:solidFill>
              </a:rPr>
              <a:t>查</a:t>
            </a:r>
            <a:r>
              <a:rPr lang="en-US" altLang="zh-CN" sz="2400" dirty="0">
                <a:solidFill>
                  <a:srgbClr val="0000FF"/>
                </a:solidFill>
              </a:rPr>
              <a:t>298.15K</a:t>
            </a:r>
            <a:r>
              <a:rPr lang="zh-CN" altLang="en-US" sz="2400" dirty="0">
                <a:solidFill>
                  <a:srgbClr val="0000FF"/>
                </a:solidFill>
              </a:rPr>
              <a:t>时的热力学数据表：      </a:t>
            </a:r>
          </a:p>
          <a:p>
            <a:pPr marL="342900" indent="-342900" algn="l">
              <a:spcBef>
                <a:spcPct val="20000"/>
              </a:spcBef>
              <a:buClr>
                <a:srgbClr val="FF00FF"/>
              </a:buClr>
              <a:buFont typeface="Wingdings" pitchFamily="2" charset="2"/>
              <a:buNone/>
            </a:pPr>
            <a:r>
              <a:rPr lang="zh-CN" altLang="en-US" sz="2400" dirty="0">
                <a:solidFill>
                  <a:srgbClr val="0000FF"/>
                </a:solidFill>
              </a:rPr>
              <a:t>                           </a:t>
            </a:r>
            <a:r>
              <a:rPr lang="en-US" altLang="zh-CN" sz="2400" dirty="0">
                <a:solidFill>
                  <a:srgbClr val="0000FF"/>
                </a:solidFill>
              </a:rPr>
              <a:t>CO(g)       NO(g)     CO</a:t>
            </a:r>
            <a:r>
              <a:rPr lang="en-US" altLang="zh-CN" sz="2400" baseline="-25000" dirty="0">
                <a:solidFill>
                  <a:srgbClr val="0000FF"/>
                </a:solidFill>
              </a:rPr>
              <a:t>2</a:t>
            </a:r>
            <a:r>
              <a:rPr lang="en-US" altLang="zh-CN" sz="2400" dirty="0">
                <a:solidFill>
                  <a:srgbClr val="0000FF"/>
                </a:solidFill>
              </a:rPr>
              <a:t>(g)     N</a:t>
            </a:r>
            <a:r>
              <a:rPr lang="en-US" altLang="zh-CN" sz="2400" baseline="-25000" dirty="0">
                <a:solidFill>
                  <a:srgbClr val="0000FF"/>
                </a:solidFill>
              </a:rPr>
              <a:t>2</a:t>
            </a:r>
            <a:r>
              <a:rPr lang="en-US" altLang="zh-CN" sz="2400" dirty="0">
                <a:solidFill>
                  <a:srgbClr val="0000FF"/>
                </a:solidFill>
              </a:rPr>
              <a:t>(g)</a:t>
            </a:r>
          </a:p>
          <a:p>
            <a:pPr marL="342900" indent="-342900" algn="l">
              <a:spcBef>
                <a:spcPct val="20000"/>
              </a:spcBef>
              <a:buClr>
                <a:srgbClr val="FF00FF"/>
              </a:buClr>
              <a:buFont typeface="Wingdings" pitchFamily="2" charset="2"/>
              <a:buNone/>
            </a:pPr>
            <a:r>
              <a:rPr lang="en-US" altLang="zh-CN" sz="2400" dirty="0">
                <a:solidFill>
                  <a:srgbClr val="0000FF"/>
                </a:solidFill>
                <a:sym typeface="Symbol" pitchFamily="18" charset="2"/>
              </a:rPr>
              <a:t></a:t>
            </a:r>
            <a:r>
              <a:rPr lang="en-US" altLang="zh-CN" sz="2400" baseline="-25000" dirty="0" err="1">
                <a:solidFill>
                  <a:srgbClr val="0000FF"/>
                </a:solidFill>
                <a:sym typeface="Symbol" pitchFamily="18" charset="2"/>
              </a:rPr>
              <a:t>f</a:t>
            </a:r>
            <a:r>
              <a:rPr lang="en-US" altLang="zh-CN" sz="2400" i="1" dirty="0" err="1">
                <a:solidFill>
                  <a:srgbClr val="0000FF"/>
                </a:solidFill>
                <a:sym typeface="Symbol" pitchFamily="18" charset="2"/>
              </a:rPr>
              <a:t>H</a:t>
            </a:r>
            <a:r>
              <a:rPr lang="en-US" altLang="zh-CN" sz="2400" baseline="-25000" dirty="0" err="1">
                <a:solidFill>
                  <a:srgbClr val="0000FF"/>
                </a:solidFill>
                <a:sym typeface="Symbol" pitchFamily="18" charset="2"/>
              </a:rPr>
              <a:t>m</a:t>
            </a:r>
            <a:r>
              <a:rPr lang="ru-RU" altLang="zh-CN" sz="2400" baseline="50000" dirty="0">
                <a:solidFill>
                  <a:srgbClr val="0000FF"/>
                </a:solidFill>
                <a:cs typeface="Times New Roman" pitchFamily="18" charset="0"/>
                <a:sym typeface="Symbol" pitchFamily="18" charset="2"/>
              </a:rPr>
              <a:t>ө</a:t>
            </a:r>
            <a:r>
              <a:rPr lang="en-US" altLang="zh-CN" sz="2400" dirty="0">
                <a:solidFill>
                  <a:srgbClr val="0000FF"/>
                </a:solidFill>
              </a:rPr>
              <a:t>/kJ·mol</a:t>
            </a:r>
            <a:r>
              <a:rPr lang="en-US" altLang="zh-CN" sz="2400" baseline="30000" dirty="0">
                <a:solidFill>
                  <a:srgbClr val="0000FF"/>
                </a:solidFill>
              </a:rPr>
              <a:t>-1</a:t>
            </a:r>
            <a:r>
              <a:rPr lang="en-US" altLang="zh-CN" sz="2400" dirty="0">
                <a:solidFill>
                  <a:srgbClr val="0000FF"/>
                </a:solidFill>
              </a:rPr>
              <a:t>  -110.525    90.25      -393.51       0</a:t>
            </a:r>
          </a:p>
          <a:p>
            <a:pPr marL="342900" indent="-342900" algn="l">
              <a:spcBef>
                <a:spcPct val="20000"/>
              </a:spcBef>
              <a:buClr>
                <a:srgbClr val="FF00FF"/>
              </a:buClr>
              <a:buFont typeface="Wingdings" pitchFamily="2" charset="2"/>
              <a:buNone/>
            </a:pPr>
            <a:r>
              <a:rPr lang="en-US" altLang="zh-CN" sz="2400" i="1" dirty="0" err="1">
                <a:solidFill>
                  <a:srgbClr val="FF0000"/>
                </a:solidFill>
                <a:sym typeface="Symbol" pitchFamily="18" charset="2"/>
              </a:rPr>
              <a:t>S</a:t>
            </a:r>
            <a:r>
              <a:rPr lang="en-US" altLang="zh-CN" sz="2400" baseline="-25000" dirty="0" err="1">
                <a:solidFill>
                  <a:srgbClr val="FF0000"/>
                </a:solidFill>
                <a:sym typeface="Symbol" pitchFamily="18" charset="2"/>
              </a:rPr>
              <a:t>m</a:t>
            </a:r>
            <a:r>
              <a:rPr lang="ru-RU" altLang="zh-CN" sz="2400" baseline="50000" dirty="0">
                <a:solidFill>
                  <a:srgbClr val="FF0000"/>
                </a:solidFill>
                <a:cs typeface="Times New Roman" pitchFamily="18" charset="0"/>
                <a:sym typeface="Symbol" pitchFamily="18" charset="2"/>
              </a:rPr>
              <a:t>ө</a:t>
            </a:r>
            <a:r>
              <a:rPr lang="en-US" altLang="zh-CN" sz="2400" dirty="0">
                <a:solidFill>
                  <a:srgbClr val="0000FF"/>
                </a:solidFill>
              </a:rPr>
              <a:t>/</a:t>
            </a:r>
            <a:r>
              <a:rPr lang="en-US" altLang="zh-CN" sz="2400" dirty="0">
                <a:solidFill>
                  <a:srgbClr val="FF0000"/>
                </a:solidFill>
              </a:rPr>
              <a:t>J·mol</a:t>
            </a:r>
            <a:r>
              <a:rPr lang="en-US" altLang="zh-CN" sz="2400" baseline="30000" dirty="0">
                <a:solidFill>
                  <a:srgbClr val="FF0000"/>
                </a:solidFill>
              </a:rPr>
              <a:t>-1</a:t>
            </a:r>
            <a:r>
              <a:rPr lang="en-US" altLang="zh-CN" sz="2400" dirty="0">
                <a:solidFill>
                  <a:srgbClr val="FF0000"/>
                </a:solidFill>
              </a:rPr>
              <a:t>·K</a:t>
            </a:r>
            <a:r>
              <a:rPr lang="en-US" altLang="zh-CN" sz="2400" baseline="30000" dirty="0">
                <a:solidFill>
                  <a:srgbClr val="FF0000"/>
                </a:solidFill>
              </a:rPr>
              <a:t>-1</a:t>
            </a:r>
            <a:r>
              <a:rPr lang="en-US" altLang="zh-CN" sz="2400" dirty="0">
                <a:solidFill>
                  <a:srgbClr val="FF0000"/>
                </a:solidFill>
              </a:rPr>
              <a:t> </a:t>
            </a:r>
            <a:r>
              <a:rPr lang="en-US" altLang="zh-CN" sz="2400" dirty="0">
                <a:solidFill>
                  <a:srgbClr val="0000FF"/>
                </a:solidFill>
              </a:rPr>
              <a:t>  197.674   210.761    213.74    191.61</a:t>
            </a:r>
          </a:p>
          <a:p>
            <a:pPr marL="342900" indent="-342900" algn="l">
              <a:spcBef>
                <a:spcPct val="20000"/>
              </a:spcBef>
              <a:buClr>
                <a:srgbClr val="FF00FF"/>
              </a:buClr>
              <a:buFont typeface="Wingdings" pitchFamily="2" charset="2"/>
              <a:buNone/>
            </a:pPr>
            <a:r>
              <a:rPr lang="en-US" altLang="zh-CN" sz="2400" dirty="0">
                <a:solidFill>
                  <a:srgbClr val="0000FF"/>
                </a:solidFill>
                <a:sym typeface="Symbol" pitchFamily="18" charset="2"/>
              </a:rPr>
              <a:t></a:t>
            </a:r>
            <a:r>
              <a:rPr lang="en-US" altLang="zh-CN" sz="2400" baseline="-25000" dirty="0" err="1">
                <a:solidFill>
                  <a:srgbClr val="0000FF"/>
                </a:solidFill>
                <a:sym typeface="Symbol" pitchFamily="18" charset="2"/>
              </a:rPr>
              <a:t>f</a:t>
            </a:r>
            <a:r>
              <a:rPr lang="en-US" altLang="zh-CN" sz="2400" i="1" dirty="0" err="1">
                <a:solidFill>
                  <a:srgbClr val="0000FF"/>
                </a:solidFill>
                <a:sym typeface="Symbol" pitchFamily="18" charset="2"/>
              </a:rPr>
              <a:t>G</a:t>
            </a:r>
            <a:r>
              <a:rPr lang="en-US" altLang="zh-CN" sz="2400" baseline="-25000" dirty="0" err="1">
                <a:solidFill>
                  <a:srgbClr val="0000FF"/>
                </a:solidFill>
                <a:sym typeface="Symbol" pitchFamily="18" charset="2"/>
              </a:rPr>
              <a:t>m</a:t>
            </a:r>
            <a:r>
              <a:rPr lang="ru-RU" altLang="zh-CN" sz="2400" baseline="50000" dirty="0">
                <a:solidFill>
                  <a:srgbClr val="0000FF"/>
                </a:solidFill>
                <a:cs typeface="Times New Roman" pitchFamily="18" charset="0"/>
                <a:sym typeface="Symbol" pitchFamily="18" charset="2"/>
              </a:rPr>
              <a:t>ө</a:t>
            </a:r>
            <a:r>
              <a:rPr lang="en-US" altLang="zh-CN" sz="2400" dirty="0">
                <a:solidFill>
                  <a:srgbClr val="0000FF"/>
                </a:solidFill>
              </a:rPr>
              <a:t>/kJ·mol</a:t>
            </a:r>
            <a:r>
              <a:rPr lang="en-US" altLang="zh-CN" sz="2400" baseline="30000" dirty="0">
                <a:solidFill>
                  <a:srgbClr val="0000FF"/>
                </a:solidFill>
              </a:rPr>
              <a:t>-1</a:t>
            </a:r>
            <a:r>
              <a:rPr lang="en-US" altLang="zh-CN" sz="2400" dirty="0">
                <a:solidFill>
                  <a:srgbClr val="0000FF"/>
                </a:solidFill>
              </a:rPr>
              <a:t>  -137.168      86.55      -394.36       0</a:t>
            </a:r>
          </a:p>
        </p:txBody>
      </p:sp>
      <p:pic>
        <p:nvPicPr>
          <p:cNvPr id="910342" name="Picture 6"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p:spPr>
      </p:pic>
      <p:sp>
        <p:nvSpPr>
          <p:cNvPr id="910343" name="Text Box 7"/>
          <p:cNvSpPr txBox="1">
            <a:spLocks noChangeArrowheads="1"/>
          </p:cNvSpPr>
          <p:nvPr/>
        </p:nvSpPr>
        <p:spPr bwMode="auto">
          <a:xfrm>
            <a:off x="2339975" y="404813"/>
            <a:ext cx="6804025" cy="584775"/>
          </a:xfrm>
          <a:prstGeom prst="rect">
            <a:avLst/>
          </a:prstGeom>
          <a:noFill/>
          <a:ln w="63500" algn="ctr">
            <a:noFill/>
            <a:miter lim="800000"/>
            <a:headEnd/>
            <a:tailEnd/>
          </a:ln>
          <a:effectLst/>
        </p:spPr>
        <p:txBody>
          <a:bodyPr wrap="square">
            <a:spAutoFit/>
          </a:bodyPr>
          <a:lstStyle/>
          <a:p>
            <a:r>
              <a:rPr lang="en-US" altLang="zh-CN" sz="3200" dirty="0"/>
              <a:t>CO(g</a:t>
            </a:r>
            <a:r>
              <a:rPr lang="zh-CN" altLang="en-US" sz="3200" dirty="0"/>
              <a:t>）</a:t>
            </a:r>
            <a:r>
              <a:rPr lang="en-US" altLang="zh-CN" sz="3200" dirty="0"/>
              <a:t>+NO(g)         CO</a:t>
            </a:r>
            <a:r>
              <a:rPr lang="en-US" altLang="zh-CN" sz="3200" baseline="-25000" dirty="0"/>
              <a:t>2</a:t>
            </a:r>
            <a:r>
              <a:rPr lang="en-US" altLang="zh-CN" sz="3200" dirty="0"/>
              <a:t>(g)+1/2N</a:t>
            </a:r>
            <a:r>
              <a:rPr lang="en-US" altLang="zh-CN" sz="3200" baseline="-25000" dirty="0"/>
              <a:t>2</a:t>
            </a:r>
            <a:r>
              <a:rPr lang="en-US" altLang="zh-CN" sz="3200" dirty="0"/>
              <a:t>(g)         </a:t>
            </a:r>
          </a:p>
        </p:txBody>
      </p:sp>
      <p:pic>
        <p:nvPicPr>
          <p:cNvPr id="910344" name="Picture 8"/>
          <p:cNvPicPr>
            <a:picLocks noChangeAspect="1" noChangeArrowheads="1"/>
          </p:cNvPicPr>
          <p:nvPr/>
        </p:nvPicPr>
        <p:blipFill>
          <a:blip r:embed="rId4"/>
          <a:srcRect/>
          <a:stretch>
            <a:fillRect/>
          </a:stretch>
        </p:blipFill>
        <p:spPr bwMode="auto">
          <a:xfrm>
            <a:off x="5076825" y="333375"/>
            <a:ext cx="777875" cy="6080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10339"/>
                                        </p:tgtEl>
                                        <p:attrNameLst>
                                          <p:attrName>style.visibility</p:attrName>
                                        </p:attrNameLst>
                                      </p:cBhvr>
                                      <p:to>
                                        <p:strVal val="visible"/>
                                      </p:to>
                                    </p:set>
                                    <p:animEffect transition="in" filter="strips(downRight)">
                                      <p:cBhvr>
                                        <p:cTn id="7" dur="500"/>
                                        <p:tgtEl>
                                          <p:spTgt spid="9103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0340">
                                            <p:txEl>
                                              <p:pRg st="0" end="0"/>
                                            </p:txEl>
                                          </p:spTgt>
                                        </p:tgtEl>
                                        <p:attrNameLst>
                                          <p:attrName>style.visibility</p:attrName>
                                        </p:attrNameLst>
                                      </p:cBhvr>
                                      <p:to>
                                        <p:strVal val="visible"/>
                                      </p:to>
                                    </p:set>
                                    <p:animEffect transition="in" filter="wipe(left)">
                                      <p:cBhvr>
                                        <p:cTn id="12" dur="500"/>
                                        <p:tgtEl>
                                          <p:spTgt spid="910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10340">
                                            <p:txEl>
                                              <p:pRg st="1" end="1"/>
                                            </p:txEl>
                                          </p:spTgt>
                                        </p:tgtEl>
                                        <p:attrNameLst>
                                          <p:attrName>style.visibility</p:attrName>
                                        </p:attrNameLst>
                                      </p:cBhvr>
                                      <p:to>
                                        <p:strVal val="visible"/>
                                      </p:to>
                                    </p:set>
                                    <p:animEffect transition="in" filter="wipe(left)">
                                      <p:cBhvr>
                                        <p:cTn id="17" dur="500"/>
                                        <p:tgtEl>
                                          <p:spTgt spid="910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39" grpId="0"/>
      <p:bldP spid="91034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4"/>
          <p:cNvSpPr>
            <a:spLocks noGrp="1"/>
          </p:cNvSpPr>
          <p:nvPr>
            <p:ph type="dt" sz="half" idx="10"/>
          </p:nvPr>
        </p:nvSpPr>
        <p:spPr/>
        <p:txBody>
          <a:bodyPr/>
          <a:lstStyle/>
          <a:p>
            <a:fld id="{B4184F0C-9474-43E1-B2EC-2CED16895F80}" type="datetime1">
              <a:rPr lang="zh-CN" altLang="en-US"/>
              <a:pPr/>
              <a:t>2017/11/1</a:t>
            </a:fld>
            <a:endParaRPr lang="en-US" altLang="zh-CN"/>
          </a:p>
        </p:txBody>
      </p:sp>
      <p:sp>
        <p:nvSpPr>
          <p:cNvPr id="16" name="灯片编号占位符 6"/>
          <p:cNvSpPr>
            <a:spLocks noGrp="1"/>
          </p:cNvSpPr>
          <p:nvPr>
            <p:ph type="sldNum" sz="quarter" idx="12"/>
          </p:nvPr>
        </p:nvSpPr>
        <p:spPr/>
        <p:txBody>
          <a:bodyPr/>
          <a:lstStyle/>
          <a:p>
            <a:fld id="{8DC30065-2AB0-4526-8B58-53ABB8D8A925}" type="slidenum">
              <a:rPr lang="en-US" altLang="zh-CN"/>
              <a:pPr/>
              <a:t>97</a:t>
            </a:fld>
            <a:endParaRPr lang="en-US" altLang="zh-CN"/>
          </a:p>
        </p:txBody>
      </p:sp>
      <p:sp>
        <p:nvSpPr>
          <p:cNvPr id="911362" name="Rectangle 2"/>
          <p:cNvSpPr>
            <a:spLocks noGrp="1" noChangeArrowheads="1"/>
          </p:cNvSpPr>
          <p:nvPr>
            <p:ph type="title"/>
          </p:nvPr>
        </p:nvSpPr>
        <p:spPr>
          <a:xfrm>
            <a:off x="1357290" y="0"/>
            <a:ext cx="7077075" cy="836613"/>
          </a:xfrm>
        </p:spPr>
        <p:txBody>
          <a:bodyPr/>
          <a:lstStyle/>
          <a:p>
            <a:pPr algn="l"/>
            <a:r>
              <a:rPr lang="zh-CN" altLang="en-US" dirty="0">
                <a:latin typeface="Times New Roman" pitchFamily="18" charset="0"/>
              </a:rPr>
              <a:t>例</a:t>
            </a:r>
            <a:r>
              <a:rPr lang="en-US" altLang="zh-CN" dirty="0">
                <a:latin typeface="Times New Roman" pitchFamily="18" charset="0"/>
              </a:rPr>
              <a:t>6</a:t>
            </a:r>
            <a:r>
              <a:rPr lang="zh-CN" altLang="en-US" dirty="0">
                <a:latin typeface="Times New Roman" pitchFamily="18" charset="0"/>
              </a:rPr>
              <a:t>解</a:t>
            </a:r>
          </a:p>
        </p:txBody>
      </p:sp>
      <p:sp>
        <p:nvSpPr>
          <p:cNvPr id="911363" name="Rectangle 3"/>
          <p:cNvSpPr>
            <a:spLocks noChangeArrowheads="1"/>
          </p:cNvSpPr>
          <p:nvPr/>
        </p:nvSpPr>
        <p:spPr bwMode="auto">
          <a:xfrm>
            <a:off x="827088" y="3644900"/>
            <a:ext cx="8137525" cy="2087563"/>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en-US" altLang="zh-CN" sz="2400" dirty="0">
                <a:solidFill>
                  <a:srgbClr val="0000FF"/>
                </a:solidFill>
                <a:sym typeface="Symbol" pitchFamily="18" charset="2"/>
              </a:rPr>
              <a:t></a:t>
            </a:r>
            <a:r>
              <a:rPr lang="en-US" altLang="zh-CN" sz="2400" baseline="-25000" dirty="0" err="1">
                <a:solidFill>
                  <a:srgbClr val="0000FF"/>
                </a:solidFill>
                <a:sym typeface="Symbol" pitchFamily="18" charset="2"/>
              </a:rPr>
              <a:t>r</a:t>
            </a:r>
            <a:r>
              <a:rPr lang="en-US" altLang="zh-CN" sz="2400" i="1" dirty="0" err="1">
                <a:solidFill>
                  <a:srgbClr val="0000FF"/>
                </a:solidFill>
                <a:sym typeface="Symbol" pitchFamily="18" charset="2"/>
              </a:rPr>
              <a:t>H</a:t>
            </a:r>
            <a:r>
              <a:rPr lang="en-US" altLang="zh-CN" sz="2400" baseline="-25000" dirty="0" err="1">
                <a:solidFill>
                  <a:srgbClr val="0000FF"/>
                </a:solidFill>
                <a:sym typeface="Symbol" pitchFamily="18" charset="2"/>
              </a:rPr>
              <a:t>m</a:t>
            </a:r>
            <a:r>
              <a:rPr lang="ru-RU" altLang="zh-CN" sz="2400" baseline="50000" dirty="0">
                <a:solidFill>
                  <a:srgbClr val="0000FF"/>
                </a:solidFill>
                <a:cs typeface="Times New Roman" pitchFamily="18" charset="0"/>
                <a:sym typeface="Symbol" pitchFamily="18" charset="2"/>
              </a:rPr>
              <a:t>ө</a:t>
            </a:r>
            <a:r>
              <a:rPr lang="en-US" altLang="zh-CN" sz="2400" dirty="0">
                <a:solidFill>
                  <a:srgbClr val="0000FF"/>
                </a:solidFill>
              </a:rPr>
              <a:t> =(-393.51) + 0 ×</a:t>
            </a:r>
            <a:r>
              <a:rPr lang="en-US" altLang="zh-CN" sz="2400" dirty="0">
                <a:solidFill>
                  <a:srgbClr val="FF0000"/>
                </a:solidFill>
              </a:rPr>
              <a:t>1/2</a:t>
            </a:r>
            <a:r>
              <a:rPr lang="en-US" altLang="zh-CN" sz="2400" dirty="0">
                <a:solidFill>
                  <a:srgbClr val="0000FF"/>
                </a:solidFill>
              </a:rPr>
              <a:t> – (-110.525) – 90.25 </a:t>
            </a:r>
          </a:p>
          <a:p>
            <a:pPr marL="342900" indent="-342900" algn="l">
              <a:spcBef>
                <a:spcPct val="20000"/>
              </a:spcBef>
              <a:buClr>
                <a:srgbClr val="FF00FF"/>
              </a:buClr>
              <a:buFont typeface="Wingdings" pitchFamily="2" charset="2"/>
              <a:buNone/>
            </a:pPr>
            <a:r>
              <a:rPr lang="en-US" altLang="zh-CN" sz="2400" dirty="0">
                <a:solidFill>
                  <a:srgbClr val="0000FF"/>
                </a:solidFill>
              </a:rPr>
              <a:t>           </a:t>
            </a:r>
            <a:r>
              <a:rPr lang="en-US" altLang="zh-CN" sz="2400" dirty="0">
                <a:solidFill>
                  <a:srgbClr val="0000FF"/>
                </a:solidFill>
                <a:ea typeface="宋体" pitchFamily="2" charset="-122"/>
              </a:rPr>
              <a:t>=</a:t>
            </a:r>
            <a:r>
              <a:rPr lang="en-US" altLang="zh-CN" sz="2400" dirty="0">
                <a:solidFill>
                  <a:srgbClr val="0000FF"/>
                </a:solidFill>
              </a:rPr>
              <a:t> -373.235 </a:t>
            </a:r>
            <a:r>
              <a:rPr lang="en-US" altLang="zh-CN" sz="2400" dirty="0">
                <a:solidFill>
                  <a:srgbClr val="FF0000"/>
                </a:solidFill>
              </a:rPr>
              <a:t>kJ·mol</a:t>
            </a:r>
            <a:r>
              <a:rPr lang="en-US" altLang="zh-CN" sz="2400" baseline="30000" dirty="0">
                <a:solidFill>
                  <a:srgbClr val="FF0000"/>
                </a:solidFill>
              </a:rPr>
              <a:t>-1 </a:t>
            </a:r>
            <a:r>
              <a:rPr lang="en-US" altLang="zh-CN" sz="2400" dirty="0">
                <a:solidFill>
                  <a:srgbClr val="FF0000"/>
                </a:solidFill>
              </a:rPr>
              <a:t>&lt; 0</a:t>
            </a:r>
            <a:r>
              <a:rPr lang="en-US" altLang="zh-CN" sz="2400" dirty="0">
                <a:solidFill>
                  <a:srgbClr val="0000FF"/>
                </a:solidFill>
              </a:rPr>
              <a:t> </a:t>
            </a:r>
            <a:endParaRPr lang="en-US" altLang="zh-CN" sz="2400" baseline="30000" dirty="0">
              <a:solidFill>
                <a:srgbClr val="FF0000"/>
              </a:solidFill>
            </a:endParaRPr>
          </a:p>
          <a:p>
            <a:pPr marL="342900" indent="-342900" algn="l">
              <a:spcBef>
                <a:spcPct val="20000"/>
              </a:spcBef>
              <a:buClr>
                <a:srgbClr val="FF00FF"/>
              </a:buClr>
              <a:buFont typeface="Wingdings" pitchFamily="2" charset="2"/>
              <a:buNone/>
            </a:pPr>
            <a:r>
              <a:rPr lang="en-US" altLang="zh-CN" sz="2400" dirty="0">
                <a:solidFill>
                  <a:srgbClr val="0000FF"/>
                </a:solidFill>
                <a:sym typeface="Symbol" pitchFamily="18" charset="2"/>
              </a:rPr>
              <a:t></a:t>
            </a:r>
            <a:r>
              <a:rPr lang="en-US" altLang="zh-CN" sz="2400" baseline="-25000" dirty="0" err="1">
                <a:solidFill>
                  <a:srgbClr val="0000FF"/>
                </a:solidFill>
                <a:sym typeface="Symbol" pitchFamily="18" charset="2"/>
              </a:rPr>
              <a:t>r</a:t>
            </a:r>
            <a:r>
              <a:rPr lang="en-US" altLang="zh-CN" sz="2400" i="1" dirty="0" err="1">
                <a:solidFill>
                  <a:srgbClr val="0000FF"/>
                </a:solidFill>
                <a:sym typeface="Symbol" pitchFamily="18" charset="2"/>
              </a:rPr>
              <a:t>S</a:t>
            </a:r>
            <a:r>
              <a:rPr lang="en-US" altLang="zh-CN" sz="2400" baseline="-25000" dirty="0" err="1">
                <a:solidFill>
                  <a:srgbClr val="0000FF"/>
                </a:solidFill>
                <a:sym typeface="Symbol" pitchFamily="18" charset="2"/>
              </a:rPr>
              <a:t>m</a:t>
            </a:r>
            <a:r>
              <a:rPr lang="ru-RU" altLang="zh-CN" sz="2400" baseline="50000" dirty="0">
                <a:solidFill>
                  <a:srgbClr val="0000FF"/>
                </a:solidFill>
                <a:cs typeface="Times New Roman" pitchFamily="18" charset="0"/>
                <a:sym typeface="Symbol" pitchFamily="18" charset="2"/>
              </a:rPr>
              <a:t>ө</a:t>
            </a:r>
            <a:r>
              <a:rPr lang="en-US" altLang="zh-CN" sz="2400" dirty="0">
                <a:solidFill>
                  <a:srgbClr val="0000FF"/>
                </a:solidFill>
              </a:rPr>
              <a:t> </a:t>
            </a:r>
            <a:r>
              <a:rPr lang="en-US" altLang="zh-CN" sz="2400" dirty="0">
                <a:solidFill>
                  <a:srgbClr val="0000FF"/>
                </a:solidFill>
                <a:ea typeface="宋体" pitchFamily="2" charset="-122"/>
              </a:rPr>
              <a:t>=</a:t>
            </a:r>
            <a:r>
              <a:rPr lang="en-US" altLang="zh-CN" sz="2400" dirty="0">
                <a:solidFill>
                  <a:srgbClr val="0000FF"/>
                </a:solidFill>
              </a:rPr>
              <a:t> 213.74 + 191.61×</a:t>
            </a:r>
            <a:r>
              <a:rPr lang="en-US" altLang="zh-CN" sz="2400" dirty="0">
                <a:solidFill>
                  <a:srgbClr val="FF0000"/>
                </a:solidFill>
              </a:rPr>
              <a:t>1/2</a:t>
            </a:r>
            <a:r>
              <a:rPr lang="en-US" altLang="zh-CN" sz="2400" dirty="0">
                <a:solidFill>
                  <a:srgbClr val="0000FF"/>
                </a:solidFill>
              </a:rPr>
              <a:t> – 197.674 – 210.761 </a:t>
            </a:r>
          </a:p>
          <a:p>
            <a:pPr marL="342900" indent="-342900" algn="l">
              <a:spcBef>
                <a:spcPct val="20000"/>
              </a:spcBef>
              <a:buClr>
                <a:srgbClr val="FF00FF"/>
              </a:buClr>
              <a:buFont typeface="Wingdings" pitchFamily="2" charset="2"/>
              <a:buNone/>
            </a:pPr>
            <a:r>
              <a:rPr lang="en-US" altLang="zh-CN" sz="2400" dirty="0">
                <a:solidFill>
                  <a:srgbClr val="0000FF"/>
                </a:solidFill>
              </a:rPr>
              <a:t>           </a:t>
            </a:r>
            <a:r>
              <a:rPr lang="en-US" altLang="zh-CN" sz="2400" dirty="0">
                <a:solidFill>
                  <a:srgbClr val="0000FF"/>
                </a:solidFill>
                <a:ea typeface="宋体" pitchFamily="2" charset="-122"/>
              </a:rPr>
              <a:t>=</a:t>
            </a:r>
            <a:r>
              <a:rPr lang="en-US" altLang="zh-CN" sz="2400" dirty="0">
                <a:solidFill>
                  <a:srgbClr val="0000FF"/>
                </a:solidFill>
              </a:rPr>
              <a:t> -98.89 </a:t>
            </a:r>
            <a:r>
              <a:rPr lang="en-US" altLang="zh-CN" sz="2400" dirty="0">
                <a:solidFill>
                  <a:srgbClr val="FF0000"/>
                </a:solidFill>
              </a:rPr>
              <a:t>J·mol</a:t>
            </a:r>
            <a:r>
              <a:rPr lang="en-US" altLang="zh-CN" sz="2400" baseline="30000" dirty="0">
                <a:solidFill>
                  <a:srgbClr val="FF0000"/>
                </a:solidFill>
              </a:rPr>
              <a:t>-1</a:t>
            </a:r>
            <a:r>
              <a:rPr lang="en-US" altLang="zh-CN" sz="2400" dirty="0">
                <a:solidFill>
                  <a:srgbClr val="FF0000"/>
                </a:solidFill>
              </a:rPr>
              <a:t>·K</a:t>
            </a:r>
            <a:r>
              <a:rPr lang="en-US" altLang="zh-CN" sz="2400" baseline="30000" dirty="0">
                <a:solidFill>
                  <a:srgbClr val="FF0000"/>
                </a:solidFill>
              </a:rPr>
              <a:t>-1 </a:t>
            </a:r>
            <a:r>
              <a:rPr lang="en-US" altLang="zh-CN" sz="2400" dirty="0">
                <a:solidFill>
                  <a:srgbClr val="FF0000"/>
                </a:solidFill>
              </a:rPr>
              <a:t>&lt; 0</a:t>
            </a:r>
            <a:r>
              <a:rPr lang="en-US" altLang="zh-CN" sz="2400" dirty="0">
                <a:solidFill>
                  <a:srgbClr val="0000FF"/>
                </a:solidFill>
              </a:rPr>
              <a:t> </a:t>
            </a:r>
          </a:p>
        </p:txBody>
      </p:sp>
      <p:grpSp>
        <p:nvGrpSpPr>
          <p:cNvPr id="2" name="Group 4"/>
          <p:cNvGrpSpPr>
            <a:grpSpLocks/>
          </p:cNvGrpSpPr>
          <p:nvPr/>
        </p:nvGrpSpPr>
        <p:grpSpPr bwMode="auto">
          <a:xfrm>
            <a:off x="1905000" y="1239838"/>
            <a:ext cx="4137025" cy="604837"/>
            <a:chOff x="528" y="992"/>
            <a:chExt cx="2606" cy="381"/>
          </a:xfrm>
        </p:grpSpPr>
        <p:graphicFrame>
          <p:nvGraphicFramePr>
            <p:cNvPr id="911365" name="Object 5"/>
            <p:cNvGraphicFramePr>
              <a:graphicFrameLocks noChangeAspect="1"/>
            </p:cNvGraphicFramePr>
            <p:nvPr/>
          </p:nvGraphicFramePr>
          <p:xfrm>
            <a:off x="2448" y="1008"/>
            <a:ext cx="686" cy="331"/>
          </p:xfrm>
          <a:graphic>
            <a:graphicData uri="http://schemas.openxmlformats.org/presentationml/2006/ole">
              <p:oleObj spid="_x0000_s219138" name="CS ChemDraw Drawing" r:id="rId3" imgW="1089360" imgH="525600" progId="">
                <p:embed/>
              </p:oleObj>
            </a:graphicData>
          </a:graphic>
        </p:graphicFrame>
        <p:graphicFrame>
          <p:nvGraphicFramePr>
            <p:cNvPr id="911366" name="Object 6"/>
            <p:cNvGraphicFramePr>
              <a:graphicFrameLocks noChangeAspect="1"/>
            </p:cNvGraphicFramePr>
            <p:nvPr/>
          </p:nvGraphicFramePr>
          <p:xfrm>
            <a:off x="528" y="1008"/>
            <a:ext cx="686" cy="331"/>
          </p:xfrm>
          <a:graphic>
            <a:graphicData uri="http://schemas.openxmlformats.org/presentationml/2006/ole">
              <p:oleObj spid="_x0000_s219139" name="CS ChemDraw Drawing" r:id="rId4" imgW="1089360" imgH="525600" progId="">
                <p:embed/>
              </p:oleObj>
            </a:graphicData>
          </a:graphic>
        </p:graphicFrame>
        <p:graphicFrame>
          <p:nvGraphicFramePr>
            <p:cNvPr id="911367" name="Object 7"/>
            <p:cNvGraphicFramePr>
              <a:graphicFrameLocks noChangeAspect="1"/>
            </p:cNvGraphicFramePr>
            <p:nvPr/>
          </p:nvGraphicFramePr>
          <p:xfrm>
            <a:off x="1426" y="1008"/>
            <a:ext cx="686" cy="331"/>
          </p:xfrm>
          <a:graphic>
            <a:graphicData uri="http://schemas.openxmlformats.org/presentationml/2006/ole">
              <p:oleObj spid="_x0000_s219140" name="CS ChemDraw Drawing" r:id="rId5" imgW="1089360" imgH="525600" progId="">
                <p:embed/>
              </p:oleObj>
            </a:graphicData>
          </a:graphic>
        </p:graphicFrame>
        <p:sp>
          <p:nvSpPr>
            <p:cNvPr id="911368" name="Rectangle 8"/>
            <p:cNvSpPr>
              <a:spLocks noChangeArrowheads="1"/>
            </p:cNvSpPr>
            <p:nvPr/>
          </p:nvSpPr>
          <p:spPr bwMode="auto">
            <a:xfrm>
              <a:off x="1186" y="1008"/>
              <a:ext cx="260" cy="365"/>
            </a:xfrm>
            <a:prstGeom prst="rect">
              <a:avLst/>
            </a:prstGeom>
            <a:noFill/>
            <a:ln w="9525">
              <a:noFill/>
              <a:miter lim="800000"/>
              <a:headEnd/>
              <a:tailEnd/>
            </a:ln>
            <a:effectLst/>
          </p:spPr>
          <p:txBody>
            <a:bodyPr wrap="none">
              <a:spAutoFit/>
            </a:bodyPr>
            <a:lstStyle/>
            <a:p>
              <a:pPr algn="l"/>
              <a:r>
                <a:rPr lang="en-US" altLang="zh-CN">
                  <a:ea typeface="宋体" pitchFamily="2" charset="-122"/>
                </a:rPr>
                <a:t>=</a:t>
              </a:r>
            </a:p>
          </p:txBody>
        </p:sp>
        <p:sp>
          <p:nvSpPr>
            <p:cNvPr id="911369" name="Rectangle 9"/>
            <p:cNvSpPr>
              <a:spLocks noChangeArrowheads="1"/>
            </p:cNvSpPr>
            <p:nvPr/>
          </p:nvSpPr>
          <p:spPr bwMode="auto">
            <a:xfrm>
              <a:off x="2112" y="992"/>
              <a:ext cx="480" cy="365"/>
            </a:xfrm>
            <a:prstGeom prst="rect">
              <a:avLst/>
            </a:prstGeom>
            <a:noFill/>
            <a:ln w="9525">
              <a:noFill/>
              <a:miter lim="800000"/>
              <a:headEnd/>
              <a:tailEnd/>
            </a:ln>
            <a:effectLst/>
          </p:spPr>
          <p:txBody>
            <a:bodyPr>
              <a:spAutoFit/>
            </a:bodyPr>
            <a:lstStyle/>
            <a:p>
              <a:pPr algn="l"/>
              <a:r>
                <a:rPr lang="en-US" altLang="zh-CN">
                  <a:latin typeface="宋体" pitchFamily="2" charset="-122"/>
                  <a:ea typeface="宋体" pitchFamily="2" charset="-122"/>
                </a:rPr>
                <a:t>-</a:t>
              </a:r>
              <a:r>
                <a:rPr lang="en-US" altLang="zh-CN" i="1">
                  <a:ea typeface="宋体" pitchFamily="2" charset="-122"/>
                </a:rPr>
                <a:t>T</a:t>
              </a:r>
            </a:p>
          </p:txBody>
        </p:sp>
      </p:grpSp>
      <p:sp>
        <p:nvSpPr>
          <p:cNvPr id="911370" name="Rectangle 10"/>
          <p:cNvSpPr>
            <a:spLocks noChangeArrowheads="1"/>
          </p:cNvSpPr>
          <p:nvPr/>
        </p:nvSpPr>
        <p:spPr bwMode="auto">
          <a:xfrm>
            <a:off x="827088" y="1916113"/>
            <a:ext cx="7981950" cy="1839912"/>
          </a:xfrm>
          <a:prstGeom prst="rect">
            <a:avLst/>
          </a:prstGeom>
          <a:noFill/>
          <a:ln w="9525">
            <a:noFill/>
            <a:miter lim="800000"/>
            <a:headEnd/>
            <a:tailEnd/>
          </a:ln>
        </p:spPr>
        <p:txBody>
          <a:bodyPr/>
          <a:lstStyle/>
          <a:p>
            <a:pPr marL="342900" indent="-342900" algn="l">
              <a:lnSpc>
                <a:spcPct val="80000"/>
              </a:lnSpc>
              <a:spcBef>
                <a:spcPct val="20000"/>
              </a:spcBef>
              <a:buClr>
                <a:srgbClr val="FF00FF"/>
              </a:buClr>
              <a:buFont typeface="Wingdings" pitchFamily="2" charset="2"/>
              <a:buNone/>
            </a:pPr>
            <a:r>
              <a:rPr lang="zh-CN" altLang="en-US" sz="2400" dirty="0">
                <a:solidFill>
                  <a:srgbClr val="0000FF"/>
                </a:solidFill>
              </a:rPr>
              <a:t>查</a:t>
            </a:r>
            <a:r>
              <a:rPr lang="en-US" altLang="zh-CN" sz="2400" dirty="0">
                <a:solidFill>
                  <a:srgbClr val="0000FF"/>
                </a:solidFill>
              </a:rPr>
              <a:t>298.15K</a:t>
            </a:r>
            <a:r>
              <a:rPr lang="zh-CN" altLang="en-US" sz="2400" dirty="0">
                <a:solidFill>
                  <a:srgbClr val="0000FF"/>
                </a:solidFill>
              </a:rPr>
              <a:t>时的热力学数据表：      </a:t>
            </a:r>
          </a:p>
          <a:p>
            <a:pPr marL="342900" indent="-342900" algn="l">
              <a:lnSpc>
                <a:spcPct val="80000"/>
              </a:lnSpc>
              <a:spcBef>
                <a:spcPct val="20000"/>
              </a:spcBef>
              <a:buClr>
                <a:srgbClr val="FF00FF"/>
              </a:buClr>
              <a:buFont typeface="Wingdings" pitchFamily="2" charset="2"/>
              <a:buNone/>
            </a:pPr>
            <a:r>
              <a:rPr lang="zh-CN" altLang="en-US" sz="2400" dirty="0">
                <a:solidFill>
                  <a:srgbClr val="0000FF"/>
                </a:solidFill>
              </a:rPr>
              <a:t>                           </a:t>
            </a:r>
            <a:r>
              <a:rPr lang="en-US" altLang="zh-CN" sz="2400" dirty="0">
                <a:solidFill>
                  <a:srgbClr val="0000FF"/>
                </a:solidFill>
              </a:rPr>
              <a:t>CO(g)       NO(g)     CO</a:t>
            </a:r>
            <a:r>
              <a:rPr lang="en-US" altLang="zh-CN" sz="2400" baseline="-25000" dirty="0">
                <a:solidFill>
                  <a:srgbClr val="0000FF"/>
                </a:solidFill>
              </a:rPr>
              <a:t>2</a:t>
            </a:r>
            <a:r>
              <a:rPr lang="en-US" altLang="zh-CN" sz="2400" dirty="0">
                <a:solidFill>
                  <a:srgbClr val="0000FF"/>
                </a:solidFill>
              </a:rPr>
              <a:t>(g)     N</a:t>
            </a:r>
            <a:r>
              <a:rPr lang="en-US" altLang="zh-CN" sz="2400" baseline="-25000" dirty="0">
                <a:solidFill>
                  <a:srgbClr val="0000FF"/>
                </a:solidFill>
              </a:rPr>
              <a:t>2</a:t>
            </a:r>
            <a:r>
              <a:rPr lang="en-US" altLang="zh-CN" sz="2400" dirty="0">
                <a:solidFill>
                  <a:srgbClr val="0000FF"/>
                </a:solidFill>
              </a:rPr>
              <a:t>(g)</a:t>
            </a:r>
          </a:p>
          <a:p>
            <a:pPr marL="342900" indent="-342900" algn="l">
              <a:lnSpc>
                <a:spcPct val="80000"/>
              </a:lnSpc>
              <a:spcBef>
                <a:spcPct val="20000"/>
              </a:spcBef>
              <a:buClr>
                <a:srgbClr val="FF00FF"/>
              </a:buClr>
              <a:buFont typeface="Wingdings" pitchFamily="2" charset="2"/>
              <a:buNone/>
            </a:pPr>
            <a:r>
              <a:rPr lang="en-US" altLang="zh-CN" sz="2400" dirty="0">
                <a:solidFill>
                  <a:srgbClr val="0000FF"/>
                </a:solidFill>
                <a:sym typeface="Symbol" pitchFamily="18" charset="2"/>
              </a:rPr>
              <a:t></a:t>
            </a:r>
            <a:r>
              <a:rPr lang="en-US" altLang="zh-CN" sz="2400" baseline="-25000" dirty="0" err="1">
                <a:solidFill>
                  <a:srgbClr val="0000FF"/>
                </a:solidFill>
                <a:sym typeface="Symbol" pitchFamily="18" charset="2"/>
              </a:rPr>
              <a:t>f</a:t>
            </a:r>
            <a:r>
              <a:rPr lang="en-US" altLang="zh-CN" sz="2400" i="1" dirty="0" err="1">
                <a:solidFill>
                  <a:srgbClr val="0000FF"/>
                </a:solidFill>
                <a:sym typeface="Symbol" pitchFamily="18" charset="2"/>
              </a:rPr>
              <a:t>H</a:t>
            </a:r>
            <a:r>
              <a:rPr lang="en-US" altLang="zh-CN" sz="2400" baseline="-25000" dirty="0" err="1">
                <a:solidFill>
                  <a:srgbClr val="0000FF"/>
                </a:solidFill>
                <a:sym typeface="Symbol" pitchFamily="18" charset="2"/>
              </a:rPr>
              <a:t>m</a:t>
            </a:r>
            <a:r>
              <a:rPr lang="ru-RU" altLang="zh-CN" sz="2400" baseline="50000" dirty="0">
                <a:solidFill>
                  <a:srgbClr val="0000FF"/>
                </a:solidFill>
                <a:cs typeface="Times New Roman" pitchFamily="18" charset="0"/>
                <a:sym typeface="Symbol" pitchFamily="18" charset="2"/>
              </a:rPr>
              <a:t>ө</a:t>
            </a:r>
            <a:r>
              <a:rPr lang="en-US" altLang="zh-CN" sz="2400" dirty="0">
                <a:solidFill>
                  <a:srgbClr val="0000FF"/>
                </a:solidFill>
              </a:rPr>
              <a:t>/kJ·mol</a:t>
            </a:r>
            <a:r>
              <a:rPr lang="en-US" altLang="zh-CN" sz="2400" baseline="30000" dirty="0">
                <a:solidFill>
                  <a:srgbClr val="0000FF"/>
                </a:solidFill>
              </a:rPr>
              <a:t>-1</a:t>
            </a:r>
            <a:r>
              <a:rPr lang="en-US" altLang="zh-CN" sz="2400" dirty="0">
                <a:solidFill>
                  <a:srgbClr val="0000FF"/>
                </a:solidFill>
              </a:rPr>
              <a:t>  -110.525    90.25      -393.51       0</a:t>
            </a:r>
          </a:p>
          <a:p>
            <a:pPr marL="342900" indent="-342900" algn="l">
              <a:lnSpc>
                <a:spcPct val="80000"/>
              </a:lnSpc>
              <a:spcBef>
                <a:spcPct val="20000"/>
              </a:spcBef>
              <a:buClr>
                <a:srgbClr val="FF00FF"/>
              </a:buClr>
              <a:buFont typeface="Wingdings" pitchFamily="2" charset="2"/>
              <a:buNone/>
            </a:pPr>
            <a:r>
              <a:rPr lang="en-US" altLang="zh-CN" sz="2400" i="1" dirty="0" err="1">
                <a:solidFill>
                  <a:srgbClr val="FF0000"/>
                </a:solidFill>
                <a:sym typeface="Symbol" pitchFamily="18" charset="2"/>
              </a:rPr>
              <a:t>S</a:t>
            </a:r>
            <a:r>
              <a:rPr lang="en-US" altLang="zh-CN" sz="2400" baseline="-25000" dirty="0" err="1">
                <a:solidFill>
                  <a:srgbClr val="FF0000"/>
                </a:solidFill>
                <a:sym typeface="Symbol" pitchFamily="18" charset="2"/>
              </a:rPr>
              <a:t>m</a:t>
            </a:r>
            <a:r>
              <a:rPr lang="ru-RU" altLang="zh-CN" sz="2400" baseline="50000" dirty="0">
                <a:solidFill>
                  <a:srgbClr val="FF0000"/>
                </a:solidFill>
                <a:cs typeface="Times New Roman" pitchFamily="18" charset="0"/>
                <a:sym typeface="Symbol" pitchFamily="18" charset="2"/>
              </a:rPr>
              <a:t>ө</a:t>
            </a:r>
            <a:r>
              <a:rPr lang="en-US" altLang="zh-CN" sz="2400" dirty="0">
                <a:solidFill>
                  <a:srgbClr val="0000FF"/>
                </a:solidFill>
              </a:rPr>
              <a:t>/</a:t>
            </a:r>
            <a:r>
              <a:rPr lang="en-US" altLang="zh-CN" sz="2400" dirty="0">
                <a:solidFill>
                  <a:srgbClr val="FF0000"/>
                </a:solidFill>
              </a:rPr>
              <a:t>J·mol</a:t>
            </a:r>
            <a:r>
              <a:rPr lang="en-US" altLang="zh-CN" sz="2400" baseline="30000" dirty="0">
                <a:solidFill>
                  <a:srgbClr val="FF0000"/>
                </a:solidFill>
              </a:rPr>
              <a:t>-1</a:t>
            </a:r>
            <a:r>
              <a:rPr lang="en-US" altLang="zh-CN" sz="2400" dirty="0">
                <a:solidFill>
                  <a:srgbClr val="FF0000"/>
                </a:solidFill>
              </a:rPr>
              <a:t>·K</a:t>
            </a:r>
            <a:r>
              <a:rPr lang="en-US" altLang="zh-CN" sz="2400" baseline="30000" dirty="0">
                <a:solidFill>
                  <a:srgbClr val="FF0000"/>
                </a:solidFill>
              </a:rPr>
              <a:t>-1</a:t>
            </a:r>
            <a:r>
              <a:rPr lang="en-US" altLang="zh-CN" sz="2400" dirty="0">
                <a:solidFill>
                  <a:srgbClr val="FF0000"/>
                </a:solidFill>
              </a:rPr>
              <a:t> </a:t>
            </a:r>
            <a:r>
              <a:rPr lang="en-US" altLang="zh-CN" sz="2400" dirty="0">
                <a:solidFill>
                  <a:srgbClr val="0000FF"/>
                </a:solidFill>
              </a:rPr>
              <a:t>  197.674   210.761    213.74    191.61</a:t>
            </a:r>
          </a:p>
        </p:txBody>
      </p:sp>
      <p:pic>
        <p:nvPicPr>
          <p:cNvPr id="911371" name="Picture 11" descr="返回">
            <a:hlinkClick r:id="rId6" action="ppaction://hlinksldjump"/>
          </p:cNvPr>
          <p:cNvPicPr>
            <a:picLocks noChangeAspect="1" noChangeArrowheads="1"/>
          </p:cNvPicPr>
          <p:nvPr/>
        </p:nvPicPr>
        <p:blipFill>
          <a:blip r:embed="rId7"/>
          <a:srcRect/>
          <a:stretch>
            <a:fillRect/>
          </a:stretch>
        </p:blipFill>
        <p:spPr bwMode="auto">
          <a:xfrm>
            <a:off x="7524750" y="6381750"/>
            <a:ext cx="792163" cy="468313"/>
          </a:xfrm>
          <a:prstGeom prst="rect">
            <a:avLst/>
          </a:prstGeom>
          <a:noFill/>
        </p:spPr>
      </p:pic>
      <p:sp>
        <p:nvSpPr>
          <p:cNvPr id="911372" name="Text Box 12"/>
          <p:cNvSpPr txBox="1">
            <a:spLocks noChangeArrowheads="1"/>
          </p:cNvSpPr>
          <p:nvPr/>
        </p:nvSpPr>
        <p:spPr bwMode="auto">
          <a:xfrm>
            <a:off x="2268538" y="404813"/>
            <a:ext cx="8005718" cy="584775"/>
          </a:xfrm>
          <a:prstGeom prst="rect">
            <a:avLst/>
          </a:prstGeom>
          <a:noFill/>
          <a:ln w="63500" algn="ctr">
            <a:noFill/>
            <a:miter lim="800000"/>
            <a:headEnd/>
            <a:tailEnd/>
          </a:ln>
          <a:effectLst/>
        </p:spPr>
        <p:txBody>
          <a:bodyPr wrap="none">
            <a:spAutoFit/>
          </a:bodyPr>
          <a:lstStyle/>
          <a:p>
            <a:r>
              <a:rPr lang="en-US" altLang="zh-CN" sz="3200" dirty="0"/>
              <a:t>CO(g</a:t>
            </a:r>
            <a:r>
              <a:rPr lang="zh-CN" altLang="en-US" sz="3200" dirty="0"/>
              <a:t>）</a:t>
            </a:r>
            <a:r>
              <a:rPr lang="en-US" altLang="zh-CN" sz="3200" dirty="0"/>
              <a:t>+NO(g)         CO</a:t>
            </a:r>
            <a:r>
              <a:rPr lang="en-US" altLang="zh-CN" sz="3200" baseline="-25000" dirty="0"/>
              <a:t>2</a:t>
            </a:r>
            <a:r>
              <a:rPr lang="en-US" altLang="zh-CN" sz="3200" dirty="0"/>
              <a:t>(g)+1/2N</a:t>
            </a:r>
            <a:r>
              <a:rPr lang="en-US" altLang="zh-CN" sz="3200" baseline="-25000" dirty="0"/>
              <a:t>2</a:t>
            </a:r>
            <a:r>
              <a:rPr lang="en-US" altLang="zh-CN" sz="3200" dirty="0"/>
              <a:t>(g)         </a:t>
            </a:r>
          </a:p>
        </p:txBody>
      </p:sp>
      <p:pic>
        <p:nvPicPr>
          <p:cNvPr id="911373" name="Picture 13"/>
          <p:cNvPicPr>
            <a:picLocks noChangeAspect="1" noChangeArrowheads="1"/>
          </p:cNvPicPr>
          <p:nvPr/>
        </p:nvPicPr>
        <p:blipFill>
          <a:blip r:embed="rId8"/>
          <a:srcRect/>
          <a:stretch>
            <a:fillRect/>
          </a:stretch>
        </p:blipFill>
        <p:spPr bwMode="auto">
          <a:xfrm>
            <a:off x="5003800" y="333375"/>
            <a:ext cx="752475" cy="6746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iterate type="wd">
                                    <p:tmPct val="10000"/>
                                  </p:iterate>
                                  <p:childTnLst>
                                    <p:set>
                                      <p:cBhvr>
                                        <p:cTn id="11" dur="1" fill="hold">
                                          <p:stCondLst>
                                            <p:cond delay="0"/>
                                          </p:stCondLst>
                                        </p:cTn>
                                        <p:tgtEl>
                                          <p:spTgt spid="911363"/>
                                        </p:tgtEl>
                                        <p:attrNameLst>
                                          <p:attrName>style.visibility</p:attrName>
                                        </p:attrNameLst>
                                      </p:cBhvr>
                                      <p:to>
                                        <p:strVal val="visible"/>
                                      </p:to>
                                    </p:set>
                                    <p:animEffect transition="in" filter="strips(downRight)">
                                      <p:cBhvr>
                                        <p:cTn id="12" dur="2000"/>
                                        <p:tgtEl>
                                          <p:spTgt spid="91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4"/>
          <p:cNvSpPr>
            <a:spLocks noGrp="1"/>
          </p:cNvSpPr>
          <p:nvPr>
            <p:ph type="dt" sz="half" idx="10"/>
          </p:nvPr>
        </p:nvSpPr>
        <p:spPr/>
        <p:txBody>
          <a:bodyPr/>
          <a:lstStyle/>
          <a:p>
            <a:fld id="{CFEECBDE-CEAB-4ED3-B9CF-9ECAA1914F84}" type="datetime1">
              <a:rPr lang="zh-CN" altLang="en-US"/>
              <a:pPr/>
              <a:t>2017/11/1</a:t>
            </a:fld>
            <a:endParaRPr lang="en-US" altLang="zh-CN"/>
          </a:p>
        </p:txBody>
      </p:sp>
      <p:sp>
        <p:nvSpPr>
          <p:cNvPr id="16" name="灯片编号占位符 6"/>
          <p:cNvSpPr>
            <a:spLocks noGrp="1"/>
          </p:cNvSpPr>
          <p:nvPr>
            <p:ph type="sldNum" sz="quarter" idx="12"/>
          </p:nvPr>
        </p:nvSpPr>
        <p:spPr/>
        <p:txBody>
          <a:bodyPr/>
          <a:lstStyle/>
          <a:p>
            <a:fld id="{0E1CA19C-7BAD-435C-A82D-4A9C1A7F86B3}" type="slidenum">
              <a:rPr lang="en-US" altLang="zh-CN"/>
              <a:pPr/>
              <a:t>98</a:t>
            </a:fld>
            <a:endParaRPr lang="en-US" altLang="zh-CN"/>
          </a:p>
        </p:txBody>
      </p:sp>
      <p:sp>
        <p:nvSpPr>
          <p:cNvPr id="912386" name="Oval 2"/>
          <p:cNvSpPr>
            <a:spLocks noChangeArrowheads="1"/>
          </p:cNvSpPr>
          <p:nvPr/>
        </p:nvSpPr>
        <p:spPr bwMode="auto">
          <a:xfrm>
            <a:off x="1763713" y="2636838"/>
            <a:ext cx="2736850" cy="720725"/>
          </a:xfrm>
          <a:prstGeom prst="ellipse">
            <a:avLst/>
          </a:prstGeom>
          <a:solidFill>
            <a:srgbClr val="ECD9FF"/>
          </a:solidFill>
          <a:ln w="9525" algn="ctr">
            <a:solidFill>
              <a:srgbClr val="FFFF00"/>
            </a:solidFill>
            <a:miter lim="800000"/>
            <a:headEnd/>
            <a:tailEnd/>
          </a:ln>
          <a:effectLst/>
        </p:spPr>
        <p:txBody>
          <a:bodyPr wrap="none" anchor="ctr"/>
          <a:lstStyle/>
          <a:p>
            <a:endParaRPr lang="zh-CN" altLang="en-US"/>
          </a:p>
        </p:txBody>
      </p:sp>
      <p:sp>
        <p:nvSpPr>
          <p:cNvPr id="912387" name="Oval 3"/>
          <p:cNvSpPr>
            <a:spLocks noChangeArrowheads="1"/>
          </p:cNvSpPr>
          <p:nvPr/>
        </p:nvSpPr>
        <p:spPr bwMode="auto">
          <a:xfrm>
            <a:off x="1763713" y="4941888"/>
            <a:ext cx="3024187" cy="720725"/>
          </a:xfrm>
          <a:prstGeom prst="ellipse">
            <a:avLst/>
          </a:prstGeom>
          <a:solidFill>
            <a:srgbClr val="ECD9FF"/>
          </a:solidFill>
          <a:ln w="9525" algn="ctr">
            <a:solidFill>
              <a:srgbClr val="FFFF00"/>
            </a:solidFill>
            <a:miter lim="800000"/>
            <a:headEnd/>
            <a:tailEnd/>
          </a:ln>
          <a:effectLst/>
        </p:spPr>
        <p:txBody>
          <a:bodyPr wrap="none" anchor="ctr"/>
          <a:lstStyle/>
          <a:p>
            <a:endParaRPr lang="zh-CN" altLang="en-US"/>
          </a:p>
        </p:txBody>
      </p:sp>
      <p:sp>
        <p:nvSpPr>
          <p:cNvPr id="912388" name="Rectangle 4"/>
          <p:cNvSpPr>
            <a:spLocks noGrp="1" noChangeArrowheads="1"/>
          </p:cNvSpPr>
          <p:nvPr>
            <p:ph type="title"/>
          </p:nvPr>
        </p:nvSpPr>
        <p:spPr>
          <a:xfrm>
            <a:off x="1285852" y="0"/>
            <a:ext cx="7077075" cy="836613"/>
          </a:xfrm>
        </p:spPr>
        <p:txBody>
          <a:bodyPr/>
          <a:lstStyle/>
          <a:p>
            <a:pPr algn="l"/>
            <a:r>
              <a:rPr lang="zh-CN" altLang="en-US" dirty="0">
                <a:latin typeface="Times New Roman" pitchFamily="18" charset="0"/>
              </a:rPr>
              <a:t>例</a:t>
            </a:r>
            <a:r>
              <a:rPr lang="en-US" altLang="zh-CN" dirty="0">
                <a:latin typeface="Times New Roman" pitchFamily="18" charset="0"/>
              </a:rPr>
              <a:t>6</a:t>
            </a:r>
            <a:r>
              <a:rPr lang="zh-CN" altLang="en-US" dirty="0">
                <a:latin typeface="Times New Roman" pitchFamily="18" charset="0"/>
              </a:rPr>
              <a:t>解</a:t>
            </a:r>
          </a:p>
        </p:txBody>
      </p:sp>
      <p:sp>
        <p:nvSpPr>
          <p:cNvPr id="912389" name="Rectangle 5"/>
          <p:cNvSpPr>
            <a:spLocks noChangeArrowheads="1"/>
          </p:cNvSpPr>
          <p:nvPr/>
        </p:nvSpPr>
        <p:spPr bwMode="auto">
          <a:xfrm>
            <a:off x="827088" y="4508500"/>
            <a:ext cx="8137525" cy="1152525"/>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en-US" altLang="zh-CN"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=(-394.36) + 0×</a:t>
            </a:r>
            <a:r>
              <a:rPr lang="en-US" altLang="zh-CN" sz="2800">
                <a:solidFill>
                  <a:srgbClr val="FF0000"/>
                </a:solidFill>
              </a:rPr>
              <a:t>1/2</a:t>
            </a:r>
            <a:r>
              <a:rPr lang="en-US" altLang="zh-CN" sz="2800">
                <a:solidFill>
                  <a:srgbClr val="0000FF"/>
                </a:solidFill>
              </a:rPr>
              <a:t> - (-137.168)- 86.55 </a:t>
            </a:r>
          </a:p>
          <a:p>
            <a:pPr marL="342900" indent="-342900" algn="l">
              <a:spcBef>
                <a:spcPct val="20000"/>
              </a:spcBef>
              <a:buClr>
                <a:srgbClr val="FF00FF"/>
              </a:buClr>
              <a:buFont typeface="Wingdings" pitchFamily="2" charset="2"/>
              <a:buNone/>
            </a:pPr>
            <a:r>
              <a:rPr lang="en-US" altLang="zh-CN" sz="2800">
                <a:solidFill>
                  <a:srgbClr val="0000FF"/>
                </a:solidFill>
              </a:rPr>
              <a:t>           </a:t>
            </a:r>
            <a:r>
              <a:rPr lang="en-US" altLang="zh-CN" sz="2800">
                <a:solidFill>
                  <a:srgbClr val="0000FF"/>
                </a:solidFill>
                <a:ea typeface="宋体" pitchFamily="2" charset="-122"/>
              </a:rPr>
              <a:t>=</a:t>
            </a:r>
            <a:r>
              <a:rPr lang="en-US" altLang="zh-CN" sz="2800">
                <a:solidFill>
                  <a:srgbClr val="0000FF"/>
                </a:solidFill>
              </a:rPr>
              <a:t> -343.742 kJ·mol</a:t>
            </a:r>
            <a:r>
              <a:rPr lang="en-US" altLang="zh-CN" sz="2800" baseline="30000">
                <a:solidFill>
                  <a:srgbClr val="0000FF"/>
                </a:solidFill>
              </a:rPr>
              <a:t>-1</a:t>
            </a:r>
          </a:p>
        </p:txBody>
      </p:sp>
      <p:sp>
        <p:nvSpPr>
          <p:cNvPr id="912390" name="Rectangle 6"/>
          <p:cNvSpPr>
            <a:spLocks noChangeArrowheads="1"/>
          </p:cNvSpPr>
          <p:nvPr/>
        </p:nvSpPr>
        <p:spPr bwMode="auto">
          <a:xfrm>
            <a:off x="827088" y="1196975"/>
            <a:ext cx="8137525" cy="2232025"/>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en-US" altLang="zh-CN"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G</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a:t>
            </a:r>
            <a:r>
              <a:rPr lang="en-US" altLang="zh-CN" sz="2800">
                <a:solidFill>
                  <a:srgbClr val="0000FF"/>
                </a:solidFill>
                <a:sym typeface="Symbol" pitchFamily="18" charset="2"/>
              </a:rPr>
              <a:t> </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H</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 </a:t>
            </a:r>
            <a:r>
              <a:rPr lang="en-US" altLang="zh-CN" sz="2800" i="1">
                <a:solidFill>
                  <a:srgbClr val="0000FF"/>
                </a:solidFill>
              </a:rPr>
              <a:t>T</a:t>
            </a:r>
            <a:r>
              <a:rPr lang="en-US" altLang="zh-CN" sz="2800">
                <a:solidFill>
                  <a:srgbClr val="0000FF"/>
                </a:solidFill>
                <a:sym typeface="Symbol" pitchFamily="18" charset="2"/>
              </a:rPr>
              <a:t></a:t>
            </a:r>
            <a:r>
              <a:rPr lang="en-US" altLang="zh-CN" sz="2800" baseline="-25000">
                <a:solidFill>
                  <a:srgbClr val="0000FF"/>
                </a:solidFill>
                <a:sym typeface="Symbol" pitchFamily="18" charset="2"/>
              </a:rPr>
              <a:t>r</a:t>
            </a:r>
            <a:r>
              <a:rPr lang="en-US" altLang="zh-CN" sz="2800" i="1">
                <a:solidFill>
                  <a:srgbClr val="0000FF"/>
                </a:solidFill>
                <a:sym typeface="Symbol" pitchFamily="18" charset="2"/>
              </a:rPr>
              <a:t>S</a:t>
            </a:r>
            <a:r>
              <a:rPr lang="en-US" altLang="zh-CN" sz="2800" baseline="-25000">
                <a:solidFill>
                  <a:srgbClr val="0000FF"/>
                </a:solidFill>
                <a:sym typeface="Symbol" pitchFamily="18" charset="2"/>
              </a:rPr>
              <a:t>m</a:t>
            </a:r>
            <a:r>
              <a:rPr lang="ru-RU" altLang="zh-CN" sz="2800" baseline="50000">
                <a:solidFill>
                  <a:srgbClr val="0000FF"/>
                </a:solidFill>
                <a:cs typeface="Times New Roman" pitchFamily="18" charset="0"/>
                <a:sym typeface="Symbol" pitchFamily="18" charset="2"/>
              </a:rPr>
              <a:t>ө</a:t>
            </a:r>
            <a:r>
              <a:rPr lang="en-US" altLang="zh-CN" sz="2800">
                <a:solidFill>
                  <a:srgbClr val="0000FF"/>
                </a:solidFill>
              </a:rPr>
              <a:t> </a:t>
            </a:r>
          </a:p>
          <a:p>
            <a:pPr marL="342900" indent="-342900" algn="l">
              <a:spcBef>
                <a:spcPct val="20000"/>
              </a:spcBef>
              <a:buClr>
                <a:srgbClr val="FF00FF"/>
              </a:buClr>
              <a:buFont typeface="Wingdings" pitchFamily="2" charset="2"/>
              <a:buNone/>
            </a:pPr>
            <a:r>
              <a:rPr lang="en-US" altLang="zh-CN" sz="2800">
                <a:solidFill>
                  <a:srgbClr val="0000FF"/>
                </a:solidFill>
              </a:rPr>
              <a:t>           = -373.235 – 298.15(-98.89) ×</a:t>
            </a:r>
            <a:r>
              <a:rPr lang="en-US" altLang="zh-CN" sz="2800">
                <a:solidFill>
                  <a:srgbClr val="FF0000"/>
                </a:solidFill>
              </a:rPr>
              <a:t>10</a:t>
            </a:r>
            <a:r>
              <a:rPr lang="en-US" altLang="zh-CN" sz="2800" baseline="30000">
                <a:solidFill>
                  <a:srgbClr val="FF0000"/>
                </a:solidFill>
              </a:rPr>
              <a:t>-3 </a:t>
            </a:r>
          </a:p>
          <a:p>
            <a:pPr marL="342900" indent="-342900" algn="l">
              <a:spcBef>
                <a:spcPct val="20000"/>
              </a:spcBef>
              <a:buClr>
                <a:srgbClr val="FF00FF"/>
              </a:buClr>
              <a:buFont typeface="Wingdings" pitchFamily="2" charset="2"/>
              <a:buNone/>
            </a:pPr>
            <a:r>
              <a:rPr lang="en-US" altLang="zh-CN" sz="2800" baseline="30000">
                <a:solidFill>
                  <a:srgbClr val="0000FF"/>
                </a:solidFill>
              </a:rPr>
              <a:t>                </a:t>
            </a:r>
            <a:r>
              <a:rPr lang="en-US" altLang="zh-CN" sz="2800">
                <a:solidFill>
                  <a:srgbClr val="0000FF"/>
                </a:solidFill>
              </a:rPr>
              <a:t>= -373.235 –(-29.48)</a:t>
            </a:r>
          </a:p>
          <a:p>
            <a:pPr marL="342900" indent="-342900" algn="l">
              <a:spcBef>
                <a:spcPct val="20000"/>
              </a:spcBef>
              <a:buClr>
                <a:srgbClr val="FF00FF"/>
              </a:buClr>
              <a:buFont typeface="Wingdings" pitchFamily="2" charset="2"/>
              <a:buNone/>
            </a:pPr>
            <a:r>
              <a:rPr lang="en-US" altLang="zh-CN" sz="2800">
                <a:solidFill>
                  <a:srgbClr val="0000FF"/>
                </a:solidFill>
              </a:rPr>
              <a:t>           </a:t>
            </a:r>
            <a:r>
              <a:rPr lang="en-US" altLang="zh-CN" sz="2800">
                <a:solidFill>
                  <a:srgbClr val="0000FF"/>
                </a:solidFill>
                <a:ea typeface="宋体" pitchFamily="2" charset="-122"/>
              </a:rPr>
              <a:t>=</a:t>
            </a:r>
            <a:r>
              <a:rPr lang="en-US" altLang="zh-CN" sz="2800">
                <a:solidFill>
                  <a:srgbClr val="0000FF"/>
                </a:solidFill>
              </a:rPr>
              <a:t> -343.75kJ·mol</a:t>
            </a:r>
            <a:r>
              <a:rPr lang="en-US" altLang="zh-CN" sz="2800" baseline="30000">
                <a:solidFill>
                  <a:srgbClr val="0000FF"/>
                </a:solidFill>
              </a:rPr>
              <a:t>-1</a:t>
            </a:r>
          </a:p>
        </p:txBody>
      </p:sp>
      <p:sp>
        <p:nvSpPr>
          <p:cNvPr id="912391" name="Rectangle 7"/>
          <p:cNvSpPr>
            <a:spLocks noChangeArrowheads="1"/>
          </p:cNvSpPr>
          <p:nvPr/>
        </p:nvSpPr>
        <p:spPr bwMode="auto">
          <a:xfrm>
            <a:off x="539750" y="5662613"/>
            <a:ext cx="8280400" cy="574675"/>
          </a:xfrm>
          <a:prstGeom prst="rect">
            <a:avLst/>
          </a:prstGeom>
          <a:noFill/>
          <a:ln w="9525">
            <a:noFill/>
            <a:miter lim="800000"/>
            <a:headEnd/>
            <a:tailEnd/>
          </a:ln>
        </p:spPr>
        <p:txBody>
          <a:bodyPr/>
          <a:lstStyle/>
          <a:p>
            <a:pPr marL="342900" indent="-342900" algn="l">
              <a:lnSpc>
                <a:spcPct val="110000"/>
              </a:lnSpc>
              <a:spcBef>
                <a:spcPct val="20000"/>
              </a:spcBef>
              <a:buClr>
                <a:srgbClr val="FF00FF"/>
              </a:buClr>
              <a:buFont typeface="Wingdings" pitchFamily="2" charset="2"/>
              <a:buChar char="v"/>
            </a:pPr>
            <a:r>
              <a:rPr lang="zh-CN" altLang="en-US" sz="2800">
                <a:latin typeface="Arial Narrow" pitchFamily="34" charset="0"/>
              </a:rPr>
              <a:t>两种方法结果吻合。</a:t>
            </a:r>
          </a:p>
        </p:txBody>
      </p:sp>
      <p:sp>
        <p:nvSpPr>
          <p:cNvPr id="912392" name="AutoShape 8"/>
          <p:cNvSpPr>
            <a:spLocks noChangeArrowheads="1"/>
          </p:cNvSpPr>
          <p:nvPr/>
        </p:nvSpPr>
        <p:spPr bwMode="auto">
          <a:xfrm>
            <a:off x="7667625" y="1557338"/>
            <a:ext cx="865188" cy="1295400"/>
          </a:xfrm>
          <a:prstGeom prst="verticalScroll">
            <a:avLst>
              <a:gd name="adj" fmla="val 12500"/>
            </a:avLst>
          </a:prstGeom>
          <a:solidFill>
            <a:schemeClr val="accent1"/>
          </a:solidFill>
          <a:ln w="9525">
            <a:solidFill>
              <a:srgbClr val="CC99FF"/>
            </a:solidFill>
            <a:miter lim="800000"/>
            <a:headEnd/>
            <a:tailEnd/>
          </a:ln>
          <a:effectLst/>
        </p:spPr>
        <p:txBody>
          <a:bodyPr wrap="none" anchor="ctr"/>
          <a:lstStyle/>
          <a:p>
            <a:pPr>
              <a:lnSpc>
                <a:spcPct val="80000"/>
              </a:lnSpc>
            </a:pPr>
            <a:r>
              <a:rPr lang="zh-CN" altLang="en-US" sz="2800">
                <a:solidFill>
                  <a:srgbClr val="FF0000"/>
                </a:solidFill>
                <a:latin typeface="隶书" pitchFamily="49" charset="-122"/>
                <a:ea typeface="隶书" pitchFamily="49" charset="-122"/>
              </a:rPr>
              <a:t>方</a:t>
            </a:r>
          </a:p>
          <a:p>
            <a:pPr>
              <a:lnSpc>
                <a:spcPct val="80000"/>
              </a:lnSpc>
            </a:pPr>
            <a:r>
              <a:rPr lang="zh-CN" altLang="en-US" sz="2800">
                <a:solidFill>
                  <a:srgbClr val="FF0000"/>
                </a:solidFill>
                <a:latin typeface="隶书" pitchFamily="49" charset="-122"/>
                <a:ea typeface="隶书" pitchFamily="49" charset="-122"/>
              </a:rPr>
              <a:t>法</a:t>
            </a:r>
          </a:p>
          <a:p>
            <a:pPr>
              <a:lnSpc>
                <a:spcPct val="80000"/>
              </a:lnSpc>
            </a:pPr>
            <a:r>
              <a:rPr lang="en-US" altLang="zh-CN" sz="2800">
                <a:solidFill>
                  <a:srgbClr val="FF0000"/>
                </a:solidFill>
                <a:latin typeface="隶书" pitchFamily="49" charset="-122"/>
                <a:ea typeface="隶书" pitchFamily="49" charset="-122"/>
              </a:rPr>
              <a:t>2</a:t>
            </a:r>
          </a:p>
        </p:txBody>
      </p:sp>
      <p:sp>
        <p:nvSpPr>
          <p:cNvPr id="912393" name="AutoShape 9"/>
          <p:cNvSpPr>
            <a:spLocks noChangeArrowheads="1"/>
          </p:cNvSpPr>
          <p:nvPr/>
        </p:nvSpPr>
        <p:spPr bwMode="auto">
          <a:xfrm>
            <a:off x="7667625" y="4870450"/>
            <a:ext cx="865188" cy="1295400"/>
          </a:xfrm>
          <a:prstGeom prst="verticalScroll">
            <a:avLst>
              <a:gd name="adj" fmla="val 12500"/>
            </a:avLst>
          </a:prstGeom>
          <a:solidFill>
            <a:schemeClr val="accent1"/>
          </a:solidFill>
          <a:ln w="9525">
            <a:solidFill>
              <a:srgbClr val="CC99FF"/>
            </a:solidFill>
            <a:miter lim="800000"/>
            <a:headEnd/>
            <a:tailEnd/>
          </a:ln>
          <a:effectLst/>
        </p:spPr>
        <p:txBody>
          <a:bodyPr wrap="none" anchor="ctr"/>
          <a:lstStyle/>
          <a:p>
            <a:pPr>
              <a:lnSpc>
                <a:spcPct val="80000"/>
              </a:lnSpc>
            </a:pPr>
            <a:r>
              <a:rPr lang="zh-CN" altLang="en-US" sz="2800">
                <a:solidFill>
                  <a:srgbClr val="FF0000"/>
                </a:solidFill>
                <a:latin typeface="隶书" pitchFamily="49" charset="-122"/>
                <a:ea typeface="隶书" pitchFamily="49" charset="-122"/>
              </a:rPr>
              <a:t>方</a:t>
            </a:r>
          </a:p>
          <a:p>
            <a:pPr>
              <a:lnSpc>
                <a:spcPct val="80000"/>
              </a:lnSpc>
            </a:pPr>
            <a:r>
              <a:rPr lang="zh-CN" altLang="en-US" sz="2800">
                <a:solidFill>
                  <a:srgbClr val="FF0000"/>
                </a:solidFill>
                <a:latin typeface="隶书" pitchFamily="49" charset="-122"/>
                <a:ea typeface="隶书" pitchFamily="49" charset="-122"/>
              </a:rPr>
              <a:t>法</a:t>
            </a:r>
          </a:p>
          <a:p>
            <a:pPr>
              <a:lnSpc>
                <a:spcPct val="80000"/>
              </a:lnSpc>
            </a:pPr>
            <a:r>
              <a:rPr lang="en-US" altLang="zh-CN" sz="2800">
                <a:solidFill>
                  <a:srgbClr val="FF0000"/>
                </a:solidFill>
                <a:latin typeface="隶书" pitchFamily="49" charset="-122"/>
                <a:ea typeface="隶书" pitchFamily="49" charset="-122"/>
              </a:rPr>
              <a:t>1</a:t>
            </a:r>
          </a:p>
        </p:txBody>
      </p:sp>
      <p:sp>
        <p:nvSpPr>
          <p:cNvPr id="912394" name="Rectangle 10"/>
          <p:cNvSpPr>
            <a:spLocks noChangeArrowheads="1"/>
          </p:cNvSpPr>
          <p:nvPr/>
        </p:nvSpPr>
        <p:spPr bwMode="auto">
          <a:xfrm>
            <a:off x="827088" y="3500438"/>
            <a:ext cx="7981950" cy="1008062"/>
          </a:xfrm>
          <a:prstGeom prst="rect">
            <a:avLst/>
          </a:prstGeom>
          <a:noFill/>
          <a:ln w="9525">
            <a:noFill/>
            <a:miter lim="800000"/>
            <a:headEnd/>
            <a:tailEnd/>
          </a:ln>
        </p:spPr>
        <p:txBody>
          <a:bodyPr/>
          <a:lstStyle/>
          <a:p>
            <a:pPr marL="342900" indent="-342900" algn="l">
              <a:spcBef>
                <a:spcPct val="20000"/>
              </a:spcBef>
              <a:buClr>
                <a:srgbClr val="FF00FF"/>
              </a:buClr>
              <a:buFont typeface="Wingdings" pitchFamily="2" charset="2"/>
              <a:buNone/>
            </a:pPr>
            <a:r>
              <a:rPr lang="zh-CN" altLang="en-US" sz="2400" dirty="0">
                <a:solidFill>
                  <a:srgbClr val="0000FF"/>
                </a:solidFill>
              </a:rPr>
              <a:t>由热力学数据     </a:t>
            </a:r>
            <a:r>
              <a:rPr lang="en-US" altLang="zh-CN" sz="2400" dirty="0">
                <a:solidFill>
                  <a:srgbClr val="0000FF"/>
                </a:solidFill>
              </a:rPr>
              <a:t>CO(g)       NO(g)     CO</a:t>
            </a:r>
            <a:r>
              <a:rPr lang="en-US" altLang="zh-CN" sz="2400" baseline="-25000" dirty="0">
                <a:solidFill>
                  <a:srgbClr val="0000FF"/>
                </a:solidFill>
              </a:rPr>
              <a:t>2</a:t>
            </a:r>
            <a:r>
              <a:rPr lang="en-US" altLang="zh-CN" sz="2400" dirty="0">
                <a:solidFill>
                  <a:srgbClr val="0000FF"/>
                </a:solidFill>
              </a:rPr>
              <a:t>(g)     N</a:t>
            </a:r>
            <a:r>
              <a:rPr lang="en-US" altLang="zh-CN" sz="2400" baseline="-25000" dirty="0">
                <a:solidFill>
                  <a:srgbClr val="0000FF"/>
                </a:solidFill>
              </a:rPr>
              <a:t>2</a:t>
            </a:r>
            <a:r>
              <a:rPr lang="en-US" altLang="zh-CN" sz="2400" dirty="0">
                <a:solidFill>
                  <a:srgbClr val="0000FF"/>
                </a:solidFill>
              </a:rPr>
              <a:t>(g)</a:t>
            </a:r>
          </a:p>
          <a:p>
            <a:pPr marL="342900" indent="-342900" algn="l">
              <a:spcBef>
                <a:spcPct val="20000"/>
              </a:spcBef>
              <a:buClr>
                <a:srgbClr val="FF00FF"/>
              </a:buClr>
              <a:buFont typeface="Wingdings" pitchFamily="2" charset="2"/>
              <a:buNone/>
            </a:pPr>
            <a:r>
              <a:rPr lang="en-US" altLang="zh-CN" sz="2400" dirty="0">
                <a:solidFill>
                  <a:srgbClr val="0000FF"/>
                </a:solidFill>
                <a:sym typeface="Symbol" pitchFamily="18" charset="2"/>
              </a:rPr>
              <a:t></a:t>
            </a:r>
            <a:r>
              <a:rPr lang="en-US" altLang="zh-CN" sz="2400" baseline="-25000" dirty="0" err="1">
                <a:solidFill>
                  <a:srgbClr val="0000FF"/>
                </a:solidFill>
                <a:sym typeface="Symbol" pitchFamily="18" charset="2"/>
              </a:rPr>
              <a:t>f</a:t>
            </a:r>
            <a:r>
              <a:rPr lang="en-US" altLang="zh-CN" sz="2400" i="1" dirty="0" err="1">
                <a:solidFill>
                  <a:srgbClr val="0000FF"/>
                </a:solidFill>
                <a:sym typeface="Symbol" pitchFamily="18" charset="2"/>
              </a:rPr>
              <a:t>G</a:t>
            </a:r>
            <a:r>
              <a:rPr lang="en-US" altLang="zh-CN" sz="2400" baseline="-25000" dirty="0" err="1">
                <a:solidFill>
                  <a:srgbClr val="0000FF"/>
                </a:solidFill>
                <a:sym typeface="Symbol" pitchFamily="18" charset="2"/>
              </a:rPr>
              <a:t>m</a:t>
            </a:r>
            <a:r>
              <a:rPr lang="ru-RU" altLang="zh-CN" sz="2400" baseline="50000" dirty="0">
                <a:solidFill>
                  <a:srgbClr val="0000FF"/>
                </a:solidFill>
                <a:cs typeface="Times New Roman" pitchFamily="18" charset="0"/>
                <a:sym typeface="Symbol" pitchFamily="18" charset="2"/>
              </a:rPr>
              <a:t>ө</a:t>
            </a:r>
            <a:r>
              <a:rPr lang="en-US" altLang="zh-CN" sz="2400" dirty="0">
                <a:solidFill>
                  <a:srgbClr val="0000FF"/>
                </a:solidFill>
              </a:rPr>
              <a:t>/kJ·mol</a:t>
            </a:r>
            <a:r>
              <a:rPr lang="en-US" altLang="zh-CN" sz="2400" baseline="30000" dirty="0">
                <a:solidFill>
                  <a:srgbClr val="0000FF"/>
                </a:solidFill>
              </a:rPr>
              <a:t>-1</a:t>
            </a:r>
            <a:r>
              <a:rPr lang="en-US" altLang="zh-CN" sz="2400" dirty="0">
                <a:solidFill>
                  <a:srgbClr val="0000FF"/>
                </a:solidFill>
              </a:rPr>
              <a:t>  -137.168      86.55      -394.36       0</a:t>
            </a:r>
          </a:p>
        </p:txBody>
      </p:sp>
      <p:pic>
        <p:nvPicPr>
          <p:cNvPr id="912395" name="Picture 11"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p:spPr>
      </p:pic>
      <p:sp>
        <p:nvSpPr>
          <p:cNvPr id="912396" name="Text Box 12"/>
          <p:cNvSpPr txBox="1">
            <a:spLocks noChangeArrowheads="1"/>
          </p:cNvSpPr>
          <p:nvPr/>
        </p:nvSpPr>
        <p:spPr bwMode="auto">
          <a:xfrm>
            <a:off x="2195513" y="404813"/>
            <a:ext cx="8005718" cy="584775"/>
          </a:xfrm>
          <a:prstGeom prst="rect">
            <a:avLst/>
          </a:prstGeom>
          <a:noFill/>
          <a:ln w="63500" algn="ctr">
            <a:noFill/>
            <a:miter lim="800000"/>
            <a:headEnd/>
            <a:tailEnd/>
          </a:ln>
          <a:effectLst/>
        </p:spPr>
        <p:txBody>
          <a:bodyPr wrap="none">
            <a:spAutoFit/>
          </a:bodyPr>
          <a:lstStyle/>
          <a:p>
            <a:r>
              <a:rPr lang="en-US" altLang="zh-CN" sz="3200" dirty="0"/>
              <a:t>CO(g</a:t>
            </a:r>
            <a:r>
              <a:rPr lang="zh-CN" altLang="en-US" sz="3200" dirty="0"/>
              <a:t>）</a:t>
            </a:r>
            <a:r>
              <a:rPr lang="en-US" altLang="zh-CN" sz="3200" dirty="0"/>
              <a:t>+NO(g)         CO</a:t>
            </a:r>
            <a:r>
              <a:rPr lang="en-US" altLang="zh-CN" sz="3200" baseline="-25000" dirty="0"/>
              <a:t>2</a:t>
            </a:r>
            <a:r>
              <a:rPr lang="en-US" altLang="zh-CN" sz="3200" dirty="0"/>
              <a:t>(g)+1/2N</a:t>
            </a:r>
            <a:r>
              <a:rPr lang="en-US" altLang="zh-CN" sz="3200" baseline="-25000" dirty="0"/>
              <a:t>2</a:t>
            </a:r>
            <a:r>
              <a:rPr lang="en-US" altLang="zh-CN" sz="3200" dirty="0"/>
              <a:t>(g)         </a:t>
            </a:r>
          </a:p>
        </p:txBody>
      </p:sp>
      <p:pic>
        <p:nvPicPr>
          <p:cNvPr id="912397" name="Picture 13"/>
          <p:cNvPicPr>
            <a:picLocks noChangeAspect="1" noChangeArrowheads="1"/>
          </p:cNvPicPr>
          <p:nvPr/>
        </p:nvPicPr>
        <p:blipFill>
          <a:blip r:embed="rId5"/>
          <a:srcRect/>
          <a:stretch>
            <a:fillRect/>
          </a:stretch>
        </p:blipFill>
        <p:spPr bwMode="auto">
          <a:xfrm>
            <a:off x="4930775" y="331788"/>
            <a:ext cx="863600" cy="6746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12392"/>
                                        </p:tgtEl>
                                        <p:attrNameLst>
                                          <p:attrName>style.visibility</p:attrName>
                                        </p:attrNameLst>
                                      </p:cBhvr>
                                      <p:to>
                                        <p:strVal val="visible"/>
                                      </p:to>
                                    </p:set>
                                    <p:anim calcmode="lin" valueType="num">
                                      <p:cBhvr>
                                        <p:cTn id="7" dur="500" fill="hold"/>
                                        <p:tgtEl>
                                          <p:spTgt spid="912392"/>
                                        </p:tgtEl>
                                        <p:attrNameLst>
                                          <p:attrName>ppt_w</p:attrName>
                                        </p:attrNameLst>
                                      </p:cBhvr>
                                      <p:tavLst>
                                        <p:tav tm="0">
                                          <p:val>
                                            <p:fltVal val="0"/>
                                          </p:val>
                                        </p:tav>
                                        <p:tav tm="100000">
                                          <p:val>
                                            <p:strVal val="#ppt_w"/>
                                          </p:val>
                                        </p:tav>
                                      </p:tavLst>
                                    </p:anim>
                                    <p:anim calcmode="lin" valueType="num">
                                      <p:cBhvr>
                                        <p:cTn id="8" dur="500" fill="hold"/>
                                        <p:tgtEl>
                                          <p:spTgt spid="912392"/>
                                        </p:tgtEl>
                                        <p:attrNameLst>
                                          <p:attrName>ppt_h</p:attrName>
                                        </p:attrNameLst>
                                      </p:cBhvr>
                                      <p:tavLst>
                                        <p:tav tm="0">
                                          <p:val>
                                            <p:fltVal val="0"/>
                                          </p:val>
                                        </p:tav>
                                        <p:tav tm="100000">
                                          <p:val>
                                            <p:strVal val="#ppt_h"/>
                                          </p:val>
                                        </p:tav>
                                      </p:tavLst>
                                    </p:anim>
                                    <p:animEffect transition="in" filter="fade">
                                      <p:cBhvr>
                                        <p:cTn id="9" dur="500"/>
                                        <p:tgtEl>
                                          <p:spTgt spid="912392"/>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6" fill="hold" grpId="0" nodeType="clickEffect">
                                  <p:stCondLst>
                                    <p:cond delay="0"/>
                                  </p:stCondLst>
                                  <p:childTnLst>
                                    <p:set>
                                      <p:cBhvr>
                                        <p:cTn id="13" dur="1" fill="hold">
                                          <p:stCondLst>
                                            <p:cond delay="0"/>
                                          </p:stCondLst>
                                        </p:cTn>
                                        <p:tgtEl>
                                          <p:spTgt spid="912390"/>
                                        </p:tgtEl>
                                        <p:attrNameLst>
                                          <p:attrName>style.visibility</p:attrName>
                                        </p:attrNameLst>
                                      </p:cBhvr>
                                      <p:to>
                                        <p:strVal val="visible"/>
                                      </p:to>
                                    </p:set>
                                    <p:animEffect transition="in" filter="strips(downRight)">
                                      <p:cBhvr>
                                        <p:cTn id="14" dur="500"/>
                                        <p:tgtEl>
                                          <p:spTgt spid="91239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912393"/>
                                        </p:tgtEl>
                                        <p:attrNameLst>
                                          <p:attrName>style.visibility</p:attrName>
                                        </p:attrNameLst>
                                      </p:cBhvr>
                                      <p:to>
                                        <p:strVal val="visible"/>
                                      </p:to>
                                    </p:set>
                                    <p:anim calcmode="lin" valueType="num">
                                      <p:cBhvr>
                                        <p:cTn id="19" dur="500" fill="hold"/>
                                        <p:tgtEl>
                                          <p:spTgt spid="912393"/>
                                        </p:tgtEl>
                                        <p:attrNameLst>
                                          <p:attrName>ppt_w</p:attrName>
                                        </p:attrNameLst>
                                      </p:cBhvr>
                                      <p:tavLst>
                                        <p:tav tm="0">
                                          <p:val>
                                            <p:fltVal val="0"/>
                                          </p:val>
                                        </p:tav>
                                        <p:tav tm="100000">
                                          <p:val>
                                            <p:strVal val="#ppt_w"/>
                                          </p:val>
                                        </p:tav>
                                      </p:tavLst>
                                    </p:anim>
                                    <p:anim calcmode="lin" valueType="num">
                                      <p:cBhvr>
                                        <p:cTn id="20" dur="500" fill="hold"/>
                                        <p:tgtEl>
                                          <p:spTgt spid="912393"/>
                                        </p:tgtEl>
                                        <p:attrNameLst>
                                          <p:attrName>ppt_h</p:attrName>
                                        </p:attrNameLst>
                                      </p:cBhvr>
                                      <p:tavLst>
                                        <p:tav tm="0">
                                          <p:val>
                                            <p:fltVal val="0"/>
                                          </p:val>
                                        </p:tav>
                                        <p:tav tm="100000">
                                          <p:val>
                                            <p:strVal val="#ppt_h"/>
                                          </p:val>
                                        </p:tav>
                                      </p:tavLst>
                                    </p:anim>
                                    <p:animEffect transition="in" filter="fade">
                                      <p:cBhvr>
                                        <p:cTn id="21" dur="500"/>
                                        <p:tgtEl>
                                          <p:spTgt spid="91239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12394">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12394">
                                            <p:txEl>
                                              <p:pRg st="1" end="1"/>
                                            </p:txEl>
                                          </p:spTgt>
                                        </p:tgtEl>
                                        <p:attrNameLst>
                                          <p:attrName>style.visibility</p:attrName>
                                        </p:attrNameLst>
                                      </p:cBhvr>
                                      <p:to>
                                        <p:strVal val="visible"/>
                                      </p:to>
                                    </p:set>
                                  </p:childTnLst>
                                </p:cTn>
                              </p:par>
                              <p:par>
                                <p:cTn id="28" presetID="18" presetClass="entr" presetSubtype="6" fill="hold" grpId="0" nodeType="withEffect">
                                  <p:stCondLst>
                                    <p:cond delay="0"/>
                                  </p:stCondLst>
                                  <p:childTnLst>
                                    <p:set>
                                      <p:cBhvr>
                                        <p:cTn id="29" dur="1" fill="hold">
                                          <p:stCondLst>
                                            <p:cond delay="0"/>
                                          </p:stCondLst>
                                        </p:cTn>
                                        <p:tgtEl>
                                          <p:spTgt spid="912389"/>
                                        </p:tgtEl>
                                        <p:attrNameLst>
                                          <p:attrName>style.visibility</p:attrName>
                                        </p:attrNameLst>
                                      </p:cBhvr>
                                      <p:to>
                                        <p:strVal val="visible"/>
                                      </p:to>
                                    </p:set>
                                    <p:animEffect transition="in" filter="strips(downRight)">
                                      <p:cBhvr>
                                        <p:cTn id="30" dur="500"/>
                                        <p:tgtEl>
                                          <p:spTgt spid="91238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23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23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12391">
                                            <p:txEl>
                                              <p:pRg st="0" end="0"/>
                                            </p:txEl>
                                          </p:spTgt>
                                        </p:tgtEl>
                                        <p:attrNameLst>
                                          <p:attrName>style.visibility</p:attrName>
                                        </p:attrNameLst>
                                      </p:cBhvr>
                                      <p:to>
                                        <p:strVal val="visible"/>
                                      </p:to>
                                    </p:set>
                                    <p:animEffect transition="in" filter="wipe(left)">
                                      <p:cBhvr>
                                        <p:cTn id="41" dur="500"/>
                                        <p:tgtEl>
                                          <p:spTgt spid="9123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6" grpId="0" animBg="1"/>
      <p:bldP spid="912387" grpId="0" animBg="1"/>
      <p:bldP spid="912389" grpId="0"/>
      <p:bldP spid="912390" grpId="0"/>
      <p:bldP spid="912391" grpId="0" build="p"/>
      <p:bldP spid="912392" grpId="0" animBg="1"/>
      <p:bldP spid="912393" grpId="0" animBg="1"/>
      <p:bldP spid="912394"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8AB03651-26ED-44D0-9691-638BE67D556F}" type="datetime1">
              <a:rPr lang="zh-CN" altLang="en-US"/>
              <a:pPr/>
              <a:t>2017/11/1</a:t>
            </a:fld>
            <a:endParaRPr lang="en-US" altLang="zh-CN"/>
          </a:p>
        </p:txBody>
      </p:sp>
      <p:sp>
        <p:nvSpPr>
          <p:cNvPr id="26" name="灯片编号占位符 5"/>
          <p:cNvSpPr>
            <a:spLocks noGrp="1"/>
          </p:cNvSpPr>
          <p:nvPr>
            <p:ph type="sldNum" sz="quarter" idx="12"/>
          </p:nvPr>
        </p:nvSpPr>
        <p:spPr/>
        <p:txBody>
          <a:bodyPr/>
          <a:lstStyle/>
          <a:p>
            <a:fld id="{F6C0ABB2-FCF8-47F1-9916-74964555FA21}" type="slidenum">
              <a:rPr lang="en-US" altLang="zh-CN"/>
              <a:pPr/>
              <a:t>99</a:t>
            </a:fld>
            <a:endParaRPr lang="en-US" altLang="zh-CN"/>
          </a:p>
        </p:txBody>
      </p:sp>
      <p:sp>
        <p:nvSpPr>
          <p:cNvPr id="914434" name="Text Box 2"/>
          <p:cNvSpPr txBox="1">
            <a:spLocks noChangeArrowheads="1"/>
          </p:cNvSpPr>
          <p:nvPr/>
        </p:nvSpPr>
        <p:spPr bwMode="auto">
          <a:xfrm>
            <a:off x="1066800" y="1295400"/>
            <a:ext cx="5029200" cy="579438"/>
          </a:xfrm>
          <a:prstGeom prst="rect">
            <a:avLst/>
          </a:prstGeom>
          <a:noFill/>
          <a:ln w="9525">
            <a:noFill/>
            <a:miter lim="800000"/>
            <a:headEnd/>
            <a:tailEnd/>
          </a:ln>
          <a:effectLst/>
        </p:spPr>
        <p:txBody>
          <a:bodyPr anchor="b"/>
          <a:lstStyle/>
          <a:p>
            <a:pPr algn="just"/>
            <a:r>
              <a:rPr lang="en-US" altLang="zh-CN" dirty="0">
                <a:solidFill>
                  <a:srgbClr val="FF3300"/>
                </a:solidFill>
                <a:effectLst>
                  <a:outerShdw blurRad="38100" dist="38100" dir="2700000" algn="tl">
                    <a:srgbClr val="C0C0C0"/>
                  </a:outerShdw>
                </a:effectLst>
              </a:rPr>
              <a:t>(1) </a:t>
            </a:r>
            <a:r>
              <a:rPr lang="zh-CN" altLang="en-US" dirty="0">
                <a:solidFill>
                  <a:srgbClr val="FF3300"/>
                </a:solidFill>
                <a:effectLst>
                  <a:outerShdw blurRad="38100" dist="38100" dir="2700000" algn="tl">
                    <a:srgbClr val="C0C0C0"/>
                  </a:outerShdw>
                </a:effectLst>
              </a:rPr>
              <a:t>等温方程式</a:t>
            </a:r>
          </a:p>
        </p:txBody>
      </p:sp>
      <p:sp>
        <p:nvSpPr>
          <p:cNvPr id="914435" name="Rectangle 3"/>
          <p:cNvSpPr>
            <a:spLocks noChangeArrowheads="1"/>
          </p:cNvSpPr>
          <p:nvPr/>
        </p:nvSpPr>
        <p:spPr bwMode="auto">
          <a:xfrm>
            <a:off x="1066800" y="2590800"/>
            <a:ext cx="6400800" cy="553998"/>
          </a:xfrm>
          <a:prstGeom prst="rect">
            <a:avLst/>
          </a:prstGeom>
          <a:noFill/>
          <a:ln w="9525">
            <a:noFill/>
            <a:miter lim="800000"/>
            <a:headEnd/>
            <a:tailEnd/>
          </a:ln>
        </p:spPr>
        <p:txBody>
          <a:bodyPr lIns="0" tIns="0" rIns="0" bIns="0">
            <a:spAutoFit/>
          </a:bodyPr>
          <a:lstStyle/>
          <a:p>
            <a:pPr algn="l"/>
            <a:r>
              <a:rPr kumimoji="0" lang="en-US" altLang="zh-CN" i="1" dirty="0">
                <a:solidFill>
                  <a:srgbClr val="0000FF"/>
                </a:solidFill>
              </a:rPr>
              <a:t>J </a:t>
            </a:r>
            <a:r>
              <a:rPr kumimoji="0" lang="zh-CN" altLang="en-US" dirty="0">
                <a:solidFill>
                  <a:srgbClr val="0000FF"/>
                </a:solidFill>
              </a:rPr>
              <a:t>称为</a:t>
            </a:r>
            <a:r>
              <a:rPr kumimoji="0" lang="zh-CN" altLang="en-US" dirty="0">
                <a:solidFill>
                  <a:srgbClr val="FF0000"/>
                </a:solidFill>
              </a:rPr>
              <a:t>反应商</a:t>
            </a:r>
            <a:r>
              <a:rPr kumimoji="0" lang="en-US" altLang="zh-CN" dirty="0">
                <a:solidFill>
                  <a:srgbClr val="FF0000"/>
                </a:solidFill>
              </a:rPr>
              <a:t>(</a:t>
            </a:r>
            <a:r>
              <a:rPr lang="en-US" altLang="zh-CN" sz="2800" i="1" dirty="0">
                <a:solidFill>
                  <a:srgbClr val="FF00FF"/>
                </a:solidFill>
                <a:effectLst>
                  <a:outerShdw blurRad="38100" dist="38100" dir="2700000" algn="tl">
                    <a:srgbClr val="C0C0C0"/>
                  </a:outerShdw>
                </a:effectLst>
              </a:rPr>
              <a:t>reaction quotient</a:t>
            </a:r>
            <a:r>
              <a:rPr kumimoji="0" lang="en-US" altLang="zh-CN" dirty="0">
                <a:solidFill>
                  <a:srgbClr val="FF0000"/>
                </a:solidFill>
              </a:rPr>
              <a:t>)</a:t>
            </a:r>
          </a:p>
        </p:txBody>
      </p:sp>
      <p:grpSp>
        <p:nvGrpSpPr>
          <p:cNvPr id="2" name="Group 4"/>
          <p:cNvGrpSpPr>
            <a:grpSpLocks/>
          </p:cNvGrpSpPr>
          <p:nvPr/>
        </p:nvGrpSpPr>
        <p:grpSpPr bwMode="auto">
          <a:xfrm>
            <a:off x="1147763" y="1828800"/>
            <a:ext cx="5329237" cy="552450"/>
            <a:chOff x="667" y="1054"/>
            <a:chExt cx="3357" cy="348"/>
          </a:xfrm>
        </p:grpSpPr>
        <p:sp>
          <p:nvSpPr>
            <p:cNvPr id="914437" name="Rectangle 5"/>
            <p:cNvSpPr>
              <a:spLocks noChangeArrowheads="1"/>
            </p:cNvSpPr>
            <p:nvPr/>
          </p:nvSpPr>
          <p:spPr bwMode="auto">
            <a:xfrm>
              <a:off x="3907" y="1085"/>
              <a:ext cx="117" cy="31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J</a:t>
              </a:r>
              <a:endParaRPr kumimoji="0" lang="en-US" altLang="zh-CN" sz="1800">
                <a:latin typeface="Arial" pitchFamily="34" charset="0"/>
                <a:ea typeface="宋体" pitchFamily="2" charset="-122"/>
              </a:endParaRPr>
            </a:p>
          </p:txBody>
        </p:sp>
        <p:sp>
          <p:nvSpPr>
            <p:cNvPr id="914438" name="Rectangle 6"/>
            <p:cNvSpPr>
              <a:spLocks noChangeArrowheads="1"/>
            </p:cNvSpPr>
            <p:nvPr/>
          </p:nvSpPr>
          <p:spPr bwMode="auto">
            <a:xfrm>
              <a:off x="3275" y="1085"/>
              <a:ext cx="308" cy="317"/>
            </a:xfrm>
            <a:prstGeom prst="rect">
              <a:avLst/>
            </a:prstGeom>
            <a:noFill/>
            <a:ln w="9525">
              <a:noFill/>
              <a:miter lim="800000"/>
              <a:headEnd/>
              <a:tailEnd/>
            </a:ln>
          </p:spPr>
          <p:txBody>
            <a:bodyPr wrap="none" lIns="0" tIns="0" rIns="0" bIns="0">
              <a:spAutoFit/>
            </a:bodyPr>
            <a:lstStyle/>
            <a:p>
              <a:pPr algn="l"/>
              <a:r>
                <a:rPr kumimoji="0" lang="en-US" altLang="zh-CN" sz="3300" i="1">
                  <a:solidFill>
                    <a:srgbClr val="000000"/>
                  </a:solidFill>
                  <a:ea typeface="宋体" pitchFamily="2" charset="-122"/>
                </a:rPr>
                <a:t>RT</a:t>
              </a:r>
              <a:endParaRPr kumimoji="0" lang="en-US" altLang="zh-CN" sz="1800">
                <a:latin typeface="Arial" pitchFamily="34" charset="0"/>
                <a:ea typeface="宋体" pitchFamily="2" charset="-122"/>
              </a:endParaRPr>
            </a:p>
          </p:txBody>
        </p:sp>
        <p:sp>
          <p:nvSpPr>
            <p:cNvPr id="914439" name="Rectangle 7"/>
            <p:cNvSpPr>
              <a:spLocks noChangeArrowheads="1"/>
            </p:cNvSpPr>
            <p:nvPr/>
          </p:nvSpPr>
          <p:spPr bwMode="auto">
            <a:xfrm>
              <a:off x="1200" y="1085"/>
              <a:ext cx="675" cy="317"/>
            </a:xfrm>
            <a:prstGeom prst="rect">
              <a:avLst/>
            </a:prstGeom>
            <a:noFill/>
            <a:ln w="9525">
              <a:noFill/>
              <a:miter lim="800000"/>
              <a:headEnd/>
              <a:tailEnd/>
            </a:ln>
          </p:spPr>
          <p:txBody>
            <a:bodyPr wrap="none" lIns="0" tIns="0" rIns="0" bIns="0">
              <a:spAutoFit/>
            </a:bodyPr>
            <a:lstStyle/>
            <a:p>
              <a:pPr algn="l"/>
              <a:r>
                <a:rPr kumimoji="0" lang="zh-CN" altLang="en-US" sz="3300">
                  <a:solidFill>
                    <a:srgbClr val="000000"/>
                  </a:solidFill>
                  <a:ea typeface="宋体" pitchFamily="2" charset="-122"/>
                </a:rPr>
                <a:t>（</a:t>
              </a:r>
              <a:r>
                <a:rPr kumimoji="0" lang="en-US" altLang="zh-CN" sz="3300" i="1">
                  <a:solidFill>
                    <a:srgbClr val="000000"/>
                  </a:solidFill>
                  <a:ea typeface="宋体" pitchFamily="2" charset="-122"/>
                </a:rPr>
                <a:t>T</a:t>
              </a:r>
              <a:r>
                <a:rPr kumimoji="0" lang="zh-CN" altLang="en-US" sz="3300">
                  <a:solidFill>
                    <a:srgbClr val="000000"/>
                  </a:solidFill>
                  <a:ea typeface="宋体" pitchFamily="2" charset="-122"/>
                </a:rPr>
                <a:t>）</a:t>
              </a:r>
              <a:endParaRPr kumimoji="0" lang="zh-CN" altLang="en-US" sz="1800">
                <a:latin typeface="Arial" pitchFamily="34" charset="0"/>
                <a:ea typeface="宋体" pitchFamily="2" charset="-122"/>
              </a:endParaRPr>
            </a:p>
          </p:txBody>
        </p:sp>
        <p:sp>
          <p:nvSpPr>
            <p:cNvPr id="914440" name="Rectangle 8"/>
            <p:cNvSpPr>
              <a:spLocks noChangeArrowheads="1"/>
            </p:cNvSpPr>
            <p:nvPr/>
          </p:nvSpPr>
          <p:spPr bwMode="auto">
            <a:xfrm>
              <a:off x="3646" y="1085"/>
              <a:ext cx="20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ea typeface="宋体" pitchFamily="2" charset="-122"/>
                </a:rPr>
                <a:t>ln</a:t>
              </a:r>
              <a:endParaRPr kumimoji="0" lang="en-US" altLang="zh-CN" sz="1800">
                <a:latin typeface="Arial" pitchFamily="34" charset="0"/>
                <a:ea typeface="宋体" pitchFamily="2" charset="-122"/>
              </a:endParaRPr>
            </a:p>
          </p:txBody>
        </p:sp>
        <p:sp>
          <p:nvSpPr>
            <p:cNvPr id="914441" name="Rectangle 9"/>
            <p:cNvSpPr>
              <a:spLocks noChangeArrowheads="1"/>
            </p:cNvSpPr>
            <p:nvPr/>
          </p:nvSpPr>
          <p:spPr bwMode="auto">
            <a:xfrm>
              <a:off x="3072" y="1054"/>
              <a:ext cx="14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sp>
          <p:nvSpPr>
            <p:cNvPr id="914442" name="Rectangle 10"/>
            <p:cNvSpPr>
              <a:spLocks noChangeArrowheads="1"/>
            </p:cNvSpPr>
            <p:nvPr/>
          </p:nvSpPr>
          <p:spPr bwMode="auto">
            <a:xfrm>
              <a:off x="1775" y="1054"/>
              <a:ext cx="145" cy="317"/>
            </a:xfrm>
            <a:prstGeom prst="rect">
              <a:avLst/>
            </a:prstGeom>
            <a:noFill/>
            <a:ln w="9525">
              <a:noFill/>
              <a:miter lim="800000"/>
              <a:headEnd/>
              <a:tailEnd/>
            </a:ln>
          </p:spPr>
          <p:txBody>
            <a:bodyPr wrap="none" lIns="0" tIns="0" rIns="0" bIns="0">
              <a:spAutoFit/>
            </a:bodyPr>
            <a:lstStyle/>
            <a:p>
              <a:pPr algn="l"/>
              <a:r>
                <a:rPr kumimoji="0" lang="en-US" altLang="zh-CN" sz="3300">
                  <a:solidFill>
                    <a:srgbClr val="000000"/>
                  </a:solidFill>
                  <a:latin typeface="Symbol" pitchFamily="18" charset="2"/>
                  <a:ea typeface="宋体" pitchFamily="2" charset="-122"/>
                </a:rPr>
                <a:t>=</a:t>
              </a:r>
              <a:endParaRPr kumimoji="0" lang="en-US" altLang="zh-CN" sz="1800">
                <a:latin typeface="Arial" pitchFamily="34" charset="0"/>
                <a:ea typeface="宋体" pitchFamily="2" charset="-122"/>
              </a:endParaRPr>
            </a:p>
          </p:txBody>
        </p:sp>
        <p:graphicFrame>
          <p:nvGraphicFramePr>
            <p:cNvPr id="914443" name="Object 11"/>
            <p:cNvGraphicFramePr>
              <a:graphicFrameLocks noChangeAspect="1"/>
            </p:cNvGraphicFramePr>
            <p:nvPr/>
          </p:nvGraphicFramePr>
          <p:xfrm>
            <a:off x="1920" y="1056"/>
            <a:ext cx="686" cy="331"/>
          </p:xfrm>
          <a:graphic>
            <a:graphicData uri="http://schemas.openxmlformats.org/presentationml/2006/ole">
              <p:oleObj spid="_x0000_s220164" name="CS ChemDraw Drawing" r:id="rId4" imgW="1089360" imgH="525600" progId="">
                <p:embed/>
              </p:oleObj>
            </a:graphicData>
          </a:graphic>
        </p:graphicFrame>
        <p:sp>
          <p:nvSpPr>
            <p:cNvPr id="914444" name="Rectangle 12"/>
            <p:cNvSpPr>
              <a:spLocks noChangeArrowheads="1"/>
            </p:cNvSpPr>
            <p:nvPr/>
          </p:nvSpPr>
          <p:spPr bwMode="auto">
            <a:xfrm>
              <a:off x="2493" y="1080"/>
              <a:ext cx="675" cy="317"/>
            </a:xfrm>
            <a:prstGeom prst="rect">
              <a:avLst/>
            </a:prstGeom>
            <a:noFill/>
            <a:ln w="9525">
              <a:noFill/>
              <a:miter lim="800000"/>
              <a:headEnd/>
              <a:tailEnd/>
            </a:ln>
          </p:spPr>
          <p:txBody>
            <a:bodyPr wrap="none" lIns="0" tIns="0" rIns="0" bIns="0">
              <a:spAutoFit/>
            </a:bodyPr>
            <a:lstStyle/>
            <a:p>
              <a:pPr algn="l"/>
              <a:r>
                <a:rPr kumimoji="0" lang="zh-CN" altLang="en-US" sz="3300">
                  <a:solidFill>
                    <a:srgbClr val="000000"/>
                  </a:solidFill>
                  <a:ea typeface="宋体" pitchFamily="2" charset="-122"/>
                </a:rPr>
                <a:t>（</a:t>
              </a:r>
              <a:r>
                <a:rPr kumimoji="0" lang="en-US" altLang="zh-CN" sz="3300" i="1">
                  <a:solidFill>
                    <a:srgbClr val="000000"/>
                  </a:solidFill>
                  <a:ea typeface="宋体" pitchFamily="2" charset="-122"/>
                </a:rPr>
                <a:t>T</a:t>
              </a:r>
              <a:r>
                <a:rPr kumimoji="0" lang="zh-CN" altLang="en-US" sz="3300">
                  <a:solidFill>
                    <a:srgbClr val="000000"/>
                  </a:solidFill>
                  <a:ea typeface="宋体" pitchFamily="2" charset="-122"/>
                </a:rPr>
                <a:t>）</a:t>
              </a:r>
              <a:endParaRPr kumimoji="0" lang="zh-CN" altLang="en-US" sz="1800">
                <a:latin typeface="Arial" pitchFamily="34" charset="0"/>
                <a:ea typeface="宋体" pitchFamily="2" charset="-122"/>
              </a:endParaRPr>
            </a:p>
          </p:txBody>
        </p:sp>
        <p:graphicFrame>
          <p:nvGraphicFramePr>
            <p:cNvPr id="914445" name="Object 13"/>
            <p:cNvGraphicFramePr>
              <a:graphicFrameLocks noChangeAspect="1"/>
            </p:cNvGraphicFramePr>
            <p:nvPr/>
          </p:nvGraphicFramePr>
          <p:xfrm>
            <a:off x="667" y="1102"/>
            <a:ext cx="677" cy="290"/>
          </p:xfrm>
          <a:graphic>
            <a:graphicData uri="http://schemas.openxmlformats.org/presentationml/2006/ole">
              <p:oleObj spid="_x0000_s220165" name="CS ChemDraw Drawing" r:id="rId5" imgW="1074240" imgH="459720" progId="">
                <p:embed/>
              </p:oleObj>
            </a:graphicData>
          </a:graphic>
        </p:graphicFrame>
      </p:grpSp>
      <p:sp>
        <p:nvSpPr>
          <p:cNvPr id="914446" name="Rectangle 14"/>
          <p:cNvSpPr>
            <a:spLocks noChangeArrowheads="1"/>
          </p:cNvSpPr>
          <p:nvPr/>
        </p:nvSpPr>
        <p:spPr bwMode="auto">
          <a:xfrm>
            <a:off x="1143000" y="3200400"/>
            <a:ext cx="5734050" cy="503238"/>
          </a:xfrm>
          <a:prstGeom prst="rect">
            <a:avLst/>
          </a:prstGeom>
          <a:noFill/>
          <a:ln w="9525">
            <a:noFill/>
            <a:miter lim="800000"/>
            <a:headEnd/>
            <a:tailEnd/>
          </a:ln>
        </p:spPr>
        <p:txBody>
          <a:bodyPr lIns="0" tIns="0" rIns="0" bIns="0">
            <a:spAutoFit/>
          </a:bodyPr>
          <a:lstStyle/>
          <a:p>
            <a:pPr algn="l"/>
            <a:r>
              <a:rPr kumimoji="0" lang="en-US" altLang="zh-CN" sz="3300" i="1">
                <a:solidFill>
                  <a:srgbClr val="0000FF"/>
                </a:solidFill>
                <a:ea typeface="宋体" pitchFamily="2" charset="-122"/>
                <a:cs typeface="Times New Roman" pitchFamily="18" charset="0"/>
              </a:rPr>
              <a:t>eE</a:t>
            </a:r>
            <a:r>
              <a:rPr kumimoji="0" lang="en-US" altLang="zh-CN" sz="3300">
                <a:solidFill>
                  <a:srgbClr val="0000FF"/>
                </a:solidFill>
                <a:ea typeface="宋体" pitchFamily="2" charset="-122"/>
                <a:cs typeface="Times New Roman" pitchFamily="18" charset="0"/>
              </a:rPr>
              <a:t>+</a:t>
            </a:r>
            <a:r>
              <a:rPr kumimoji="0" lang="en-US" altLang="zh-CN" sz="3300" i="1">
                <a:solidFill>
                  <a:srgbClr val="0000FF"/>
                </a:solidFill>
                <a:ea typeface="宋体" pitchFamily="2" charset="-122"/>
                <a:cs typeface="Times New Roman" pitchFamily="18" charset="0"/>
              </a:rPr>
              <a:t>f</a:t>
            </a:r>
            <a:r>
              <a:rPr kumimoji="0" lang="en-US" altLang="zh-CN" sz="3300">
                <a:solidFill>
                  <a:srgbClr val="0000FF"/>
                </a:solidFill>
                <a:ea typeface="宋体" pitchFamily="2" charset="-122"/>
                <a:cs typeface="Times New Roman" pitchFamily="18" charset="0"/>
              </a:rPr>
              <a:t> F </a:t>
            </a:r>
            <a:r>
              <a:rPr kumimoji="0" lang="en-US" altLang="zh-CN" sz="3300">
                <a:solidFill>
                  <a:srgbClr val="0000FF"/>
                </a:solidFill>
                <a:latin typeface="Symbol" pitchFamily="18" charset="2"/>
                <a:ea typeface="宋体" pitchFamily="2" charset="-122"/>
              </a:rPr>
              <a:t>=</a:t>
            </a:r>
            <a:r>
              <a:rPr kumimoji="0" lang="en-US" altLang="zh-CN" sz="3300">
                <a:solidFill>
                  <a:srgbClr val="0000FF"/>
                </a:solidFill>
                <a:ea typeface="宋体" pitchFamily="2" charset="-122"/>
                <a:cs typeface="Times New Roman" pitchFamily="18" charset="0"/>
              </a:rPr>
              <a:t> </a:t>
            </a:r>
            <a:r>
              <a:rPr kumimoji="0" lang="en-US" altLang="zh-CN" sz="3300" i="1">
                <a:solidFill>
                  <a:srgbClr val="0000FF"/>
                </a:solidFill>
                <a:ea typeface="宋体" pitchFamily="2" charset="-122"/>
                <a:cs typeface="Times New Roman" pitchFamily="18" charset="0"/>
              </a:rPr>
              <a:t>y</a:t>
            </a:r>
            <a:r>
              <a:rPr kumimoji="0" lang="en-US" altLang="zh-CN" sz="3300">
                <a:solidFill>
                  <a:srgbClr val="0000FF"/>
                </a:solidFill>
                <a:ea typeface="宋体" pitchFamily="2" charset="-122"/>
                <a:cs typeface="Times New Roman" pitchFamily="18" charset="0"/>
              </a:rPr>
              <a:t>Y+</a:t>
            </a:r>
            <a:r>
              <a:rPr kumimoji="0" lang="en-US" altLang="zh-CN" sz="3300" i="1">
                <a:solidFill>
                  <a:srgbClr val="0000FF"/>
                </a:solidFill>
                <a:ea typeface="宋体" pitchFamily="2" charset="-122"/>
                <a:cs typeface="Times New Roman" pitchFamily="18" charset="0"/>
              </a:rPr>
              <a:t>z</a:t>
            </a:r>
            <a:r>
              <a:rPr kumimoji="0" lang="en-US" altLang="zh-CN" sz="3300">
                <a:solidFill>
                  <a:srgbClr val="0000FF"/>
                </a:solidFill>
                <a:ea typeface="宋体" pitchFamily="2" charset="-122"/>
                <a:cs typeface="Times New Roman" pitchFamily="18" charset="0"/>
              </a:rPr>
              <a:t>Z </a:t>
            </a:r>
          </a:p>
        </p:txBody>
      </p:sp>
      <p:sp>
        <p:nvSpPr>
          <p:cNvPr id="914447" name="Rectangle 15"/>
          <p:cNvSpPr>
            <a:spLocks noChangeArrowheads="1"/>
          </p:cNvSpPr>
          <p:nvPr/>
        </p:nvSpPr>
        <p:spPr bwMode="auto">
          <a:xfrm>
            <a:off x="0" y="3243263"/>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914448" name="Object 16"/>
          <p:cNvGraphicFramePr>
            <a:graphicFrameLocks noChangeAspect="1"/>
          </p:cNvGraphicFramePr>
          <p:nvPr/>
        </p:nvGraphicFramePr>
        <p:xfrm>
          <a:off x="3492500" y="3789363"/>
          <a:ext cx="4392613" cy="1050925"/>
        </p:xfrm>
        <a:graphic>
          <a:graphicData uri="http://schemas.openxmlformats.org/presentationml/2006/ole">
            <p:oleObj spid="_x0000_s220162" name="Equation" r:id="rId6" imgW="1586811" imgH="444307" progId="Equation.DSMT4">
              <p:embed/>
            </p:oleObj>
          </a:graphicData>
        </a:graphic>
      </p:graphicFrame>
      <p:sp>
        <p:nvSpPr>
          <p:cNvPr id="914449" name="Rectangle 17"/>
          <p:cNvSpPr>
            <a:spLocks noChangeArrowheads="1"/>
          </p:cNvSpPr>
          <p:nvPr/>
        </p:nvSpPr>
        <p:spPr bwMode="auto">
          <a:xfrm>
            <a:off x="0" y="3238500"/>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914450" name="Object 18"/>
          <p:cNvGraphicFramePr>
            <a:graphicFrameLocks noChangeAspect="1"/>
          </p:cNvGraphicFramePr>
          <p:nvPr/>
        </p:nvGraphicFramePr>
        <p:xfrm>
          <a:off x="3492500" y="5084763"/>
          <a:ext cx="4319588" cy="1158875"/>
        </p:xfrm>
        <a:graphic>
          <a:graphicData uri="http://schemas.openxmlformats.org/presentationml/2006/ole">
            <p:oleObj spid="_x0000_s220163" name="Equation" r:id="rId7" imgW="1511300" imgH="444500" progId="Equation.DSMT4">
              <p:embed/>
            </p:oleObj>
          </a:graphicData>
        </a:graphic>
      </p:graphicFrame>
      <p:sp>
        <p:nvSpPr>
          <p:cNvPr id="914451" name="Rectangle 19"/>
          <p:cNvSpPr>
            <a:spLocks noChangeArrowheads="1"/>
          </p:cNvSpPr>
          <p:nvPr/>
        </p:nvSpPr>
        <p:spPr bwMode="auto">
          <a:xfrm>
            <a:off x="1331913" y="4035425"/>
            <a:ext cx="1720343" cy="523220"/>
          </a:xfrm>
          <a:prstGeom prst="rect">
            <a:avLst/>
          </a:prstGeom>
          <a:noFill/>
          <a:ln w="9525" algn="ctr">
            <a:noFill/>
            <a:miter lim="800000"/>
            <a:headEnd/>
            <a:tailEnd/>
          </a:ln>
          <a:effectLst/>
        </p:spPr>
        <p:txBody>
          <a:bodyPr wrap="none" anchor="ctr">
            <a:spAutoFit/>
          </a:bodyPr>
          <a:lstStyle/>
          <a:p>
            <a:pPr algn="l" eaLnBrk="0" hangingPunct="0"/>
            <a:r>
              <a:rPr lang="zh-CN" altLang="en-US" sz="2800" dirty="0">
                <a:solidFill>
                  <a:srgbClr val="FF0000"/>
                </a:solidFill>
              </a:rPr>
              <a:t>气相反应</a:t>
            </a:r>
            <a:r>
              <a:rPr lang="zh-CN" altLang="en-US" sz="2800" dirty="0">
                <a:solidFill>
                  <a:schemeClr val="hlink"/>
                </a:solidFill>
              </a:rPr>
              <a:t> </a:t>
            </a:r>
          </a:p>
        </p:txBody>
      </p:sp>
      <p:sp>
        <p:nvSpPr>
          <p:cNvPr id="914452" name="Rectangle 20"/>
          <p:cNvSpPr>
            <a:spLocks noChangeArrowheads="1"/>
          </p:cNvSpPr>
          <p:nvPr/>
        </p:nvSpPr>
        <p:spPr bwMode="auto">
          <a:xfrm>
            <a:off x="1363663" y="5141913"/>
            <a:ext cx="1720343" cy="523220"/>
          </a:xfrm>
          <a:prstGeom prst="rect">
            <a:avLst/>
          </a:prstGeom>
          <a:noFill/>
          <a:ln w="9525" algn="ctr">
            <a:noFill/>
            <a:miter lim="800000"/>
            <a:headEnd/>
            <a:tailEnd/>
          </a:ln>
          <a:effectLst/>
        </p:spPr>
        <p:txBody>
          <a:bodyPr wrap="none" anchor="ctr">
            <a:spAutoFit/>
          </a:bodyPr>
          <a:lstStyle/>
          <a:p>
            <a:pPr algn="l" eaLnBrk="0" hangingPunct="0"/>
            <a:r>
              <a:rPr lang="zh-CN" altLang="en-US" sz="2800" dirty="0">
                <a:solidFill>
                  <a:srgbClr val="FF0000"/>
                </a:solidFill>
              </a:rPr>
              <a:t>溶液反应 </a:t>
            </a:r>
          </a:p>
        </p:txBody>
      </p:sp>
      <p:sp>
        <p:nvSpPr>
          <p:cNvPr id="914453" name="WordArt 21"/>
          <p:cNvSpPr>
            <a:spLocks noChangeArrowheads="1" noChangeShapeType="1" noTextEdit="1"/>
          </p:cNvSpPr>
          <p:nvPr/>
        </p:nvSpPr>
        <p:spPr bwMode="auto">
          <a:xfrm>
            <a:off x="5867400" y="1414463"/>
            <a:ext cx="2916238" cy="358775"/>
          </a:xfrm>
          <a:prstGeom prst="rect">
            <a:avLst/>
          </a:prstGeom>
        </p:spPr>
        <p:txBody>
          <a:bodyPr wrap="none" fromWordArt="1">
            <a:prstTxWarp prst="textPlain">
              <a:avLst>
                <a:gd name="adj" fmla="val 50000"/>
              </a:avLst>
            </a:prstTxWarp>
          </a:bodyPr>
          <a:lstStyle/>
          <a:p>
            <a:r>
              <a:rPr lang="en-US" altLang="zh-CN"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Pay attention!</a:t>
            </a:r>
            <a:endParaRPr lang="zh-CN" altLang="en-US" sz="3600" b="1" i="1" kern="10" normalizeH="1">
              <a:ln w="12700" cap="sq">
                <a:solidFill>
                  <a:srgbClr val="EAEAEA"/>
                </a:solidFill>
                <a:round/>
                <a:headEnd type="none" w="sm" len="sm"/>
                <a:tailEnd type="none" w="sm" len="sm"/>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sp>
        <p:nvSpPr>
          <p:cNvPr id="914454" name="Rectangle 22"/>
          <p:cNvSpPr>
            <a:spLocks noGrp="1" noChangeArrowheads="1"/>
          </p:cNvSpPr>
          <p:nvPr>
            <p:ph type="title"/>
          </p:nvPr>
        </p:nvSpPr>
        <p:spPr>
          <a:xfrm>
            <a:off x="252413" y="44450"/>
            <a:ext cx="9144000" cy="876300"/>
          </a:xfrm>
        </p:spPr>
        <p:txBody>
          <a:bodyPr/>
          <a:lstStyle/>
          <a:p>
            <a:r>
              <a:rPr lang="en-US" altLang="zh-CN" sz="3200" dirty="0"/>
              <a:t>1.2.2.4 </a:t>
            </a:r>
            <a:r>
              <a:rPr lang="zh-CN" altLang="en-US" sz="3200" dirty="0"/>
              <a:t>非标准态反应摩尔吉布斯自由能变的计算</a:t>
            </a:r>
          </a:p>
        </p:txBody>
      </p:sp>
      <p:pic>
        <p:nvPicPr>
          <p:cNvPr id="914455" name="Picture 23" descr="返回">
            <a:hlinkClick r:id="rId8" action="ppaction://hlinksldjump"/>
          </p:cNvPr>
          <p:cNvPicPr>
            <a:picLocks noChangeAspect="1" noChangeArrowheads="1"/>
          </p:cNvPicPr>
          <p:nvPr/>
        </p:nvPicPr>
        <p:blipFill>
          <a:blip r:embed="rId9"/>
          <a:srcRect/>
          <a:stretch>
            <a:fillRect/>
          </a:stretch>
        </p:blipFill>
        <p:spPr bwMode="auto">
          <a:xfrm>
            <a:off x="7524750" y="6381750"/>
            <a:ext cx="792163" cy="4683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4435">
                                            <p:txEl>
                                              <p:pRg st="0" end="0"/>
                                            </p:txEl>
                                          </p:spTgt>
                                        </p:tgtEl>
                                        <p:attrNameLst>
                                          <p:attrName>style.visibility</p:attrName>
                                        </p:attrNameLst>
                                      </p:cBhvr>
                                      <p:to>
                                        <p:strVal val="visible"/>
                                      </p:to>
                                    </p:set>
                                    <p:animEffect transition="in" filter="wipe(left)">
                                      <p:cBhvr>
                                        <p:cTn id="12" dur="500"/>
                                        <p:tgtEl>
                                          <p:spTgt spid="9144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14446">
                                            <p:txEl>
                                              <p:pRg st="0" end="0"/>
                                            </p:txEl>
                                          </p:spTgt>
                                        </p:tgtEl>
                                        <p:attrNameLst>
                                          <p:attrName>style.visibility</p:attrName>
                                        </p:attrNameLst>
                                      </p:cBhvr>
                                      <p:to>
                                        <p:strVal val="visible"/>
                                      </p:to>
                                    </p:set>
                                    <p:animEffect transition="in" filter="wipe(left)">
                                      <p:cBhvr>
                                        <p:cTn id="17" dur="500"/>
                                        <p:tgtEl>
                                          <p:spTgt spid="91444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4451"/>
                                        </p:tgtEl>
                                        <p:attrNameLst>
                                          <p:attrName>style.visibility</p:attrName>
                                        </p:attrNameLst>
                                      </p:cBhvr>
                                      <p:to>
                                        <p:strVal val="visible"/>
                                      </p:to>
                                    </p:set>
                                    <p:animEffect transition="in" filter="wipe(left)">
                                      <p:cBhvr>
                                        <p:cTn id="22" dur="1000"/>
                                        <p:tgtEl>
                                          <p:spTgt spid="914451"/>
                                        </p:tgtEl>
                                      </p:cBhvr>
                                    </p:animEffect>
                                  </p:childTnLst>
                                </p:cTn>
                              </p:par>
                              <p:par>
                                <p:cTn id="23" presetID="22" presetClass="entr" presetSubtype="8" fill="hold" nodeType="withEffect">
                                  <p:stCondLst>
                                    <p:cond delay="0"/>
                                  </p:stCondLst>
                                  <p:childTnLst>
                                    <p:set>
                                      <p:cBhvr>
                                        <p:cTn id="24" dur="1" fill="hold">
                                          <p:stCondLst>
                                            <p:cond delay="0"/>
                                          </p:stCondLst>
                                        </p:cTn>
                                        <p:tgtEl>
                                          <p:spTgt spid="914448"/>
                                        </p:tgtEl>
                                        <p:attrNameLst>
                                          <p:attrName>style.visibility</p:attrName>
                                        </p:attrNameLst>
                                      </p:cBhvr>
                                      <p:to>
                                        <p:strVal val="visible"/>
                                      </p:to>
                                    </p:set>
                                    <p:animEffect transition="in" filter="wipe(left)">
                                      <p:cBhvr>
                                        <p:cTn id="25" dur="1000"/>
                                        <p:tgtEl>
                                          <p:spTgt spid="9144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14452"/>
                                        </p:tgtEl>
                                        <p:attrNameLst>
                                          <p:attrName>style.visibility</p:attrName>
                                        </p:attrNameLst>
                                      </p:cBhvr>
                                      <p:to>
                                        <p:strVal val="visible"/>
                                      </p:to>
                                    </p:set>
                                    <p:animEffect transition="in" filter="wipe(left)">
                                      <p:cBhvr>
                                        <p:cTn id="30" dur="1000"/>
                                        <p:tgtEl>
                                          <p:spTgt spid="914452"/>
                                        </p:tgtEl>
                                      </p:cBhvr>
                                    </p:animEffect>
                                  </p:childTnLst>
                                </p:cTn>
                              </p:par>
                              <p:par>
                                <p:cTn id="31" presetID="22" presetClass="entr" presetSubtype="8" fill="hold" nodeType="withEffect">
                                  <p:stCondLst>
                                    <p:cond delay="0"/>
                                  </p:stCondLst>
                                  <p:childTnLst>
                                    <p:set>
                                      <p:cBhvr>
                                        <p:cTn id="32" dur="1" fill="hold">
                                          <p:stCondLst>
                                            <p:cond delay="0"/>
                                          </p:stCondLst>
                                        </p:cTn>
                                        <p:tgtEl>
                                          <p:spTgt spid="914450"/>
                                        </p:tgtEl>
                                        <p:attrNameLst>
                                          <p:attrName>style.visibility</p:attrName>
                                        </p:attrNameLst>
                                      </p:cBhvr>
                                      <p:to>
                                        <p:strVal val="visible"/>
                                      </p:to>
                                    </p:set>
                                    <p:animEffect transition="in" filter="wipe(left)">
                                      <p:cBhvr>
                                        <p:cTn id="33" dur="1000"/>
                                        <p:tgtEl>
                                          <p:spTgt spid="914450"/>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914453"/>
                                        </p:tgtEl>
                                        <p:attrNameLst>
                                          <p:attrName>style.visibility</p:attrName>
                                        </p:attrNameLst>
                                      </p:cBhvr>
                                      <p:to>
                                        <p:strVal val="visible"/>
                                      </p:to>
                                    </p:set>
                                    <p:anim calcmode="lin" valueType="num">
                                      <p:cBhvr>
                                        <p:cTn id="38" dur="1000" fill="hold"/>
                                        <p:tgtEl>
                                          <p:spTgt spid="914453"/>
                                        </p:tgtEl>
                                        <p:attrNameLst>
                                          <p:attrName>ppt_w</p:attrName>
                                        </p:attrNameLst>
                                      </p:cBhvr>
                                      <p:tavLst>
                                        <p:tav tm="0">
                                          <p:val>
                                            <p:strVal val="#ppt_w*0.70"/>
                                          </p:val>
                                        </p:tav>
                                        <p:tav tm="100000">
                                          <p:val>
                                            <p:strVal val="#ppt_w"/>
                                          </p:val>
                                        </p:tav>
                                      </p:tavLst>
                                    </p:anim>
                                    <p:anim calcmode="lin" valueType="num">
                                      <p:cBhvr>
                                        <p:cTn id="39" dur="1000" fill="hold"/>
                                        <p:tgtEl>
                                          <p:spTgt spid="914453"/>
                                        </p:tgtEl>
                                        <p:attrNameLst>
                                          <p:attrName>ppt_h</p:attrName>
                                        </p:attrNameLst>
                                      </p:cBhvr>
                                      <p:tavLst>
                                        <p:tav tm="0">
                                          <p:val>
                                            <p:strVal val="#ppt_h"/>
                                          </p:val>
                                        </p:tav>
                                        <p:tav tm="100000">
                                          <p:val>
                                            <p:strVal val="#ppt_h"/>
                                          </p:val>
                                        </p:tav>
                                      </p:tavLst>
                                    </p:anim>
                                    <p:animEffect transition="in" filter="fade">
                                      <p:cBhvr>
                                        <p:cTn id="40" dur="1000"/>
                                        <p:tgtEl>
                                          <p:spTgt spid="91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5" grpId="0" build="p" autoUpdateAnimBg="0"/>
      <p:bldP spid="914446" grpId="0" build="p" autoUpdateAnimBg="0"/>
      <p:bldP spid="914451" grpId="0"/>
      <p:bldP spid="914452" grpId="0"/>
      <p:bldP spid="914453"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6108</TotalTime>
  <Words>15453</Words>
  <Application>Microsoft Office PowerPoint</Application>
  <PresentationFormat>全屏显示(4:3)</PresentationFormat>
  <Paragraphs>2211</Paragraphs>
  <Slides>243</Slides>
  <Notes>47</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243</vt:i4>
      </vt:variant>
    </vt:vector>
  </HeadingPairs>
  <TitlesOfParts>
    <vt:vector size="250" baseType="lpstr">
      <vt:lpstr>默认设计模板</vt:lpstr>
      <vt:lpstr>Clip</vt:lpstr>
      <vt:lpstr>Equation</vt:lpstr>
      <vt:lpstr>公式</vt:lpstr>
      <vt:lpstr>工作表</vt:lpstr>
      <vt:lpstr>Microsoft 公式 3.0</vt:lpstr>
      <vt:lpstr>CS ChemDraw Drawing</vt:lpstr>
      <vt:lpstr>General Chemistry</vt:lpstr>
      <vt:lpstr>第1章  化学反应的基本规律</vt:lpstr>
      <vt:lpstr>第1章   化学反应的基本规律</vt:lpstr>
      <vt:lpstr>研究化学反应经常遇到的问题</vt:lpstr>
      <vt:lpstr>第1章   化学反应的基本规律</vt:lpstr>
      <vt:lpstr>1.1    化学反应中的能量关系</vt:lpstr>
      <vt:lpstr>1.1.1 热力学基本概念</vt:lpstr>
      <vt:lpstr>幻灯片 8</vt:lpstr>
      <vt:lpstr>系统与环境</vt:lpstr>
      <vt:lpstr>相</vt:lpstr>
      <vt:lpstr>幻灯片 11</vt:lpstr>
      <vt:lpstr>2.  状态与状态函数</vt:lpstr>
      <vt:lpstr>状态函数特点</vt:lpstr>
      <vt:lpstr>2. 状态与状态函数</vt:lpstr>
      <vt:lpstr>幻灯片 15</vt:lpstr>
      <vt:lpstr>3. 热和功</vt:lpstr>
      <vt:lpstr>（2）功 (work) ( W ) </vt:lpstr>
      <vt:lpstr>3. 热和功</vt:lpstr>
      <vt:lpstr>4. 热力学能 (内能）</vt:lpstr>
      <vt:lpstr>5. 过程与可逆过程</vt:lpstr>
      <vt:lpstr>6. 化学计量数和反应进度</vt:lpstr>
      <vt:lpstr>6. 化学计量数和反应进度</vt:lpstr>
      <vt:lpstr>6. 化学计量数和反应进度</vt:lpstr>
      <vt:lpstr>幻灯片 24</vt:lpstr>
      <vt:lpstr>6. 化学计量数和反应进度</vt:lpstr>
      <vt:lpstr>6. 化学计量数和反应进度</vt:lpstr>
      <vt:lpstr>注意</vt:lpstr>
      <vt:lpstr>1.1.2  热力学第一定律</vt:lpstr>
      <vt:lpstr>1.1.2  热力学第一定律</vt:lpstr>
      <vt:lpstr>1.1.2  热力学第一定律</vt:lpstr>
      <vt:lpstr>1. 1. 3 焓与焓变</vt:lpstr>
      <vt:lpstr>1. 1. 3.1 化学反应的反应热</vt:lpstr>
      <vt:lpstr>1. 1. 3 化学反应的反应热与焓</vt:lpstr>
      <vt:lpstr>1.1.3.2  焓与焓变 </vt:lpstr>
      <vt:lpstr>H是状态函数还是非状态函数？ H呢？</vt:lpstr>
      <vt:lpstr>1.1.3.3 反应热的测量</vt:lpstr>
      <vt:lpstr>幻灯片 37</vt:lpstr>
      <vt:lpstr>幻灯片 38</vt:lpstr>
      <vt:lpstr>qp与qv的关系</vt:lpstr>
      <vt:lpstr>例题</vt:lpstr>
      <vt:lpstr>反应热的理论计算 </vt:lpstr>
      <vt:lpstr>幻灯片 42</vt:lpstr>
      <vt:lpstr>幻灯片 43</vt:lpstr>
      <vt:lpstr>1  热化学方程式</vt:lpstr>
      <vt:lpstr>标准状态——一个非常重要的问题！</vt:lpstr>
      <vt:lpstr>幻灯片 46</vt:lpstr>
      <vt:lpstr> 热化学方程式的注意事项</vt:lpstr>
      <vt:lpstr> 热化学方程式的注意事项</vt:lpstr>
      <vt:lpstr> 1.1.4.2   Hess 定 律(Hess’s Law)</vt:lpstr>
      <vt:lpstr>幻灯片 50</vt:lpstr>
      <vt:lpstr>幻灯片 51</vt:lpstr>
      <vt:lpstr>1.1.4.3  标准摩尔生成焓</vt:lpstr>
      <vt:lpstr>幻灯片 53</vt:lpstr>
      <vt:lpstr>关于标准摩尔生成焓</vt:lpstr>
      <vt:lpstr> 关于标准摩尔生成焓</vt:lpstr>
      <vt:lpstr>幻灯片 56</vt:lpstr>
      <vt:lpstr>结论</vt:lpstr>
      <vt:lpstr>标准摩尔反应焓变计算实例</vt:lpstr>
      <vt:lpstr>应用物质的标准摩尔生成焓 计算标准摩尔反应焓时需要注意</vt:lpstr>
      <vt:lpstr>1.2 化学反应的方向和吉布斯自由能变</vt:lpstr>
      <vt:lpstr>1.2.1 自发过程与熵 </vt:lpstr>
      <vt:lpstr>幻灯片 62</vt:lpstr>
      <vt:lpstr>幻灯片 63</vt:lpstr>
      <vt:lpstr>焓和自发变化</vt:lpstr>
      <vt:lpstr>不能仅用反应的焓变来解释反应的自发性</vt:lpstr>
      <vt:lpstr>NaCl的溶解</vt:lpstr>
      <vt:lpstr>1.2.1.2  熵</vt:lpstr>
      <vt:lpstr>1.2.1.2  熵</vt:lpstr>
      <vt:lpstr>热力学第三定律和规定熵</vt:lpstr>
      <vt:lpstr>标准摩尔熵</vt:lpstr>
      <vt:lpstr>标准摩尔熵</vt:lpstr>
      <vt:lpstr>标准摩尔熵－般规律</vt:lpstr>
      <vt:lpstr>标准摩尔熵的一般规律</vt:lpstr>
      <vt:lpstr>幻灯片 74</vt:lpstr>
      <vt:lpstr>1.2.1.3  反应的标准摩尔熵变</vt:lpstr>
      <vt:lpstr>反应的标准摩尔熵变的计算</vt:lpstr>
      <vt:lpstr>反应的标准摩尔熵变</vt:lpstr>
      <vt:lpstr>熵的热力学定义*</vt:lpstr>
      <vt:lpstr>幻灯片 79</vt:lpstr>
      <vt:lpstr>标准摩尔熵变 rSm 的计算：</vt:lpstr>
      <vt:lpstr>练习5</vt:lpstr>
      <vt:lpstr>熵变与反应的自发性</vt:lpstr>
      <vt:lpstr>1.2.2 吉布斯自由能与化学反应的方向</vt:lpstr>
      <vt:lpstr>吉布斯自由能或吉布斯函数</vt:lpstr>
      <vt:lpstr>1.2.2.1 Gibbs自由能 (Gibbs函数)</vt:lpstr>
      <vt:lpstr>1.2.2.2 吉布斯自由能变与反应的方向</vt:lpstr>
      <vt:lpstr>幻灯片 87</vt:lpstr>
      <vt:lpstr>幻灯片 88</vt:lpstr>
      <vt:lpstr>幻灯片 89</vt:lpstr>
      <vt:lpstr>转变温度</vt:lpstr>
      <vt:lpstr>反应方向转变温度的估算</vt:lpstr>
      <vt:lpstr>1.2.2.3 反应的标准摩尔吉布斯自由能变的计算</vt:lpstr>
      <vt:lpstr>(2) 根据标准摩尔生成Gibbs自由能计算</vt:lpstr>
      <vt:lpstr>(3)根据状态函数特点组合法计算</vt:lpstr>
      <vt:lpstr>例6</vt:lpstr>
      <vt:lpstr>例6解</vt:lpstr>
      <vt:lpstr>例6解</vt:lpstr>
      <vt:lpstr>例6解</vt:lpstr>
      <vt:lpstr>1.2.2.4 非标准态反应摩尔吉布斯自由能变的计算</vt:lpstr>
      <vt:lpstr>幻灯片 100</vt:lpstr>
      <vt:lpstr> Dalton分压定律</vt:lpstr>
      <vt:lpstr>幻灯片 102</vt:lpstr>
      <vt:lpstr>例题7</vt:lpstr>
      <vt:lpstr>例7解</vt:lpstr>
      <vt:lpstr>例7解</vt:lpstr>
      <vt:lpstr>练习8</vt:lpstr>
      <vt:lpstr>幻灯片 107</vt:lpstr>
      <vt:lpstr>幻灯片 108</vt:lpstr>
      <vt:lpstr>(2)          经验判据</vt:lpstr>
      <vt:lpstr>练习9</vt:lpstr>
      <vt:lpstr>练习9解</vt:lpstr>
      <vt:lpstr>练习9解</vt:lpstr>
      <vt:lpstr>练习9解</vt:lpstr>
      <vt:lpstr>1.3 化学反应进行的程度和化学平衡</vt:lpstr>
      <vt:lpstr>1.3.1 化学平衡和平衡常数 </vt:lpstr>
      <vt:lpstr>1.3.1.1  化学平衡的基本特征</vt:lpstr>
      <vt:lpstr>可逆反应</vt:lpstr>
      <vt:lpstr>化学平衡</vt:lpstr>
      <vt:lpstr>化学平衡的基本特征</vt:lpstr>
      <vt:lpstr>幻灯片 120</vt:lpstr>
      <vt:lpstr>1.3.1.2 标准平衡常数表达式</vt:lpstr>
      <vt:lpstr>实验平衡常数</vt:lpstr>
      <vt:lpstr>1.3.1.2 标准平衡常数表达式</vt:lpstr>
      <vt:lpstr>幻灯片 124</vt:lpstr>
      <vt:lpstr>标准平衡常数的几点说明</vt:lpstr>
      <vt:lpstr>标准平衡常数的几点说明</vt:lpstr>
      <vt:lpstr>1.3.1.3 平衡常数与标准吉布斯自由能变</vt:lpstr>
      <vt:lpstr>幻灯片 128</vt:lpstr>
      <vt:lpstr>例10解</vt:lpstr>
      <vt:lpstr>幻灯片 130</vt:lpstr>
      <vt:lpstr>幻灯片 131</vt:lpstr>
      <vt:lpstr>幻灯片 132</vt:lpstr>
      <vt:lpstr>1.3.1.4  多重平衡规则</vt:lpstr>
      <vt:lpstr>1.3.1.4  多重平衡规则</vt:lpstr>
      <vt:lpstr>1.3.1.5 化学平衡的有关计算</vt:lpstr>
      <vt:lpstr>1.3.1.5 有关化学平衡的计算</vt:lpstr>
      <vt:lpstr>例12</vt:lpstr>
      <vt:lpstr>例12解</vt:lpstr>
      <vt:lpstr>例12解</vt:lpstr>
      <vt:lpstr>例12解</vt:lpstr>
      <vt:lpstr>例13</vt:lpstr>
      <vt:lpstr>例13解</vt:lpstr>
      <vt:lpstr>例13解</vt:lpstr>
      <vt:lpstr>例13解</vt:lpstr>
      <vt:lpstr>例13解</vt:lpstr>
      <vt:lpstr>例14</vt:lpstr>
      <vt:lpstr>例14 解</vt:lpstr>
      <vt:lpstr>例14 解</vt:lpstr>
      <vt:lpstr>化学平衡计算中应注意：</vt:lpstr>
      <vt:lpstr>1.3.2  化学平衡的移动 </vt:lpstr>
      <vt:lpstr>1.3.2  化学平衡的移动</vt:lpstr>
      <vt:lpstr>1.3.2.1 浓度对化学平衡的影响</vt:lpstr>
      <vt:lpstr>1.3.2.1 浓度对化学平衡的影响</vt:lpstr>
      <vt:lpstr>例15（1）</vt:lpstr>
      <vt:lpstr>例15（2）</vt:lpstr>
      <vt:lpstr>例15（3）</vt:lpstr>
      <vt:lpstr>例15（4）</vt:lpstr>
      <vt:lpstr>应用：</vt:lpstr>
      <vt:lpstr>1.3.2.2  压力对化学平衡的影响</vt:lpstr>
      <vt:lpstr>1.3.2.2  压力对化学平衡的影响</vt:lpstr>
      <vt:lpstr>幻灯片 161</vt:lpstr>
      <vt:lpstr>例16</vt:lpstr>
      <vt:lpstr>例16解</vt:lpstr>
      <vt:lpstr>例16解</vt:lpstr>
      <vt:lpstr>练习17</vt:lpstr>
      <vt:lpstr>练习17解</vt:lpstr>
      <vt:lpstr>练习17解</vt:lpstr>
      <vt:lpstr>练习17解</vt:lpstr>
      <vt:lpstr>练习17解</vt:lpstr>
      <vt:lpstr>练习17解</vt:lpstr>
      <vt:lpstr>1.3.2.3  温度对化学平衡的影响</vt:lpstr>
      <vt:lpstr>1.3.2.3  温度对化学平衡的影响</vt:lpstr>
      <vt:lpstr>1.3.2.3  温度对化学平衡的影响</vt:lpstr>
      <vt:lpstr>例18</vt:lpstr>
      <vt:lpstr>例18解</vt:lpstr>
      <vt:lpstr>平衡移动原理（Le Chatelier’s Principle ）</vt:lpstr>
      <vt:lpstr>平衡移动原理（Le Chatelier’s Principle ）</vt:lpstr>
      <vt:lpstr>1.4 化学反应速率</vt:lpstr>
      <vt:lpstr>幻灯片 179</vt:lpstr>
      <vt:lpstr>幻灯片 180</vt:lpstr>
      <vt:lpstr>1.4.1  化学反应速率的表示方法</vt:lpstr>
      <vt:lpstr>化学反应速率</vt:lpstr>
      <vt:lpstr>1.4.1 化学反应速率的表示方法</vt:lpstr>
      <vt:lpstr>幻灯片 184</vt:lpstr>
      <vt:lpstr>1.4.2   影响化学反应速率的因素</vt:lpstr>
      <vt:lpstr>1.4.2.1 浓度的影响和反应级数</vt:lpstr>
      <vt:lpstr>基元反应与质量作用定律</vt:lpstr>
      <vt:lpstr>化学反应速率方程式</vt:lpstr>
      <vt:lpstr>简单反应</vt:lpstr>
      <vt:lpstr>一般的化学反应</vt:lpstr>
      <vt:lpstr>复合反应</vt:lpstr>
      <vt:lpstr>初始速率法应用实例</vt:lpstr>
      <vt:lpstr>1.4.2.2 温度的影响和阿仑尼乌斯方程</vt:lpstr>
      <vt:lpstr>Arrhennius Equation</vt:lpstr>
      <vt:lpstr>k-T 关系</vt:lpstr>
      <vt:lpstr>例20</vt:lpstr>
      <vt:lpstr>例20解</vt:lpstr>
      <vt:lpstr>例20解</vt:lpstr>
      <vt:lpstr>说明</vt:lpstr>
      <vt:lpstr>1.4.2.3 反应的活化能和催化剂</vt:lpstr>
      <vt:lpstr>幻灯片 201</vt:lpstr>
      <vt:lpstr>碰撞理论</vt:lpstr>
      <vt:lpstr>幻灯片 203</vt:lpstr>
      <vt:lpstr>幻灯片 204</vt:lpstr>
      <vt:lpstr>幻灯片 205</vt:lpstr>
      <vt:lpstr>幻灯片 206</vt:lpstr>
      <vt:lpstr>幻灯片 207</vt:lpstr>
      <vt:lpstr>关于反应的活化能的几点说明</vt:lpstr>
      <vt:lpstr>2. 加快反应速率的方法</vt:lpstr>
      <vt:lpstr>3. 催化剂（触媒）</vt:lpstr>
      <vt:lpstr>幻灯片 211</vt:lpstr>
      <vt:lpstr>幻灯片 212</vt:lpstr>
      <vt:lpstr>催化剂与化学平衡</vt:lpstr>
      <vt:lpstr>1.4.3   影响多相反应速率的因素</vt:lpstr>
      <vt:lpstr>1.4.3.1 单相反应和多相反应</vt:lpstr>
      <vt:lpstr>影响多相反应速率的因素</vt:lpstr>
      <vt:lpstr>1.4.3.2 加快多相反应的方法</vt:lpstr>
      <vt:lpstr>影响反应速率的其他因素</vt:lpstr>
      <vt:lpstr>均相催化与多相催化</vt:lpstr>
      <vt:lpstr>幻灯片 220</vt:lpstr>
      <vt:lpstr>汽车尾气净化催化剂</vt:lpstr>
      <vt:lpstr>酶催化</vt:lpstr>
      <vt:lpstr>第1章  化学反应基本规律</vt:lpstr>
      <vt:lpstr>幻灯片 224</vt:lpstr>
      <vt:lpstr>幻灯片 225</vt:lpstr>
      <vt:lpstr>幻灯片 226</vt:lpstr>
      <vt:lpstr>化学反应方向的判据（非标态任意指定温度下）</vt:lpstr>
      <vt:lpstr>熵判据和吉布斯自由能判据的比较</vt:lpstr>
      <vt:lpstr>幻灯片 229</vt:lpstr>
      <vt:lpstr>幻灯片 230</vt:lpstr>
      <vt:lpstr>幻灯片 231</vt:lpstr>
      <vt:lpstr>幻灯片 232</vt:lpstr>
      <vt:lpstr>幻灯片 233</vt:lpstr>
      <vt:lpstr>幻灯片 234</vt:lpstr>
      <vt:lpstr>幻灯片 235</vt:lpstr>
      <vt:lpstr>幻灯片 236</vt:lpstr>
      <vt:lpstr>哈伯用氮气和氢气制氨</vt:lpstr>
      <vt:lpstr>化学反应速率与化学平衡的综合应用</vt:lpstr>
      <vt:lpstr>Question 3</vt:lpstr>
      <vt:lpstr>Solution</vt:lpstr>
      <vt:lpstr>Solution</vt:lpstr>
      <vt:lpstr>Solution</vt:lpstr>
      <vt:lpstr>幻灯片 243</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dc:creator>
  <cp:lastModifiedBy>zgm</cp:lastModifiedBy>
  <cp:revision>228</cp:revision>
  <dcterms:created xsi:type="dcterms:W3CDTF">2014-08-25T07:11:19Z</dcterms:created>
  <dcterms:modified xsi:type="dcterms:W3CDTF">2017-11-01T01:08:34Z</dcterms:modified>
</cp:coreProperties>
</file>